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6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3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4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1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5A3E-5126-4F95-BA84-A61D5964953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F79E-2421-4693-BD65-AFB75F832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2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FF0000"/>
                </a:solidFill>
              </a:rPr>
              <a:t>Неурядові організації, соціальний маркетинг та зв’язки з громадськістю в громадянському суспільстві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Лекція 3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C00000"/>
                </a:solidFill>
              </a:rPr>
              <a:t>PR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rgbClr val="C00000"/>
                </a:solidFill>
              </a:rPr>
              <a:t>Паблік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рилейшнз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цивілізованому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перетворився</a:t>
            </a:r>
            <a:r>
              <a:rPr lang="ru-RU" dirty="0"/>
              <a:t> на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b="1" dirty="0" err="1"/>
              <a:t>складову</a:t>
            </a:r>
            <a:r>
              <a:rPr lang="ru-RU" b="1" dirty="0"/>
              <a:t> </a:t>
            </a:r>
            <a:r>
              <a:rPr lang="ru-RU" b="1" dirty="0" err="1"/>
              <a:t>стратегічного</a:t>
            </a:r>
            <a:r>
              <a:rPr lang="ru-RU" b="1" dirty="0"/>
              <a:t> менеджменту, яка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зміцнення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авторитету, престижу</a:t>
            </a:r>
            <a:r>
              <a:rPr lang="ru-RU" dirty="0"/>
              <a:t>. Є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і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науково-пізнавальне</a:t>
            </a:r>
            <a:r>
              <a:rPr lang="ru-RU" dirty="0"/>
              <a:t> й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як регулятора </a:t>
            </a:r>
            <a:r>
              <a:rPr lang="ru-RU" dirty="0" err="1"/>
              <a:t>життєдіяльності</a:t>
            </a:r>
            <a:r>
              <a:rPr lang="ru-RU" dirty="0"/>
              <a:t> людей та </a:t>
            </a:r>
            <a:r>
              <a:rPr lang="ru-RU" dirty="0" err="1"/>
              <a:t>комунікацій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,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структур та </a:t>
            </a:r>
            <a:r>
              <a:rPr lang="ru-RU" dirty="0" err="1"/>
              <a:t>інституцій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Тренінг «PR для НУО: нащо та як саме?» для громадських активістів Донеччини  та Луганщини | Громадський Прості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81282"/>
            <a:ext cx="4876800" cy="32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6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C00000"/>
                </a:solidFill>
              </a:rPr>
              <a:t>PR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трансформаційних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>
                <a:solidFill>
                  <a:srgbClr val="C00000"/>
                </a:solidFill>
              </a:rPr>
              <a:t>інституціоналізація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цивілізованої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двосторонньої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інформаційно-комунікаційної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системи</a:t>
            </a:r>
            <a:r>
              <a:rPr lang="ru-RU" dirty="0"/>
              <a:t> “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r>
              <a:rPr lang="ru-RU" dirty="0"/>
              <a:t>” (PR) –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функціонуванням</a:t>
            </a:r>
            <a:r>
              <a:rPr lang="ru-RU" dirty="0"/>
              <a:t> і </a:t>
            </a:r>
            <a:r>
              <a:rPr lang="ru-RU" dirty="0" err="1"/>
              <a:t>зміцненням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форм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соціально-політичного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цільовими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Особлива роль у цьому процесі належить неурядовим організаціям як </a:t>
            </a:r>
            <a:r>
              <a:rPr lang="uk-UA" dirty="0">
                <a:solidFill>
                  <a:srgbClr val="C00000"/>
                </a:solidFill>
              </a:rPr>
              <a:t>провайдерів соціальних комунікацій, де зв’язки із громадськістю </a:t>
            </a:r>
            <a:r>
              <a:rPr lang="uk-UA" dirty="0"/>
              <a:t>допомагають взаємодії даних організацій і влади на принципах партнерства, широкого використання практики соціальних діалогів, укладання обґрунтованих угод, конструктивного вирішення конфліктів.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7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Роль </a:t>
            </a:r>
            <a:r>
              <a:rPr lang="ru-RU" b="1" dirty="0" smtClean="0">
                <a:solidFill>
                  <a:srgbClr val="7030A0"/>
                </a:solidFill>
              </a:rPr>
              <a:t>PR в </a:t>
            </a:r>
            <a:r>
              <a:rPr lang="ru-RU" b="1" dirty="0" err="1" smtClean="0">
                <a:solidFill>
                  <a:srgbClr val="7030A0"/>
                </a:solidFill>
              </a:rPr>
              <a:t>громадянському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суспільстві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i="1" dirty="0">
                <a:solidFill>
                  <a:srgbClr val="FF0000"/>
                </a:solidFill>
              </a:rPr>
              <a:t>Природа </a:t>
            </a:r>
            <a:r>
              <a:rPr lang="uk-UA" i="1" dirty="0" err="1">
                <a:solidFill>
                  <a:srgbClr val="FF0000"/>
                </a:solidFill>
              </a:rPr>
              <a:t>паблік</a:t>
            </a:r>
            <a:r>
              <a:rPr lang="uk-UA" i="1" dirty="0">
                <a:solidFill>
                  <a:srgbClr val="FF0000"/>
                </a:solidFill>
              </a:rPr>
              <a:t> </a:t>
            </a:r>
            <a:r>
              <a:rPr lang="uk-UA" i="1" dirty="0" err="1">
                <a:solidFill>
                  <a:srgbClr val="FF0000"/>
                </a:solidFill>
              </a:rPr>
              <a:t>рилейшнз</a:t>
            </a:r>
            <a:r>
              <a:rPr lang="uk-UA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rgbClr val="7030A0"/>
                </a:solidFill>
              </a:rPr>
              <a:t>полягає у створенні сприятливих можливостей для встановлення </a:t>
            </a:r>
            <a:r>
              <a:rPr lang="uk-UA" i="1" dirty="0" err="1">
                <a:solidFill>
                  <a:srgbClr val="7030A0"/>
                </a:solidFill>
              </a:rPr>
              <a:t>взаємодоцільних</a:t>
            </a:r>
            <a:r>
              <a:rPr lang="uk-UA" i="1" dirty="0">
                <a:solidFill>
                  <a:srgbClr val="7030A0"/>
                </a:solidFill>
              </a:rPr>
              <a:t>, гармонійних відносин між організацією та громадськістю, від якої залежить успіх функціонування цієї організації.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172" name="Picture 4" descr="PR: визначення різними авторами – PR і все, що з ним пов'язан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5181600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Роль </a:t>
            </a:r>
            <a:r>
              <a:rPr lang="ru-RU" b="1" dirty="0" smtClean="0">
                <a:solidFill>
                  <a:srgbClr val="7030A0"/>
                </a:solidFill>
              </a:rPr>
              <a:t>PR в </a:t>
            </a:r>
            <a:r>
              <a:rPr lang="ru-RU" b="1" dirty="0" err="1" smtClean="0">
                <a:solidFill>
                  <a:srgbClr val="7030A0"/>
                </a:solidFill>
              </a:rPr>
              <a:t>громадянському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суспільстві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Паблік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рилейшнз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адресне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управління</a:t>
            </a:r>
            <a:r>
              <a:rPr lang="ru-RU" dirty="0">
                <a:solidFill>
                  <a:srgbClr val="0070C0"/>
                </a:solidFill>
              </a:rPr>
              <a:t> станом </a:t>
            </a:r>
            <a:r>
              <a:rPr lang="ru-RU" dirty="0" err="1">
                <a:solidFill>
                  <a:srgbClr val="0070C0"/>
                </a:solidFill>
              </a:rPr>
              <a:t>громадської</a:t>
            </a:r>
            <a:r>
              <a:rPr lang="ru-RU" dirty="0">
                <a:solidFill>
                  <a:srgbClr val="0070C0"/>
                </a:solidFill>
              </a:rPr>
              <a:t> думки у </a:t>
            </a:r>
            <a:r>
              <a:rPr lang="ru-RU" dirty="0" err="1">
                <a:solidFill>
                  <a:srgbClr val="0070C0"/>
                </a:solidFill>
              </a:rPr>
              <a:t>певній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сфері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презентації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створення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її</a:t>
            </a:r>
            <a:r>
              <a:rPr lang="ru-RU" dirty="0">
                <a:solidFill>
                  <a:srgbClr val="0070C0"/>
                </a:solidFill>
              </a:rPr>
              <a:t> позитивного </a:t>
            </a:r>
            <a:r>
              <a:rPr lang="ru-RU" dirty="0" err="1">
                <a:solidFill>
                  <a:srgbClr val="0070C0"/>
                </a:solidFill>
              </a:rPr>
              <a:t>іміджу</a:t>
            </a:r>
            <a:r>
              <a:rPr lang="ru-RU" dirty="0">
                <a:solidFill>
                  <a:srgbClr val="0070C0"/>
                </a:solidFill>
              </a:rPr>
              <a:t>. З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випливає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обставина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метою PR</a:t>
            </a:r>
            <a:r>
              <a:rPr lang="ru-RU" dirty="0">
                <a:solidFill>
                  <a:srgbClr val="0070C0"/>
                </a:solidFill>
              </a:rPr>
              <a:t> є </a:t>
            </a:r>
            <a:r>
              <a:rPr lang="ru-RU" dirty="0" err="1">
                <a:solidFill>
                  <a:srgbClr val="0070C0"/>
                </a:solidFill>
              </a:rPr>
              <a:t>формування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системи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зв’язків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соціального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суб’єкта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громадськістю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оптимізації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взаємодії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цільовими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групами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громадськості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8" name="Picture 6" descr="Паблик рилейшнз (PR) в маркетинговой деятельнос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4"/>
            <a:ext cx="4658032" cy="41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Роль </a:t>
            </a:r>
            <a:r>
              <a:rPr lang="ru-RU" b="1" dirty="0" smtClean="0">
                <a:solidFill>
                  <a:srgbClr val="7030A0"/>
                </a:solidFill>
              </a:rPr>
              <a:t>PR в </a:t>
            </a:r>
            <a:r>
              <a:rPr lang="ru-RU" b="1" dirty="0" err="1" smtClean="0">
                <a:solidFill>
                  <a:srgbClr val="7030A0"/>
                </a:solidFill>
              </a:rPr>
              <a:t>громадянському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суспільстві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Конкретним предметом </a:t>
            </a:r>
            <a:r>
              <a:rPr lang="uk-UA" b="1" dirty="0" err="1"/>
              <a:t>паблік</a:t>
            </a:r>
            <a:r>
              <a:rPr lang="uk-UA" b="1" dirty="0"/>
              <a:t> </a:t>
            </a:r>
            <a:r>
              <a:rPr lang="uk-UA" b="1" dirty="0" err="1"/>
              <a:t>рилейшнз</a:t>
            </a:r>
            <a:r>
              <a:rPr lang="uk-UA" dirty="0"/>
              <a:t> виступає процес управління особливою цінністю, притаманною соціальному суб’єкту. </a:t>
            </a:r>
            <a:r>
              <a:rPr lang="uk-UA" dirty="0" smtClean="0"/>
              <a:t>Це </a:t>
            </a:r>
            <a:r>
              <a:rPr lang="uk-UA" dirty="0"/>
              <a:t>є авторитет, репутація організації, які сприяють виконанню її місії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До </a:t>
            </a:r>
            <a:r>
              <a:rPr lang="uk-UA" b="1" dirty="0"/>
              <a:t>суб’єктної структури PR відносять </a:t>
            </a:r>
            <a:r>
              <a:rPr lang="uk-UA" dirty="0"/>
              <a:t>такі суб’єкти, якими є </a:t>
            </a:r>
            <a:r>
              <a:rPr lang="uk-UA" dirty="0">
                <a:solidFill>
                  <a:srgbClr val="FF0000"/>
                </a:solidFill>
              </a:rPr>
              <a:t>базисні суб’єкти </a:t>
            </a:r>
            <a:r>
              <a:rPr lang="uk-UA" dirty="0"/>
              <a:t>(ті, хто використовує продукт PR). Навпаки, ті, хто “робить PR”, належать до </a:t>
            </a:r>
            <a:r>
              <a:rPr lang="uk-UA" dirty="0">
                <a:solidFill>
                  <a:srgbClr val="FF0000"/>
                </a:solidFill>
              </a:rPr>
              <a:t>професійних суб’єктів</a:t>
            </a:r>
            <a:r>
              <a:rPr lang="uk-UA" dirty="0"/>
              <a:t>, що безпосередньо здійснюють PR.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результаті PR-діяльності з’являється </a:t>
            </a:r>
            <a:r>
              <a:rPr lang="uk-UA" b="1" dirty="0"/>
              <a:t>публічна комунікація</a:t>
            </a:r>
            <a:r>
              <a:rPr lang="uk-UA" dirty="0"/>
              <a:t>. </a:t>
            </a:r>
            <a:r>
              <a:rPr lang="uk-UA" dirty="0" err="1"/>
              <a:t>Паблік</a:t>
            </a:r>
            <a:r>
              <a:rPr lang="uk-UA" dirty="0"/>
              <a:t> </a:t>
            </a:r>
            <a:r>
              <a:rPr lang="uk-UA" dirty="0" err="1"/>
              <a:t>рилейшнз</a:t>
            </a:r>
            <a:r>
              <a:rPr lang="uk-UA" dirty="0"/>
              <a:t> має справу з діяльністю особливого характеру та змісту, спрямовану на перетворення соціальної реальності, формування нових і зміну наявних соціальних практик.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Деловые люди совместной работы фон. | Премиум векто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45053"/>
            <a:ext cx="5181600" cy="43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4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C00000"/>
                </a:solidFill>
              </a:rPr>
              <a:t>PR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Неурядова організація є своєрідною матрицею громадянського суспільства, яка повинна здобути довіру громадськості та ефективно діяти у певній сфері життєдіяльності суспільства</a:t>
            </a:r>
            <a:r>
              <a:rPr lang="uk-UA" i="1" dirty="0"/>
              <a:t>. </a:t>
            </a:r>
            <a:r>
              <a:rPr lang="uk-UA" i="1" dirty="0">
                <a:solidFill>
                  <a:srgbClr val="7030A0"/>
                </a:solidFill>
              </a:rPr>
              <a:t>Ясно, що тут виключну роль відіграють PR-зусилля цих організацій, значення яких полягає в тому, щоб чітко: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1) позиціонувати себе та свою роль у суспільстві;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2) збільшувати свій соціально-корисний потенціал, утверджувати свою соціальну значущість та необхідність;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3) звітувати громадськості про свою діяльність;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4) виборювати довіру з боку суспільства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17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Особливості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зв’язків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неурядових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dirty="0"/>
              <a:t>Стратегічне планування у сфері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зв’язків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неурядових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організаціях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smtClean="0"/>
              <a:t>вимагає </a:t>
            </a:r>
            <a:r>
              <a:rPr lang="uk-UA" dirty="0"/>
              <a:t>реалізації кількох попередніх кроків:</a:t>
            </a:r>
            <a:endParaRPr lang="ru-RU" dirty="0"/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прийняття рішень щодо програмних цілей,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виявлення зацікавлених осіб,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визначення цільових груп громадськості,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вироблення регламенту (правил і процедур) визначення стратегій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4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b="1" i="1" dirty="0" smtClean="0">
                <a:solidFill>
                  <a:srgbClr val="FF0000"/>
                </a:solidFill>
              </a:rPr>
              <a:t>Процес </a:t>
            </a:r>
            <a:r>
              <a:rPr lang="uk-UA" sz="4000" b="1" i="1" dirty="0">
                <a:solidFill>
                  <a:srgbClr val="FF0000"/>
                </a:solidFill>
              </a:rPr>
              <a:t>стратегічного планування </a:t>
            </a:r>
            <a:r>
              <a:rPr lang="uk-UA" sz="4000" b="1" i="1" dirty="0" err="1">
                <a:solidFill>
                  <a:srgbClr val="FF0000"/>
                </a:solidFill>
              </a:rPr>
              <a:t>зв’язків</a:t>
            </a:r>
            <a:r>
              <a:rPr lang="uk-UA" sz="4000" b="1" i="1" dirty="0">
                <a:solidFill>
                  <a:srgbClr val="FF0000"/>
                </a:solidFill>
              </a:rPr>
              <a:t> із громадськістю передбачає наступні етапи організаційної роботи: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>
                <a:solidFill>
                  <a:srgbClr val="7030A0"/>
                </a:solidFill>
              </a:rPr>
              <a:t>точне визначення природи та місії організації;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встановлення ключових сфер необхідних змін;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визначення кількісних показників, на підставі яких можна формулювати вимірювані цілі;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з’ясування оптимальних й досяжних цілей;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складання плану робіт;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встановлення регламенту і правил виконання програми;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визначення порядку виконання робіт;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rgbClr val="7030A0"/>
                </a:solidFill>
              </a:rPr>
              <a:t>забезпечення узгодженості позицій ключових керівників щодо плану і його виконання.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Основні етапи стратегічного плануванн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17291"/>
            <a:ext cx="4876800" cy="39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зв’язків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громадськістю</a:t>
            </a:r>
            <a:r>
              <a:rPr lang="ru-RU" b="1" dirty="0" smtClean="0">
                <a:solidFill>
                  <a:srgbClr val="00B050"/>
                </a:solidFill>
              </a:rPr>
              <a:t> в </a:t>
            </a:r>
            <a:r>
              <a:rPr lang="ru-RU" b="1" dirty="0" err="1" smtClean="0">
                <a:solidFill>
                  <a:srgbClr val="00B050"/>
                </a:solidFill>
              </a:rPr>
              <a:t>неурядових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організаціях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Кожна стратегія </a:t>
            </a:r>
            <a:r>
              <a:rPr lang="uk-UA" dirty="0" err="1"/>
              <a:t>технологізується</a:t>
            </a:r>
            <a:r>
              <a:rPr lang="uk-UA" dirty="0"/>
              <a:t>, тобто розробляється тактика PR-комунікацій, яка складається з таких компонентів:</a:t>
            </a:r>
            <a:endParaRPr lang="ru-RU" dirty="0"/>
          </a:p>
          <a:p>
            <a:pPr lvl="0"/>
            <a:r>
              <a:rPr lang="uk-UA" dirty="0"/>
              <a:t>техніка співпраці із засобами масової комунікації;</a:t>
            </a:r>
            <a:endParaRPr lang="ru-RU" dirty="0"/>
          </a:p>
          <a:p>
            <a:pPr lvl="0"/>
            <a:r>
              <a:rPr lang="uk-UA" dirty="0"/>
              <a:t>розробка і реалізація письмових і друкованих PR-матеріалів; організація і проведення лобістської кампанії; </a:t>
            </a:r>
            <a:endParaRPr lang="ru-RU" dirty="0"/>
          </a:p>
          <a:p>
            <a:pPr lvl="0"/>
            <a:r>
              <a:rPr lang="uk-UA" dirty="0"/>
              <a:t>презентація цілей і завдань, проблем організації. 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Тема 3. Стратегічне планування в міжнародних корпорація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1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0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Види </a:t>
            </a:r>
            <a:r>
              <a:rPr lang="uk-UA" b="1" dirty="0">
                <a:solidFill>
                  <a:srgbClr val="C00000"/>
                </a:solidFill>
              </a:rPr>
              <a:t>діяльності, що відносяться до 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стратегічного </a:t>
            </a:r>
            <a:r>
              <a:rPr lang="uk-UA" b="1" dirty="0">
                <a:solidFill>
                  <a:srgbClr val="C00000"/>
                </a:solidFill>
              </a:rPr>
              <a:t>PR: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b="1" dirty="0">
                <a:solidFill>
                  <a:srgbClr val="002060"/>
                </a:solidFill>
              </a:rPr>
              <a:t>зв’язки зі ЗМІ,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пабліситі,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підготовка громадських заходів,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лобіювання,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соціальна реклама,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інформаційні послуги,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консалтинг,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uk-UA" b="1" dirty="0">
                <a:solidFill>
                  <a:srgbClr val="002060"/>
                </a:solidFill>
              </a:rPr>
              <a:t>кризове управління,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PR</a:t>
            </a:r>
          </a:p>
        </p:txBody>
      </p:sp>
      <p:pic>
        <p:nvPicPr>
          <p:cNvPr id="12290" name="Picture 2" descr="Експерт\ка зі стратегічного планування для ГО “Світ Освіт” | Громадський  Прості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251"/>
            <a:ext cx="5181600" cy="34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8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u="sng" dirty="0">
                <a:solidFill>
                  <a:srgbClr val="7030A0"/>
                </a:solidFill>
              </a:rPr>
              <a:t>Питання для обговорення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 err="1">
                <a:solidFill>
                  <a:srgbClr val="0070C0"/>
                </a:solidFill>
              </a:rPr>
              <a:t>Відмінність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між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неурядовими</a:t>
            </a:r>
            <a:r>
              <a:rPr lang="ru-RU" sz="3200" dirty="0">
                <a:solidFill>
                  <a:srgbClr val="0070C0"/>
                </a:solidFill>
              </a:rPr>
              <a:t> та </a:t>
            </a:r>
            <a:r>
              <a:rPr lang="ru-RU" sz="3200" dirty="0" err="1">
                <a:solidFill>
                  <a:srgbClr val="0070C0"/>
                </a:solidFill>
              </a:rPr>
              <a:t>комерційними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організаціями</a:t>
            </a:r>
            <a:r>
              <a:rPr lang="uk-UA" sz="3200" dirty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solidFill>
                  <a:srgbClr val="0070C0"/>
                </a:solidFill>
              </a:rPr>
              <a:t>Зв'язок між неурядовими організаціями і </a:t>
            </a:r>
            <a:r>
              <a:rPr lang="ru-RU" sz="3200" dirty="0">
                <a:solidFill>
                  <a:srgbClr val="0070C0"/>
                </a:solidFill>
              </a:rPr>
              <a:t>PR</a:t>
            </a:r>
            <a:r>
              <a:rPr lang="uk-UA" sz="3200" dirty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err="1">
                <a:solidFill>
                  <a:srgbClr val="0070C0"/>
                </a:solidFill>
              </a:rPr>
              <a:t>Особливості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зв’язків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із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громадськістю</a:t>
            </a:r>
            <a:r>
              <a:rPr lang="ru-RU" sz="3200" dirty="0">
                <a:solidFill>
                  <a:srgbClr val="0070C0"/>
                </a:solidFill>
              </a:rPr>
              <a:t> в </a:t>
            </a:r>
            <a:r>
              <a:rPr lang="ru-RU" sz="3200" dirty="0" err="1">
                <a:solidFill>
                  <a:srgbClr val="0070C0"/>
                </a:solidFill>
              </a:rPr>
              <a:t>неурядових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організаціях</a:t>
            </a:r>
            <a:r>
              <a:rPr lang="uk-UA" sz="3200" dirty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err="1">
                <a:solidFill>
                  <a:srgbClr val="0070C0"/>
                </a:solidFill>
              </a:rPr>
              <a:t>Моделі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соціальних</a:t>
            </a:r>
            <a:r>
              <a:rPr lang="ru-RU" sz="3200" dirty="0">
                <a:solidFill>
                  <a:srgbClr val="0070C0"/>
                </a:solidFill>
              </a:rPr>
              <a:t> практик </a:t>
            </a:r>
            <a:r>
              <a:rPr lang="ru-RU" sz="3200" dirty="0" err="1">
                <a:solidFill>
                  <a:srgbClr val="0070C0"/>
                </a:solidFill>
              </a:rPr>
              <a:t>комунікацій</a:t>
            </a:r>
            <a:r>
              <a:rPr lang="ru-RU" sz="3200" dirty="0">
                <a:solidFill>
                  <a:srgbClr val="0070C0"/>
                </a:solidFill>
              </a:rPr>
              <a:t> з </a:t>
            </a:r>
            <a:r>
              <a:rPr lang="ru-RU" sz="3200" dirty="0" err="1">
                <a:solidFill>
                  <a:srgbClr val="0070C0"/>
                </a:solidFill>
              </a:rPr>
              <a:t>громадськістю</a:t>
            </a:r>
            <a:r>
              <a:rPr lang="ru-RU" sz="3200" dirty="0">
                <a:solidFill>
                  <a:srgbClr val="0070C0"/>
                </a:solidFill>
              </a:rPr>
              <a:t> в </a:t>
            </a:r>
            <a:r>
              <a:rPr lang="ru-RU" sz="3200" dirty="0" err="1">
                <a:solidFill>
                  <a:srgbClr val="0070C0"/>
                </a:solidFill>
              </a:rPr>
              <a:t>неурядових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організаціях</a:t>
            </a:r>
            <a:r>
              <a:rPr lang="uk-UA" sz="3200" dirty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01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Стратегічне планування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sz="2000" dirty="0"/>
              <a:t>Стратегія влади відносно громадянського суспільства взагалі і, зокрема, неурядових організацій, виявляється передусім в інформаційній політиці. Новітні інформаційні комунікативні технології дозволяють розширювати права громадян, надаючи їм доступ до різноманітної інформації. Вони дають громадянам можливість приймати участь у прийнятті політичних рішень та контролі за діяльністю державної влади.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3316" name="Picture 4" descr="Стратегічне планування для НУО: керівництво з основ | Громадський Прості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 b="49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4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Зміцнення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інституту</a:t>
            </a:r>
            <a:r>
              <a:rPr lang="ru-RU" sz="3600" b="1" dirty="0">
                <a:solidFill>
                  <a:srgbClr val="FFFF00"/>
                </a:solidFill>
              </a:rPr>
              <a:t> PR </a:t>
            </a:r>
            <a:r>
              <a:rPr lang="ru-RU" sz="3600" b="1" dirty="0" err="1">
                <a:solidFill>
                  <a:srgbClr val="FFFF00"/>
                </a:solidFill>
              </a:rPr>
              <a:t>пов’язане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із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формуванням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системи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публічних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комунікацій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між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владою</a:t>
            </a:r>
            <a:r>
              <a:rPr lang="ru-RU" sz="3600" b="1" dirty="0">
                <a:solidFill>
                  <a:srgbClr val="FFFF00"/>
                </a:solidFill>
              </a:rPr>
              <a:t> та </a:t>
            </a:r>
            <a:r>
              <a:rPr lang="ru-RU" sz="3600" b="1" dirty="0" err="1">
                <a:solidFill>
                  <a:srgbClr val="FFFF00"/>
                </a:solidFill>
              </a:rPr>
              <a:t>громадськістю</a:t>
            </a:r>
            <a:r>
              <a:rPr lang="ru-RU" sz="3600" b="1" dirty="0">
                <a:solidFill>
                  <a:srgbClr val="FFFF00"/>
                </a:solidFill>
              </a:rPr>
              <a:t> на таких засадах: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1) визнання владою партнером неурядових організацій можливе за умов створення у владних структурах повноважних підрозділів по роботі з неурядовими організаціями;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2) залучення неурядових організацій до процесів прийняття рішень у сфері державної політики повинно сполучатися з делегуванням їм певних повноважень уряду, що вважається одним з аспектів соціального партнерства, яке закріплюється нормативно-правовими документами;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3) визнання владою розвитку неурядових організацій як необхідного компоненту соціальної практики підтверджується відповідними механізмами, що мають програмний характер.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Зробити співпрацю органів влади і громадських організацій стабільною і  системною – про це новий проект Спілки ГІУ | Громадський Прості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4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FF0000"/>
                </a:solidFill>
              </a:rPr>
              <a:t>PR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Зв’язки з громадськістю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доцільно розглядати як інформаційно-комунікативну систему, яка переводить розуміння демократії з рівня </a:t>
            </a:r>
            <a:r>
              <a:rPr lang="uk-UA" b="1" dirty="0" err="1">
                <a:solidFill>
                  <a:srgbClr val="0070C0"/>
                </a:solidFill>
              </a:rPr>
              <a:t>соціополітичної</a:t>
            </a:r>
            <a:r>
              <a:rPr lang="uk-UA" b="1" dirty="0">
                <a:solidFill>
                  <a:srgbClr val="0070C0"/>
                </a:solidFill>
              </a:rPr>
              <a:t> цінності на рівень практичного забезпечення інтересів різних соціальних груп та організацій, що створює ефективний механізм реалізації завдань побудови відкритого демократичного суспільства через посередництво комунікацій з громадськістю.</a:t>
            </a:r>
            <a:r>
              <a:rPr lang="uk-UA" dirty="0">
                <a:solidFill>
                  <a:srgbClr val="0070C0"/>
                </a:solidFill>
              </a:rPr>
              <a:t> 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Все </a:t>
            </a:r>
            <a:r>
              <a:rPr lang="uk-UA" dirty="0">
                <a:solidFill>
                  <a:srgbClr val="0070C0"/>
                </a:solidFill>
              </a:rPr>
              <a:t>це спрямоване на формування гармонійних відносин між державними структурами та соціально-організованими суб’єктами і колами громадськості.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Всеукраїнський онлайн-конкурс з розіграшу настільних історичних ігор  продовжено до 27 вересня | Громадський Прості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38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8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неурядових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організацій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сфері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паблік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рилейшнз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через різні канали масової та міжособистісної комунікації доводити до свідомості населення проблеми і питання, які щоденно постають перед ними, переконувати людей, чому вони потрібні суспільству, розповідати про поточну діяльність та розвиток і завдяки цьому примножувати свій </a:t>
            </a:r>
            <a:r>
              <a:rPr lang="uk-UA" dirty="0" err="1">
                <a:solidFill>
                  <a:srgbClr val="7030A0"/>
                </a:solidFill>
              </a:rPr>
              <a:t>пабліцитний</a:t>
            </a:r>
            <a:r>
              <a:rPr lang="uk-UA" dirty="0">
                <a:solidFill>
                  <a:srgbClr val="7030A0"/>
                </a:solidFill>
              </a:rPr>
              <a:t> капітал і покращувати репутацію.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6" name="Picture 2" descr="В Україні розпочалося роздержавлення ЗМ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3895"/>
            <a:ext cx="5181600" cy="32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3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Особливість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загальних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зусиль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піарменів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неурядових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організацій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полягає</a:t>
            </a:r>
            <a:r>
              <a:rPr lang="ru-RU" sz="3600" b="1" dirty="0">
                <a:solidFill>
                  <a:srgbClr val="7030A0"/>
                </a:solidFill>
              </a:rPr>
              <a:t> у </a:t>
            </a:r>
            <a:r>
              <a:rPr lang="ru-RU" sz="3600" b="1" dirty="0" err="1">
                <a:solidFill>
                  <a:srgbClr val="7030A0"/>
                </a:solidFill>
              </a:rPr>
              <a:t>виконанні</a:t>
            </a:r>
            <a:r>
              <a:rPr lang="ru-RU" sz="3600" b="1" dirty="0">
                <a:solidFill>
                  <a:srgbClr val="7030A0"/>
                </a:solidFill>
              </a:rPr>
              <a:t> таких </a:t>
            </a:r>
            <a:r>
              <a:rPr lang="ru-RU" sz="3600" b="1" dirty="0" err="1">
                <a:solidFill>
                  <a:srgbClr val="7030A0"/>
                </a:solidFill>
              </a:rPr>
              <a:t>завдань</a:t>
            </a:r>
            <a:r>
              <a:rPr lang="ru-RU" sz="3600" b="1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1) формулювання ключових заяв про політику таких організацій, доведення, що їх діяльність здійснюється винятково в інтересах людей;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2) зосередження уваги на інтерпретації їхньої діяльності, інформування громадськості щодо ролі і місця організацій у розвитку суспільства й задоволенні нагальних потреб людей;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 3) зв’язки з громадськістю мають стати епіцентром інноваційного розвитку неурядових організацій, формування й піднесення їхньої репутації як творчих, сумлінних, соціально відповідальних і корисних організацій, що опікуються проблемами людей.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0" name="Picture 2" descr="Громадські організації перед загрозою: ЄС потрібен попередній план дій –  think twice 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6" y="1927123"/>
            <a:ext cx="4444181" cy="38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67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Роль </a:t>
            </a:r>
            <a:r>
              <a:rPr lang="ru-RU" b="1" dirty="0">
                <a:solidFill>
                  <a:srgbClr val="7030A0"/>
                </a:solidFill>
              </a:rPr>
              <a:t>“</a:t>
            </a:r>
            <a:r>
              <a:rPr lang="ru-RU" b="1" dirty="0" err="1">
                <a:solidFill>
                  <a:srgbClr val="7030A0"/>
                </a:solidFill>
              </a:rPr>
              <a:t>паблік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рилейшнз</a:t>
            </a:r>
            <a:r>
              <a:rPr lang="ru-RU" b="1" dirty="0">
                <a:solidFill>
                  <a:srgbClr val="7030A0"/>
                </a:solidFill>
              </a:rPr>
              <a:t>” у </a:t>
            </a:r>
            <a:r>
              <a:rPr lang="ru-RU" b="1" dirty="0" err="1">
                <a:solidFill>
                  <a:srgbClr val="7030A0"/>
                </a:solidFill>
              </a:rPr>
              <a:t>діяльності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неурядових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організацій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Особливо важливою є роль “</a:t>
            </a:r>
            <a:r>
              <a:rPr lang="uk-UA" sz="3200" b="1" dirty="0" err="1">
                <a:solidFill>
                  <a:srgbClr val="C00000"/>
                </a:solidFill>
              </a:rPr>
              <a:t>паблік</a:t>
            </a:r>
            <a:r>
              <a:rPr lang="uk-UA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 err="1">
                <a:solidFill>
                  <a:srgbClr val="C00000"/>
                </a:solidFill>
              </a:rPr>
              <a:t>рилейшнз</a:t>
            </a:r>
            <a:r>
              <a:rPr lang="uk-UA" sz="3200" b="1" dirty="0">
                <a:solidFill>
                  <a:srgbClr val="C00000"/>
                </a:solidFill>
              </a:rPr>
              <a:t>” у діяльності неурядових організацій, демократична природа яких вимагає як максимальної відкритості, зваженості в їхній діяльності, так і активної участі цільових груп громадськості у спільному розв’язанні нагальних соціальних проблем, розробці та апробації нових моделей взаємодії громадськості з владою. Тому важливою стає постійна підтримка обопільного потоку інформації, що уможливлює врахування громадської думки державним органом при коригуванні чи зміні курсу політики.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0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FF00"/>
                </a:solidFill>
              </a:rPr>
              <a:t>Відмінність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між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неурядовими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комерційними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організаціями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неурядову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. </a:t>
            </a:r>
            <a:r>
              <a:rPr lang="ru-RU" b="1" dirty="0"/>
              <a:t>Перший </a:t>
            </a:r>
            <a:r>
              <a:rPr lang="ru-RU" b="1" dirty="0" err="1"/>
              <a:t>показник</a:t>
            </a:r>
            <a:r>
              <a:rPr lang="ru-RU" b="1" dirty="0"/>
              <a:t> – </a:t>
            </a:r>
            <a:r>
              <a:rPr lang="ru-RU" dirty="0">
                <a:solidFill>
                  <a:srgbClr val="FF0000"/>
                </a:solidFill>
              </a:rPr>
              <a:t>право </a:t>
            </a:r>
            <a:r>
              <a:rPr lang="ru-RU" dirty="0" err="1">
                <a:solidFill>
                  <a:srgbClr val="FF0000"/>
                </a:solidFill>
              </a:rPr>
              <a:t>власності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акціонерів</a:t>
            </a:r>
            <a:r>
              <a:rPr lang="ru-RU" dirty="0"/>
              <a:t> у </a:t>
            </a:r>
            <a:r>
              <a:rPr lang="ru-RU" dirty="0" err="1"/>
              <a:t>неурядових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 є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і </a:t>
            </a:r>
            <a:r>
              <a:rPr lang="ru-RU" dirty="0" err="1"/>
              <a:t>бенефіціари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отримувачі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 smtClean="0"/>
              <a:t>вигод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Другий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>
                <a:solidFill>
                  <a:srgbClr val="FF0000"/>
                </a:solidFill>
              </a:rPr>
              <a:t>мотив</a:t>
            </a:r>
            <a:r>
              <a:rPr lang="ru-RU" dirty="0"/>
              <a:t>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керуються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, </a:t>
            </a:r>
            <a:r>
              <a:rPr lang="ru-RU" dirty="0" err="1"/>
              <a:t>ідеями</a:t>
            </a:r>
            <a:r>
              <a:rPr lang="ru-RU" dirty="0"/>
              <a:t>, а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Результат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неурядових</a:t>
            </a:r>
            <a:r>
              <a:rPr lang="ru-RU" dirty="0"/>
              <a:t> </a:t>
            </a:r>
            <a:r>
              <a:rPr lang="ru-RU" dirty="0" err="1"/>
              <a:t>неприбуткових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вимірюється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, а не </a:t>
            </a:r>
            <a:r>
              <a:rPr lang="ru-RU" dirty="0" err="1"/>
              <a:t>кількісно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реалізованого</a:t>
            </a:r>
            <a:r>
              <a:rPr lang="ru-RU" dirty="0"/>
              <a:t> продукту, а </a:t>
            </a:r>
            <a:r>
              <a:rPr lang="ru-RU" b="1" dirty="0" err="1"/>
              <a:t>полягає</a:t>
            </a:r>
            <a:r>
              <a:rPr lang="ru-RU" b="1" dirty="0"/>
              <a:t> у </a:t>
            </a:r>
            <a:r>
              <a:rPr lang="ru-RU" b="1" dirty="0" err="1"/>
              <a:t>розвитку</a:t>
            </a:r>
            <a:r>
              <a:rPr lang="ru-RU" b="1" dirty="0"/>
              <a:t> та </a:t>
            </a:r>
            <a:r>
              <a:rPr lang="ru-RU" b="1" dirty="0" err="1"/>
              <a:t>зростанні</a:t>
            </a:r>
            <a:r>
              <a:rPr lang="ru-RU" b="1" dirty="0"/>
              <a:t>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,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конкретних</a:t>
            </a:r>
            <a:r>
              <a:rPr lang="ru-RU" b="1" dirty="0"/>
              <a:t> </a:t>
            </a:r>
            <a:r>
              <a:rPr lang="ru-RU" b="1" dirty="0" err="1"/>
              <a:t>інструментів</a:t>
            </a:r>
            <a:r>
              <a:rPr lang="ru-RU" b="1" dirty="0"/>
              <a:t>,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внесення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 до закону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зміна</a:t>
            </a:r>
            <a:r>
              <a:rPr lang="ru-RU" b="1" dirty="0"/>
              <a:t> </a:t>
            </a:r>
            <a:r>
              <a:rPr lang="ru-RU" b="1" dirty="0" err="1"/>
              <a:t>підходу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/>
              <a:t> до </a:t>
            </a:r>
            <a:r>
              <a:rPr lang="ru-RU" b="1" dirty="0" err="1"/>
              <a:t>оцінки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, такого </a:t>
            </a:r>
            <a:r>
              <a:rPr lang="ru-RU" b="1" dirty="0" err="1"/>
              <a:t>поняття</a:t>
            </a:r>
            <a:r>
              <a:rPr lang="ru-RU" b="1" dirty="0"/>
              <a:t>, як </a:t>
            </a:r>
            <a:r>
              <a:rPr lang="ru-RU" b="1" dirty="0" err="1"/>
              <a:t>різноманіття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3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Обмеження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переваги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стикаються</a:t>
            </a:r>
            <a:r>
              <a:rPr lang="ru-RU" dirty="0"/>
              <a:t> </a:t>
            </a:r>
            <a:r>
              <a:rPr lang="ru-RU" dirty="0" err="1"/>
              <a:t>неурядові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є </a:t>
            </a:r>
            <a:r>
              <a:rPr lang="ru-RU" dirty="0" err="1">
                <a:solidFill>
                  <a:srgbClr val="FF0000"/>
                </a:solidFill>
              </a:rPr>
              <a:t>обмежений</a:t>
            </a:r>
            <a:r>
              <a:rPr lang="ru-RU" dirty="0">
                <a:solidFill>
                  <a:srgbClr val="FF0000"/>
                </a:solidFill>
              </a:rPr>
              <a:t> доступ до </a:t>
            </a:r>
            <a:r>
              <a:rPr lang="ru-RU" dirty="0" err="1">
                <a:solidFill>
                  <a:srgbClr val="FF0000"/>
                </a:solidFill>
              </a:rPr>
              <a:t>ресурсів</a:t>
            </a:r>
            <a:r>
              <a:rPr lang="ru-RU" dirty="0"/>
              <a:t>. Вони </a:t>
            </a:r>
            <a:r>
              <a:rPr lang="ru-RU" dirty="0" err="1"/>
              <a:t>оперують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невеликою сумою грошей.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Неурядові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великим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довіряють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дивує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неурядова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найновітніші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і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Вони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бути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</a:t>
            </a:r>
            <a:r>
              <a:rPr lang="ru-RU" dirty="0"/>
              <a:t>прикладу, </a:t>
            </a:r>
            <a:r>
              <a:rPr lang="ru-RU" dirty="0" err="1"/>
              <a:t>британська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«38 </a:t>
            </a:r>
            <a:r>
              <a:rPr lang="ru-RU" dirty="0" err="1"/>
              <a:t>Degrees</a:t>
            </a:r>
            <a:r>
              <a:rPr lang="ru-RU" dirty="0"/>
              <a:t>»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онлайн і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зібрала</a:t>
            </a:r>
            <a:r>
              <a:rPr lang="ru-RU" dirty="0"/>
              <a:t>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</a:p>
        </p:txBody>
      </p:sp>
      <p:pic>
        <p:nvPicPr>
          <p:cNvPr id="1026" name="Picture 2" descr="Оголошення про відбір партнерств міських та сільських громад - Інститут громадянського  суспіль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3" y="1455174"/>
            <a:ext cx="5751870" cy="4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Конкуренція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співпраця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неурядових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в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залишатись</a:t>
            </a:r>
            <a:r>
              <a:rPr lang="ru-RU" dirty="0"/>
              <a:t> на плаву, вони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конкурентоспроможними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вижити</a:t>
            </a:r>
            <a:r>
              <a:rPr lang="ru-RU" dirty="0"/>
              <a:t>, вони </a:t>
            </a:r>
            <a:r>
              <a:rPr lang="ru-RU" b="1" dirty="0" err="1">
                <a:solidFill>
                  <a:srgbClr val="FF0000"/>
                </a:solidFill>
              </a:rPr>
              <a:t>формують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об’єднання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неурядових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без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такого типу – </a:t>
            </a:r>
            <a:r>
              <a:rPr lang="ru-RU" dirty="0" err="1"/>
              <a:t>неможливо</a:t>
            </a:r>
            <a:r>
              <a:rPr lang="ru-RU" dirty="0"/>
              <a:t>. Лише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інновації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smtClean="0"/>
              <a:t> </a:t>
            </a:r>
            <a:r>
              <a:rPr lang="ru-RU" b="1" dirty="0" err="1"/>
              <a:t>Ідея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зароджується</a:t>
            </a:r>
            <a:r>
              <a:rPr lang="ru-RU" b="1" dirty="0"/>
              <a:t> у </a:t>
            </a:r>
            <a:r>
              <a:rPr lang="ru-RU" b="1" dirty="0" err="1"/>
              <a:t>одній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швидко</a:t>
            </a:r>
            <a:r>
              <a:rPr lang="ru-RU" b="1" dirty="0"/>
              <a:t> </a:t>
            </a:r>
            <a:r>
              <a:rPr lang="ru-RU" b="1" dirty="0" err="1"/>
              <a:t>поширюється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об’єднання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Як громадянське суспільство допомагає долати наслідки пандемії COVID-19 –  ЄС в УКРАЇН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84" y="1061884"/>
            <a:ext cx="6695768" cy="46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Процес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успішну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, </a:t>
            </a:r>
            <a:r>
              <a:rPr lang="ru-RU" dirty="0" err="1"/>
              <a:t>неурядові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перш за все, </a:t>
            </a:r>
            <a:r>
              <a:rPr lang="ru-RU" b="1" dirty="0" err="1">
                <a:solidFill>
                  <a:srgbClr val="FF0000"/>
                </a:solidFill>
              </a:rPr>
              <a:t>аналізують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поточну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ситуацію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розпочинають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пошук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зацікавлених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подіям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. ГО </a:t>
            </a:r>
            <a:r>
              <a:rPr lang="ru-RU" dirty="0" err="1"/>
              <a:t>розробляють</a:t>
            </a:r>
            <a:r>
              <a:rPr lang="ru-RU" dirty="0"/>
              <a:t> план – </a:t>
            </a:r>
            <a:r>
              <a:rPr lang="ru-RU" dirty="0" err="1"/>
              <a:t>що</a:t>
            </a:r>
            <a:r>
              <a:rPr lang="ru-RU" dirty="0"/>
              <a:t> конкретно </a:t>
            </a:r>
            <a:r>
              <a:rPr lang="ru-RU" dirty="0" err="1"/>
              <a:t>такі</a:t>
            </a:r>
            <a:r>
              <a:rPr lang="ru-RU" dirty="0"/>
              <a:t> особи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і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Неурядові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повинні</a:t>
            </a:r>
            <a:r>
              <a:rPr lang="ru-RU" b="1" dirty="0">
                <a:solidFill>
                  <a:srgbClr val="FF0000"/>
                </a:solidFill>
              </a:rPr>
              <a:t> бути </a:t>
            </a:r>
            <a:r>
              <a:rPr lang="ru-RU" b="1" dirty="0" err="1">
                <a:solidFill>
                  <a:srgbClr val="FF0000"/>
                </a:solidFill>
              </a:rPr>
              <a:t>креативними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інноваційними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щодо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пошуку</a:t>
            </a:r>
            <a:r>
              <a:rPr lang="ru-RU" b="1" dirty="0">
                <a:solidFill>
                  <a:srgbClr val="FF0000"/>
                </a:solidFill>
              </a:rPr>
              <a:t> таких </a:t>
            </a:r>
            <a:r>
              <a:rPr lang="ru-RU" b="1" dirty="0" err="1">
                <a:solidFill>
                  <a:srgbClr val="FF0000"/>
                </a:solidFill>
              </a:rPr>
              <a:t>партнерів</a:t>
            </a:r>
            <a:r>
              <a:rPr lang="ru-RU" dirty="0"/>
              <a:t>.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– </a:t>
            </a:r>
            <a:r>
              <a:rPr lang="ru-RU" dirty="0" err="1"/>
              <a:t>двері</a:t>
            </a:r>
            <a:r>
              <a:rPr lang="ru-RU" dirty="0"/>
              <a:t> для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та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Хто такі лідери думок, і як з ними працювати? - Кафедра Маркетингу - НУВГП  - м.Рів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7" y="1150375"/>
            <a:ext cx="5909188" cy="46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7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00B050"/>
                </a:solidFill>
              </a:rPr>
              <a:t>Зв'язок між неурядовими організаціями і </a:t>
            </a:r>
            <a:r>
              <a:rPr lang="ru-RU" b="1" dirty="0">
                <a:solidFill>
                  <a:srgbClr val="00B050"/>
                </a:solidFill>
              </a:rPr>
              <a:t>PR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Громадя́нське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суспі́льство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недержавних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волю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сім'ю</a:t>
            </a:r>
            <a:r>
              <a:rPr lang="ru-RU" dirty="0"/>
              <a:t> і </a:t>
            </a:r>
            <a:r>
              <a:rPr lang="ru-RU" dirty="0" err="1"/>
              <a:t>приватну</a:t>
            </a:r>
            <a:r>
              <a:rPr lang="ru-RU" dirty="0"/>
              <a:t> сферу, </a:t>
            </a:r>
            <a:r>
              <a:rPr lang="ru-RU" dirty="0" err="1"/>
              <a:t>тобто</a:t>
            </a:r>
            <a:r>
              <a:rPr lang="ru-RU" dirty="0"/>
              <a:t> «</a:t>
            </a:r>
            <a:r>
              <a:rPr lang="ru-RU" dirty="0" err="1"/>
              <a:t>третій</a:t>
            </a:r>
            <a:r>
              <a:rPr lang="ru-RU" dirty="0"/>
              <a:t> сектор»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з державою та </a:t>
            </a:r>
            <a:r>
              <a:rPr lang="ru-RU" dirty="0" err="1"/>
              <a:t>бізнесом</a:t>
            </a:r>
            <a:r>
              <a:rPr lang="ru-RU" dirty="0"/>
              <a:t>.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(</a:t>
            </a:r>
            <a:r>
              <a:rPr lang="ru-RU" dirty="0" err="1"/>
              <a:t>професійні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, </a:t>
            </a:r>
            <a:r>
              <a:rPr lang="ru-RU" dirty="0" err="1"/>
              <a:t>спортивні</a:t>
            </a:r>
            <a:r>
              <a:rPr lang="ru-RU" dirty="0"/>
              <a:t>, </a:t>
            </a:r>
            <a:r>
              <a:rPr lang="ru-RU" dirty="0" err="1"/>
              <a:t>конфесійні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uk-UA" dirty="0"/>
              <a:t>Неурядові організації у своїй діяльності послуговуються певною системою сталих принципів, традицій та нормативно-правових засад самоорганізації людей у громадянське суспільство. Працюючи безпосередньо з представниками різних груп громадськості, </a:t>
            </a:r>
            <a:r>
              <a:rPr lang="uk-UA" b="1" dirty="0">
                <a:solidFill>
                  <a:srgbClr val="00B050"/>
                </a:solidFill>
              </a:rPr>
              <a:t>неурядові організації впливають на формування громадської думки</a:t>
            </a:r>
            <a:r>
              <a:rPr lang="uk-UA" dirty="0"/>
              <a:t> стосовно конкретних проблем та шляхів їх вирішення.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84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b="1" dirty="0" smtClean="0">
                <a:solidFill>
                  <a:srgbClr val="C0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C00000"/>
                </a:solidFill>
              </a:rPr>
              <a:t>PR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Ефективна діяльність цих організацій потребує розвинених і виважених </a:t>
            </a:r>
            <a:r>
              <a:rPr lang="uk-UA" b="1" i="1" dirty="0">
                <a:solidFill>
                  <a:srgbClr val="C00000"/>
                </a:solidFill>
              </a:rPr>
              <a:t>комунікаційних стратегій і тактик</a:t>
            </a:r>
            <a:r>
              <a:rPr lang="uk-UA" dirty="0"/>
              <a:t>, які вможливлюють, по-перше, задоволення потреб організацій у якісній та оперативній інформації, а по-друге</a:t>
            </a:r>
            <a:r>
              <a:rPr lang="uk-UA" b="1" dirty="0"/>
              <a:t>, забезпечать суспільство, окремі організації і групи повними і вичерпними відомостями про свою діяльність з метою довести власну соціальну значущість, викликати довіру до себе й дістати підтримку громадськості для успішного виконання своєї місії.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Giải pháp viết bài PR nội bộ|Truyền thông|Công ty Truyền thông SH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10" y="1690688"/>
            <a:ext cx="4090219" cy="40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8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Зв'язок між неурядовими організаціями і </a:t>
            </a:r>
            <a:r>
              <a:rPr lang="ru-RU" b="1" dirty="0" smtClean="0">
                <a:solidFill>
                  <a:srgbClr val="C00000"/>
                </a:solidFill>
              </a:rPr>
              <a:t>PR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Все це актуалізує проблему забезпечення неурядових організацій чіткою системою </a:t>
            </a:r>
            <a:r>
              <a:rPr lang="uk-UA" dirty="0" err="1"/>
              <a:t>зв’язків</a:t>
            </a:r>
            <a:r>
              <a:rPr lang="uk-UA" dirty="0"/>
              <a:t> із соціальним оточенням, і передусім з тими групами громадськості від яких найбільшою мірою залежить успіх їхньої діяльності. А це передбачає </a:t>
            </a:r>
            <a:r>
              <a:rPr lang="uk-UA" dirty="0">
                <a:solidFill>
                  <a:srgbClr val="C00000"/>
                </a:solidFill>
              </a:rPr>
              <a:t>створення в цих організаціях спеціальних структур зі </a:t>
            </a:r>
            <a:r>
              <a:rPr lang="uk-UA" dirty="0" err="1">
                <a:solidFill>
                  <a:srgbClr val="C00000"/>
                </a:solidFill>
              </a:rPr>
              <a:t>зв’язків</a:t>
            </a:r>
            <a:r>
              <a:rPr lang="uk-UA" dirty="0">
                <a:solidFill>
                  <a:srgbClr val="C00000"/>
                </a:solidFill>
              </a:rPr>
              <a:t> з громадськістю (</a:t>
            </a:r>
            <a:r>
              <a:rPr lang="uk-UA" dirty="0" err="1">
                <a:solidFill>
                  <a:srgbClr val="C00000"/>
                </a:solidFill>
              </a:rPr>
              <a:t>паблік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рилейшнз</a:t>
            </a:r>
            <a:r>
              <a:rPr lang="uk-UA" dirty="0">
                <a:solidFill>
                  <a:srgbClr val="C00000"/>
                </a:solidFill>
              </a:rPr>
              <a:t> (PR</a:t>
            </a:r>
            <a:r>
              <a:rPr lang="uk-UA" dirty="0"/>
              <a:t>), які мають </a:t>
            </a:r>
            <a:r>
              <a:rPr lang="uk-UA" dirty="0" err="1"/>
              <a:t>професійно</a:t>
            </a:r>
            <a:r>
              <a:rPr lang="uk-UA" dirty="0"/>
              <a:t> забезпечувати не просто інформування, а постійний діалог з конкретними групами громадськості.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Thông báo tuyển dụng thực tập sinh truyền thông nội bộ (Mã tin tuyển dụng  TD73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08917"/>
            <a:ext cx="5181600" cy="33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3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1771</Words>
  <Application>Microsoft Office PowerPoint</Application>
  <PresentationFormat>Широкоэкранный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Неурядові організації, соціальний маркетинг та зв’язки з громадськістю в громадянському суспільстві</vt:lpstr>
      <vt:lpstr>Питання для обговорення</vt:lpstr>
      <vt:lpstr> Відмінність між неурядовими та комерційними організаціями </vt:lpstr>
      <vt:lpstr>Обмеження та переваги </vt:lpstr>
      <vt:lpstr>Конкуренція та співпраця</vt:lpstr>
      <vt:lpstr>Процес </vt:lpstr>
      <vt:lpstr>Зв'язок між неурядовими організаціями і PR </vt:lpstr>
      <vt:lpstr>Зв'язок між неурядовими організаціями і PR  </vt:lpstr>
      <vt:lpstr>Зв'язок між неурядовими організаціями і PR</vt:lpstr>
      <vt:lpstr>Зв'язок між неурядовими організаціями і PR</vt:lpstr>
      <vt:lpstr>Зв'язок між неурядовими організаціями і PR</vt:lpstr>
      <vt:lpstr>Роль PR в громадянському суспільстві</vt:lpstr>
      <vt:lpstr>Роль PR в громадянському суспільстві</vt:lpstr>
      <vt:lpstr>Роль PR в громадянському суспільстві</vt:lpstr>
      <vt:lpstr>Зв'язок між неурядовими організаціями і PR</vt:lpstr>
      <vt:lpstr> Особливості зв’язків із громадськістю в неурядових організаціях </vt:lpstr>
      <vt:lpstr> Процес стратегічного планування зв’язків із громадськістю передбачає наступні етапи організаційної роботи: </vt:lpstr>
      <vt:lpstr> Особливості зв’язків із громадськістю в неурядових організаціях </vt:lpstr>
      <vt:lpstr> Види діяльності, що відносяться до  стратегічного PR: </vt:lpstr>
      <vt:lpstr>Стратегічне планування</vt:lpstr>
      <vt:lpstr>Зміцнення інституту PR пов’язане із формуванням системи публічних комунікацій між владою та громадськістю на таких засадах:</vt:lpstr>
      <vt:lpstr>Зв'язок між неурядовими організаціями і PR</vt:lpstr>
      <vt:lpstr>Завдання неурядових організацій у сфері паблік рилейшнз :</vt:lpstr>
      <vt:lpstr>Особливість загальних зусиль піарменів неурядових організацій полягає у виконанні таких завдань: </vt:lpstr>
      <vt:lpstr>Роль “паблік рилейшнз” у діяльності неурядових організацій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Неурядові організації, соціальний маркетинг та зв’язки з громадськістю в громадянському суспільстві</dc:title>
  <dc:creator>admin</dc:creator>
  <cp:lastModifiedBy>admin</cp:lastModifiedBy>
  <cp:revision>25</cp:revision>
  <dcterms:created xsi:type="dcterms:W3CDTF">2020-10-26T06:44:37Z</dcterms:created>
  <dcterms:modified xsi:type="dcterms:W3CDTF">2020-10-26T07:28:56Z</dcterms:modified>
</cp:coreProperties>
</file>