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6" r:id="rId5"/>
    <p:sldId id="259" r:id="rId6"/>
    <p:sldId id="281" r:id="rId7"/>
    <p:sldId id="262" r:id="rId8"/>
    <p:sldId id="263" r:id="rId9"/>
    <p:sldId id="264" r:id="rId10"/>
    <p:sldId id="267" r:id="rId11"/>
    <p:sldId id="282" r:id="rId12"/>
    <p:sldId id="313" r:id="rId13"/>
    <p:sldId id="317" r:id="rId14"/>
    <p:sldId id="318" r:id="rId15"/>
    <p:sldId id="321" r:id="rId16"/>
    <p:sldId id="320" r:id="rId17"/>
    <p:sldId id="268" r:id="rId18"/>
    <p:sldId id="269" r:id="rId19"/>
    <p:sldId id="270" r:id="rId20"/>
    <p:sldId id="271" r:id="rId21"/>
    <p:sldId id="272" r:id="rId22"/>
    <p:sldId id="273" r:id="rId23"/>
    <p:sldId id="275" r:id="rId24"/>
    <p:sldId id="277" r:id="rId25"/>
    <p:sldId id="284" r:id="rId26"/>
    <p:sldId id="285" r:id="rId27"/>
    <p:sldId id="286" r:id="rId28"/>
    <p:sldId id="287" r:id="rId29"/>
    <p:sldId id="288" r:id="rId30"/>
    <p:sldId id="290" r:id="rId31"/>
    <p:sldId id="293" r:id="rId32"/>
    <p:sldId id="294" r:id="rId33"/>
    <p:sldId id="295" r:id="rId34"/>
    <p:sldId id="296" r:id="rId35"/>
    <p:sldId id="297" r:id="rId36"/>
    <p:sldId id="298" r:id="rId37"/>
    <p:sldId id="299" r:id="rId38"/>
    <p:sldId id="300" r:id="rId39"/>
    <p:sldId id="301" r:id="rId40"/>
    <p:sldId id="302" r:id="rId41"/>
    <p:sldId id="304" r:id="rId42"/>
    <p:sldId id="322"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49707-D89D-41B5-90B9-34D05A4770F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6EE89AAD-03ED-485F-8AA2-781800B72E59}">
      <dgm:prSet phldrT="[Текст]"/>
      <dgm:spPr/>
      <dgm:t>
        <a:bodyPr/>
        <a:lstStyle/>
        <a:p>
          <a:r>
            <a:rPr lang="en-GB" dirty="0" smtClean="0">
              <a:latin typeface="Times New Roman" pitchFamily="18" charset="0"/>
              <a:cs typeface="Times New Roman" pitchFamily="18" charset="0"/>
            </a:rPr>
            <a:t>Look at title and</a:t>
          </a:r>
        </a:p>
        <a:p>
          <a:r>
            <a:rPr lang="en-GB" dirty="0" smtClean="0">
              <a:latin typeface="Times New Roman" pitchFamily="18" charset="0"/>
              <a:cs typeface="Times New Roman" pitchFamily="18" charset="0"/>
            </a:rPr>
            <a:t>sub-title</a:t>
          </a:r>
          <a:endParaRPr lang="en-GB" dirty="0">
            <a:latin typeface="Times New Roman" pitchFamily="18" charset="0"/>
            <a:cs typeface="Times New Roman" pitchFamily="18" charset="0"/>
          </a:endParaRPr>
        </a:p>
      </dgm:t>
    </dgm:pt>
    <dgm:pt modelId="{CD53AFD8-6288-47E2-9612-9D465BC820FA}" type="parTrans" cxnId="{F00A110B-CD66-4531-9073-8FAE4FFCBA81}">
      <dgm:prSet/>
      <dgm:spPr/>
      <dgm:t>
        <a:bodyPr/>
        <a:lstStyle/>
        <a:p>
          <a:endParaRPr lang="en-GB"/>
        </a:p>
      </dgm:t>
    </dgm:pt>
    <dgm:pt modelId="{65C55333-1234-4337-9ACE-F0DAD7E0E3B9}" type="sibTrans" cxnId="{F00A110B-CD66-4531-9073-8FAE4FFCBA81}">
      <dgm:prSet/>
      <dgm:spPr/>
      <dgm:t>
        <a:bodyPr/>
        <a:lstStyle/>
        <a:p>
          <a:endParaRPr lang="en-GB"/>
        </a:p>
      </dgm:t>
    </dgm:pt>
    <dgm:pt modelId="{708212E7-B41F-49DC-8FDE-B1885E1406B0}">
      <dgm:prSet phldrT="[Текст]"/>
      <dgm:spPr/>
      <dgm:t>
        <a:bodyPr/>
        <a:lstStyle/>
        <a:p>
          <a:r>
            <a:rPr lang="en-GB" dirty="0" smtClean="0"/>
            <a:t>Skim text for gist –</a:t>
          </a:r>
        </a:p>
        <a:p>
          <a:r>
            <a:rPr lang="en-GB" dirty="0" smtClean="0"/>
            <a:t>is it relevant?</a:t>
          </a:r>
          <a:endParaRPr lang="en-GB" dirty="0"/>
        </a:p>
      </dgm:t>
    </dgm:pt>
    <dgm:pt modelId="{BEA6F8FF-7E5C-437A-B2F8-6F8CF9A103A1}" type="parTrans" cxnId="{F21A283E-A145-4CC0-8778-7CABC2E53657}">
      <dgm:prSet/>
      <dgm:spPr/>
      <dgm:t>
        <a:bodyPr/>
        <a:lstStyle/>
        <a:p>
          <a:endParaRPr lang="en-GB"/>
        </a:p>
      </dgm:t>
    </dgm:pt>
    <dgm:pt modelId="{5F01271F-DE95-4BFB-A172-B8DF0157E408}" type="sibTrans" cxnId="{F21A283E-A145-4CC0-8778-7CABC2E53657}">
      <dgm:prSet/>
      <dgm:spPr/>
      <dgm:t>
        <a:bodyPr/>
        <a:lstStyle/>
        <a:p>
          <a:endParaRPr lang="en-GB"/>
        </a:p>
      </dgm:t>
    </dgm:pt>
    <dgm:pt modelId="{086DE7BD-E41F-4E50-AF11-C3B3439F27FD}">
      <dgm:prSet phldrT="[Текст]"/>
      <dgm:spPr/>
      <dgm:t>
        <a:bodyPr/>
        <a:lstStyle/>
        <a:p>
          <a:r>
            <a:rPr lang="en-GB" dirty="0" smtClean="0"/>
            <a:t>???????</a:t>
          </a:r>
          <a:endParaRPr lang="en-GB" dirty="0"/>
        </a:p>
      </dgm:t>
    </dgm:pt>
    <dgm:pt modelId="{464B602C-BB92-4A07-9A69-E65CF3A11D40}" type="parTrans" cxnId="{8880567C-0C82-4AFB-B1D6-F982D6325168}">
      <dgm:prSet/>
      <dgm:spPr/>
      <dgm:t>
        <a:bodyPr/>
        <a:lstStyle/>
        <a:p>
          <a:endParaRPr lang="en-GB"/>
        </a:p>
      </dgm:t>
    </dgm:pt>
    <dgm:pt modelId="{4AD38543-0CCB-468A-BE45-13639DDCC6F9}" type="sibTrans" cxnId="{8880567C-0C82-4AFB-B1D6-F982D6325168}">
      <dgm:prSet/>
      <dgm:spPr/>
      <dgm:t>
        <a:bodyPr/>
        <a:lstStyle/>
        <a:p>
          <a:endParaRPr lang="en-GB"/>
        </a:p>
      </dgm:t>
    </dgm:pt>
    <dgm:pt modelId="{0650C67F-E85F-4A4E-B453-9E49C15C5242}">
      <dgm:prSet phldrT="[Текст]"/>
      <dgm:spPr/>
      <dgm:t>
        <a:bodyPr/>
        <a:lstStyle/>
        <a:p>
          <a:r>
            <a:rPr lang="en-GB" dirty="0" smtClean="0"/>
            <a:t>???????????</a:t>
          </a:r>
          <a:endParaRPr lang="en-GB" dirty="0"/>
        </a:p>
      </dgm:t>
    </dgm:pt>
    <dgm:pt modelId="{798E7AB9-A83A-40CE-8B3C-48D740BB2713}" type="sibTrans" cxnId="{90F85380-DB19-4E92-94FD-3257BDFE52C0}">
      <dgm:prSet/>
      <dgm:spPr/>
      <dgm:t>
        <a:bodyPr/>
        <a:lstStyle/>
        <a:p>
          <a:endParaRPr lang="en-GB"/>
        </a:p>
      </dgm:t>
    </dgm:pt>
    <dgm:pt modelId="{7D5B0C71-D67B-4B73-A252-61682AC3E9AA}" type="parTrans" cxnId="{90F85380-DB19-4E92-94FD-3257BDFE52C0}">
      <dgm:prSet/>
      <dgm:spPr/>
      <dgm:t>
        <a:bodyPr/>
        <a:lstStyle/>
        <a:p>
          <a:endParaRPr lang="en-GB"/>
        </a:p>
      </dgm:t>
    </dgm:pt>
    <dgm:pt modelId="{DD8BBA6F-1BB4-40EC-A014-5CACFB0B4686}">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Read extensively when</a:t>
          </a:r>
        </a:p>
        <a:p>
          <a:pPr defTabSz="666750">
            <a:lnSpc>
              <a:spcPct val="90000"/>
            </a:lnSpc>
            <a:spcBef>
              <a:spcPct val="0"/>
            </a:spcBef>
            <a:spcAft>
              <a:spcPct val="35000"/>
            </a:spcAft>
          </a:pPr>
          <a:r>
            <a:rPr lang="en-GB" dirty="0" smtClean="0"/>
            <a:t>useful sections are found</a:t>
          </a:r>
          <a:endParaRPr lang="en-GB" dirty="0"/>
        </a:p>
      </dgm:t>
    </dgm:pt>
    <dgm:pt modelId="{CFE73AEB-843E-4D6E-A81C-533226C0FB96}" type="parTrans" cxnId="{E02303D5-9177-47B8-A72F-48A5E523E1E5}">
      <dgm:prSet/>
      <dgm:spPr/>
      <dgm:t>
        <a:bodyPr/>
        <a:lstStyle/>
        <a:p>
          <a:endParaRPr lang="en-GB"/>
        </a:p>
      </dgm:t>
    </dgm:pt>
    <dgm:pt modelId="{2552A7AE-B612-4601-86D6-EECBD72DB600}" type="sibTrans" cxnId="{E02303D5-9177-47B8-A72F-48A5E523E1E5}">
      <dgm:prSet/>
      <dgm:spPr/>
      <dgm:t>
        <a:bodyPr/>
        <a:lstStyle/>
        <a:p>
          <a:endParaRPr lang="en-GB"/>
        </a:p>
      </dgm:t>
    </dgm:pt>
    <dgm:pt modelId="{B1D45541-A9EB-4607-9521-A1EF4D567024}">
      <dgm:prSet/>
      <dgm:spPr/>
      <dgm:t>
        <a:bodyPr/>
        <a:lstStyle/>
        <a:p>
          <a:r>
            <a:rPr lang="en-GB" dirty="0" smtClean="0"/>
            <a:t>?????????</a:t>
          </a:r>
          <a:endParaRPr lang="en-GB" dirty="0"/>
        </a:p>
      </dgm:t>
    </dgm:pt>
    <dgm:pt modelId="{82838C63-BB52-45BF-BAC4-05A96AE079D5}" type="parTrans" cxnId="{7FF34788-B544-4668-B47D-29A5330333AB}">
      <dgm:prSet/>
      <dgm:spPr/>
      <dgm:t>
        <a:bodyPr/>
        <a:lstStyle/>
        <a:p>
          <a:endParaRPr lang="en-GB"/>
        </a:p>
      </dgm:t>
    </dgm:pt>
    <dgm:pt modelId="{E6834F0A-054F-4296-89DB-7463DEBDF2C3}" type="sibTrans" cxnId="{7FF34788-B544-4668-B47D-29A5330333AB}">
      <dgm:prSet/>
      <dgm:spPr/>
      <dgm:t>
        <a:bodyPr/>
        <a:lstStyle/>
        <a:p>
          <a:endParaRPr lang="en-GB"/>
        </a:p>
      </dgm:t>
    </dgm:pt>
    <dgm:pt modelId="{C83B299B-20CA-4113-9962-2614BADCBED7}" type="pres">
      <dgm:prSet presAssocID="{53B49707-D89D-41B5-90B9-34D05A4770F0}" presName="hierChild1" presStyleCnt="0">
        <dgm:presLayoutVars>
          <dgm:chPref val="1"/>
          <dgm:dir/>
          <dgm:animOne val="branch"/>
          <dgm:animLvl val="lvl"/>
          <dgm:resizeHandles/>
        </dgm:presLayoutVars>
      </dgm:prSet>
      <dgm:spPr/>
      <dgm:t>
        <a:bodyPr/>
        <a:lstStyle/>
        <a:p>
          <a:endParaRPr lang="en-GB"/>
        </a:p>
      </dgm:t>
    </dgm:pt>
    <dgm:pt modelId="{B6DABA77-F705-429E-8C2D-46CD5512F224}" type="pres">
      <dgm:prSet presAssocID="{6EE89AAD-03ED-485F-8AA2-781800B72E59}" presName="hierRoot1" presStyleCnt="0"/>
      <dgm:spPr/>
    </dgm:pt>
    <dgm:pt modelId="{68744C11-1408-41A0-A27C-2D793DDB13AF}" type="pres">
      <dgm:prSet presAssocID="{6EE89AAD-03ED-485F-8AA2-781800B72E59}" presName="composite" presStyleCnt="0"/>
      <dgm:spPr/>
    </dgm:pt>
    <dgm:pt modelId="{F7B13D44-42F2-45A6-BE8C-6CE2EAA29E27}" type="pres">
      <dgm:prSet presAssocID="{6EE89AAD-03ED-485F-8AA2-781800B72E59}" presName="background" presStyleLbl="node0" presStyleIdx="0" presStyleCnt="1"/>
      <dgm:spPr/>
    </dgm:pt>
    <dgm:pt modelId="{D8723316-988E-4F6E-9F6A-AD321A3A414B}" type="pres">
      <dgm:prSet presAssocID="{6EE89AAD-03ED-485F-8AA2-781800B72E59}" presName="text" presStyleLbl="fgAcc0" presStyleIdx="0" presStyleCnt="1" custScaleX="243458" custLinFactNeighborX="-5761" custLinFactNeighborY="-6718">
        <dgm:presLayoutVars>
          <dgm:chPref val="3"/>
        </dgm:presLayoutVars>
      </dgm:prSet>
      <dgm:spPr/>
      <dgm:t>
        <a:bodyPr/>
        <a:lstStyle/>
        <a:p>
          <a:endParaRPr lang="en-GB"/>
        </a:p>
      </dgm:t>
    </dgm:pt>
    <dgm:pt modelId="{70AD6138-6809-47DF-B0E6-37AE83C6AF2B}" type="pres">
      <dgm:prSet presAssocID="{6EE89AAD-03ED-485F-8AA2-781800B72E59}" presName="hierChild2" presStyleCnt="0"/>
      <dgm:spPr/>
    </dgm:pt>
    <dgm:pt modelId="{C69CF5CA-605C-4BA1-8D95-B696B9F264C6}" type="pres">
      <dgm:prSet presAssocID="{7D5B0C71-D67B-4B73-A252-61682AC3E9AA}" presName="Name10" presStyleLbl="parChTrans1D2" presStyleIdx="0" presStyleCnt="1"/>
      <dgm:spPr/>
      <dgm:t>
        <a:bodyPr/>
        <a:lstStyle/>
        <a:p>
          <a:endParaRPr lang="en-GB"/>
        </a:p>
      </dgm:t>
    </dgm:pt>
    <dgm:pt modelId="{A46923CE-8B1B-470A-8BFB-1853020CEB65}" type="pres">
      <dgm:prSet presAssocID="{0650C67F-E85F-4A4E-B453-9E49C15C5242}" presName="hierRoot2" presStyleCnt="0"/>
      <dgm:spPr/>
    </dgm:pt>
    <dgm:pt modelId="{FC993FA4-A94D-4416-A3AB-611D749E8EC6}" type="pres">
      <dgm:prSet presAssocID="{0650C67F-E85F-4A4E-B453-9E49C15C5242}" presName="composite2" presStyleCnt="0"/>
      <dgm:spPr/>
    </dgm:pt>
    <dgm:pt modelId="{8DA85DFB-C563-43A3-92A2-600C807A3763}" type="pres">
      <dgm:prSet presAssocID="{0650C67F-E85F-4A4E-B453-9E49C15C5242}" presName="background2" presStyleLbl="node2" presStyleIdx="0" presStyleCnt="1"/>
      <dgm:spPr/>
    </dgm:pt>
    <dgm:pt modelId="{55D2D0B5-7FCF-4292-8AA2-E9CF6606B02D}" type="pres">
      <dgm:prSet presAssocID="{0650C67F-E85F-4A4E-B453-9E49C15C5242}" presName="text2" presStyleLbl="fgAcc2" presStyleIdx="0" presStyleCnt="1" custScaleX="205560" custLinFactNeighborX="280" custLinFactNeighborY="-196">
        <dgm:presLayoutVars>
          <dgm:chPref val="3"/>
        </dgm:presLayoutVars>
      </dgm:prSet>
      <dgm:spPr/>
      <dgm:t>
        <a:bodyPr/>
        <a:lstStyle/>
        <a:p>
          <a:endParaRPr lang="en-GB"/>
        </a:p>
      </dgm:t>
    </dgm:pt>
    <dgm:pt modelId="{F9462281-DA39-4C43-9636-D2B726187EDC}" type="pres">
      <dgm:prSet presAssocID="{0650C67F-E85F-4A4E-B453-9E49C15C5242}" presName="hierChild3" presStyleCnt="0"/>
      <dgm:spPr/>
    </dgm:pt>
    <dgm:pt modelId="{D0B39F63-7476-4004-8519-B59B64DA4991}" type="pres">
      <dgm:prSet presAssocID="{BEA6F8FF-7E5C-437A-B2F8-6F8CF9A103A1}" presName="Name17" presStyleLbl="parChTrans1D3" presStyleIdx="0" presStyleCnt="2"/>
      <dgm:spPr/>
      <dgm:t>
        <a:bodyPr/>
        <a:lstStyle/>
        <a:p>
          <a:endParaRPr lang="en-GB"/>
        </a:p>
      </dgm:t>
    </dgm:pt>
    <dgm:pt modelId="{EB427833-6FA3-4D11-B5C8-A9FA9807F67E}" type="pres">
      <dgm:prSet presAssocID="{708212E7-B41F-49DC-8FDE-B1885E1406B0}" presName="hierRoot3" presStyleCnt="0"/>
      <dgm:spPr/>
    </dgm:pt>
    <dgm:pt modelId="{8648FBBB-985C-4EC0-AC80-097A4FFF8A6F}" type="pres">
      <dgm:prSet presAssocID="{708212E7-B41F-49DC-8FDE-B1885E1406B0}" presName="composite3" presStyleCnt="0"/>
      <dgm:spPr/>
    </dgm:pt>
    <dgm:pt modelId="{DB9EBC9C-3E4B-48A0-9812-120B5E8CD32D}" type="pres">
      <dgm:prSet presAssocID="{708212E7-B41F-49DC-8FDE-B1885E1406B0}" presName="background3" presStyleLbl="node3" presStyleIdx="0" presStyleCnt="2"/>
      <dgm:spPr/>
    </dgm:pt>
    <dgm:pt modelId="{D26C9835-1859-4A68-97B3-5564A157BFAE}" type="pres">
      <dgm:prSet presAssocID="{708212E7-B41F-49DC-8FDE-B1885E1406B0}" presName="text3" presStyleLbl="fgAcc3" presStyleIdx="0" presStyleCnt="2" custScaleX="198685">
        <dgm:presLayoutVars>
          <dgm:chPref val="3"/>
        </dgm:presLayoutVars>
      </dgm:prSet>
      <dgm:spPr/>
      <dgm:t>
        <a:bodyPr/>
        <a:lstStyle/>
        <a:p>
          <a:endParaRPr lang="en-GB"/>
        </a:p>
      </dgm:t>
    </dgm:pt>
    <dgm:pt modelId="{1EB5FA83-D7A5-4675-BA0B-730113EA8141}" type="pres">
      <dgm:prSet presAssocID="{708212E7-B41F-49DC-8FDE-B1885E1406B0}" presName="hierChild4" presStyleCnt="0"/>
      <dgm:spPr/>
    </dgm:pt>
    <dgm:pt modelId="{A97E2D70-2B18-44E5-992C-621FFBFA8F32}" type="pres">
      <dgm:prSet presAssocID="{CFE73AEB-843E-4D6E-A81C-533226C0FB96}" presName="Name23" presStyleLbl="parChTrans1D4" presStyleIdx="0" presStyleCnt="2"/>
      <dgm:spPr/>
      <dgm:t>
        <a:bodyPr/>
        <a:lstStyle/>
        <a:p>
          <a:endParaRPr lang="en-GB"/>
        </a:p>
      </dgm:t>
    </dgm:pt>
    <dgm:pt modelId="{8A4C2FDF-B887-422E-A281-45DA54F193CB}" type="pres">
      <dgm:prSet presAssocID="{DD8BBA6F-1BB4-40EC-A014-5CACFB0B4686}" presName="hierRoot4" presStyleCnt="0"/>
      <dgm:spPr/>
    </dgm:pt>
    <dgm:pt modelId="{87535BC6-8BCC-41CA-837F-38F6BD02DB9C}" type="pres">
      <dgm:prSet presAssocID="{DD8BBA6F-1BB4-40EC-A014-5CACFB0B4686}" presName="composite4" presStyleCnt="0"/>
      <dgm:spPr/>
    </dgm:pt>
    <dgm:pt modelId="{604A7119-BACD-48DA-87EF-B5108C9BA895}" type="pres">
      <dgm:prSet presAssocID="{DD8BBA6F-1BB4-40EC-A014-5CACFB0B4686}" presName="background4" presStyleLbl="node4" presStyleIdx="0" presStyleCnt="2"/>
      <dgm:spPr/>
    </dgm:pt>
    <dgm:pt modelId="{5D081517-68D9-473B-9BA0-C801878F3C3A}" type="pres">
      <dgm:prSet presAssocID="{DD8BBA6F-1BB4-40EC-A014-5CACFB0B4686}" presName="text4" presStyleLbl="fgAcc4" presStyleIdx="0" presStyleCnt="2" custScaleX="228917" custScaleY="115738" custLinFactX="49610" custLinFactNeighborX="100000" custLinFactNeighborY="3092">
        <dgm:presLayoutVars>
          <dgm:chPref val="3"/>
        </dgm:presLayoutVars>
      </dgm:prSet>
      <dgm:spPr/>
      <dgm:t>
        <a:bodyPr/>
        <a:lstStyle/>
        <a:p>
          <a:endParaRPr lang="en-GB"/>
        </a:p>
      </dgm:t>
    </dgm:pt>
    <dgm:pt modelId="{59B46A59-F2BE-40A8-A14C-FF1C10AFF7BF}" type="pres">
      <dgm:prSet presAssocID="{DD8BBA6F-1BB4-40EC-A014-5CACFB0B4686}" presName="hierChild5" presStyleCnt="0"/>
      <dgm:spPr/>
    </dgm:pt>
    <dgm:pt modelId="{9FD889B6-D8E7-4981-86A7-1B8272D921E7}" type="pres">
      <dgm:prSet presAssocID="{82838C63-BB52-45BF-BAC4-05A96AE079D5}" presName="Name23" presStyleLbl="parChTrans1D4" presStyleIdx="1" presStyleCnt="2"/>
      <dgm:spPr/>
      <dgm:t>
        <a:bodyPr/>
        <a:lstStyle/>
        <a:p>
          <a:endParaRPr lang="en-GB"/>
        </a:p>
      </dgm:t>
    </dgm:pt>
    <dgm:pt modelId="{37F1C2C5-30A0-40FB-B11B-59710EE8A61F}" type="pres">
      <dgm:prSet presAssocID="{B1D45541-A9EB-4607-9521-A1EF4D567024}" presName="hierRoot4" presStyleCnt="0"/>
      <dgm:spPr/>
    </dgm:pt>
    <dgm:pt modelId="{09B2A5AF-D6DE-4D06-842A-106E8F60E945}" type="pres">
      <dgm:prSet presAssocID="{B1D45541-A9EB-4607-9521-A1EF4D567024}" presName="composite4" presStyleCnt="0"/>
      <dgm:spPr/>
    </dgm:pt>
    <dgm:pt modelId="{9108CE84-DCD6-4537-8735-B094E610EC36}" type="pres">
      <dgm:prSet presAssocID="{B1D45541-A9EB-4607-9521-A1EF4D567024}" presName="background4" presStyleLbl="node4" presStyleIdx="1" presStyleCnt="2"/>
      <dgm:spPr/>
    </dgm:pt>
    <dgm:pt modelId="{F59F5FE1-49E8-45A4-B409-88CF43E8923C}" type="pres">
      <dgm:prSet presAssocID="{B1D45541-A9EB-4607-9521-A1EF4D567024}" presName="text4" presStyleLbl="fgAcc4" presStyleIdx="1" presStyleCnt="2" custScaleX="196889" custLinFactX="56146" custLinFactNeighborX="100000" custLinFactNeighborY="-5988">
        <dgm:presLayoutVars>
          <dgm:chPref val="3"/>
        </dgm:presLayoutVars>
      </dgm:prSet>
      <dgm:spPr/>
      <dgm:t>
        <a:bodyPr/>
        <a:lstStyle/>
        <a:p>
          <a:endParaRPr lang="en-GB"/>
        </a:p>
      </dgm:t>
    </dgm:pt>
    <dgm:pt modelId="{1E0E0B96-1934-4FDD-B563-861025FDA40C}" type="pres">
      <dgm:prSet presAssocID="{B1D45541-A9EB-4607-9521-A1EF4D567024}" presName="hierChild5" presStyleCnt="0"/>
      <dgm:spPr/>
    </dgm:pt>
    <dgm:pt modelId="{3BEFDEFE-1825-4F96-8718-8F28FA1D9893}" type="pres">
      <dgm:prSet presAssocID="{464B602C-BB92-4A07-9A69-E65CF3A11D40}" presName="Name17" presStyleLbl="parChTrans1D3" presStyleIdx="1" presStyleCnt="2"/>
      <dgm:spPr/>
      <dgm:t>
        <a:bodyPr/>
        <a:lstStyle/>
        <a:p>
          <a:endParaRPr lang="en-GB"/>
        </a:p>
      </dgm:t>
    </dgm:pt>
    <dgm:pt modelId="{82EB4D1C-EA96-420F-90EC-1170AB99A79D}" type="pres">
      <dgm:prSet presAssocID="{086DE7BD-E41F-4E50-AF11-C3B3439F27FD}" presName="hierRoot3" presStyleCnt="0"/>
      <dgm:spPr/>
    </dgm:pt>
    <dgm:pt modelId="{F95265A5-E096-44EA-AF55-883EB10D0149}" type="pres">
      <dgm:prSet presAssocID="{086DE7BD-E41F-4E50-AF11-C3B3439F27FD}" presName="composite3" presStyleCnt="0"/>
      <dgm:spPr/>
    </dgm:pt>
    <dgm:pt modelId="{306A6B9F-8617-4EB8-A7D3-9B9847ED7C30}" type="pres">
      <dgm:prSet presAssocID="{086DE7BD-E41F-4E50-AF11-C3B3439F27FD}" presName="background3" presStyleLbl="node3" presStyleIdx="1" presStyleCnt="2"/>
      <dgm:spPr/>
    </dgm:pt>
    <dgm:pt modelId="{C1DEFBFA-10A7-4228-BA9D-8C8DA9F4FA5F}" type="pres">
      <dgm:prSet presAssocID="{086DE7BD-E41F-4E50-AF11-C3B3439F27FD}" presName="text3" presStyleLbl="fgAcc3" presStyleIdx="1" presStyleCnt="2" custScaleX="242114" custLinFactNeighborX="1735" custLinFactNeighborY="-1100">
        <dgm:presLayoutVars>
          <dgm:chPref val="3"/>
        </dgm:presLayoutVars>
      </dgm:prSet>
      <dgm:spPr/>
      <dgm:t>
        <a:bodyPr/>
        <a:lstStyle/>
        <a:p>
          <a:endParaRPr lang="en-GB"/>
        </a:p>
      </dgm:t>
    </dgm:pt>
    <dgm:pt modelId="{53D9A495-12AC-42F6-B981-F516E5B38421}" type="pres">
      <dgm:prSet presAssocID="{086DE7BD-E41F-4E50-AF11-C3B3439F27FD}" presName="hierChild4" presStyleCnt="0"/>
      <dgm:spPr/>
    </dgm:pt>
  </dgm:ptLst>
  <dgm:cxnLst>
    <dgm:cxn modelId="{9F05B043-D455-42AD-B8B5-C2D1E0FE0D7F}" type="presOf" srcId="{7D5B0C71-D67B-4B73-A252-61682AC3E9AA}" destId="{C69CF5CA-605C-4BA1-8D95-B696B9F264C6}" srcOrd="0" destOrd="0" presId="urn:microsoft.com/office/officeart/2005/8/layout/hierarchy1"/>
    <dgm:cxn modelId="{90F85380-DB19-4E92-94FD-3257BDFE52C0}" srcId="{6EE89AAD-03ED-485F-8AA2-781800B72E59}" destId="{0650C67F-E85F-4A4E-B453-9E49C15C5242}" srcOrd="0" destOrd="0" parTransId="{7D5B0C71-D67B-4B73-A252-61682AC3E9AA}" sibTransId="{798E7AB9-A83A-40CE-8B3C-48D740BB2713}"/>
    <dgm:cxn modelId="{F00A110B-CD66-4531-9073-8FAE4FFCBA81}" srcId="{53B49707-D89D-41B5-90B9-34D05A4770F0}" destId="{6EE89AAD-03ED-485F-8AA2-781800B72E59}" srcOrd="0" destOrd="0" parTransId="{CD53AFD8-6288-47E2-9612-9D465BC820FA}" sibTransId="{65C55333-1234-4337-9ACE-F0DAD7E0E3B9}"/>
    <dgm:cxn modelId="{8C603935-66D8-4603-BD37-610099801C78}" type="presOf" srcId="{708212E7-B41F-49DC-8FDE-B1885E1406B0}" destId="{D26C9835-1859-4A68-97B3-5564A157BFAE}" srcOrd="0" destOrd="0" presId="urn:microsoft.com/office/officeart/2005/8/layout/hierarchy1"/>
    <dgm:cxn modelId="{7FF34788-B544-4668-B47D-29A5330333AB}" srcId="{DD8BBA6F-1BB4-40EC-A014-5CACFB0B4686}" destId="{B1D45541-A9EB-4607-9521-A1EF4D567024}" srcOrd="0" destOrd="0" parTransId="{82838C63-BB52-45BF-BAC4-05A96AE079D5}" sibTransId="{E6834F0A-054F-4296-89DB-7463DEBDF2C3}"/>
    <dgm:cxn modelId="{A30B44EC-B15E-45F6-8681-DEBDCFEF3A56}" type="presOf" srcId="{0650C67F-E85F-4A4E-B453-9E49C15C5242}" destId="{55D2D0B5-7FCF-4292-8AA2-E9CF6606B02D}" srcOrd="0" destOrd="0" presId="urn:microsoft.com/office/officeart/2005/8/layout/hierarchy1"/>
    <dgm:cxn modelId="{16CCE89E-F437-4969-B4F2-6406A81D3E3F}" type="presOf" srcId="{086DE7BD-E41F-4E50-AF11-C3B3439F27FD}" destId="{C1DEFBFA-10A7-4228-BA9D-8C8DA9F4FA5F}" srcOrd="0" destOrd="0" presId="urn:microsoft.com/office/officeart/2005/8/layout/hierarchy1"/>
    <dgm:cxn modelId="{F21A283E-A145-4CC0-8778-7CABC2E53657}" srcId="{0650C67F-E85F-4A4E-B453-9E49C15C5242}" destId="{708212E7-B41F-49DC-8FDE-B1885E1406B0}" srcOrd="0" destOrd="0" parTransId="{BEA6F8FF-7E5C-437A-B2F8-6F8CF9A103A1}" sibTransId="{5F01271F-DE95-4BFB-A172-B8DF0157E408}"/>
    <dgm:cxn modelId="{E29A525A-76C2-4599-B3B1-16E87CA6A1B4}" type="presOf" srcId="{DD8BBA6F-1BB4-40EC-A014-5CACFB0B4686}" destId="{5D081517-68D9-473B-9BA0-C801878F3C3A}" srcOrd="0" destOrd="0" presId="urn:microsoft.com/office/officeart/2005/8/layout/hierarchy1"/>
    <dgm:cxn modelId="{57335F73-650A-4BCA-A0DF-FD36CF5F6C4C}" type="presOf" srcId="{B1D45541-A9EB-4607-9521-A1EF4D567024}" destId="{F59F5FE1-49E8-45A4-B409-88CF43E8923C}" srcOrd="0" destOrd="0" presId="urn:microsoft.com/office/officeart/2005/8/layout/hierarchy1"/>
    <dgm:cxn modelId="{C8C6697C-2645-41DE-9693-6CFE5B444C48}" type="presOf" srcId="{464B602C-BB92-4A07-9A69-E65CF3A11D40}" destId="{3BEFDEFE-1825-4F96-8718-8F28FA1D9893}" srcOrd="0" destOrd="0" presId="urn:microsoft.com/office/officeart/2005/8/layout/hierarchy1"/>
    <dgm:cxn modelId="{8880567C-0C82-4AFB-B1D6-F982D6325168}" srcId="{0650C67F-E85F-4A4E-B453-9E49C15C5242}" destId="{086DE7BD-E41F-4E50-AF11-C3B3439F27FD}" srcOrd="1" destOrd="0" parTransId="{464B602C-BB92-4A07-9A69-E65CF3A11D40}" sibTransId="{4AD38543-0CCB-468A-BE45-13639DDCC6F9}"/>
    <dgm:cxn modelId="{0E957311-3948-4A6B-8596-0FCEFA1DD7F3}" type="presOf" srcId="{53B49707-D89D-41B5-90B9-34D05A4770F0}" destId="{C83B299B-20CA-4113-9962-2614BADCBED7}" srcOrd="0" destOrd="0" presId="urn:microsoft.com/office/officeart/2005/8/layout/hierarchy1"/>
    <dgm:cxn modelId="{3EE461C4-E519-4082-9969-C0E3FCEB2736}" type="presOf" srcId="{6EE89AAD-03ED-485F-8AA2-781800B72E59}" destId="{D8723316-988E-4F6E-9F6A-AD321A3A414B}" srcOrd="0" destOrd="0" presId="urn:microsoft.com/office/officeart/2005/8/layout/hierarchy1"/>
    <dgm:cxn modelId="{E79D4EE4-8174-4B7F-A188-FBDC1EBC168F}" type="presOf" srcId="{BEA6F8FF-7E5C-437A-B2F8-6F8CF9A103A1}" destId="{D0B39F63-7476-4004-8519-B59B64DA4991}" srcOrd="0" destOrd="0" presId="urn:microsoft.com/office/officeart/2005/8/layout/hierarchy1"/>
    <dgm:cxn modelId="{3DD3246F-AE2D-46DA-AB94-406BF3065FBB}" type="presOf" srcId="{82838C63-BB52-45BF-BAC4-05A96AE079D5}" destId="{9FD889B6-D8E7-4981-86A7-1B8272D921E7}" srcOrd="0" destOrd="0" presId="urn:microsoft.com/office/officeart/2005/8/layout/hierarchy1"/>
    <dgm:cxn modelId="{E02303D5-9177-47B8-A72F-48A5E523E1E5}" srcId="{708212E7-B41F-49DC-8FDE-B1885E1406B0}" destId="{DD8BBA6F-1BB4-40EC-A014-5CACFB0B4686}" srcOrd="0" destOrd="0" parTransId="{CFE73AEB-843E-4D6E-A81C-533226C0FB96}" sibTransId="{2552A7AE-B612-4601-86D6-EECBD72DB600}"/>
    <dgm:cxn modelId="{FE1C4E33-8705-46FB-9955-A18E2EF7E87B}" type="presOf" srcId="{CFE73AEB-843E-4D6E-A81C-533226C0FB96}" destId="{A97E2D70-2B18-44E5-992C-621FFBFA8F32}" srcOrd="0" destOrd="0" presId="urn:microsoft.com/office/officeart/2005/8/layout/hierarchy1"/>
    <dgm:cxn modelId="{7DA80A60-0229-4375-9DB8-21289419ED61}" type="presParOf" srcId="{C83B299B-20CA-4113-9962-2614BADCBED7}" destId="{B6DABA77-F705-429E-8C2D-46CD5512F224}" srcOrd="0" destOrd="0" presId="urn:microsoft.com/office/officeart/2005/8/layout/hierarchy1"/>
    <dgm:cxn modelId="{2552FE80-9960-4BD6-9F8B-AD31CD722816}" type="presParOf" srcId="{B6DABA77-F705-429E-8C2D-46CD5512F224}" destId="{68744C11-1408-41A0-A27C-2D793DDB13AF}" srcOrd="0" destOrd="0" presId="urn:microsoft.com/office/officeart/2005/8/layout/hierarchy1"/>
    <dgm:cxn modelId="{F9D6AB6D-D5EF-4833-BC08-E2C6A9401AAC}" type="presParOf" srcId="{68744C11-1408-41A0-A27C-2D793DDB13AF}" destId="{F7B13D44-42F2-45A6-BE8C-6CE2EAA29E27}" srcOrd="0" destOrd="0" presId="urn:microsoft.com/office/officeart/2005/8/layout/hierarchy1"/>
    <dgm:cxn modelId="{08083765-FAC0-4947-A7BF-CA2B2FDDF47D}" type="presParOf" srcId="{68744C11-1408-41A0-A27C-2D793DDB13AF}" destId="{D8723316-988E-4F6E-9F6A-AD321A3A414B}" srcOrd="1" destOrd="0" presId="urn:microsoft.com/office/officeart/2005/8/layout/hierarchy1"/>
    <dgm:cxn modelId="{1D24790E-3983-4B84-9F14-C718A4AF4DC3}" type="presParOf" srcId="{B6DABA77-F705-429E-8C2D-46CD5512F224}" destId="{70AD6138-6809-47DF-B0E6-37AE83C6AF2B}" srcOrd="1" destOrd="0" presId="urn:microsoft.com/office/officeart/2005/8/layout/hierarchy1"/>
    <dgm:cxn modelId="{6A0DCCC4-5BC3-4060-8C47-80F8250C0385}" type="presParOf" srcId="{70AD6138-6809-47DF-B0E6-37AE83C6AF2B}" destId="{C69CF5CA-605C-4BA1-8D95-B696B9F264C6}" srcOrd="0" destOrd="0" presId="urn:microsoft.com/office/officeart/2005/8/layout/hierarchy1"/>
    <dgm:cxn modelId="{6D88BBAB-9E61-4880-AA94-4419D6894BDF}" type="presParOf" srcId="{70AD6138-6809-47DF-B0E6-37AE83C6AF2B}" destId="{A46923CE-8B1B-470A-8BFB-1853020CEB65}" srcOrd="1" destOrd="0" presId="urn:microsoft.com/office/officeart/2005/8/layout/hierarchy1"/>
    <dgm:cxn modelId="{260C1A4B-FC74-49D9-8895-EFC4AA70D149}" type="presParOf" srcId="{A46923CE-8B1B-470A-8BFB-1853020CEB65}" destId="{FC993FA4-A94D-4416-A3AB-611D749E8EC6}" srcOrd="0" destOrd="0" presId="urn:microsoft.com/office/officeart/2005/8/layout/hierarchy1"/>
    <dgm:cxn modelId="{8A3E8A64-0406-461F-A373-0CA033518E88}" type="presParOf" srcId="{FC993FA4-A94D-4416-A3AB-611D749E8EC6}" destId="{8DA85DFB-C563-43A3-92A2-600C807A3763}" srcOrd="0" destOrd="0" presId="urn:microsoft.com/office/officeart/2005/8/layout/hierarchy1"/>
    <dgm:cxn modelId="{EFFFBFC8-320F-4AEA-9323-1191BD86D492}" type="presParOf" srcId="{FC993FA4-A94D-4416-A3AB-611D749E8EC6}" destId="{55D2D0B5-7FCF-4292-8AA2-E9CF6606B02D}" srcOrd="1" destOrd="0" presId="urn:microsoft.com/office/officeart/2005/8/layout/hierarchy1"/>
    <dgm:cxn modelId="{E707D3B2-85B0-4A00-8858-728768DABA1C}" type="presParOf" srcId="{A46923CE-8B1B-470A-8BFB-1853020CEB65}" destId="{F9462281-DA39-4C43-9636-D2B726187EDC}" srcOrd="1" destOrd="0" presId="urn:microsoft.com/office/officeart/2005/8/layout/hierarchy1"/>
    <dgm:cxn modelId="{D68A52E7-E434-499E-B7F4-255DBD21C63B}" type="presParOf" srcId="{F9462281-DA39-4C43-9636-D2B726187EDC}" destId="{D0B39F63-7476-4004-8519-B59B64DA4991}" srcOrd="0" destOrd="0" presId="urn:microsoft.com/office/officeart/2005/8/layout/hierarchy1"/>
    <dgm:cxn modelId="{CC7B720A-6BC5-4594-A55E-F835227FEF19}" type="presParOf" srcId="{F9462281-DA39-4C43-9636-D2B726187EDC}" destId="{EB427833-6FA3-4D11-B5C8-A9FA9807F67E}" srcOrd="1" destOrd="0" presId="urn:microsoft.com/office/officeart/2005/8/layout/hierarchy1"/>
    <dgm:cxn modelId="{379679C1-B9A2-4F34-ABB2-F2CCF7B966D5}" type="presParOf" srcId="{EB427833-6FA3-4D11-B5C8-A9FA9807F67E}" destId="{8648FBBB-985C-4EC0-AC80-097A4FFF8A6F}" srcOrd="0" destOrd="0" presId="urn:microsoft.com/office/officeart/2005/8/layout/hierarchy1"/>
    <dgm:cxn modelId="{8B269B07-E023-4E59-B85C-1D46C974282A}" type="presParOf" srcId="{8648FBBB-985C-4EC0-AC80-097A4FFF8A6F}" destId="{DB9EBC9C-3E4B-48A0-9812-120B5E8CD32D}" srcOrd="0" destOrd="0" presId="urn:microsoft.com/office/officeart/2005/8/layout/hierarchy1"/>
    <dgm:cxn modelId="{712443A4-6F9F-45B7-A105-2BCA31ECBBF0}" type="presParOf" srcId="{8648FBBB-985C-4EC0-AC80-097A4FFF8A6F}" destId="{D26C9835-1859-4A68-97B3-5564A157BFAE}" srcOrd="1" destOrd="0" presId="urn:microsoft.com/office/officeart/2005/8/layout/hierarchy1"/>
    <dgm:cxn modelId="{0D50D58A-0A22-4666-AA54-24C98395CE9B}" type="presParOf" srcId="{EB427833-6FA3-4D11-B5C8-A9FA9807F67E}" destId="{1EB5FA83-D7A5-4675-BA0B-730113EA8141}" srcOrd="1" destOrd="0" presId="urn:microsoft.com/office/officeart/2005/8/layout/hierarchy1"/>
    <dgm:cxn modelId="{61DE092F-8AAD-4F5F-8250-1C4A9B300686}" type="presParOf" srcId="{1EB5FA83-D7A5-4675-BA0B-730113EA8141}" destId="{A97E2D70-2B18-44E5-992C-621FFBFA8F32}" srcOrd="0" destOrd="0" presId="urn:microsoft.com/office/officeart/2005/8/layout/hierarchy1"/>
    <dgm:cxn modelId="{00273957-00EE-4BBA-A4BC-5C1E53374265}" type="presParOf" srcId="{1EB5FA83-D7A5-4675-BA0B-730113EA8141}" destId="{8A4C2FDF-B887-422E-A281-45DA54F193CB}" srcOrd="1" destOrd="0" presId="urn:microsoft.com/office/officeart/2005/8/layout/hierarchy1"/>
    <dgm:cxn modelId="{E9E42DD6-A795-4DE9-BAF2-757D4AD2E3D9}" type="presParOf" srcId="{8A4C2FDF-B887-422E-A281-45DA54F193CB}" destId="{87535BC6-8BCC-41CA-837F-38F6BD02DB9C}" srcOrd="0" destOrd="0" presId="urn:microsoft.com/office/officeart/2005/8/layout/hierarchy1"/>
    <dgm:cxn modelId="{4079F2E8-294F-4BAD-ABE1-84BEBCEB7646}" type="presParOf" srcId="{87535BC6-8BCC-41CA-837F-38F6BD02DB9C}" destId="{604A7119-BACD-48DA-87EF-B5108C9BA895}" srcOrd="0" destOrd="0" presId="urn:microsoft.com/office/officeart/2005/8/layout/hierarchy1"/>
    <dgm:cxn modelId="{24204190-C19E-4A1E-835A-28848BF06B25}" type="presParOf" srcId="{87535BC6-8BCC-41CA-837F-38F6BD02DB9C}" destId="{5D081517-68D9-473B-9BA0-C801878F3C3A}" srcOrd="1" destOrd="0" presId="urn:microsoft.com/office/officeart/2005/8/layout/hierarchy1"/>
    <dgm:cxn modelId="{CB4DE7A0-96E5-4E18-B723-608A250C908F}" type="presParOf" srcId="{8A4C2FDF-B887-422E-A281-45DA54F193CB}" destId="{59B46A59-F2BE-40A8-A14C-FF1C10AFF7BF}" srcOrd="1" destOrd="0" presId="urn:microsoft.com/office/officeart/2005/8/layout/hierarchy1"/>
    <dgm:cxn modelId="{A61924A5-0230-48BD-9A4A-C694E1A4C209}" type="presParOf" srcId="{59B46A59-F2BE-40A8-A14C-FF1C10AFF7BF}" destId="{9FD889B6-D8E7-4981-86A7-1B8272D921E7}" srcOrd="0" destOrd="0" presId="urn:microsoft.com/office/officeart/2005/8/layout/hierarchy1"/>
    <dgm:cxn modelId="{9C2B75EF-1F01-4FA3-B896-21445AB8787D}" type="presParOf" srcId="{59B46A59-F2BE-40A8-A14C-FF1C10AFF7BF}" destId="{37F1C2C5-30A0-40FB-B11B-59710EE8A61F}" srcOrd="1" destOrd="0" presId="urn:microsoft.com/office/officeart/2005/8/layout/hierarchy1"/>
    <dgm:cxn modelId="{60BBCE0C-CE9C-47DB-8B19-D33FD988A052}" type="presParOf" srcId="{37F1C2C5-30A0-40FB-B11B-59710EE8A61F}" destId="{09B2A5AF-D6DE-4D06-842A-106E8F60E945}" srcOrd="0" destOrd="0" presId="urn:microsoft.com/office/officeart/2005/8/layout/hierarchy1"/>
    <dgm:cxn modelId="{AF808966-FD28-4AAA-BBEE-ABB739F6C06F}" type="presParOf" srcId="{09B2A5AF-D6DE-4D06-842A-106E8F60E945}" destId="{9108CE84-DCD6-4537-8735-B094E610EC36}" srcOrd="0" destOrd="0" presId="urn:microsoft.com/office/officeart/2005/8/layout/hierarchy1"/>
    <dgm:cxn modelId="{5B5EDC89-56E4-4D0A-9C12-94C43E469562}" type="presParOf" srcId="{09B2A5AF-D6DE-4D06-842A-106E8F60E945}" destId="{F59F5FE1-49E8-45A4-B409-88CF43E8923C}" srcOrd="1" destOrd="0" presId="urn:microsoft.com/office/officeart/2005/8/layout/hierarchy1"/>
    <dgm:cxn modelId="{DED2AEF0-02EF-4379-A354-667D36EC8E82}" type="presParOf" srcId="{37F1C2C5-30A0-40FB-B11B-59710EE8A61F}" destId="{1E0E0B96-1934-4FDD-B563-861025FDA40C}" srcOrd="1" destOrd="0" presId="urn:microsoft.com/office/officeart/2005/8/layout/hierarchy1"/>
    <dgm:cxn modelId="{4B754CF2-F77C-47D7-A1D2-ED244356711D}" type="presParOf" srcId="{F9462281-DA39-4C43-9636-D2B726187EDC}" destId="{3BEFDEFE-1825-4F96-8718-8F28FA1D9893}" srcOrd="2" destOrd="0" presId="urn:microsoft.com/office/officeart/2005/8/layout/hierarchy1"/>
    <dgm:cxn modelId="{8C91EF60-9D1F-43BD-8E3A-1ADC330E804F}" type="presParOf" srcId="{F9462281-DA39-4C43-9636-D2B726187EDC}" destId="{82EB4D1C-EA96-420F-90EC-1170AB99A79D}" srcOrd="3" destOrd="0" presId="urn:microsoft.com/office/officeart/2005/8/layout/hierarchy1"/>
    <dgm:cxn modelId="{9017EC83-2663-4821-ABCE-38E1B25DE15A}" type="presParOf" srcId="{82EB4D1C-EA96-420F-90EC-1170AB99A79D}" destId="{F95265A5-E096-44EA-AF55-883EB10D0149}" srcOrd="0" destOrd="0" presId="urn:microsoft.com/office/officeart/2005/8/layout/hierarchy1"/>
    <dgm:cxn modelId="{F863C338-1A66-43C9-8F9F-1C31E2537994}" type="presParOf" srcId="{F95265A5-E096-44EA-AF55-883EB10D0149}" destId="{306A6B9F-8617-4EB8-A7D3-9B9847ED7C30}" srcOrd="0" destOrd="0" presId="urn:microsoft.com/office/officeart/2005/8/layout/hierarchy1"/>
    <dgm:cxn modelId="{1C3F3E1A-5221-4219-9402-6BCB909CB9D9}" type="presParOf" srcId="{F95265A5-E096-44EA-AF55-883EB10D0149}" destId="{C1DEFBFA-10A7-4228-BA9D-8C8DA9F4FA5F}" srcOrd="1" destOrd="0" presId="urn:microsoft.com/office/officeart/2005/8/layout/hierarchy1"/>
    <dgm:cxn modelId="{BED634C4-99A7-42F5-AF28-73E77D9EB7F3}" type="presParOf" srcId="{82EB4D1C-EA96-420F-90EC-1170AB99A79D}" destId="{53D9A495-12AC-42F6-B981-F516E5B38421}"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EFDEFE-1825-4F96-8718-8F28FA1D9893}">
      <dsp:nvSpPr>
        <dsp:cNvPr id="0" name=""/>
        <dsp:cNvSpPr/>
      </dsp:nvSpPr>
      <dsp:spPr>
        <a:xfrm>
          <a:off x="4140265" y="1742087"/>
          <a:ext cx="1248561" cy="318077"/>
        </a:xfrm>
        <a:custGeom>
          <a:avLst/>
          <a:gdLst/>
          <a:ahLst/>
          <a:cxnLst/>
          <a:rect l="0" t="0" r="0" b="0"/>
          <a:pathLst>
            <a:path>
              <a:moveTo>
                <a:pt x="0" y="0"/>
              </a:moveTo>
              <a:lnTo>
                <a:pt x="0" y="214720"/>
              </a:lnTo>
              <a:lnTo>
                <a:pt x="1248561" y="214720"/>
              </a:lnTo>
              <a:lnTo>
                <a:pt x="1248561" y="318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D889B6-D8E7-4981-86A7-1B8272D921E7}">
      <dsp:nvSpPr>
        <dsp:cNvPr id="0" name=""/>
        <dsp:cNvSpPr/>
      </dsp:nvSpPr>
      <dsp:spPr>
        <a:xfrm>
          <a:off x="4286019" y="3942780"/>
          <a:ext cx="91440" cy="260153"/>
        </a:xfrm>
        <a:custGeom>
          <a:avLst/>
          <a:gdLst/>
          <a:ahLst/>
          <a:cxnLst/>
          <a:rect l="0" t="0" r="0" b="0"/>
          <a:pathLst>
            <a:path>
              <a:moveTo>
                <a:pt x="45720" y="0"/>
              </a:moveTo>
              <a:lnTo>
                <a:pt x="45720" y="156796"/>
              </a:lnTo>
              <a:lnTo>
                <a:pt x="118641" y="156796"/>
              </a:lnTo>
              <a:lnTo>
                <a:pt x="118641" y="2601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7E2D70-2B18-44E5-992C-621FFBFA8F32}">
      <dsp:nvSpPr>
        <dsp:cNvPr id="0" name=""/>
        <dsp:cNvSpPr/>
      </dsp:nvSpPr>
      <dsp:spPr>
        <a:xfrm>
          <a:off x="2662544" y="2776425"/>
          <a:ext cx="1669195" cy="346387"/>
        </a:xfrm>
        <a:custGeom>
          <a:avLst/>
          <a:gdLst/>
          <a:ahLst/>
          <a:cxnLst/>
          <a:rect l="0" t="0" r="0" b="0"/>
          <a:pathLst>
            <a:path>
              <a:moveTo>
                <a:pt x="0" y="0"/>
              </a:moveTo>
              <a:lnTo>
                <a:pt x="0" y="243030"/>
              </a:lnTo>
              <a:lnTo>
                <a:pt x="1669195" y="243030"/>
              </a:lnTo>
              <a:lnTo>
                <a:pt x="1669195" y="3463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B39F63-7476-4004-8519-B59B64DA4991}">
      <dsp:nvSpPr>
        <dsp:cNvPr id="0" name=""/>
        <dsp:cNvSpPr/>
      </dsp:nvSpPr>
      <dsp:spPr>
        <a:xfrm>
          <a:off x="2662544" y="1742087"/>
          <a:ext cx="1477720" cy="325870"/>
        </a:xfrm>
        <a:custGeom>
          <a:avLst/>
          <a:gdLst/>
          <a:ahLst/>
          <a:cxnLst/>
          <a:rect l="0" t="0" r="0" b="0"/>
          <a:pathLst>
            <a:path>
              <a:moveTo>
                <a:pt x="1477720" y="0"/>
              </a:moveTo>
              <a:lnTo>
                <a:pt x="1477720" y="222513"/>
              </a:lnTo>
              <a:lnTo>
                <a:pt x="0" y="222513"/>
              </a:lnTo>
              <a:lnTo>
                <a:pt x="0" y="3258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9CF5CA-605C-4BA1-8D95-B696B9F264C6}">
      <dsp:nvSpPr>
        <dsp:cNvPr id="0" name=""/>
        <dsp:cNvSpPr/>
      </dsp:nvSpPr>
      <dsp:spPr>
        <a:xfrm>
          <a:off x="4027145" y="662930"/>
          <a:ext cx="91440" cy="370688"/>
        </a:xfrm>
        <a:custGeom>
          <a:avLst/>
          <a:gdLst/>
          <a:ahLst/>
          <a:cxnLst/>
          <a:rect l="0" t="0" r="0" b="0"/>
          <a:pathLst>
            <a:path>
              <a:moveTo>
                <a:pt x="45720" y="0"/>
              </a:moveTo>
              <a:lnTo>
                <a:pt x="45720" y="267331"/>
              </a:lnTo>
              <a:lnTo>
                <a:pt x="113119" y="267331"/>
              </a:lnTo>
              <a:lnTo>
                <a:pt x="113119" y="370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13D44-42F2-45A6-BE8C-6CE2EAA29E27}">
      <dsp:nvSpPr>
        <dsp:cNvPr id="0" name=""/>
        <dsp:cNvSpPr/>
      </dsp:nvSpPr>
      <dsp:spPr>
        <a:xfrm>
          <a:off x="2714738" y="-45537"/>
          <a:ext cx="2716254" cy="708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723316-988E-4F6E-9F6A-AD321A3A414B}">
      <dsp:nvSpPr>
        <dsp:cNvPr id="0" name=""/>
        <dsp:cNvSpPr/>
      </dsp:nvSpPr>
      <dsp:spPr>
        <a:xfrm>
          <a:off x="2838704" y="72231"/>
          <a:ext cx="2716254" cy="7084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latin typeface="Times New Roman" pitchFamily="18" charset="0"/>
              <a:cs typeface="Times New Roman" pitchFamily="18" charset="0"/>
            </a:rPr>
            <a:t>Look at title and</a:t>
          </a:r>
        </a:p>
        <a:p>
          <a:pPr lvl="0" algn="ctr" defTabSz="711200">
            <a:lnSpc>
              <a:spcPct val="90000"/>
            </a:lnSpc>
            <a:spcBef>
              <a:spcPct val="0"/>
            </a:spcBef>
            <a:spcAft>
              <a:spcPct val="35000"/>
            </a:spcAft>
          </a:pPr>
          <a:r>
            <a:rPr lang="en-GB" sz="1600" kern="1200" dirty="0" smtClean="0">
              <a:latin typeface="Times New Roman" pitchFamily="18" charset="0"/>
              <a:cs typeface="Times New Roman" pitchFamily="18" charset="0"/>
            </a:rPr>
            <a:t>sub-title</a:t>
          </a:r>
          <a:endParaRPr lang="en-GB" sz="1600" kern="1200" dirty="0">
            <a:latin typeface="Times New Roman" pitchFamily="18" charset="0"/>
            <a:cs typeface="Times New Roman" pitchFamily="18" charset="0"/>
          </a:endParaRPr>
        </a:p>
      </dsp:txBody>
      <dsp:txXfrm>
        <a:off x="2838704" y="72231"/>
        <a:ext cx="2716254" cy="708467"/>
      </dsp:txXfrm>
    </dsp:sp>
    <dsp:sp modelId="{8DA85DFB-C563-43A3-92A2-600C807A3763}">
      <dsp:nvSpPr>
        <dsp:cNvPr id="0" name=""/>
        <dsp:cNvSpPr/>
      </dsp:nvSpPr>
      <dsp:spPr>
        <a:xfrm>
          <a:off x="2993551" y="1033619"/>
          <a:ext cx="2293427" cy="708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2D0B5-7FCF-4292-8AA2-E9CF6606B02D}">
      <dsp:nvSpPr>
        <dsp:cNvPr id="0" name=""/>
        <dsp:cNvSpPr/>
      </dsp:nvSpPr>
      <dsp:spPr>
        <a:xfrm>
          <a:off x="3117517" y="1151387"/>
          <a:ext cx="2293427" cy="7084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t>
          </a:r>
          <a:endParaRPr lang="en-GB" sz="1600" kern="1200" dirty="0"/>
        </a:p>
      </dsp:txBody>
      <dsp:txXfrm>
        <a:off x="3117517" y="1151387"/>
        <a:ext cx="2293427" cy="708467"/>
      </dsp:txXfrm>
    </dsp:sp>
    <dsp:sp modelId="{DB9EBC9C-3E4B-48A0-9812-120B5E8CD32D}">
      <dsp:nvSpPr>
        <dsp:cNvPr id="0" name=""/>
        <dsp:cNvSpPr/>
      </dsp:nvSpPr>
      <dsp:spPr>
        <a:xfrm>
          <a:off x="1554183" y="2067957"/>
          <a:ext cx="2216723" cy="708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6C9835-1859-4A68-97B3-5564A157BFAE}">
      <dsp:nvSpPr>
        <dsp:cNvPr id="0" name=""/>
        <dsp:cNvSpPr/>
      </dsp:nvSpPr>
      <dsp:spPr>
        <a:xfrm>
          <a:off x="1678149" y="2185725"/>
          <a:ext cx="2216723" cy="7084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Skim text for gist –</a:t>
          </a:r>
        </a:p>
        <a:p>
          <a:pPr lvl="0" algn="ctr" defTabSz="711200">
            <a:lnSpc>
              <a:spcPct val="90000"/>
            </a:lnSpc>
            <a:spcBef>
              <a:spcPct val="0"/>
            </a:spcBef>
            <a:spcAft>
              <a:spcPct val="35000"/>
            </a:spcAft>
          </a:pPr>
          <a:r>
            <a:rPr lang="en-GB" sz="1600" kern="1200" dirty="0" smtClean="0"/>
            <a:t>is it relevant?</a:t>
          </a:r>
          <a:endParaRPr lang="en-GB" sz="1600" kern="1200" dirty="0"/>
        </a:p>
      </dsp:txBody>
      <dsp:txXfrm>
        <a:off x="1678149" y="2185725"/>
        <a:ext cx="2216723" cy="708467"/>
      </dsp:txXfrm>
    </dsp:sp>
    <dsp:sp modelId="{604A7119-BACD-48DA-87EF-B5108C9BA895}">
      <dsp:nvSpPr>
        <dsp:cNvPr id="0" name=""/>
        <dsp:cNvSpPr/>
      </dsp:nvSpPr>
      <dsp:spPr>
        <a:xfrm>
          <a:off x="3054729" y="3122813"/>
          <a:ext cx="2554021" cy="8199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81517-68D9-473B-9BA0-C801878F3C3A}">
      <dsp:nvSpPr>
        <dsp:cNvPr id="0" name=""/>
        <dsp:cNvSpPr/>
      </dsp:nvSpPr>
      <dsp:spPr>
        <a:xfrm>
          <a:off x="3178695" y="3240581"/>
          <a:ext cx="2554021" cy="8199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smtClean="0"/>
            <a:t>Read extensively when</a:t>
          </a:r>
        </a:p>
        <a:p>
          <a:pPr lvl="0" algn="ctr" defTabSz="666750">
            <a:lnSpc>
              <a:spcPct val="90000"/>
            </a:lnSpc>
            <a:spcBef>
              <a:spcPct val="0"/>
            </a:spcBef>
            <a:spcAft>
              <a:spcPct val="35000"/>
            </a:spcAft>
          </a:pPr>
          <a:r>
            <a:rPr lang="en-GB" sz="1600" kern="1200" dirty="0" smtClean="0"/>
            <a:t>useful sections are found</a:t>
          </a:r>
          <a:endParaRPr lang="en-GB" sz="1600" kern="1200" dirty="0"/>
        </a:p>
      </dsp:txBody>
      <dsp:txXfrm>
        <a:off x="3178695" y="3240581"/>
        <a:ext cx="2554021" cy="819966"/>
      </dsp:txXfrm>
    </dsp:sp>
    <dsp:sp modelId="{9108CE84-DCD6-4537-8735-B094E610EC36}">
      <dsp:nvSpPr>
        <dsp:cNvPr id="0" name=""/>
        <dsp:cNvSpPr/>
      </dsp:nvSpPr>
      <dsp:spPr>
        <a:xfrm>
          <a:off x="3306319" y="4202933"/>
          <a:ext cx="2196685" cy="708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F5FE1-49E8-45A4-B409-88CF43E8923C}">
      <dsp:nvSpPr>
        <dsp:cNvPr id="0" name=""/>
        <dsp:cNvSpPr/>
      </dsp:nvSpPr>
      <dsp:spPr>
        <a:xfrm>
          <a:off x="3430285" y="4320701"/>
          <a:ext cx="2196685" cy="7084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t>
          </a:r>
          <a:endParaRPr lang="en-GB" sz="1600" kern="1200" dirty="0"/>
        </a:p>
      </dsp:txBody>
      <dsp:txXfrm>
        <a:off x="3430285" y="4320701"/>
        <a:ext cx="2196685" cy="708467"/>
      </dsp:txXfrm>
    </dsp:sp>
    <dsp:sp modelId="{306A6B9F-8617-4EB8-A7D3-9B9847ED7C30}">
      <dsp:nvSpPr>
        <dsp:cNvPr id="0" name=""/>
        <dsp:cNvSpPr/>
      </dsp:nvSpPr>
      <dsp:spPr>
        <a:xfrm>
          <a:off x="4038196" y="2060164"/>
          <a:ext cx="2701259" cy="708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EFBFA-10A7-4228-BA9D-8C8DA9F4FA5F}">
      <dsp:nvSpPr>
        <dsp:cNvPr id="0" name=""/>
        <dsp:cNvSpPr/>
      </dsp:nvSpPr>
      <dsp:spPr>
        <a:xfrm>
          <a:off x="4162163" y="2177932"/>
          <a:ext cx="2701259" cy="7084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t>
          </a:r>
          <a:endParaRPr lang="en-GB" sz="1600" kern="1200" dirty="0"/>
        </a:p>
      </dsp:txBody>
      <dsp:txXfrm>
        <a:off x="4162163" y="2177932"/>
        <a:ext cx="2701259" cy="7084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0" y="1916832"/>
            <a:ext cx="4320480" cy="3696816"/>
          </a:xfrm>
        </p:spPr>
        <p:txBody>
          <a:bodyPr>
            <a:normAutofit fontScale="77500" lnSpcReduction="20000"/>
          </a:bodyPr>
          <a:lstStyle/>
          <a:p>
            <a:r>
              <a:rPr lang="en-GB" sz="4000" dirty="0" smtClean="0">
                <a:solidFill>
                  <a:srgbClr val="C00000"/>
                </a:solidFill>
                <a:latin typeface="Arial Black" pitchFamily="34" charset="0"/>
              </a:rPr>
              <a:t>Academic reading and critical thinking</a:t>
            </a:r>
          </a:p>
          <a:p>
            <a:r>
              <a:rPr lang="en-GB" sz="4000" dirty="0" smtClean="0">
                <a:solidFill>
                  <a:srgbClr val="C00000"/>
                </a:solidFill>
                <a:latin typeface="Arial Black" pitchFamily="34" charset="0"/>
              </a:rPr>
              <a:t>Using sources.</a:t>
            </a:r>
          </a:p>
          <a:p>
            <a:endParaRPr lang="en-GB" sz="4000" dirty="0" smtClean="0">
              <a:solidFill>
                <a:srgbClr val="C00000"/>
              </a:solidFill>
              <a:latin typeface="Arial Black" pitchFamily="34" charset="0"/>
            </a:endParaRPr>
          </a:p>
          <a:p>
            <a:endParaRPr lang="en-GB" dirty="0" smtClean="0"/>
          </a:p>
          <a:p>
            <a:pPr algn="r"/>
            <a:r>
              <a:rPr lang="en-GB" dirty="0" smtClean="0">
                <a:solidFill>
                  <a:srgbClr val="002060"/>
                </a:solidFill>
              </a:rPr>
              <a:t>“I write to discover what I think”</a:t>
            </a:r>
          </a:p>
          <a:p>
            <a:pPr algn="r"/>
            <a:r>
              <a:rPr lang="en-GB" i="1" dirty="0" smtClean="0">
                <a:solidFill>
                  <a:srgbClr val="002060"/>
                </a:solidFill>
              </a:rPr>
              <a:t>Joan </a:t>
            </a:r>
            <a:r>
              <a:rPr lang="en-GB" i="1" dirty="0" err="1" smtClean="0">
                <a:solidFill>
                  <a:srgbClr val="002060"/>
                </a:solidFill>
              </a:rPr>
              <a:t>Didion</a:t>
            </a:r>
            <a:endParaRPr lang="en-GB" dirty="0">
              <a:solidFill>
                <a:srgbClr val="002060"/>
              </a:solidFill>
              <a:latin typeface="Arial Black" pitchFamily="34" charset="0"/>
            </a:endParaRPr>
          </a:p>
        </p:txBody>
      </p:sp>
      <p:sp>
        <p:nvSpPr>
          <p:cNvPr id="4" name="Заголовок 1"/>
          <p:cNvSpPr txBox="1">
            <a:spLocks/>
          </p:cNvSpPr>
          <p:nvPr/>
        </p:nvSpPr>
        <p:spPr>
          <a:xfrm>
            <a:off x="683568" y="260649"/>
            <a:ext cx="8204448" cy="72007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dirty="0" smtClean="0">
                <a:ln>
                  <a:noFill/>
                </a:ln>
                <a:solidFill>
                  <a:srgbClr val="002060"/>
                </a:solidFill>
                <a:effectLst/>
                <a:uLnTx/>
                <a:uFillTx/>
                <a:latin typeface="Bahnschrift SemiBold" pitchFamily="34" charset="0"/>
                <a:ea typeface="+mj-ea"/>
                <a:cs typeface="+mj-cs"/>
              </a:rPr>
              <a:t>ACADEMIC WRITING</a:t>
            </a:r>
            <a:endParaRPr kumimoji="0" lang="en-GB" sz="4800" b="0" i="0" u="none" strike="noStrike" kern="1200" cap="none" spc="0" normalizeH="0" baseline="0" noProof="0" dirty="0">
              <a:ln>
                <a:noFill/>
              </a:ln>
              <a:solidFill>
                <a:srgbClr val="002060"/>
              </a:solidFill>
              <a:effectLst/>
              <a:uLnTx/>
              <a:uFillTx/>
              <a:latin typeface="Bahnschrift SemiBold" pitchFamily="34" charset="0"/>
              <a:ea typeface="+mj-ea"/>
              <a:cs typeface="+mj-cs"/>
            </a:endParaRPr>
          </a:p>
        </p:txBody>
      </p:sp>
      <p:pic>
        <p:nvPicPr>
          <p:cNvPr id="6" name="Рисунок 5" descr="Canva - Woman in White Dress Shirt Reading Book.jpg"/>
          <p:cNvPicPr>
            <a:picLocks noChangeAspect="1"/>
          </p:cNvPicPr>
          <p:nvPr/>
        </p:nvPicPr>
        <p:blipFill>
          <a:blip r:embed="rId2" cstate="print"/>
          <a:stretch>
            <a:fillRect/>
          </a:stretch>
        </p:blipFill>
        <p:spPr>
          <a:xfrm>
            <a:off x="467544" y="1052736"/>
            <a:ext cx="3797842" cy="56975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dirty="0" smtClean="0">
                <a:solidFill>
                  <a:srgbClr val="C00000"/>
                </a:solidFill>
                <a:latin typeface="Bahnschrift SemiBold" pitchFamily="34" charset="0"/>
              </a:rPr>
              <a:t>Facts and opinions. </a:t>
            </a:r>
            <a:r>
              <a:rPr lang="en-GB" dirty="0" smtClean="0">
                <a:latin typeface="Bahnschrift SemiBold" pitchFamily="34" charset="0"/>
              </a:rPr>
              <a:t>(</a:t>
            </a:r>
            <a:r>
              <a:rPr lang="en-GB" sz="3600" dirty="0" smtClean="0">
                <a:latin typeface="Bahnschrift SemiBold" pitchFamily="34" charset="0"/>
              </a:rPr>
              <a:t>Handout class 2</a:t>
            </a:r>
            <a:br>
              <a:rPr lang="en-GB" sz="3600" dirty="0" smtClean="0">
                <a:latin typeface="Bahnschrift SemiBold" pitchFamily="34" charset="0"/>
              </a:rPr>
            </a:br>
            <a:r>
              <a:rPr lang="en-GB" sz="3600" dirty="0" smtClean="0">
                <a:latin typeface="Bahnschrift SemiBold" pitchFamily="34" charset="0"/>
              </a:rPr>
              <a:t>task I)</a:t>
            </a:r>
            <a:endParaRPr lang="en-GB" sz="3600" dirty="0"/>
          </a:p>
        </p:txBody>
      </p:sp>
      <p:sp>
        <p:nvSpPr>
          <p:cNvPr id="3" name="Содержимое 2"/>
          <p:cNvSpPr>
            <a:spLocks noGrp="1"/>
          </p:cNvSpPr>
          <p:nvPr>
            <p:ph idx="1"/>
          </p:nvPr>
        </p:nvSpPr>
        <p:spPr/>
        <p:txBody>
          <a:bodyPr>
            <a:normAutofit fontScale="55000" lnSpcReduction="20000"/>
          </a:bodyPr>
          <a:lstStyle/>
          <a:p>
            <a:pPr>
              <a:buNone/>
            </a:pPr>
            <a:r>
              <a:rPr lang="en-GB" dirty="0" smtClean="0"/>
              <a:t>a) Every year large numbers of students travel abroad to study at university. Most of them spend thousands of pounds on their degree courses. The cost of travel and</a:t>
            </a:r>
          </a:p>
          <a:p>
            <a:pPr>
              <a:buNone/>
            </a:pPr>
            <a:r>
              <a:rPr lang="en-GB" dirty="0" smtClean="0"/>
              <a:t>accommodation adds significantly to their expenses. But they could save a lot of</a:t>
            </a:r>
          </a:p>
          <a:p>
            <a:pPr>
              <a:buNone/>
            </a:pPr>
            <a:r>
              <a:rPr lang="en-GB" dirty="0" smtClean="0"/>
              <a:t>money by studying their courses online, using the internet and email. Increasing</a:t>
            </a:r>
          </a:p>
          <a:p>
            <a:pPr>
              <a:buNone/>
            </a:pPr>
            <a:r>
              <a:rPr lang="en-GB" dirty="0" smtClean="0"/>
              <a:t>numbers of universities are offering tuition by the internet, and this has many</a:t>
            </a:r>
          </a:p>
          <a:p>
            <a:pPr>
              <a:buNone/>
            </a:pPr>
            <a:r>
              <a:rPr lang="en-GB" dirty="0" smtClean="0"/>
              <a:t>advantages for students. In the future most students are likely to stay at home and</a:t>
            </a:r>
          </a:p>
          <a:p>
            <a:pPr>
              <a:buNone/>
            </a:pPr>
            <a:r>
              <a:rPr lang="en-GB" dirty="0" smtClean="0"/>
              <a:t>study in front of a computer.</a:t>
            </a:r>
          </a:p>
          <a:p>
            <a:pPr>
              <a:buNone/>
            </a:pPr>
            <a:endParaRPr lang="en-GB" dirty="0" smtClean="0"/>
          </a:p>
          <a:p>
            <a:pPr>
              <a:buNone/>
            </a:pPr>
            <a:r>
              <a:rPr lang="en-GB" dirty="0" smtClean="0"/>
              <a:t>b) London is an ideal city for young students. Britain’s lively capital, with a population of two million, is the perfect place to live and study. Cheap, comfortable accommodation is always available, and transport is provided by the clean and reliable underground system. Another advantage is the friendly citizens, who are well-known for their custom of stopping to chat with strangers. Overall, London is probably the best place in the world to study English.</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640960" cy="6480720"/>
          </a:xfrm>
        </p:spPr>
        <p:txBody>
          <a:bodyPr>
            <a:normAutofit fontScale="62500" lnSpcReduction="20000"/>
          </a:bodyPr>
          <a:lstStyle/>
          <a:p>
            <a:pPr>
              <a:buNone/>
            </a:pPr>
            <a:r>
              <a:rPr lang="en-GB" dirty="0" smtClean="0">
                <a:latin typeface="Times New Roman" pitchFamily="18" charset="0"/>
                <a:cs typeface="Times New Roman" pitchFamily="18" charset="0"/>
              </a:rPr>
              <a:t>c) A leading academic has claimed that European unemployment has been made worse by high rates of home ownership. He argues that the growing trend towards owner occupation is the best explanation for the high rates of unemployment in Europe. This, he argues, is because home owning makes people more reluctant to move if they lose their job. His research suggests that a strong private rented sector is the key to low unemployment. For example, Ireland, where only 9% rent their homes, has an unemployment rate of 8%. At the other extreme, Switzerland has a rental rate of 60%, but only 3% are unemployed.</a:t>
            </a:r>
          </a:p>
          <a:p>
            <a:pPr>
              <a:buNone/>
            </a:pPr>
            <a:r>
              <a:rPr lang="en-GB" dirty="0" smtClean="0">
                <a:latin typeface="Times New Roman" pitchFamily="18" charset="0"/>
                <a:cs typeface="Times New Roman" pitchFamily="18" charset="0"/>
              </a:rPr>
              <a:t> </a:t>
            </a:r>
          </a:p>
          <a:p>
            <a:pPr>
              <a:buNone/>
            </a:pPr>
            <a:r>
              <a:rPr lang="en-GB" dirty="0" smtClean="0">
                <a:latin typeface="Times New Roman" pitchFamily="18" charset="0"/>
                <a:cs typeface="Times New Roman" pitchFamily="18" charset="0"/>
              </a:rPr>
              <a:t>d) Global warming affects most people in the world, especially those living in low-lying areas near the sea. It has been predicted that the melting of polar ice may cause the sea to rise by as much as twelve metres by 2050. This would cause flooding in many major coastal cities, such as Tokyo. It has been suggested that the best solution to this problem may be for mankind to become amphibious, like frogs. It is argued that life was originally found in the sea, and so it would merely be a return to our original habitat. </a:t>
            </a:r>
          </a:p>
          <a:p>
            <a:pPr>
              <a:buNone/>
            </a:pPr>
            <a:r>
              <a:rPr lang="en-GB" dirty="0" smtClean="0">
                <a:latin typeface="Times New Roman" pitchFamily="18" charset="0"/>
                <a:cs typeface="Times New Roman" pitchFamily="18" charset="0"/>
              </a:rPr>
              <a:t> </a:t>
            </a:r>
          </a:p>
          <a:p>
            <a:pPr>
              <a:buNone/>
            </a:pPr>
            <a:r>
              <a:rPr lang="en-GB" dirty="0" smtClean="0">
                <a:latin typeface="Times New Roman" pitchFamily="18" charset="0"/>
                <a:cs typeface="Times New Roman" pitchFamily="18" charset="0"/>
              </a:rPr>
              <a:t>e) There is shocking new evidence of the effects of heavy alcohol consumption by young people. In Britain in 2000 nearly 800 people under 44 died from cirrhosis of the liver, a condition which is mainly caused by excess drinking. This is over four times higher than the number in 1970. As a result, the government is studying the possibility of compulsory health warnings on alcohol advertising. The growing problem seems to be due to ‘binge’ drinking among the young, when drinkers deliberately set out to get drunk.</a:t>
            </a:r>
          </a:p>
          <a:p>
            <a:pPr>
              <a:buNone/>
            </a:pPr>
            <a:endParaRPr lang="en-GB"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z="2800" dirty="0" smtClean="0">
                <a:solidFill>
                  <a:srgbClr val="C00000"/>
                </a:solidFill>
                <a:latin typeface="Bahnschrift SemiBold" pitchFamily="34" charset="0"/>
              </a:rPr>
              <a:t>Fact or Opinion </a:t>
            </a:r>
            <a:r>
              <a:rPr lang="en-GB" sz="2800" dirty="0" smtClean="0">
                <a:latin typeface="Bahnschrift SemiBold" pitchFamily="34" charset="0"/>
              </a:rPr>
              <a:t>(Handout task II)</a:t>
            </a:r>
            <a:endParaRPr lang="en-GB" sz="2800" dirty="0"/>
          </a:p>
        </p:txBody>
      </p:sp>
      <p:pic>
        <p:nvPicPr>
          <p:cNvPr id="4" name="Содержимое 3"/>
          <p:cNvPicPr>
            <a:picLocks noGrp="1"/>
          </p:cNvPicPr>
          <p:nvPr>
            <p:ph idx="1"/>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539552" y="1124744"/>
            <a:ext cx="7848871" cy="50851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normAutofit fontScale="90000"/>
          </a:bodyPr>
          <a:lstStyle/>
          <a:p>
            <a:r>
              <a:rPr lang="en-GB" dirty="0" smtClean="0">
                <a:solidFill>
                  <a:srgbClr val="C00000"/>
                </a:solidFill>
                <a:latin typeface="Bahnschrift SemiBold" pitchFamily="34" charset="0"/>
              </a:rPr>
              <a:t>Critical thinking.</a:t>
            </a:r>
            <a:br>
              <a:rPr lang="en-GB" dirty="0" smtClean="0">
                <a:solidFill>
                  <a:srgbClr val="C00000"/>
                </a:solidFill>
                <a:latin typeface="Bahnschrift SemiBold" pitchFamily="34" charset="0"/>
              </a:rPr>
            </a:br>
            <a:r>
              <a:rPr lang="en-GB" dirty="0" smtClean="0">
                <a:solidFill>
                  <a:srgbClr val="C00000"/>
                </a:solidFill>
                <a:latin typeface="Bahnschrift SemiBold" pitchFamily="34" charset="0"/>
              </a:rPr>
              <a:t> Evaluating objectivity in texts</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179512" y="1340768"/>
            <a:ext cx="8507288" cy="4785395"/>
          </a:xfrm>
        </p:spPr>
        <p:txBody>
          <a:bodyPr>
            <a:normAutofit fontScale="92500" lnSpcReduction="20000"/>
          </a:bodyPr>
          <a:lstStyle/>
          <a:p>
            <a:pPr>
              <a:buNone/>
            </a:pPr>
            <a:r>
              <a:rPr lang="en-GB" dirty="0" smtClean="0">
                <a:latin typeface="Times New Roman" pitchFamily="18" charset="0"/>
                <a:cs typeface="Times New Roman" pitchFamily="18" charset="0"/>
              </a:rPr>
              <a:t>Decide whether each word below is associated more with </a:t>
            </a:r>
            <a:r>
              <a:rPr lang="en-GB" b="1" i="1" dirty="0" smtClean="0">
                <a:latin typeface="Times New Roman" pitchFamily="18" charset="0"/>
                <a:cs typeface="Times New Roman" pitchFamily="18" charset="0"/>
              </a:rPr>
              <a:t>objectivity</a:t>
            </a:r>
            <a:r>
              <a:rPr lang="en-GB" dirty="0" smtClean="0">
                <a:latin typeface="Times New Roman" pitchFamily="18" charset="0"/>
                <a:cs typeface="Times New Roman" pitchFamily="18" charset="0"/>
              </a:rPr>
              <a:t> or </a:t>
            </a:r>
            <a:r>
              <a:rPr lang="en-GB" b="1" i="1" dirty="0" smtClean="0">
                <a:latin typeface="Times New Roman" pitchFamily="18" charset="0"/>
                <a:cs typeface="Times New Roman" pitchFamily="18" charset="0"/>
              </a:rPr>
              <a:t>subjectivity</a:t>
            </a:r>
            <a:r>
              <a:rPr lang="en-GB" dirty="0" smtClean="0"/>
              <a:t>. Compare answers and explain your choices.</a:t>
            </a:r>
          </a:p>
          <a:p>
            <a:pPr algn="ctr">
              <a:buNone/>
            </a:pPr>
            <a:r>
              <a:rPr lang="en-GB" dirty="0" smtClean="0"/>
              <a:t>(Handout task III)</a:t>
            </a:r>
          </a:p>
          <a:p>
            <a:pPr marL="85725" indent="0">
              <a:buNone/>
              <a:tabLst>
                <a:tab pos="180975" algn="l"/>
              </a:tabLst>
            </a:pPr>
            <a:endParaRPr lang="en-GB" dirty="0" smtClean="0">
              <a:latin typeface="Times New Roman" pitchFamily="18" charset="0"/>
              <a:cs typeface="Times New Roman" pitchFamily="18" charset="0"/>
            </a:endParaRPr>
          </a:p>
          <a:p>
            <a:pPr marL="85725" indent="0">
              <a:buNone/>
              <a:tabLst>
                <a:tab pos="180975" algn="l"/>
              </a:tabLst>
            </a:pPr>
            <a:r>
              <a:rPr lang="en-GB" dirty="0" smtClean="0">
                <a:latin typeface="Times New Roman" pitchFamily="18" charset="0"/>
                <a:cs typeface="Times New Roman" pitchFamily="18" charset="0"/>
              </a:rPr>
              <a:t>Investigation; news story; reporting; guesswork; observation; prediction; speculation; proof; interpretation; viewpoint; opinion; critique</a:t>
            </a:r>
          </a:p>
          <a:p>
            <a:pPr marL="85725" indent="0">
              <a:buNone/>
              <a:tabLst>
                <a:tab pos="180975" algn="l"/>
              </a:tabLst>
            </a:pPr>
            <a:endParaRPr lang="en-GB" dirty="0" smtClean="0">
              <a:latin typeface="Times New Roman" pitchFamily="18" charset="0"/>
              <a:cs typeface="Times New Roman" pitchFamily="18" charset="0"/>
            </a:endParaRPr>
          </a:p>
          <a:p>
            <a:pPr marL="85725" indent="0">
              <a:buNone/>
              <a:tabLst>
                <a:tab pos="180975" algn="l"/>
              </a:tabLst>
            </a:pPr>
            <a:endParaRPr lang="en-GB"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algn="ctr">
              <a:buNone/>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GB" dirty="0" smtClean="0">
                <a:solidFill>
                  <a:srgbClr val="C00000"/>
                </a:solidFill>
              </a:rPr>
              <a:t>Answer key</a:t>
            </a:r>
            <a:endParaRPr lang="en-GB" dirty="0">
              <a:solidFill>
                <a:srgbClr val="C00000"/>
              </a:solidFill>
            </a:endParaRPr>
          </a:p>
        </p:txBody>
      </p:sp>
      <p:graphicFrame>
        <p:nvGraphicFramePr>
          <p:cNvPr id="4" name="Содержимое 3"/>
          <p:cNvGraphicFramePr>
            <a:graphicFrameLocks noGrp="1"/>
          </p:cNvGraphicFramePr>
          <p:nvPr>
            <p:ph idx="1"/>
          </p:nvPr>
        </p:nvGraphicFramePr>
        <p:xfrm>
          <a:off x="457200" y="1052740"/>
          <a:ext cx="8229600" cy="4196034"/>
        </p:xfrm>
        <a:graphic>
          <a:graphicData uri="http://schemas.openxmlformats.org/drawingml/2006/table">
            <a:tbl>
              <a:tblPr firstRow="1" bandRow="1">
                <a:tableStyleId>{5C22544A-7EE6-4342-B048-85BDC9FD1C3A}</a:tableStyleId>
              </a:tblPr>
              <a:tblGrid>
                <a:gridCol w="4114800"/>
                <a:gridCol w="4114800"/>
              </a:tblGrid>
              <a:tr h="360036">
                <a:tc>
                  <a:txBody>
                    <a:bodyPr/>
                    <a:lstStyle/>
                    <a:p>
                      <a:r>
                        <a:rPr lang="en-GB" sz="1800" b="1" kern="1200" baseline="0" dirty="0" smtClean="0">
                          <a:solidFill>
                            <a:schemeClr val="lt1"/>
                          </a:solidFill>
                          <a:latin typeface="Times New Roman" pitchFamily="18" charset="0"/>
                          <a:ea typeface="+mn-ea"/>
                          <a:cs typeface="Times New Roman" pitchFamily="18" charset="0"/>
                        </a:rPr>
                        <a:t>More closely related to objectivity</a:t>
                      </a:r>
                      <a:endParaRPr lang="en-GB" dirty="0">
                        <a:latin typeface="Times New Roman" pitchFamily="18" charset="0"/>
                        <a:cs typeface="Times New Roman" pitchFamily="18" charset="0"/>
                      </a:endParaRPr>
                    </a:p>
                  </a:txBody>
                  <a:tcPr/>
                </a:tc>
                <a:tc>
                  <a:txBody>
                    <a:bodyPr/>
                    <a:lstStyle/>
                    <a:p>
                      <a:r>
                        <a:rPr lang="en-GB" sz="1800" b="1" kern="1200" baseline="0" dirty="0" smtClean="0">
                          <a:solidFill>
                            <a:schemeClr val="lt1"/>
                          </a:solidFill>
                          <a:latin typeface="Times New Roman" pitchFamily="18" charset="0"/>
                          <a:ea typeface="+mn-ea"/>
                          <a:cs typeface="Times New Roman" pitchFamily="18" charset="0"/>
                        </a:rPr>
                        <a:t>More closely related to subjectivity</a:t>
                      </a:r>
                      <a:endParaRPr lang="en-GB" dirty="0">
                        <a:latin typeface="Times New Roman" pitchFamily="18" charset="0"/>
                        <a:cs typeface="Times New Roman" pitchFamily="18" charset="0"/>
                      </a:endParaRPr>
                    </a:p>
                  </a:txBody>
                  <a:tcPr/>
                </a:tc>
              </a:tr>
              <a:tr h="425586">
                <a:tc>
                  <a:txBody>
                    <a:bodyPr/>
                    <a:lstStyle/>
                    <a:p>
                      <a:pPr algn="ctr"/>
                      <a:r>
                        <a:rPr lang="en-GB" sz="1800" i="0" baseline="0" smtClean="0">
                          <a:solidFill>
                            <a:srgbClr val="000000"/>
                          </a:solidFill>
                          <a:latin typeface="Times New Roman" pitchFamily="18" charset="0"/>
                          <a:cs typeface="Times New Roman" pitchFamily="18" charset="0"/>
                        </a:rPr>
                        <a:t>fact</a:t>
                      </a:r>
                    </a:p>
                  </a:txBody>
                  <a:tcPr/>
                </a:tc>
                <a:tc>
                  <a:txBody>
                    <a:bodyPr/>
                    <a:lstStyle/>
                    <a:p>
                      <a:pPr algn="ctr"/>
                      <a:r>
                        <a:rPr lang="en-GB" sz="1800" i="0" kern="1200" baseline="0" dirty="0" smtClean="0">
                          <a:solidFill>
                            <a:schemeClr val="dk1"/>
                          </a:solidFill>
                          <a:latin typeface="Times New Roman" pitchFamily="18" charset="0"/>
                          <a:ea typeface="+mn-ea"/>
                          <a:cs typeface="Times New Roman" pitchFamily="18" charset="0"/>
                        </a:rPr>
                        <a:t>critique </a:t>
                      </a:r>
                    </a:p>
                  </a:txBody>
                  <a:tcPr/>
                </a:tc>
              </a:tr>
              <a:tr h="425586">
                <a:tc>
                  <a:txBody>
                    <a:bodyPr/>
                    <a:lstStyle/>
                    <a:p>
                      <a:pPr algn="ctr"/>
                      <a:r>
                        <a:rPr lang="en-GB" sz="1800" i="0" baseline="0" smtClean="0">
                          <a:solidFill>
                            <a:srgbClr val="000000"/>
                          </a:solidFill>
                          <a:latin typeface="Times New Roman" pitchFamily="18" charset="0"/>
                          <a:cs typeface="Times New Roman" pitchFamily="18" charset="0"/>
                        </a:rPr>
                        <a:t>investigation</a:t>
                      </a:r>
                    </a:p>
                  </a:txBody>
                  <a:tcPr/>
                </a:tc>
                <a:tc>
                  <a:txBody>
                    <a:bodyPr/>
                    <a:lstStyle/>
                    <a:p>
                      <a:pPr algn="ctr"/>
                      <a:r>
                        <a:rPr lang="en-GB" sz="1800" i="0" kern="1200" baseline="0" dirty="0" smtClean="0">
                          <a:solidFill>
                            <a:schemeClr val="dk1"/>
                          </a:solidFill>
                          <a:latin typeface="Times New Roman" pitchFamily="18" charset="0"/>
                          <a:ea typeface="+mn-ea"/>
                          <a:cs typeface="Times New Roman" pitchFamily="18" charset="0"/>
                        </a:rPr>
                        <a:t>viewpoint </a:t>
                      </a:r>
                      <a:endParaRPr lang="en-GB" i="0" dirty="0">
                        <a:latin typeface="Times New Roman" pitchFamily="18" charset="0"/>
                        <a:cs typeface="Times New Roman" pitchFamily="18" charset="0"/>
                      </a:endParaRPr>
                    </a:p>
                  </a:txBody>
                  <a:tcPr/>
                </a:tc>
              </a:tr>
              <a:tr h="425586">
                <a:tc>
                  <a:txBody>
                    <a:bodyPr/>
                    <a:lstStyle/>
                    <a:p>
                      <a:pPr algn="ctr"/>
                      <a:r>
                        <a:rPr lang="en-GB" sz="1800" i="0" baseline="0" dirty="0" smtClean="0">
                          <a:solidFill>
                            <a:srgbClr val="000000"/>
                          </a:solidFill>
                          <a:latin typeface="Times New Roman" pitchFamily="18" charset="0"/>
                          <a:cs typeface="Times New Roman" pitchFamily="18" charset="0"/>
                        </a:rPr>
                        <a:t>news story (in both)</a:t>
                      </a:r>
                    </a:p>
                  </a:txBody>
                  <a:tcPr/>
                </a:tc>
                <a:tc>
                  <a:txBody>
                    <a:bodyPr/>
                    <a:lstStyle/>
                    <a:p>
                      <a:pPr algn="ctr"/>
                      <a:r>
                        <a:rPr lang="en-GB" sz="1800" i="0" kern="1200" baseline="0" dirty="0" smtClean="0">
                          <a:solidFill>
                            <a:schemeClr val="dk1"/>
                          </a:solidFill>
                          <a:latin typeface="Times New Roman" pitchFamily="18" charset="0"/>
                          <a:ea typeface="+mn-ea"/>
                          <a:cs typeface="Times New Roman" pitchFamily="18" charset="0"/>
                        </a:rPr>
                        <a:t>speculation </a:t>
                      </a:r>
                      <a:endParaRPr lang="en-GB" i="0" dirty="0">
                        <a:latin typeface="Times New Roman" pitchFamily="18" charset="0"/>
                        <a:cs typeface="Times New Roman" pitchFamily="18" charset="0"/>
                      </a:endParaRPr>
                    </a:p>
                  </a:txBody>
                  <a:tcPr/>
                </a:tc>
              </a:tr>
              <a:tr h="425586">
                <a:tc>
                  <a:txBody>
                    <a:bodyPr/>
                    <a:lstStyle/>
                    <a:p>
                      <a:pPr algn="ctr"/>
                      <a:r>
                        <a:rPr lang="en-GB" sz="1800" i="0" baseline="0" dirty="0" smtClean="0">
                          <a:solidFill>
                            <a:srgbClr val="000000"/>
                          </a:solidFill>
                          <a:latin typeface="Times New Roman" pitchFamily="18" charset="0"/>
                          <a:cs typeface="Times New Roman" pitchFamily="18" charset="0"/>
                        </a:rPr>
                        <a:t>observation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i="0" kern="1200" baseline="0" dirty="0" smtClean="0">
                          <a:solidFill>
                            <a:schemeClr val="dk1"/>
                          </a:solidFill>
                          <a:latin typeface="Times New Roman" pitchFamily="18" charset="0"/>
                          <a:ea typeface="+mn-ea"/>
                          <a:cs typeface="Times New Roman" pitchFamily="18" charset="0"/>
                        </a:rPr>
                        <a:t>reporting (in both)</a:t>
                      </a:r>
                      <a:endParaRPr lang="en-GB" i="0" dirty="0">
                        <a:latin typeface="Times New Roman" pitchFamily="18" charset="0"/>
                        <a:cs typeface="Times New Roman" pitchFamily="18" charset="0"/>
                      </a:endParaRPr>
                    </a:p>
                  </a:txBody>
                  <a:tcPr/>
                </a:tc>
              </a:tr>
              <a:tr h="425586">
                <a:tc>
                  <a:txBody>
                    <a:bodyPr/>
                    <a:lstStyle/>
                    <a:p>
                      <a:pPr algn="ctr"/>
                      <a:r>
                        <a:rPr lang="en-GB" sz="1800" i="0" baseline="0" dirty="0" smtClean="0">
                          <a:solidFill>
                            <a:srgbClr val="000000"/>
                          </a:solidFill>
                          <a:latin typeface="Times New Roman" pitchFamily="18" charset="0"/>
                          <a:cs typeface="Times New Roman" pitchFamily="18" charset="0"/>
                        </a:rPr>
                        <a:t>proof</a:t>
                      </a:r>
                    </a:p>
                  </a:txBody>
                  <a:tcPr/>
                </a:tc>
                <a:tc>
                  <a:txBody>
                    <a:bodyPr/>
                    <a:lstStyle/>
                    <a:p>
                      <a:pPr algn="ctr"/>
                      <a:r>
                        <a:rPr lang="en-GB" sz="1800" i="0" kern="1200" baseline="0" dirty="0" smtClean="0">
                          <a:solidFill>
                            <a:schemeClr val="dk1"/>
                          </a:solidFill>
                          <a:latin typeface="Times New Roman" pitchFamily="18" charset="0"/>
                          <a:ea typeface="+mn-ea"/>
                          <a:cs typeface="Times New Roman" pitchFamily="18" charset="0"/>
                        </a:rPr>
                        <a:t>prediction </a:t>
                      </a:r>
                      <a:endParaRPr lang="en-GB" i="0" dirty="0">
                        <a:latin typeface="Times New Roman" pitchFamily="18" charset="0"/>
                        <a:cs typeface="Times New Roman" pitchFamily="18" charset="0"/>
                      </a:endParaRPr>
                    </a:p>
                  </a:txBody>
                  <a:tcPr/>
                </a:tc>
              </a:tr>
              <a:tr h="425586">
                <a:tc>
                  <a:txBody>
                    <a:bodyPr/>
                    <a:lstStyle/>
                    <a:p>
                      <a:pPr algn="ctr"/>
                      <a:r>
                        <a:rPr lang="en-GB" sz="1800" i="0" baseline="0" smtClean="0">
                          <a:solidFill>
                            <a:srgbClr val="000000"/>
                          </a:solidFill>
                          <a:latin typeface="Times New Roman" pitchFamily="18" charset="0"/>
                          <a:cs typeface="Times New Roman" pitchFamily="18" charset="0"/>
                        </a:rPr>
                        <a:t>reporting (in both)</a:t>
                      </a:r>
                      <a:endParaRPr lang="en-GB" sz="1800" i="0" baseline="0" dirty="0" smtClean="0">
                        <a:solidFill>
                          <a:srgbClr val="000000"/>
                        </a:solidFill>
                        <a:latin typeface="Times New Roman" pitchFamily="18" charset="0"/>
                        <a:cs typeface="Times New Roman" pitchFamily="18" charset="0"/>
                      </a:endParaRPr>
                    </a:p>
                  </a:txBody>
                  <a:tcPr/>
                </a:tc>
                <a:tc>
                  <a:txBody>
                    <a:bodyPr/>
                    <a:lstStyle/>
                    <a:p>
                      <a:pPr algn="ctr"/>
                      <a:r>
                        <a:rPr lang="en-GB" sz="1800" i="0" kern="1200" baseline="0" dirty="0" smtClean="0">
                          <a:solidFill>
                            <a:schemeClr val="dk1"/>
                          </a:solidFill>
                          <a:latin typeface="Times New Roman" pitchFamily="18" charset="0"/>
                          <a:ea typeface="+mn-ea"/>
                          <a:cs typeface="Times New Roman" pitchFamily="18" charset="0"/>
                        </a:rPr>
                        <a:t>opinion </a:t>
                      </a:r>
                      <a:endParaRPr lang="en-GB" i="0" dirty="0">
                        <a:latin typeface="Times New Roman" pitchFamily="18" charset="0"/>
                        <a:cs typeface="Times New Roman" pitchFamily="18" charset="0"/>
                      </a:endParaRPr>
                    </a:p>
                  </a:txBody>
                  <a:tcPr/>
                </a:tc>
              </a:tr>
              <a:tr h="425586">
                <a:tc>
                  <a:txBody>
                    <a:bodyPr/>
                    <a:lstStyle/>
                    <a:p>
                      <a:pPr algn="ctr"/>
                      <a:endParaRPr lang="en-GB" sz="800" i="0" baseline="0" dirty="0" smtClean="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i="0" kern="1200" baseline="0" dirty="0" smtClean="0">
                          <a:solidFill>
                            <a:schemeClr val="dk1"/>
                          </a:solidFill>
                          <a:latin typeface="Times New Roman" pitchFamily="18" charset="0"/>
                          <a:ea typeface="+mn-ea"/>
                          <a:cs typeface="Times New Roman" pitchFamily="18" charset="0"/>
                        </a:rPr>
                        <a:t>news story (in both)</a:t>
                      </a:r>
                      <a:endParaRPr lang="en-GB" i="0" dirty="0">
                        <a:latin typeface="Times New Roman" pitchFamily="18" charset="0"/>
                        <a:cs typeface="Times New Roman" pitchFamily="18" charset="0"/>
                      </a:endParaRPr>
                    </a:p>
                  </a:txBody>
                  <a:tcPr/>
                </a:tc>
              </a:tr>
              <a:tr h="425586">
                <a:tc>
                  <a:txBody>
                    <a:bodyPr/>
                    <a:lstStyle/>
                    <a:p>
                      <a:pPr algn="ctr"/>
                      <a:endParaRPr lang="en-GB" sz="800" i="0" baseline="0" dirty="0" smtClean="0">
                        <a:solidFill>
                          <a:srgbClr val="000000"/>
                        </a:solidFill>
                        <a:latin typeface="Times New Roman" pitchFamily="18" charset="0"/>
                        <a:cs typeface="Times New Roman" pitchFamily="18" charset="0"/>
                      </a:endParaRPr>
                    </a:p>
                  </a:txBody>
                  <a:tcPr/>
                </a:tc>
                <a:tc>
                  <a:txBody>
                    <a:bodyPr/>
                    <a:lstStyle/>
                    <a:p>
                      <a:pPr algn="ctr"/>
                      <a:r>
                        <a:rPr lang="en-GB" sz="1800" i="0" kern="1200" baseline="0" dirty="0" smtClean="0">
                          <a:solidFill>
                            <a:schemeClr val="dk1"/>
                          </a:solidFill>
                          <a:latin typeface="Times New Roman" pitchFamily="18" charset="0"/>
                          <a:ea typeface="+mn-ea"/>
                          <a:cs typeface="Times New Roman" pitchFamily="18" charset="0"/>
                        </a:rPr>
                        <a:t>interpretation </a:t>
                      </a:r>
                      <a:endParaRPr lang="en-GB" i="0" dirty="0">
                        <a:latin typeface="Times New Roman" pitchFamily="18" charset="0"/>
                        <a:cs typeface="Times New Roman" pitchFamily="18" charset="0"/>
                      </a:endParaRPr>
                    </a:p>
                  </a:txBody>
                  <a:tcPr/>
                </a:tc>
              </a:tr>
              <a:tr h="425586">
                <a:tc>
                  <a:txBody>
                    <a:bodyPr/>
                    <a:lstStyle/>
                    <a:p>
                      <a:pPr algn="ctr"/>
                      <a:endParaRPr lang="en-GB" sz="800" i="0" baseline="0" dirty="0" smtClean="0">
                        <a:solidFill>
                          <a:srgbClr val="000000"/>
                        </a:solidFill>
                        <a:latin typeface="Times New Roman" pitchFamily="18" charset="0"/>
                        <a:cs typeface="Times New Roman" pitchFamily="18" charset="0"/>
                      </a:endParaRPr>
                    </a:p>
                  </a:txBody>
                  <a:tcPr/>
                </a:tc>
                <a:tc>
                  <a:txBody>
                    <a:bodyPr/>
                    <a:lstStyle/>
                    <a:p>
                      <a:pPr algn="ctr"/>
                      <a:r>
                        <a:rPr lang="en-GB" sz="1800" i="0" kern="1200" baseline="0" dirty="0" smtClean="0">
                          <a:solidFill>
                            <a:schemeClr val="dk1"/>
                          </a:solidFill>
                          <a:latin typeface="Times New Roman" pitchFamily="18" charset="0"/>
                          <a:ea typeface="+mn-ea"/>
                          <a:cs typeface="Times New Roman" pitchFamily="18" charset="0"/>
                        </a:rPr>
                        <a:t>guesswork </a:t>
                      </a:r>
                      <a:endParaRPr lang="en-GB" i="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dirty="0" smtClean="0">
                <a:solidFill>
                  <a:srgbClr val="C00000"/>
                </a:solidFill>
                <a:latin typeface="Bahnschrift SemiBold" pitchFamily="34" charset="0"/>
              </a:rPr>
              <a:t>Critical thinking.</a:t>
            </a:r>
            <a:br>
              <a:rPr lang="en-GB" dirty="0" smtClean="0">
                <a:solidFill>
                  <a:srgbClr val="C00000"/>
                </a:solidFill>
                <a:latin typeface="Bahnschrift SemiBold" pitchFamily="34" charset="0"/>
              </a:rPr>
            </a:br>
            <a:r>
              <a:rPr lang="en-GB" dirty="0" smtClean="0">
                <a:solidFill>
                  <a:srgbClr val="C00000"/>
                </a:solidFill>
                <a:latin typeface="Bahnschrift SemiBold" pitchFamily="34" charset="0"/>
              </a:rPr>
              <a:t> Objectivity in texts</a:t>
            </a:r>
            <a:endParaRPr lang="en-GB" dirty="0"/>
          </a:p>
        </p:txBody>
      </p:sp>
      <p:sp>
        <p:nvSpPr>
          <p:cNvPr id="3" name="Содержимое 2"/>
          <p:cNvSpPr>
            <a:spLocks noGrp="1"/>
          </p:cNvSpPr>
          <p:nvPr>
            <p:ph idx="1"/>
          </p:nvPr>
        </p:nvSpPr>
        <p:spPr/>
        <p:txBody>
          <a:bodyPr/>
          <a:lstStyle/>
          <a:p>
            <a:pPr>
              <a:buNone/>
            </a:pPr>
            <a:r>
              <a:rPr lang="en-GB" b="1" dirty="0" smtClean="0"/>
              <a:t>Handout class 2 Task IV</a:t>
            </a:r>
          </a:p>
          <a:p>
            <a:pPr>
              <a:buNone/>
            </a:pPr>
            <a:r>
              <a:rPr lang="en-GB" b="1" dirty="0" smtClean="0"/>
              <a:t>Give examples how the following can be both subjective and objective. </a:t>
            </a:r>
            <a:endParaRPr lang="en-GB" dirty="0" smtClean="0"/>
          </a:p>
          <a:p>
            <a:r>
              <a:rPr lang="en-GB" dirty="0" smtClean="0"/>
              <a:t>A newspaper article/editorial; the discussion section of a research article; a university prospectus; a university textbook on media studies</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t>Sample answers</a:t>
            </a:r>
            <a:endParaRPr lang="en-GB" dirty="0"/>
          </a:p>
        </p:txBody>
      </p:sp>
      <p:sp>
        <p:nvSpPr>
          <p:cNvPr id="3" name="Содержимое 2"/>
          <p:cNvSpPr>
            <a:spLocks noGrp="1"/>
          </p:cNvSpPr>
          <p:nvPr>
            <p:ph idx="1"/>
          </p:nvPr>
        </p:nvSpPr>
        <p:spPr/>
        <p:txBody>
          <a:bodyPr>
            <a:normAutofit fontScale="70000" lnSpcReduction="20000"/>
          </a:bodyPr>
          <a:lstStyle/>
          <a:p>
            <a:r>
              <a:rPr lang="en-GB" dirty="0" smtClean="0"/>
              <a:t>a newspaper article / editorial – </a:t>
            </a:r>
            <a:r>
              <a:rPr lang="en-GB" i="1" dirty="0" smtClean="0"/>
              <a:t>subjective: through expressing opinion arising from events; objective: through reporting of events, e.g. the number of votes cast in an election </a:t>
            </a:r>
          </a:p>
          <a:p>
            <a:r>
              <a:rPr lang="en-GB" dirty="0" smtClean="0"/>
              <a:t>the discussion section of a research article – </a:t>
            </a:r>
            <a:r>
              <a:rPr lang="en-GB" i="1" dirty="0" smtClean="0"/>
              <a:t>subjective: through interpretation of selected results to fit with the writer’s argument; objective: through analytical responses to the results of the research </a:t>
            </a:r>
          </a:p>
          <a:p>
            <a:r>
              <a:rPr lang="en-GB" dirty="0" smtClean="0"/>
              <a:t>a university prospectus – </a:t>
            </a:r>
            <a:r>
              <a:rPr lang="en-GB" i="1" dirty="0" smtClean="0"/>
              <a:t>subjective: through selection of positive aspects (and attractive settings / students for the photographs); objective: through stating facts such as the number of students in particular departments </a:t>
            </a:r>
          </a:p>
          <a:p>
            <a:r>
              <a:rPr lang="en-GB" dirty="0" smtClean="0"/>
              <a:t>a university textbook on media studies – </a:t>
            </a:r>
            <a:r>
              <a:rPr lang="en-GB" i="1" dirty="0" smtClean="0"/>
              <a:t>subjective: through its presentation of events within a political agenda (e.g. left / right wing); objective: through presentation of media structures and control 	</a:t>
            </a: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GB" sz="3600" dirty="0" smtClean="0">
                <a:solidFill>
                  <a:srgbClr val="C00000"/>
                </a:solidFill>
                <a:latin typeface="Bahnschrift SemiBold" pitchFamily="34" charset="0"/>
              </a:rPr>
              <a:t>Paraphrasing </a:t>
            </a:r>
            <a:endParaRPr lang="en-GB" sz="3600" dirty="0">
              <a:solidFill>
                <a:srgbClr val="C00000"/>
              </a:solidFill>
              <a:latin typeface="Bahnschrift SemiBold" pitchFamily="34" charset="0"/>
            </a:endParaRPr>
          </a:p>
        </p:txBody>
      </p:sp>
      <p:sp>
        <p:nvSpPr>
          <p:cNvPr id="3" name="Содержимое 2"/>
          <p:cNvSpPr>
            <a:spLocks noGrp="1"/>
          </p:cNvSpPr>
          <p:nvPr>
            <p:ph idx="1"/>
          </p:nvPr>
        </p:nvSpPr>
        <p:spPr>
          <a:xfrm>
            <a:off x="457200" y="980728"/>
            <a:ext cx="8229600" cy="5145435"/>
          </a:xfrm>
        </p:spPr>
        <p:txBody>
          <a:bodyPr>
            <a:normAutofit fontScale="85000" lnSpcReduction="20000"/>
          </a:bodyPr>
          <a:lstStyle/>
          <a:p>
            <a:r>
              <a:rPr lang="en-GB" dirty="0" smtClean="0"/>
              <a:t>involves changing a text so that it is quite dissimilar to the source yet retains all the meaning. </a:t>
            </a:r>
          </a:p>
          <a:p>
            <a:r>
              <a:rPr lang="en-GB" dirty="0" smtClean="0"/>
              <a:t>effective paraphrasing is vital in academic writing to avoid the risk of plagiarism.</a:t>
            </a:r>
          </a:p>
          <a:p>
            <a:pPr>
              <a:buNone/>
            </a:pPr>
            <a:endParaRPr lang="en-GB" b="1" dirty="0" smtClean="0"/>
          </a:p>
          <a:p>
            <a:pPr>
              <a:buNone/>
            </a:pPr>
            <a:r>
              <a:rPr lang="en-GB" b="1" dirty="0" smtClean="0"/>
              <a:t>Paraphrasing does not aim to shorten the length of a text, merely to restate the text.</a:t>
            </a:r>
          </a:p>
          <a:p>
            <a:pPr>
              <a:buNone/>
            </a:pPr>
            <a:r>
              <a:rPr lang="en-GB" dirty="0" smtClean="0"/>
              <a:t>For example,</a:t>
            </a:r>
          </a:p>
          <a:p>
            <a:pPr>
              <a:buNone/>
            </a:pPr>
            <a:r>
              <a:rPr lang="en-GB" i="1" dirty="0" smtClean="0"/>
              <a:t>Evidence of a lost civilisation has been found off the coast of China</a:t>
            </a:r>
            <a:r>
              <a:rPr lang="en-GB" dirty="0" smtClean="0"/>
              <a:t>.</a:t>
            </a:r>
          </a:p>
          <a:p>
            <a:pPr>
              <a:buNone/>
            </a:pPr>
            <a:r>
              <a:rPr lang="en-GB" dirty="0" smtClean="0"/>
              <a:t>could be paraphrased:</a:t>
            </a:r>
          </a:p>
          <a:p>
            <a:pPr>
              <a:buNone/>
            </a:pPr>
            <a:r>
              <a:rPr lang="en-GB" i="1" dirty="0" smtClean="0"/>
              <a:t>Remains of an ancient society have been discovered in the sea near China</a:t>
            </a:r>
            <a:r>
              <a:rPr lang="en-GB" dirty="0" smtClean="0"/>
              <a:t>.</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en-GB" sz="2400" dirty="0" smtClean="0">
                <a:solidFill>
                  <a:srgbClr val="C00000"/>
                </a:solidFill>
                <a:latin typeface="Bahnschrift SemiBold" pitchFamily="34" charset="0"/>
              </a:rPr>
              <a:t>Paraphrasing. Examples</a:t>
            </a:r>
            <a:endParaRPr lang="en-GB" sz="2400" dirty="0">
              <a:solidFill>
                <a:srgbClr val="C00000"/>
              </a:solidFill>
              <a:latin typeface="Bahnschrift SemiBold" pitchFamily="34" charset="0"/>
            </a:endParaRPr>
          </a:p>
        </p:txBody>
      </p:sp>
      <p:sp>
        <p:nvSpPr>
          <p:cNvPr id="3" name="Содержимое 2"/>
          <p:cNvSpPr>
            <a:spLocks noGrp="1"/>
          </p:cNvSpPr>
          <p:nvPr>
            <p:ph idx="1"/>
          </p:nvPr>
        </p:nvSpPr>
        <p:spPr>
          <a:xfrm>
            <a:off x="457200" y="548680"/>
            <a:ext cx="8229600" cy="5832648"/>
          </a:xfrm>
        </p:spPr>
        <p:txBody>
          <a:bodyPr>
            <a:normAutofit fontScale="47500" lnSpcReduction="20000"/>
          </a:bodyPr>
          <a:lstStyle/>
          <a:p>
            <a:pPr>
              <a:buNone/>
            </a:pPr>
            <a:r>
              <a:rPr lang="en-GB" sz="4200" b="1" dirty="0" smtClean="0">
                <a:latin typeface="Times New Roman" pitchFamily="18" charset="0"/>
                <a:cs typeface="Times New Roman" pitchFamily="18" charset="0"/>
              </a:rPr>
              <a:t>A good paraphrase is significantly different from the wording of the original, without altering the meaning at all.</a:t>
            </a:r>
          </a:p>
          <a:p>
            <a:pPr>
              <a:buNone/>
            </a:pPr>
            <a:endParaRPr lang="en-GB" b="1" i="1" dirty="0" smtClean="0">
              <a:latin typeface="Times New Roman" pitchFamily="18" charset="0"/>
              <a:cs typeface="Times New Roman" pitchFamily="18" charset="0"/>
            </a:endParaRPr>
          </a:p>
          <a:p>
            <a:pPr>
              <a:buNone/>
            </a:pPr>
            <a:r>
              <a:rPr lang="en-GB" sz="3400" i="1" dirty="0" smtClean="0">
                <a:latin typeface="Times New Roman" pitchFamily="18" charset="0"/>
                <a:cs typeface="Times New Roman" pitchFamily="18" charset="0"/>
              </a:rPr>
              <a:t>Read the text below and then decide which is the best paraphrase, (a) or (b). (Handout  task V)</a:t>
            </a:r>
          </a:p>
          <a:p>
            <a:pPr>
              <a:buNone/>
            </a:pPr>
            <a:r>
              <a:rPr lang="en-GB" dirty="0" smtClean="0">
                <a:latin typeface="Times New Roman" pitchFamily="18" charset="0"/>
                <a:cs typeface="Times New Roman" pitchFamily="18" charset="0"/>
              </a:rPr>
              <a:t>	</a:t>
            </a:r>
            <a:r>
              <a:rPr lang="en-GB" sz="4500" dirty="0" smtClean="0">
                <a:latin typeface="Times New Roman" pitchFamily="18" charset="0"/>
                <a:cs typeface="Times New Roman" pitchFamily="18" charset="0"/>
              </a:rPr>
              <a:t>Ancient Egypt collapsed in about 2180 BC. Studies conducted of the mud from the River Nile showed that at this time the mountainous regions which feed the Nile suffered from a prolonged drought. This would have had a devastating effect on the ability of Egyptian society to feed itself.</a:t>
            </a:r>
          </a:p>
          <a:p>
            <a:pPr>
              <a:buNone/>
            </a:pPr>
            <a:endParaRPr lang="en-GB" sz="4500" dirty="0" smtClean="0">
              <a:latin typeface="Times New Roman" pitchFamily="18" charset="0"/>
              <a:cs typeface="Times New Roman" pitchFamily="18" charset="0"/>
            </a:endParaRPr>
          </a:p>
          <a:p>
            <a:pPr>
              <a:buNone/>
            </a:pPr>
            <a:r>
              <a:rPr lang="en-GB" sz="4500" dirty="0" smtClean="0">
                <a:latin typeface="Times New Roman" pitchFamily="18" charset="0"/>
                <a:cs typeface="Times New Roman" pitchFamily="18" charset="0"/>
              </a:rPr>
              <a:t>a) The sudden ending of Egyptian civilisation over 4,000 years ago was probably caused by changes in the weather in the region to the south. Without the regular river flooding there would not have been enough food.</a:t>
            </a:r>
          </a:p>
          <a:p>
            <a:pPr>
              <a:buNone/>
            </a:pPr>
            <a:r>
              <a:rPr lang="en-GB" sz="4500" dirty="0" smtClean="0">
                <a:latin typeface="Times New Roman" pitchFamily="18" charset="0"/>
                <a:cs typeface="Times New Roman" pitchFamily="18" charset="0"/>
              </a:rPr>
              <a:t>b) Research into deposits of the Egyptian Nile indicate that a long dry period in the mountains at the river’s source may have led to a lack of water for irrigation around 2180BC, which was when the collapse of Egyptian society began.</a:t>
            </a:r>
            <a:endParaRPr lang="en-GB" sz="45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rgbClr val="C00000"/>
                </a:solidFill>
                <a:latin typeface="Bahnschrift SemiBold" pitchFamily="34" charset="0"/>
              </a:rPr>
              <a:t>Answer key</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p:txBody>
          <a:bodyPr/>
          <a:lstStyle/>
          <a:p>
            <a:pPr>
              <a:buNone/>
            </a:pPr>
            <a:r>
              <a:rPr lang="en-GB" dirty="0" smtClean="0"/>
              <a:t>(b) is the better paraphrase (in (a) </a:t>
            </a:r>
            <a:r>
              <a:rPr lang="en-GB" b="1" dirty="0" smtClean="0"/>
              <a:t>changes in the weather</a:t>
            </a:r>
            <a:r>
              <a:rPr lang="en-GB" dirty="0" smtClean="0"/>
              <a:t> and </a:t>
            </a:r>
            <a:r>
              <a:rPr lang="en-GB" b="1" dirty="0" smtClean="0"/>
              <a:t>the region to the south </a:t>
            </a:r>
            <a:r>
              <a:rPr lang="en-GB" dirty="0" smtClean="0"/>
              <a:t>are not as precise as </a:t>
            </a:r>
            <a:r>
              <a:rPr lang="en-GB" i="1" dirty="0" smtClean="0"/>
              <a:t>a long dry period </a:t>
            </a:r>
            <a:r>
              <a:rPr lang="en-GB" dirty="0" smtClean="0"/>
              <a:t>and </a:t>
            </a:r>
            <a:r>
              <a:rPr lang="en-GB" i="1" dirty="0" smtClean="0"/>
              <a:t>the mountains at the river’s source).</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GB" sz="2400" dirty="0" smtClean="0">
                <a:solidFill>
                  <a:srgbClr val="002060"/>
                </a:solidFill>
                <a:latin typeface="Bahnschrift SemiBold" pitchFamily="34" charset="0"/>
              </a:rPr>
              <a:t>Module 2 </a:t>
            </a:r>
            <a:r>
              <a:rPr lang="en-GB" sz="2400" dirty="0" smtClean="0">
                <a:solidFill>
                  <a:srgbClr val="C00000"/>
                </a:solidFill>
                <a:latin typeface="Bahnschrift SemiBold" pitchFamily="34" charset="0"/>
              </a:rPr>
              <a:t>Academic reading and critical thinking</a:t>
            </a:r>
            <a:endParaRPr lang="en-GB" sz="2400" dirty="0">
              <a:latin typeface="Bahnschrift SemiBold" pitchFamily="34" charset="0"/>
            </a:endParaRPr>
          </a:p>
        </p:txBody>
      </p:sp>
      <p:sp>
        <p:nvSpPr>
          <p:cNvPr id="3" name="Содержимое 2"/>
          <p:cNvSpPr>
            <a:spLocks noGrp="1"/>
          </p:cNvSpPr>
          <p:nvPr>
            <p:ph idx="1"/>
          </p:nvPr>
        </p:nvSpPr>
        <p:spPr>
          <a:xfrm>
            <a:off x="457200" y="1052736"/>
            <a:ext cx="8229600" cy="5073427"/>
          </a:xfrm>
        </p:spPr>
        <p:txBody>
          <a:bodyPr>
            <a:normAutofit lnSpcReduction="10000"/>
          </a:bodyPr>
          <a:lstStyle/>
          <a:p>
            <a:pPr marL="0" indent="361950" algn="just">
              <a:buNone/>
            </a:pPr>
            <a:r>
              <a:rPr lang="en-GB" dirty="0" smtClean="0"/>
              <a:t>	</a:t>
            </a:r>
            <a:r>
              <a:rPr lang="en-GB" dirty="0" smtClean="0">
                <a:latin typeface="Times New Roman" pitchFamily="18" charset="0"/>
                <a:cs typeface="Times New Roman" pitchFamily="18" charset="0"/>
              </a:rPr>
              <a:t>Students are expected to adopt a critical approach to sources, which requires a full understanding of written texts.</a:t>
            </a:r>
          </a:p>
          <a:p>
            <a:pPr marL="0" indent="361950" algn="just">
              <a:buNone/>
            </a:pPr>
            <a:r>
              <a:rPr lang="en-GB" dirty="0" smtClean="0">
                <a:latin typeface="Times New Roman" pitchFamily="18" charset="0"/>
                <a:cs typeface="Times New Roman" pitchFamily="18" charset="0"/>
              </a:rPr>
              <a:t> This unit:</a:t>
            </a:r>
          </a:p>
          <a:p>
            <a:r>
              <a:rPr lang="en-GB" dirty="0" smtClean="0">
                <a:latin typeface="Times New Roman" pitchFamily="18" charset="0"/>
                <a:cs typeface="Times New Roman" pitchFamily="18" charset="0"/>
              </a:rPr>
              <a:t> explains effective reading methods;</a:t>
            </a:r>
          </a:p>
          <a:p>
            <a:r>
              <a:rPr lang="en-GB" dirty="0" smtClean="0">
                <a:latin typeface="Times New Roman" pitchFamily="18" charset="0"/>
                <a:cs typeface="Times New Roman" pitchFamily="18" charset="0"/>
              </a:rPr>
              <a:t> explores and practises critical analysis of texts;</a:t>
            </a:r>
          </a:p>
          <a:p>
            <a:r>
              <a:rPr lang="en-GB" dirty="0" smtClean="0">
                <a:latin typeface="Times New Roman" pitchFamily="18" charset="0"/>
                <a:cs typeface="Times New Roman" pitchFamily="18" charset="0"/>
              </a:rPr>
              <a:t>focuses on combining different sources;</a:t>
            </a:r>
          </a:p>
          <a:p>
            <a:r>
              <a:rPr lang="en-GB" dirty="0" smtClean="0">
                <a:latin typeface="Times New Roman" pitchFamily="18" charset="0"/>
                <a:cs typeface="Times New Roman" pitchFamily="18" charset="0"/>
              </a:rPr>
              <a:t>introduces note-taking and paraphrasing methods.</a:t>
            </a:r>
            <a:endParaRPr lang="en-GB"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r>
              <a:rPr lang="en-GB" sz="3600" dirty="0" smtClean="0">
                <a:solidFill>
                  <a:srgbClr val="C00000"/>
                </a:solidFill>
                <a:latin typeface="Bahnschrift SemiBold" pitchFamily="34" charset="0"/>
              </a:rPr>
              <a:t>Paraphrasing t</a:t>
            </a:r>
            <a:r>
              <a:rPr lang="en-GB" sz="3600" b="1" dirty="0" smtClean="0">
                <a:solidFill>
                  <a:srgbClr val="C00000"/>
                </a:solidFill>
                <a:latin typeface="Bahnschrift SemiBold" pitchFamily="34" charset="0"/>
              </a:rPr>
              <a:t>echniques.</a:t>
            </a:r>
            <a:endParaRPr lang="en-GB" sz="3600" dirty="0">
              <a:solidFill>
                <a:srgbClr val="C00000"/>
              </a:solidFill>
              <a:latin typeface="Bahnschrift SemiBold" pitchFamily="34" charset="0"/>
            </a:endParaRPr>
          </a:p>
        </p:txBody>
      </p:sp>
      <p:sp>
        <p:nvSpPr>
          <p:cNvPr id="3" name="Содержимое 2"/>
          <p:cNvSpPr>
            <a:spLocks noGrp="1"/>
          </p:cNvSpPr>
          <p:nvPr>
            <p:ph idx="1"/>
          </p:nvPr>
        </p:nvSpPr>
        <p:spPr>
          <a:xfrm>
            <a:off x="457200" y="836712"/>
            <a:ext cx="8229600" cy="5289451"/>
          </a:xfrm>
        </p:spPr>
        <p:txBody>
          <a:bodyPr>
            <a:normAutofit fontScale="92500" lnSpcReduction="20000"/>
          </a:bodyPr>
          <a:lstStyle/>
          <a:p>
            <a:pPr>
              <a:buNone/>
            </a:pPr>
            <a:r>
              <a:rPr lang="en-GB" dirty="0" smtClean="0">
                <a:latin typeface="Times New Roman" pitchFamily="18" charset="0"/>
                <a:cs typeface="Times New Roman" pitchFamily="18" charset="0"/>
              </a:rPr>
              <a:t>a) </a:t>
            </a:r>
            <a:r>
              <a:rPr lang="en-GB" b="1" i="1" dirty="0" smtClean="0">
                <a:latin typeface="Times New Roman" pitchFamily="18" charset="0"/>
                <a:cs typeface="Times New Roman" pitchFamily="18" charset="0"/>
              </a:rPr>
              <a:t>Changing vocabulary</a:t>
            </a:r>
            <a:r>
              <a:rPr lang="en-GB" dirty="0" smtClean="0">
                <a:latin typeface="Times New Roman" pitchFamily="18" charset="0"/>
                <a:cs typeface="Times New Roman" pitchFamily="18" charset="0"/>
              </a:rPr>
              <a:t>:</a:t>
            </a:r>
          </a:p>
          <a:p>
            <a:pPr indent="1095375">
              <a:buNone/>
            </a:pPr>
            <a:r>
              <a:rPr lang="en-GB" dirty="0" smtClean="0">
                <a:latin typeface="Times New Roman" pitchFamily="18" charset="0"/>
                <a:cs typeface="Times New Roman" pitchFamily="18" charset="0"/>
              </a:rPr>
              <a:t>studies &gt; research</a:t>
            </a:r>
          </a:p>
          <a:p>
            <a:pPr indent="1095375">
              <a:buNone/>
            </a:pPr>
            <a:r>
              <a:rPr lang="en-GB" dirty="0" smtClean="0">
                <a:latin typeface="Times New Roman" pitchFamily="18" charset="0"/>
                <a:cs typeface="Times New Roman" pitchFamily="18" charset="0"/>
              </a:rPr>
              <a:t>society &gt; civilisation</a:t>
            </a:r>
          </a:p>
          <a:p>
            <a:pPr>
              <a:buNone/>
            </a:pPr>
            <a:r>
              <a:rPr lang="en-GB" dirty="0" smtClean="0">
                <a:latin typeface="Times New Roman" pitchFamily="18" charset="0"/>
                <a:cs typeface="Times New Roman" pitchFamily="18" charset="0"/>
              </a:rPr>
              <a:t>b) </a:t>
            </a:r>
            <a:r>
              <a:rPr lang="en-GB" b="1" i="1" dirty="0" smtClean="0">
                <a:latin typeface="Times New Roman" pitchFamily="18" charset="0"/>
                <a:cs typeface="Times New Roman" pitchFamily="18" charset="0"/>
              </a:rPr>
              <a:t>Changing word class</a:t>
            </a:r>
            <a:r>
              <a:rPr lang="en-GB" dirty="0" smtClean="0">
                <a:latin typeface="Times New Roman" pitchFamily="18" charset="0"/>
                <a:cs typeface="Times New Roman" pitchFamily="18" charset="0"/>
              </a:rPr>
              <a:t>:</a:t>
            </a:r>
          </a:p>
          <a:p>
            <a:pPr indent="552450">
              <a:buNone/>
            </a:pPr>
            <a:r>
              <a:rPr lang="en-GB" dirty="0" smtClean="0">
                <a:latin typeface="Times New Roman" pitchFamily="18" charset="0"/>
                <a:cs typeface="Times New Roman" pitchFamily="18" charset="0"/>
              </a:rPr>
              <a:t>Egypt (n.) &gt; Egyptian (adj.)</a:t>
            </a:r>
          </a:p>
          <a:p>
            <a:pPr indent="552450">
              <a:buNone/>
            </a:pPr>
            <a:r>
              <a:rPr lang="en-GB" dirty="0" smtClean="0">
                <a:latin typeface="Times New Roman" pitchFamily="18" charset="0"/>
                <a:cs typeface="Times New Roman" pitchFamily="18" charset="0"/>
              </a:rPr>
              <a:t>mountainous regions (adj. + n.) &gt; in the mountains (n.)</a:t>
            </a:r>
          </a:p>
          <a:p>
            <a:pPr>
              <a:buNone/>
            </a:pPr>
            <a:r>
              <a:rPr lang="en-GB" dirty="0" smtClean="0">
                <a:latin typeface="Times New Roman" pitchFamily="18" charset="0"/>
                <a:cs typeface="Times New Roman" pitchFamily="18" charset="0"/>
              </a:rPr>
              <a:t>c) </a:t>
            </a:r>
            <a:r>
              <a:rPr lang="en-GB" b="1" i="1" dirty="0" smtClean="0">
                <a:latin typeface="Times New Roman" pitchFamily="18" charset="0"/>
                <a:cs typeface="Times New Roman" pitchFamily="18" charset="0"/>
              </a:rPr>
              <a:t>Changing word order</a:t>
            </a:r>
            <a:r>
              <a:rPr lang="en-GB" dirty="0" smtClean="0">
                <a:latin typeface="Times New Roman" pitchFamily="18" charset="0"/>
                <a:cs typeface="Times New Roman" pitchFamily="18" charset="0"/>
              </a:rPr>
              <a:t>:</a:t>
            </a:r>
          </a:p>
          <a:p>
            <a:pPr indent="466725">
              <a:buNone/>
            </a:pPr>
            <a:r>
              <a:rPr lang="en-GB" dirty="0" smtClean="0">
                <a:latin typeface="Times New Roman" pitchFamily="18" charset="0"/>
                <a:cs typeface="Times New Roman" pitchFamily="18" charset="0"/>
              </a:rPr>
              <a:t>Ancient Egypt collapsed &gt; the collapse of Egyptian society began</a:t>
            </a:r>
          </a:p>
          <a:p>
            <a:pPr>
              <a:buNone/>
            </a:pPr>
            <a:r>
              <a:rPr lang="en-GB" b="1" dirty="0" smtClean="0"/>
              <a:t> </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GB" sz="3200" dirty="0" smtClean="0">
                <a:solidFill>
                  <a:srgbClr val="C00000"/>
                </a:solidFill>
                <a:latin typeface="Bahnschrift SemiBold" pitchFamily="34" charset="0"/>
              </a:rPr>
              <a:t>Paraphrasing t</a:t>
            </a:r>
            <a:r>
              <a:rPr lang="en-GB" sz="3200" b="1" dirty="0" smtClean="0">
                <a:solidFill>
                  <a:srgbClr val="C00000"/>
                </a:solidFill>
                <a:latin typeface="Bahnschrift SemiBold" pitchFamily="34" charset="0"/>
              </a:rPr>
              <a:t>echniques. Practice 1.</a:t>
            </a:r>
            <a:endParaRPr lang="en-GB" sz="3200" dirty="0"/>
          </a:p>
        </p:txBody>
      </p:sp>
      <p:sp>
        <p:nvSpPr>
          <p:cNvPr id="3" name="Содержимое 2"/>
          <p:cNvSpPr>
            <a:spLocks noGrp="1"/>
          </p:cNvSpPr>
          <p:nvPr>
            <p:ph idx="1"/>
          </p:nvPr>
        </p:nvSpPr>
        <p:spPr>
          <a:xfrm>
            <a:off x="457200" y="908720"/>
            <a:ext cx="8229600" cy="5217443"/>
          </a:xfrm>
        </p:spPr>
        <p:txBody>
          <a:bodyPr>
            <a:normAutofit/>
          </a:bodyPr>
          <a:lstStyle/>
          <a:p>
            <a:pPr>
              <a:buNone/>
            </a:pPr>
            <a:r>
              <a:rPr lang="en-GB" b="1" dirty="0" smtClean="0"/>
              <a:t>Find synonyms for the words in italic.</a:t>
            </a:r>
          </a:p>
          <a:p>
            <a:pPr algn="just">
              <a:buNone/>
            </a:pPr>
            <a:r>
              <a:rPr lang="en-GB" dirty="0" smtClean="0"/>
              <a:t>a) Sleep </a:t>
            </a:r>
            <a:r>
              <a:rPr lang="en-GB" b="1" i="1" dirty="0" smtClean="0"/>
              <a:t>scientists</a:t>
            </a:r>
            <a:r>
              <a:rPr lang="en-GB" dirty="0" smtClean="0"/>
              <a:t> have found that </a:t>
            </a:r>
            <a:r>
              <a:rPr lang="en-GB" b="1" i="1" dirty="0" smtClean="0"/>
              <a:t>traditional</a:t>
            </a:r>
            <a:r>
              <a:rPr lang="en-GB" i="1" dirty="0" smtClean="0"/>
              <a:t> </a:t>
            </a:r>
            <a:r>
              <a:rPr lang="en-GB" b="1" i="1" dirty="0" smtClean="0"/>
              <a:t>remedies</a:t>
            </a:r>
            <a:r>
              <a:rPr lang="en-GB" i="1" dirty="0" smtClean="0"/>
              <a:t> </a:t>
            </a:r>
            <a:r>
              <a:rPr lang="en-GB" dirty="0" smtClean="0"/>
              <a:t>for insomnia, </a:t>
            </a:r>
            <a:r>
              <a:rPr lang="en-GB" b="1" i="1" dirty="0" smtClean="0"/>
              <a:t>such as </a:t>
            </a:r>
            <a:r>
              <a:rPr lang="en-GB" dirty="0" smtClean="0"/>
              <a:t>counting sheep, </a:t>
            </a:r>
            <a:r>
              <a:rPr lang="en-GB" b="1" i="1" dirty="0" smtClean="0"/>
              <a:t>are</a:t>
            </a:r>
            <a:r>
              <a:rPr lang="en-GB" b="1" dirty="0" smtClean="0"/>
              <a:t> </a:t>
            </a:r>
            <a:r>
              <a:rPr lang="en-GB" b="1" i="1" dirty="0" smtClean="0"/>
              <a:t>ineffective</a:t>
            </a:r>
            <a:r>
              <a:rPr lang="en-GB" dirty="0" smtClean="0"/>
              <a:t>.</a:t>
            </a:r>
          </a:p>
          <a:p>
            <a:pPr>
              <a:buNone/>
            </a:pPr>
            <a:endParaRPr lang="en-GB" dirty="0" smtClean="0"/>
          </a:p>
          <a:p>
            <a:pPr>
              <a:buNone/>
            </a:pPr>
            <a:r>
              <a:rPr lang="en-GB" dirty="0" smtClean="0"/>
              <a:t>Example:</a:t>
            </a:r>
          </a:p>
          <a:p>
            <a:pPr>
              <a:buNone/>
            </a:pPr>
            <a:r>
              <a:rPr lang="en-GB" dirty="0" smtClean="0"/>
              <a:t>Sleep </a:t>
            </a:r>
            <a:r>
              <a:rPr lang="en-GB" b="1" i="1" dirty="0" smtClean="0"/>
              <a:t>researchers</a:t>
            </a:r>
            <a:r>
              <a:rPr lang="en-GB" dirty="0" smtClean="0"/>
              <a:t> have found that </a:t>
            </a:r>
            <a:r>
              <a:rPr lang="en-GB" b="1" i="1" dirty="0" smtClean="0"/>
              <a:t>established cures</a:t>
            </a:r>
            <a:r>
              <a:rPr lang="en-GB" dirty="0" smtClean="0"/>
              <a:t> for insomnia, </a:t>
            </a:r>
            <a:r>
              <a:rPr lang="en-GB" b="1" i="1" dirty="0" smtClean="0"/>
              <a:t>for instance </a:t>
            </a:r>
            <a:r>
              <a:rPr lang="en-GB" dirty="0" smtClean="0"/>
              <a:t>counting sheep, </a:t>
            </a:r>
            <a:r>
              <a:rPr lang="en-GB" b="1" i="1" dirty="0" smtClean="0"/>
              <a:t>do not work</a:t>
            </a:r>
            <a:r>
              <a:rPr lang="en-GB" dirty="0"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r>
              <a:rPr lang="en-GB" sz="3200" dirty="0" smtClean="0">
                <a:solidFill>
                  <a:srgbClr val="C00000"/>
                </a:solidFill>
                <a:latin typeface="Bahnschrift SemiBold" pitchFamily="34" charset="0"/>
              </a:rPr>
              <a:t>Paraphrasing t</a:t>
            </a:r>
            <a:r>
              <a:rPr lang="en-GB" sz="3200" b="1" dirty="0" smtClean="0">
                <a:solidFill>
                  <a:srgbClr val="C00000"/>
                </a:solidFill>
                <a:latin typeface="Bahnschrift SemiBold" pitchFamily="34" charset="0"/>
              </a:rPr>
              <a:t>echniques. Practice 1.</a:t>
            </a:r>
            <a:endParaRPr lang="en-GB" sz="3200" dirty="0"/>
          </a:p>
        </p:txBody>
      </p:sp>
      <p:sp>
        <p:nvSpPr>
          <p:cNvPr id="3" name="Содержимое 2"/>
          <p:cNvSpPr>
            <a:spLocks noGrp="1"/>
          </p:cNvSpPr>
          <p:nvPr>
            <p:ph idx="1"/>
          </p:nvPr>
        </p:nvSpPr>
        <p:spPr>
          <a:xfrm>
            <a:off x="395536" y="692696"/>
            <a:ext cx="8229600" cy="5361459"/>
          </a:xfrm>
        </p:spPr>
        <p:txBody>
          <a:bodyPr/>
          <a:lstStyle/>
          <a:p>
            <a:pPr marL="0" indent="447675" algn="just">
              <a:buNone/>
            </a:pPr>
            <a:r>
              <a:rPr lang="en-GB" dirty="0" smtClean="0"/>
              <a:t>b) Instead, they have </a:t>
            </a:r>
            <a:r>
              <a:rPr lang="en-GB" b="1" i="1" dirty="0" smtClean="0"/>
              <a:t>found</a:t>
            </a:r>
            <a:r>
              <a:rPr lang="en-GB" dirty="0" smtClean="0"/>
              <a:t> that </a:t>
            </a:r>
            <a:r>
              <a:rPr lang="en-GB" b="1" i="1" dirty="0" smtClean="0"/>
              <a:t>imagining</a:t>
            </a:r>
            <a:r>
              <a:rPr lang="en-GB" dirty="0" smtClean="0"/>
              <a:t> a </a:t>
            </a:r>
            <a:r>
              <a:rPr lang="en-GB" b="1" i="1" dirty="0" smtClean="0"/>
              <a:t>pleasant scene</a:t>
            </a:r>
            <a:r>
              <a:rPr lang="en-GB" b="1" dirty="0" smtClean="0"/>
              <a:t> </a:t>
            </a:r>
            <a:r>
              <a:rPr lang="en-GB" dirty="0" smtClean="0"/>
              <a:t>is likely to </a:t>
            </a:r>
            <a:r>
              <a:rPr lang="en-GB" b="1" i="1" dirty="0" smtClean="0"/>
              <a:t>send you to </a:t>
            </a:r>
            <a:r>
              <a:rPr lang="en-GB" dirty="0" smtClean="0"/>
              <a:t>sleep</a:t>
            </a:r>
            <a:r>
              <a:rPr lang="uk-UA" dirty="0" smtClean="0"/>
              <a:t> </a:t>
            </a:r>
            <a:r>
              <a:rPr lang="en-GB" b="1" i="1" dirty="0" smtClean="0"/>
              <a:t>quickly</a:t>
            </a:r>
            <a:r>
              <a:rPr lang="en-GB" dirty="0" smtClean="0"/>
              <a:t>.</a:t>
            </a:r>
            <a:endParaRPr lang="uk-UA" dirty="0" smtClean="0"/>
          </a:p>
          <a:p>
            <a:pPr marL="0" indent="447675" algn="just">
              <a:buNone/>
            </a:pPr>
            <a:endParaRPr lang="en-GB" dirty="0" smtClean="0"/>
          </a:p>
          <a:p>
            <a:pPr marL="0" indent="447675">
              <a:buNone/>
            </a:pPr>
            <a:r>
              <a:rPr lang="en-GB" dirty="0" smtClean="0"/>
              <a:t>c) The </a:t>
            </a:r>
            <a:r>
              <a:rPr lang="en-GB" b="1" i="1" dirty="0" smtClean="0"/>
              <a:t>research team divided </a:t>
            </a:r>
            <a:r>
              <a:rPr lang="en-GB" dirty="0" smtClean="0"/>
              <a:t>50 insomnia sufferers into three groups.</a:t>
            </a:r>
            <a:endParaRPr lang="uk-UA" dirty="0" smtClean="0"/>
          </a:p>
          <a:p>
            <a:pPr marL="0" indent="447675">
              <a:buNone/>
            </a:pPr>
            <a:endParaRPr lang="en-GB" dirty="0" smtClean="0"/>
          </a:p>
          <a:p>
            <a:pPr marL="0" indent="447675">
              <a:buNone/>
            </a:pPr>
            <a:r>
              <a:rPr lang="en-GB" dirty="0" smtClean="0"/>
              <a:t>d) One group </a:t>
            </a:r>
            <a:r>
              <a:rPr lang="en-GB" b="1" i="1" dirty="0" smtClean="0"/>
              <a:t>was told to imagine </a:t>
            </a:r>
            <a:r>
              <a:rPr lang="en-GB" dirty="0" smtClean="0"/>
              <a:t>a waterfall, while another group </a:t>
            </a:r>
            <a:r>
              <a:rPr lang="en-GB" b="1" i="1" dirty="0" smtClean="0"/>
              <a:t>tried</a:t>
            </a:r>
            <a:r>
              <a:rPr lang="en-GB" dirty="0" smtClean="0"/>
              <a:t> sheep counting.</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61459"/>
          </a:xfrm>
        </p:spPr>
        <p:txBody>
          <a:bodyPr>
            <a:normAutofit fontScale="92500" lnSpcReduction="10000"/>
          </a:bodyPr>
          <a:lstStyle/>
          <a:p>
            <a:pPr>
              <a:buNone/>
            </a:pPr>
            <a:r>
              <a:rPr lang="en-GB" b="1" dirty="0" smtClean="0">
                <a:latin typeface="Times New Roman" pitchFamily="18" charset="0"/>
                <a:cs typeface="Times New Roman" pitchFamily="18" charset="0"/>
              </a:rPr>
              <a:t>Change the word class of the words in italic, and then re-write the sentences.</a:t>
            </a:r>
          </a:p>
          <a:p>
            <a:pPr>
              <a:buNone/>
            </a:pPr>
            <a:r>
              <a:rPr lang="en-GB" dirty="0" smtClean="0">
                <a:latin typeface="Times New Roman" pitchFamily="18" charset="0"/>
                <a:cs typeface="Times New Roman" pitchFamily="18" charset="0"/>
              </a:rPr>
              <a:t>a) A third group was given no </a:t>
            </a:r>
            <a:r>
              <a:rPr lang="en-GB" b="1" i="1" dirty="0" smtClean="0">
                <a:latin typeface="Times New Roman" pitchFamily="18" charset="0"/>
                <a:cs typeface="Times New Roman" pitchFamily="18" charset="0"/>
              </a:rPr>
              <a:t>special instructions </a:t>
            </a:r>
            <a:r>
              <a:rPr lang="en-GB" dirty="0" smtClean="0">
                <a:latin typeface="Times New Roman" pitchFamily="18" charset="0"/>
                <a:cs typeface="Times New Roman" pitchFamily="18" charset="0"/>
              </a:rPr>
              <a:t>about going to sleep.</a:t>
            </a:r>
          </a:p>
          <a:p>
            <a:pPr>
              <a:buNone/>
            </a:pPr>
            <a:r>
              <a:rPr lang="en-GB" dirty="0" smtClean="0">
                <a:latin typeface="Times New Roman" pitchFamily="18" charset="0"/>
                <a:cs typeface="Times New Roman" pitchFamily="18" charset="0"/>
              </a:rPr>
              <a:t>Example:</a:t>
            </a:r>
          </a:p>
          <a:p>
            <a:pPr>
              <a:buNone/>
            </a:pPr>
            <a:r>
              <a:rPr lang="en-GB" b="1" i="1" dirty="0" smtClean="0">
                <a:latin typeface="Times New Roman" pitchFamily="18" charset="0"/>
                <a:cs typeface="Times New Roman" pitchFamily="18" charset="0"/>
              </a:rPr>
              <a:t>A third group was not specially instructed about going to sleep.</a:t>
            </a:r>
          </a:p>
          <a:p>
            <a:pPr>
              <a:buNone/>
            </a:pPr>
            <a:r>
              <a:rPr lang="en-GB" dirty="0" smtClean="0">
                <a:latin typeface="Times New Roman" pitchFamily="18" charset="0"/>
                <a:cs typeface="Times New Roman" pitchFamily="18" charset="0"/>
              </a:rPr>
              <a:t>b) It was </a:t>
            </a:r>
            <a:r>
              <a:rPr lang="en-GB" b="1" i="1" dirty="0" smtClean="0">
                <a:latin typeface="Times New Roman" pitchFamily="18" charset="0"/>
                <a:cs typeface="Times New Roman" pitchFamily="18" charset="0"/>
              </a:rPr>
              <a:t>found</a:t>
            </a:r>
            <a:r>
              <a:rPr lang="en-GB" i="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that the group thinking of waterfalls fell asleep 20 minutes quicker.</a:t>
            </a:r>
          </a:p>
          <a:p>
            <a:pPr>
              <a:buNone/>
            </a:pPr>
            <a:r>
              <a:rPr lang="en-GB" dirty="0" smtClean="0">
                <a:latin typeface="Times New Roman" pitchFamily="18" charset="0"/>
                <a:cs typeface="Times New Roman" pitchFamily="18" charset="0"/>
              </a:rPr>
              <a:t>c) Mechanical tasks like counting sheep are </a:t>
            </a:r>
            <a:r>
              <a:rPr lang="en-GB" b="1" i="1" dirty="0" smtClean="0">
                <a:latin typeface="Times New Roman" pitchFamily="18" charset="0"/>
                <a:cs typeface="Times New Roman" pitchFamily="18" charset="0"/>
              </a:rPr>
              <a:t>apparently</a:t>
            </a:r>
            <a:r>
              <a:rPr lang="en-GB" i="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too boring to make people sleepy.</a:t>
            </a:r>
            <a:endParaRPr lang="en-GB" dirty="0">
              <a:latin typeface="Times New Roman" pitchFamily="18" charset="0"/>
              <a:cs typeface="Times New Roman" pitchFamily="18" charset="0"/>
            </a:endParaRPr>
          </a:p>
        </p:txBody>
      </p:sp>
      <p:sp>
        <p:nvSpPr>
          <p:cNvPr id="4" name="Заголовок 1"/>
          <p:cNvSpPr>
            <a:spLocks noGrp="1"/>
          </p:cNvSpPr>
          <p:nvPr>
            <p:ph type="title"/>
          </p:nvPr>
        </p:nvSpPr>
        <p:spPr>
          <a:xfrm>
            <a:off x="457200" y="274638"/>
            <a:ext cx="8229600" cy="418058"/>
          </a:xfrm>
        </p:spPr>
        <p:txBody>
          <a:bodyPr>
            <a:noAutofit/>
          </a:bodyPr>
          <a:lstStyle/>
          <a:p>
            <a:r>
              <a:rPr lang="en-GB" sz="3200" dirty="0" smtClean="0">
                <a:solidFill>
                  <a:srgbClr val="C00000"/>
                </a:solidFill>
                <a:latin typeface="Bahnschrift SemiBold" pitchFamily="34" charset="0"/>
              </a:rPr>
              <a:t>Paraphrasing t</a:t>
            </a:r>
            <a:r>
              <a:rPr lang="en-GB" sz="3200" b="1" dirty="0" smtClean="0">
                <a:solidFill>
                  <a:srgbClr val="C00000"/>
                </a:solidFill>
                <a:latin typeface="Bahnschrift SemiBold" pitchFamily="34" charset="0"/>
              </a:rPr>
              <a:t>echniques. Practice 2.</a:t>
            </a:r>
            <a:endParaRPr lang="en-GB"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GB" sz="3200" dirty="0" smtClean="0">
                <a:solidFill>
                  <a:srgbClr val="C00000"/>
                </a:solidFill>
                <a:latin typeface="Bahnschrift SemiBold" pitchFamily="34" charset="0"/>
              </a:rPr>
              <a:t>Paraphrasing t</a:t>
            </a:r>
            <a:r>
              <a:rPr lang="en-GB" sz="3200" b="1" dirty="0" smtClean="0">
                <a:solidFill>
                  <a:srgbClr val="C00000"/>
                </a:solidFill>
                <a:latin typeface="Bahnschrift SemiBold" pitchFamily="34" charset="0"/>
              </a:rPr>
              <a:t>echniques. Practice 3.</a:t>
            </a:r>
            <a:endParaRPr lang="en-GB" sz="3200" dirty="0"/>
          </a:p>
        </p:txBody>
      </p:sp>
      <p:sp>
        <p:nvSpPr>
          <p:cNvPr id="3" name="Содержимое 2"/>
          <p:cNvSpPr>
            <a:spLocks noGrp="1"/>
          </p:cNvSpPr>
          <p:nvPr>
            <p:ph idx="1"/>
          </p:nvPr>
        </p:nvSpPr>
        <p:spPr>
          <a:xfrm>
            <a:off x="457200" y="1196752"/>
            <a:ext cx="8229600" cy="4929411"/>
          </a:xfrm>
        </p:spPr>
        <p:txBody>
          <a:bodyPr>
            <a:normAutofit fontScale="92500" lnSpcReduction="20000"/>
          </a:bodyPr>
          <a:lstStyle/>
          <a:p>
            <a:pPr>
              <a:buNone/>
            </a:pPr>
            <a:r>
              <a:rPr lang="en-GB" b="1" i="1" dirty="0" smtClean="0"/>
              <a:t>Change the word order of the following sentences.</a:t>
            </a:r>
          </a:p>
          <a:p>
            <a:r>
              <a:rPr lang="en-GB" dirty="0" smtClean="0"/>
              <a:t>a) There are many practical applications to research into insomnia.</a:t>
            </a:r>
          </a:p>
          <a:p>
            <a:pPr>
              <a:buNone/>
            </a:pPr>
            <a:r>
              <a:rPr lang="en-GB" dirty="0" smtClean="0"/>
              <a:t>Example:</a:t>
            </a:r>
          </a:p>
          <a:p>
            <a:pPr>
              <a:buNone/>
            </a:pPr>
            <a:r>
              <a:rPr lang="en-GB" dirty="0" smtClean="0"/>
              <a:t>Research into insomnia has many practical applications.</a:t>
            </a:r>
          </a:p>
          <a:p>
            <a:pPr>
              <a:buNone/>
            </a:pPr>
            <a:endParaRPr lang="en-GB" dirty="0" smtClean="0"/>
          </a:p>
          <a:p>
            <a:r>
              <a:rPr lang="en-GB" dirty="0" smtClean="0"/>
              <a:t>b) About one in ten people are thought to suffer from severe insomnia.</a:t>
            </a:r>
          </a:p>
          <a:p>
            <a:r>
              <a:rPr lang="en-GB" dirty="0" smtClean="0"/>
              <a:t>c) It is calculated that the cost of insomnia for the American economy may be $35 billion a year.</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en-GB" dirty="0" smtClean="0">
                <a:solidFill>
                  <a:srgbClr val="C00000"/>
                </a:solidFill>
                <a:latin typeface="Bahnschrift SemiBold" pitchFamily="34" charset="0"/>
              </a:rPr>
              <a:t>Paraphrasing techniques </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457200" y="836712"/>
            <a:ext cx="8229600" cy="5289451"/>
          </a:xfrm>
        </p:spPr>
        <p:txBody>
          <a:bodyPr>
            <a:normAutofit lnSpcReduction="10000"/>
          </a:bodyPr>
          <a:lstStyle/>
          <a:p>
            <a:r>
              <a:rPr lang="en-GB" dirty="0" smtClean="0">
                <a:latin typeface="Times New Roman" pitchFamily="18" charset="0"/>
                <a:cs typeface="Times New Roman" pitchFamily="18" charset="0"/>
              </a:rPr>
              <a:t>Acknowledge sources </a:t>
            </a:r>
          </a:p>
          <a:p>
            <a:r>
              <a:rPr lang="en-GB" dirty="0" smtClean="0">
                <a:latin typeface="Times New Roman" pitchFamily="18" charset="0"/>
                <a:cs typeface="Times New Roman" pitchFamily="18" charset="0"/>
              </a:rPr>
              <a:t>Changing vocabulary: use synonyms and keywords </a:t>
            </a:r>
          </a:p>
          <a:p>
            <a:r>
              <a:rPr lang="en-GB" dirty="0" smtClean="0">
                <a:latin typeface="Times New Roman" pitchFamily="18" charset="0"/>
                <a:cs typeface="Times New Roman" pitchFamily="18" charset="0"/>
              </a:rPr>
              <a:t>Varied sentence patterns: passive voice, gerund </a:t>
            </a:r>
          </a:p>
          <a:p>
            <a:r>
              <a:rPr lang="en-GB" dirty="0" smtClean="0">
                <a:latin typeface="Times New Roman" pitchFamily="18" charset="0"/>
                <a:cs typeface="Times New Roman" pitchFamily="18" charset="0"/>
              </a:rPr>
              <a:t>Change order of ideas </a:t>
            </a:r>
          </a:p>
          <a:p>
            <a:r>
              <a:rPr lang="en-GB" dirty="0" smtClean="0">
                <a:latin typeface="Times New Roman" pitchFamily="18" charset="0"/>
                <a:cs typeface="Times New Roman" pitchFamily="18" charset="0"/>
              </a:rPr>
              <a:t>Change word class: nouns to verbs; verbs to nouns; adjectives to adverbs; adverbs to adjectives </a:t>
            </a:r>
          </a:p>
          <a:p>
            <a:r>
              <a:rPr lang="en-GB" dirty="0" smtClean="0">
                <a:latin typeface="Times New Roman" pitchFamily="18" charset="0"/>
                <a:cs typeface="Times New Roman" pitchFamily="18" charset="0"/>
              </a:rPr>
              <a:t>Break long sentences into short ones </a:t>
            </a:r>
          </a:p>
          <a:p>
            <a:r>
              <a:rPr lang="en-GB" dirty="0" smtClean="0">
                <a:latin typeface="Times New Roman" pitchFamily="18" charset="0"/>
                <a:cs typeface="Times New Roman" pitchFamily="18" charset="0"/>
              </a:rPr>
              <a:t>Making abstract ideas more concrete </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GB" dirty="0" smtClean="0">
                <a:solidFill>
                  <a:srgbClr val="C00000"/>
                </a:solidFill>
                <a:latin typeface="Bahnschrift SemiBold" pitchFamily="34" charset="0"/>
              </a:rPr>
              <a:t>Referring to sources </a:t>
            </a:r>
            <a:r>
              <a:rPr lang="en-GB" sz="3100" dirty="0" smtClean="0">
                <a:solidFill>
                  <a:srgbClr val="C00000"/>
                </a:solidFill>
                <a:latin typeface="Bahnschrift SemiBold" pitchFamily="34" charset="0"/>
              </a:rPr>
              <a:t>(using APA format) </a:t>
            </a:r>
            <a:endParaRPr lang="en-GB" sz="3100" dirty="0">
              <a:solidFill>
                <a:srgbClr val="C00000"/>
              </a:solidFill>
              <a:latin typeface="Bahnschrift SemiBold" pitchFamily="34" charset="0"/>
            </a:endParaRPr>
          </a:p>
        </p:txBody>
      </p:sp>
      <p:sp>
        <p:nvSpPr>
          <p:cNvPr id="3" name="Содержимое 2"/>
          <p:cNvSpPr>
            <a:spLocks noGrp="1"/>
          </p:cNvSpPr>
          <p:nvPr>
            <p:ph idx="1"/>
          </p:nvPr>
        </p:nvSpPr>
        <p:spPr>
          <a:xfrm>
            <a:off x="457200" y="1052736"/>
            <a:ext cx="8229600" cy="5073427"/>
          </a:xfrm>
        </p:spPr>
        <p:txBody>
          <a:bodyPr>
            <a:normAutofit/>
          </a:bodyPr>
          <a:lstStyle/>
          <a:p>
            <a:r>
              <a:rPr lang="en-GB" dirty="0" smtClean="0">
                <a:solidFill>
                  <a:srgbClr val="C00000"/>
                </a:solidFill>
              </a:rPr>
              <a:t>Recent in vitro studies have shown that </a:t>
            </a:r>
            <a:r>
              <a:rPr lang="en-GB" dirty="0" smtClean="0"/>
              <a:t>X can …(Patel et al.,1997;Jones et al.,1998) </a:t>
            </a:r>
          </a:p>
          <a:p>
            <a:r>
              <a:rPr lang="en-GB" dirty="0" smtClean="0"/>
              <a:t>Twenty cohort study analyses </a:t>
            </a:r>
            <a:r>
              <a:rPr lang="en-GB" dirty="0" smtClean="0">
                <a:solidFill>
                  <a:srgbClr val="C00000"/>
                </a:solidFill>
              </a:rPr>
              <a:t>have examined the relationship between</a:t>
            </a:r>
            <a:r>
              <a:rPr lang="en-GB" dirty="0" smtClean="0"/>
              <a:t> … </a:t>
            </a:r>
          </a:p>
          <a:p>
            <a:r>
              <a:rPr lang="en-GB" dirty="0" smtClean="0">
                <a:solidFill>
                  <a:srgbClr val="C00000"/>
                </a:solidFill>
              </a:rPr>
              <a:t>Recent evidence suggests that </a:t>
            </a:r>
            <a:r>
              <a:rPr lang="en-GB" dirty="0" smtClean="0"/>
              <a:t>… (Smith, 1996; Jones, 1999; Johnson, 2001). </a:t>
            </a:r>
          </a:p>
          <a:p>
            <a:r>
              <a:rPr lang="en-GB" dirty="0" smtClean="0">
                <a:solidFill>
                  <a:srgbClr val="C00000"/>
                </a:solidFill>
              </a:rPr>
              <a:t>It has been demonstrated that </a:t>
            </a:r>
            <a:r>
              <a:rPr lang="en-GB" dirty="0" smtClean="0"/>
              <a:t>a high intake of X results in damage to … (Smith, 1998). </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rmAutofit fontScale="90000"/>
          </a:bodyPr>
          <a:lstStyle/>
          <a:p>
            <a:r>
              <a:rPr lang="en-GB" sz="3200" dirty="0" smtClean="0">
                <a:solidFill>
                  <a:srgbClr val="C00000"/>
                </a:solidFill>
                <a:latin typeface="Bahnschrift SemiBold" pitchFamily="34" charset="0"/>
              </a:rPr>
              <a:t/>
            </a:r>
            <a:br>
              <a:rPr lang="en-GB" sz="3200" dirty="0" smtClean="0">
                <a:solidFill>
                  <a:srgbClr val="C00000"/>
                </a:solidFill>
                <a:latin typeface="Bahnschrift SemiBold" pitchFamily="34" charset="0"/>
              </a:rPr>
            </a:br>
            <a:r>
              <a:rPr lang="en-GB" sz="3200" dirty="0" smtClean="0">
                <a:solidFill>
                  <a:srgbClr val="C00000"/>
                </a:solidFill>
                <a:latin typeface="Bahnschrift SemiBold" pitchFamily="34" charset="0"/>
              </a:rPr>
              <a:t>Use synonyms and keywords</a:t>
            </a:r>
            <a:br>
              <a:rPr lang="en-GB" sz="3200" dirty="0" smtClean="0">
                <a:solidFill>
                  <a:srgbClr val="C00000"/>
                </a:solidFill>
                <a:latin typeface="Bahnschrift SemiBold" pitchFamily="34" charset="0"/>
              </a:rPr>
            </a:br>
            <a:r>
              <a:rPr lang="en-GB" sz="2700" dirty="0" smtClean="0">
                <a:latin typeface="Times New Roman" pitchFamily="18" charset="0"/>
                <a:cs typeface="Times New Roman" pitchFamily="18" charset="0"/>
              </a:rPr>
              <a:t>Original:</a:t>
            </a:r>
            <a:r>
              <a:rPr lang="en-GB" sz="2700" dirty="0" smtClean="0">
                <a:solidFill>
                  <a:srgbClr val="C00000"/>
                </a:solidFill>
                <a:latin typeface="Times New Roman" pitchFamily="18" charset="0"/>
                <a:cs typeface="Times New Roman" pitchFamily="18" charset="0"/>
              </a:rPr>
              <a:t> </a:t>
            </a:r>
            <a:r>
              <a:rPr lang="en-US" sz="2700" dirty="0" smtClean="0">
                <a:latin typeface="Times New Roman" pitchFamily="18" charset="0"/>
                <a:cs typeface="Times New Roman" pitchFamily="18" charset="0"/>
              </a:rPr>
              <a:t>Approximately 80% of low-income families will be assisted by the proposed ‘free lunch’ program. (Health Canada, 2015)</a:t>
            </a:r>
            <a:br>
              <a:rPr lang="en-US" sz="2700" dirty="0" smtClean="0">
                <a:latin typeface="Times New Roman" pitchFamily="18" charset="0"/>
                <a:cs typeface="Times New Roman" pitchFamily="18" charset="0"/>
              </a:rPr>
            </a:br>
            <a:r>
              <a:rPr lang="en-GB" sz="2700" dirty="0" smtClean="0">
                <a:latin typeface="Times New Roman" pitchFamily="18" charset="0"/>
                <a:cs typeface="Times New Roman" pitchFamily="18" charset="0"/>
              </a:rPr>
              <a:t>Paraphrase: </a:t>
            </a:r>
            <a:r>
              <a:rPr lang="en-US" sz="2700" dirty="0" smtClean="0">
                <a:latin typeface="Times New Roman" pitchFamily="18" charset="0"/>
                <a:cs typeface="Times New Roman" pitchFamily="18" charset="0"/>
              </a:rPr>
              <a:t>According to Health Canada, roughly 80% of </a:t>
            </a:r>
            <a:r>
              <a:rPr lang="en-US" sz="2700" u="sng" dirty="0" smtClean="0">
                <a:latin typeface="Times New Roman" pitchFamily="18" charset="0"/>
                <a:cs typeface="Times New Roman" pitchFamily="18" charset="0"/>
              </a:rPr>
              <a:t>poor</a:t>
            </a:r>
            <a:r>
              <a:rPr lang="en-US" sz="2700" dirty="0" smtClean="0">
                <a:latin typeface="Times New Roman" pitchFamily="18" charset="0"/>
                <a:cs typeface="Times New Roman" pitchFamily="18" charset="0"/>
              </a:rPr>
              <a:t> families will be </a:t>
            </a:r>
            <a:r>
              <a:rPr lang="en-US" sz="2700" u="sng" dirty="0" smtClean="0">
                <a:latin typeface="Times New Roman" pitchFamily="18" charset="0"/>
                <a:cs typeface="Times New Roman" pitchFamily="18" charset="0"/>
              </a:rPr>
              <a:t>helped</a:t>
            </a:r>
            <a:r>
              <a:rPr lang="en-US" sz="2700" dirty="0" smtClean="0">
                <a:latin typeface="Times New Roman" pitchFamily="18" charset="0"/>
                <a:cs typeface="Times New Roman" pitchFamily="18" charset="0"/>
              </a:rPr>
              <a:t> by the </a:t>
            </a:r>
            <a:r>
              <a:rPr lang="en-US" sz="2700" u="sng" dirty="0" smtClean="0">
                <a:latin typeface="Times New Roman" pitchFamily="18" charset="0"/>
                <a:cs typeface="Times New Roman" pitchFamily="18" charset="0"/>
              </a:rPr>
              <a:t>suggested</a:t>
            </a:r>
            <a:r>
              <a:rPr lang="en-US" sz="2700" dirty="0" smtClean="0">
                <a:latin typeface="Times New Roman" pitchFamily="18" charset="0"/>
                <a:cs typeface="Times New Roman" pitchFamily="18" charset="0"/>
              </a:rPr>
              <a:t> ‘free lunch’ </a:t>
            </a:r>
            <a:r>
              <a:rPr lang="en-US" sz="2700" u="sng" dirty="0" smtClean="0">
                <a:latin typeface="Times New Roman" pitchFamily="18" charset="0"/>
                <a:cs typeface="Times New Roman" pitchFamily="18" charset="0"/>
              </a:rPr>
              <a:t>campaign</a:t>
            </a:r>
            <a:r>
              <a:rPr lang="en-US" sz="2700" dirty="0" smtClean="0">
                <a:latin typeface="Times New Roman" pitchFamily="18" charset="0"/>
                <a:cs typeface="Times New Roman" pitchFamily="18" charset="0"/>
              </a:rPr>
              <a:t>.</a:t>
            </a:r>
            <a:r>
              <a:rPr lang="en-GB" sz="2700" dirty="0" smtClean="0">
                <a:latin typeface="Times New Roman" pitchFamily="18" charset="0"/>
                <a:cs typeface="Times New Roman" pitchFamily="18" charset="0"/>
              </a:rPr>
              <a:t/>
            </a:r>
            <a:br>
              <a:rPr lang="en-GB" sz="2700" dirty="0" smtClean="0">
                <a:latin typeface="Times New Roman" pitchFamily="18" charset="0"/>
                <a:cs typeface="Times New Roman" pitchFamily="18" charset="0"/>
              </a:rPr>
            </a:br>
            <a:r>
              <a:rPr lang="en-GB" sz="2700" dirty="0" smtClean="0">
                <a:solidFill>
                  <a:srgbClr val="C00000"/>
                </a:solidFill>
                <a:latin typeface="Times New Roman" pitchFamily="18" charset="0"/>
                <a:cs typeface="Times New Roman" pitchFamily="18" charset="0"/>
              </a:rPr>
              <a:t> </a:t>
            </a:r>
            <a:r>
              <a:rPr lang="en-GB" sz="3200" dirty="0" smtClean="0">
                <a:solidFill>
                  <a:srgbClr val="C00000"/>
                </a:solidFill>
                <a:latin typeface="Bahnschrift SemiBold" pitchFamily="34" charset="0"/>
              </a:rPr>
              <a:t/>
            </a:r>
            <a:br>
              <a:rPr lang="en-GB" sz="3200" dirty="0" smtClean="0">
                <a:solidFill>
                  <a:srgbClr val="C00000"/>
                </a:solidFill>
                <a:latin typeface="Bahnschrift SemiBold" pitchFamily="34" charset="0"/>
              </a:rPr>
            </a:br>
            <a:endParaRPr lang="en-GB" sz="3200" dirty="0">
              <a:solidFill>
                <a:srgbClr val="C00000"/>
              </a:solidFill>
              <a:latin typeface="Bahnschrift SemiBold"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2996952"/>
            <a:ext cx="6912768"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en-GB" sz="3600" dirty="0" smtClean="0"/>
              <a:t/>
            </a:r>
            <a:br>
              <a:rPr lang="en-GB" sz="3600" dirty="0" smtClean="0"/>
            </a:br>
            <a:r>
              <a:rPr lang="en-GB" sz="3600" dirty="0" smtClean="0"/>
              <a:t>Use synonyms (do </a:t>
            </a:r>
            <a:r>
              <a:rPr lang="en-GB" sz="3600" b="1" i="1" dirty="0" smtClean="0"/>
              <a:t>not</a:t>
            </a:r>
            <a:r>
              <a:rPr lang="en-GB" sz="3600" dirty="0" smtClean="0"/>
              <a:t> change key terms or proper nouns)</a:t>
            </a:r>
            <a:r>
              <a:rPr lang="en-GB" dirty="0" smtClean="0"/>
              <a:t/>
            </a:r>
            <a:br>
              <a:rPr lang="en-GB" dirty="0" smtClean="0"/>
            </a:br>
            <a:endParaRPr lang="en-GB" dirty="0"/>
          </a:p>
        </p:txBody>
      </p:sp>
      <p:sp>
        <p:nvSpPr>
          <p:cNvPr id="3" name="Содержимое 2"/>
          <p:cNvSpPr>
            <a:spLocks noGrp="1"/>
          </p:cNvSpPr>
          <p:nvPr>
            <p:ph idx="1"/>
          </p:nvPr>
        </p:nvSpPr>
        <p:spPr>
          <a:xfrm>
            <a:off x="457200" y="1484784"/>
            <a:ext cx="8229600" cy="4641379"/>
          </a:xfrm>
        </p:spPr>
        <p:txBody>
          <a:bodyPr>
            <a:normAutofit fontScale="92500" lnSpcReduction="20000"/>
          </a:bodyPr>
          <a:lstStyle/>
          <a:p>
            <a:pPr>
              <a:buNone/>
            </a:pPr>
            <a:r>
              <a:rPr lang="en-GB" u="sng" dirty="0" smtClean="0">
                <a:latin typeface="Times New Roman" pitchFamily="18" charset="0"/>
                <a:cs typeface="Times New Roman" pitchFamily="18" charset="0"/>
              </a:rPr>
              <a:t>Original</a:t>
            </a:r>
            <a:r>
              <a:rPr lang="en-GB" dirty="0" smtClean="0">
                <a:latin typeface="Times New Roman" pitchFamily="18" charset="0"/>
                <a:cs typeface="Times New Roman" pitchFamily="18" charset="0"/>
              </a:rPr>
              <a:t>:  The U.S. government declared that the AIDS crisis poses a national security threat.  The announcement followed an intelligence report that found high rates of HIV infection could lead to widespread political destabilization.</a:t>
            </a:r>
          </a:p>
          <a:p>
            <a:pPr>
              <a:buNone/>
            </a:pPr>
            <a:r>
              <a:rPr lang="en-GB" u="sng" dirty="0" smtClean="0">
                <a:latin typeface="Times New Roman" pitchFamily="18" charset="0"/>
                <a:cs typeface="Times New Roman" pitchFamily="18" charset="0"/>
              </a:rPr>
              <a:t>Paraphrase</a:t>
            </a:r>
            <a:r>
              <a:rPr lang="en-GB" dirty="0" smtClean="0">
                <a:latin typeface="Times New Roman" pitchFamily="18" charset="0"/>
                <a:cs typeface="Times New Roman" pitchFamily="18" charset="0"/>
              </a:rPr>
              <a:t>: The government of the United States announced that AIDS could harm the nation's security.  The government warned the population after an important governmental study concluded that political problems could result from large numbers of people infected with HIV (Snell, 2005).</a:t>
            </a:r>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8378"/>
          </a:xfrm>
        </p:spPr>
        <p:txBody>
          <a:bodyPr>
            <a:normAutofit fontScale="90000"/>
          </a:bodyPr>
          <a:lstStyle/>
          <a:p>
            <a:pPr algn="l"/>
            <a:r>
              <a:rPr lang="en-GB" dirty="0" smtClean="0">
                <a:solidFill>
                  <a:srgbClr val="C00000"/>
                </a:solidFill>
                <a:latin typeface="Bahnschrift SemiBold" pitchFamily="34" charset="0"/>
              </a:rPr>
              <a:t/>
            </a:r>
            <a:br>
              <a:rPr lang="en-GB" dirty="0" smtClean="0">
                <a:solidFill>
                  <a:srgbClr val="C00000"/>
                </a:solidFill>
                <a:latin typeface="Bahnschrift SemiBold" pitchFamily="34" charset="0"/>
              </a:rPr>
            </a:br>
            <a:r>
              <a:rPr lang="en-GB" dirty="0" smtClean="0">
                <a:solidFill>
                  <a:srgbClr val="C00000"/>
                </a:solidFill>
                <a:latin typeface="Bahnschrift SemiBold" pitchFamily="34" charset="0"/>
              </a:rPr>
              <a:t/>
            </a:r>
            <a:br>
              <a:rPr lang="en-GB" dirty="0" smtClean="0">
                <a:solidFill>
                  <a:srgbClr val="C00000"/>
                </a:solidFill>
                <a:latin typeface="Bahnschrift SemiBold" pitchFamily="34" charset="0"/>
              </a:rPr>
            </a:br>
            <a:r>
              <a:rPr lang="en-GB" dirty="0" smtClean="0">
                <a:solidFill>
                  <a:srgbClr val="C00000"/>
                </a:solidFill>
                <a:latin typeface="Bahnschrift SemiBold" pitchFamily="34" charset="0"/>
              </a:rPr>
              <a:t>Changing sentence patterns </a:t>
            </a:r>
            <a:br>
              <a:rPr lang="en-GB" dirty="0" smtClean="0">
                <a:solidFill>
                  <a:srgbClr val="C00000"/>
                </a:solidFill>
                <a:latin typeface="Bahnschrift SemiBold" pitchFamily="34" charset="0"/>
              </a:rPr>
            </a:br>
            <a:r>
              <a:rPr lang="en-GB" sz="2000" dirty="0" smtClean="0">
                <a:latin typeface="Times New Roman" pitchFamily="18" charset="0"/>
                <a:cs typeface="Times New Roman" pitchFamily="18" charset="0"/>
              </a:rPr>
              <a:t> </a:t>
            </a:r>
            <a:br>
              <a:rPr lang="en-GB" sz="2000" dirty="0" smtClean="0">
                <a:latin typeface="Times New Roman" pitchFamily="18" charset="0"/>
                <a:cs typeface="Times New Roman" pitchFamily="18" charset="0"/>
              </a:rPr>
            </a:br>
            <a:r>
              <a:rPr lang="en-GB" sz="2000" dirty="0" smtClean="0"/>
              <a:t>Change the sentence structure and use different connecting words</a:t>
            </a:r>
            <a:br>
              <a:rPr lang="en-GB" sz="2000" dirty="0" smtClean="0"/>
            </a:br>
            <a:r>
              <a:rPr lang="en-GB" sz="2000" dirty="0" smtClean="0"/>
              <a:t/>
            </a:r>
            <a:br>
              <a:rPr lang="en-GB" sz="2000" dirty="0" smtClean="0"/>
            </a:br>
            <a:r>
              <a:rPr lang="en-GB" sz="2000" dirty="0" smtClean="0"/>
              <a:t/>
            </a:r>
            <a:br>
              <a:rPr lang="en-GB" sz="2000" dirty="0" smtClean="0"/>
            </a:br>
            <a:r>
              <a:rPr lang="en-GB" sz="2000" dirty="0" smtClean="0">
                <a:latin typeface="Times New Roman" pitchFamily="18" charset="0"/>
                <a:cs typeface="Times New Roman" pitchFamily="18" charset="0"/>
              </a:rPr>
              <a:t>Original:</a:t>
            </a:r>
            <a:r>
              <a:rPr lang="en-GB" sz="2000" dirty="0" smtClean="0">
                <a:solidFill>
                  <a:srgbClr val="C0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Approximately 80% of low-income families will be assisted by the proposed ‘free lunch’ program. (Health Canada, 2015)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t>Change from Active to Passive: According to Health Canada, the suggested ‘free lunch’ campaign </a:t>
            </a:r>
            <a:r>
              <a:rPr lang="en-US" sz="2000" u="sng" dirty="0" smtClean="0"/>
              <a:t>will help</a:t>
            </a:r>
            <a:r>
              <a:rPr lang="en-US" sz="2000" dirty="0" smtClean="0"/>
              <a:t> roughly 80% of poor families.</a:t>
            </a:r>
            <a:r>
              <a:rPr lang="en-GB" sz="2000" dirty="0" smtClean="0"/>
              <a:t/>
            </a:r>
            <a:br>
              <a:rPr lang="en-GB" sz="2000" dirty="0" smtClean="0"/>
            </a:br>
            <a:r>
              <a:rPr lang="en-US" sz="2000" dirty="0" smtClean="0"/>
              <a:t> </a:t>
            </a:r>
            <a:r>
              <a:rPr lang="en-GB" sz="2000" dirty="0" smtClean="0"/>
              <a:t/>
            </a:r>
            <a:br>
              <a:rPr lang="en-GB" sz="2000" dirty="0" smtClean="0"/>
            </a:br>
            <a:r>
              <a:rPr lang="en-US" sz="2000" dirty="0" smtClean="0"/>
              <a:t>Change from Positive to Negative: According to Health Canada, only roughly </a:t>
            </a:r>
            <a:r>
              <a:rPr lang="en-US" sz="2000" u="sng" dirty="0" smtClean="0"/>
              <a:t>twenty percent</a:t>
            </a:r>
            <a:r>
              <a:rPr lang="en-US" sz="2000" dirty="0" smtClean="0"/>
              <a:t> of poor families will not benefit from the program.</a:t>
            </a:r>
            <a:r>
              <a:rPr lang="en-GB" sz="2000" dirty="0" smtClean="0"/>
              <a:t/>
            </a:r>
            <a:br>
              <a:rPr lang="en-GB" sz="2000" dirty="0" smtClean="0"/>
            </a:br>
            <a:endParaRPr lang="en-GB" sz="2000" dirty="0">
              <a:solidFill>
                <a:srgbClr val="C00000"/>
              </a:solidFill>
              <a:latin typeface="Bahnschrift SemiBold" pitchFamily="34" charset="0"/>
            </a:endParaRPr>
          </a:p>
        </p:txBody>
      </p:sp>
      <p:sp>
        <p:nvSpPr>
          <p:cNvPr id="4" name="Содержимое 3"/>
          <p:cNvSpPr>
            <a:spLocks noGrp="1"/>
          </p:cNvSpPr>
          <p:nvPr>
            <p:ph idx="1"/>
          </p:nvPr>
        </p:nvSpPr>
        <p:spPr/>
        <p:txBody>
          <a:bodyPr/>
          <a:lstStyle/>
          <a:p>
            <a:pPr>
              <a:buNone/>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en-GB" dirty="0" smtClean="0">
                <a:solidFill>
                  <a:srgbClr val="C00000"/>
                </a:solidFill>
                <a:latin typeface="Bahnschrift SemiBold" pitchFamily="34" charset="0"/>
              </a:rPr>
              <a:t>Reading methods</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457200" y="1052736"/>
            <a:ext cx="8229600" cy="5073427"/>
          </a:xfrm>
        </p:spPr>
        <p:txBody>
          <a:bodyPr>
            <a:normAutofit lnSpcReduction="10000"/>
          </a:bodyPr>
          <a:lstStyle/>
          <a:p>
            <a:r>
              <a:rPr lang="en-GB" dirty="0" smtClean="0">
                <a:latin typeface="Times New Roman" pitchFamily="18" charset="0"/>
                <a:cs typeface="Times New Roman" pitchFamily="18" charset="0"/>
              </a:rPr>
              <a:t>reading academic texts in the quantity required for most courses is a demanding task; </a:t>
            </a:r>
          </a:p>
          <a:p>
            <a:r>
              <a:rPr lang="en-GB" dirty="0" smtClean="0">
                <a:latin typeface="Times New Roman" pitchFamily="18" charset="0"/>
                <a:cs typeface="Times New Roman" pitchFamily="18" charset="0"/>
              </a:rPr>
              <a:t>the texts contain new vocabulary and phrases, and may be written in a rather formal style; </a:t>
            </a:r>
          </a:p>
          <a:p>
            <a:r>
              <a:rPr lang="en-GB" dirty="0" smtClean="0">
                <a:latin typeface="Times New Roman" pitchFamily="18" charset="0"/>
                <a:cs typeface="Times New Roman" pitchFamily="18" charset="0"/>
              </a:rPr>
              <a:t>distinct methods have to be adopted to cope with the volume of reading required;</a:t>
            </a:r>
          </a:p>
          <a:p>
            <a:r>
              <a:rPr lang="en-GB" dirty="0" smtClean="0">
                <a:latin typeface="Times New Roman" pitchFamily="18" charset="0"/>
                <a:cs typeface="Times New Roman" pitchFamily="18" charset="0"/>
              </a:rPr>
              <a:t>no time to read every word published on the topic you are studying; </a:t>
            </a:r>
          </a:p>
          <a:p>
            <a:r>
              <a:rPr lang="en-GB" dirty="0" smtClean="0">
                <a:latin typeface="Times New Roman" pitchFamily="18" charset="0"/>
                <a:cs typeface="Times New Roman" pitchFamily="18" charset="0"/>
              </a:rPr>
              <a:t>the chart on the next slide illustrates an approach to finding and dealing with texts.</a:t>
            </a:r>
            <a:endParaRPr lang="en-GB"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42394"/>
          </a:xfrm>
        </p:spPr>
        <p:txBody>
          <a:bodyPr>
            <a:normAutofit fontScale="90000"/>
          </a:bodyPr>
          <a:lstStyle/>
          <a:p>
            <a:r>
              <a:rPr lang="en-GB" sz="3100" dirty="0" smtClean="0">
                <a:solidFill>
                  <a:srgbClr val="C00000"/>
                </a:solidFill>
                <a:latin typeface="Bahnschrift SemiBold" pitchFamily="34" charset="0"/>
              </a:rPr>
              <a:t/>
            </a:r>
            <a:br>
              <a:rPr lang="en-GB" sz="3100" dirty="0" smtClean="0">
                <a:solidFill>
                  <a:srgbClr val="C00000"/>
                </a:solidFill>
                <a:latin typeface="Bahnschrift SemiBold" pitchFamily="34" charset="0"/>
              </a:rPr>
            </a:br>
            <a:r>
              <a:rPr lang="en-GB" sz="3100" dirty="0" smtClean="0">
                <a:solidFill>
                  <a:srgbClr val="C00000"/>
                </a:solidFill>
                <a:latin typeface="Bahnschrift SemiBold" pitchFamily="34" charset="0"/>
              </a:rPr>
              <a:t/>
            </a:r>
            <a:br>
              <a:rPr lang="en-GB" sz="3100" dirty="0" smtClean="0">
                <a:solidFill>
                  <a:srgbClr val="C00000"/>
                </a:solidFill>
                <a:latin typeface="Bahnschrift SemiBold" pitchFamily="34" charset="0"/>
              </a:rPr>
            </a:br>
            <a:r>
              <a:rPr lang="en-GB" sz="3100" dirty="0" smtClean="0">
                <a:solidFill>
                  <a:srgbClr val="C00000"/>
                </a:solidFill>
                <a:latin typeface="Bahnschrift SemiBold" pitchFamily="34" charset="0"/>
              </a:rPr>
              <a:t>Changing word order</a:t>
            </a:r>
            <a:br>
              <a:rPr lang="en-GB" sz="3100" dirty="0" smtClean="0">
                <a:solidFill>
                  <a:srgbClr val="C00000"/>
                </a:solidFill>
                <a:latin typeface="Bahnschrift SemiBold" pitchFamily="34" charset="0"/>
              </a:rPr>
            </a:br>
            <a:r>
              <a:rPr lang="en-GB" sz="3100" dirty="0" smtClean="0">
                <a:solidFill>
                  <a:srgbClr val="C00000"/>
                </a:solidFill>
                <a:latin typeface="Bahnschrift SemiBold" pitchFamily="34" charset="0"/>
              </a:rPr>
              <a:t/>
            </a:r>
            <a:br>
              <a:rPr lang="en-GB" sz="3100" dirty="0" smtClean="0">
                <a:solidFill>
                  <a:srgbClr val="C00000"/>
                </a:solidFill>
                <a:latin typeface="Bahnschrift SemiBold" pitchFamily="34" charset="0"/>
              </a:rPr>
            </a:br>
            <a:r>
              <a:rPr lang="en-GB" sz="3200" dirty="0" smtClean="0">
                <a:latin typeface="Times New Roman" pitchFamily="18" charset="0"/>
                <a:cs typeface="Times New Roman" pitchFamily="18" charset="0"/>
              </a:rPr>
              <a:t> </a:t>
            </a:r>
            <a:r>
              <a:rPr lang="en-GB" sz="2700" dirty="0" smtClean="0">
                <a:latin typeface="Times New Roman" pitchFamily="18" charset="0"/>
                <a:cs typeface="Times New Roman" pitchFamily="18" charset="0"/>
              </a:rPr>
              <a:t>Original:</a:t>
            </a:r>
            <a:r>
              <a:rPr lang="en-GB" sz="2700" dirty="0" smtClean="0">
                <a:solidFill>
                  <a:srgbClr val="C00000"/>
                </a:solidFill>
                <a:latin typeface="Times New Roman" pitchFamily="18" charset="0"/>
                <a:cs typeface="Times New Roman" pitchFamily="18" charset="0"/>
              </a:rPr>
              <a:t> </a:t>
            </a:r>
            <a:r>
              <a:rPr lang="en-US" sz="2700" dirty="0" smtClean="0">
                <a:latin typeface="Times New Roman" pitchFamily="18" charset="0"/>
                <a:cs typeface="Times New Roman" pitchFamily="18" charset="0"/>
              </a:rPr>
              <a:t>Approximately 80% of low-income families will be assisted by the proposed ‘free lunch’ program. (Health Canada, 2015) </a:t>
            </a:r>
            <a:br>
              <a:rPr lang="en-US" sz="2700" dirty="0" smtClean="0">
                <a:latin typeface="Times New Roman" pitchFamily="18" charset="0"/>
                <a:cs typeface="Times New Roman" pitchFamily="18" charset="0"/>
              </a:rPr>
            </a:br>
            <a:r>
              <a:rPr lang="en-US" sz="2800" dirty="0" smtClean="0"/>
              <a:t> Change the Order of Information:</a:t>
            </a:r>
            <a:r>
              <a:rPr lang="en-GB" sz="2800" dirty="0" smtClean="0"/>
              <a:t/>
            </a:r>
            <a:br>
              <a:rPr lang="en-GB" sz="2800" dirty="0" smtClean="0"/>
            </a:br>
            <a:r>
              <a:rPr lang="en-US" sz="2800" dirty="0" smtClean="0"/>
              <a:t>The suggested ‘free lunch’ campaign will provide assistance to roughly 80% of poor families </a:t>
            </a:r>
            <a:r>
              <a:rPr lang="en-US" sz="2800" u="sng" dirty="0" smtClean="0"/>
              <a:t>according to Health Canada</a:t>
            </a:r>
            <a:r>
              <a:rPr lang="en-US" sz="2800" dirty="0" smtClean="0"/>
              <a:t>.</a:t>
            </a:r>
            <a:r>
              <a:rPr lang="en-GB" sz="2800" dirty="0" smtClean="0"/>
              <a:t/>
            </a:r>
            <a:br>
              <a:rPr lang="en-GB" sz="2800" dirty="0" smtClean="0"/>
            </a:br>
            <a:r>
              <a:rPr lang="en-GB" sz="3100" dirty="0" smtClean="0">
                <a:solidFill>
                  <a:srgbClr val="C00000"/>
                </a:solidFill>
                <a:latin typeface="Bahnschrift SemiBold" pitchFamily="34" charset="0"/>
              </a:rPr>
              <a:t/>
            </a:r>
            <a:br>
              <a:rPr lang="en-GB" sz="3100" dirty="0" smtClean="0">
                <a:solidFill>
                  <a:srgbClr val="C00000"/>
                </a:solidFill>
                <a:latin typeface="Bahnschrift SemiBold" pitchFamily="34" charset="0"/>
              </a:rPr>
            </a:br>
            <a:endParaRPr lang="en-GB" sz="3100" dirty="0">
              <a:solidFill>
                <a:srgbClr val="C00000"/>
              </a:solidFill>
              <a:latin typeface="Bahnschrift SemiBold" pitchFamily="34" charset="0"/>
            </a:endParaRPr>
          </a:p>
        </p:txBody>
      </p:sp>
      <p:pic>
        <p:nvPicPr>
          <p:cNvPr id="28674" name="Picture 2"/>
          <p:cNvPicPr>
            <a:picLocks noGrp="1" noChangeAspect="1" noChangeArrowheads="1"/>
          </p:cNvPicPr>
          <p:nvPr>
            <p:ph idx="1"/>
          </p:nvPr>
        </p:nvPicPr>
        <p:blipFill>
          <a:blip r:embed="rId2" cstate="print"/>
          <a:srcRect/>
          <a:stretch>
            <a:fillRect/>
          </a:stretch>
        </p:blipFill>
        <p:spPr bwMode="auto">
          <a:xfrm>
            <a:off x="1475656" y="3717032"/>
            <a:ext cx="5454392" cy="2583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en-GB" dirty="0" smtClean="0">
                <a:solidFill>
                  <a:srgbClr val="C00000"/>
                </a:solidFill>
                <a:latin typeface="Bahnschrift SemiBold" pitchFamily="34" charset="0"/>
              </a:rPr>
              <a:t>Changing word class</a:t>
            </a:r>
            <a:endParaRPr lang="en-GB" dirty="0">
              <a:solidFill>
                <a:srgbClr val="C00000"/>
              </a:solidFill>
              <a:latin typeface="Bahnschrift SemiBold" pitchFamily="34" charset="0"/>
            </a:endParaRPr>
          </a:p>
        </p:txBody>
      </p:sp>
      <p:sp>
        <p:nvSpPr>
          <p:cNvPr id="4" name="Заголовок 1"/>
          <p:cNvSpPr txBox="1">
            <a:spLocks/>
          </p:cNvSpPr>
          <p:nvPr/>
        </p:nvSpPr>
        <p:spPr>
          <a:xfrm>
            <a:off x="611560" y="980728"/>
            <a:ext cx="8229600" cy="3600400"/>
          </a:xfrm>
          <a:prstGeom prst="rect">
            <a:avLst/>
          </a:prstGeom>
        </p:spPr>
        <p:txBody>
          <a:bodyPr vert="horz" lIns="91440" tIns="45720" rIns="91440" bIns="45720" rtlCol="0" anchor="ctr">
            <a:normAutofit fontScale="75000" lnSpcReduction="20000"/>
          </a:bodyPr>
          <a:lstStyle/>
          <a:p>
            <a:endParaRPr lang="en-US" sz="3200" i="1" dirty="0" smtClean="0"/>
          </a:p>
          <a:p>
            <a:r>
              <a:rPr lang="en-US" sz="2700" i="1" dirty="0" smtClean="0"/>
              <a:t>Original: Approximately 80% of low-income families will be assisted by the proposed ‘free lunch’ program. (Health Canada, 2015)</a:t>
            </a:r>
          </a:p>
          <a:p>
            <a:endParaRPr lang="en-US" sz="3200" i="1" dirty="0" smtClean="0"/>
          </a:p>
          <a:p>
            <a:r>
              <a:rPr lang="en-US" sz="3100" dirty="0" smtClean="0"/>
              <a:t>Change Word Forms:</a:t>
            </a:r>
            <a:endParaRPr lang="en-GB" sz="3100" dirty="0" smtClean="0"/>
          </a:p>
          <a:p>
            <a:r>
              <a:rPr lang="en-US" sz="3100" dirty="0" smtClean="0"/>
              <a:t>According to Health Canada, the suggested ‘free lunch’ campaign will </a:t>
            </a:r>
            <a:r>
              <a:rPr lang="en-US" sz="3100" u="sng" dirty="0" smtClean="0"/>
              <a:t>provide assistance</a:t>
            </a:r>
            <a:r>
              <a:rPr lang="en-US" sz="3100" dirty="0" smtClean="0"/>
              <a:t> to roughly 80% of poor families.</a:t>
            </a:r>
          </a:p>
          <a:p>
            <a:endParaRPr lang="en-GB" sz="2800" u="sng" dirty="0" smtClean="0"/>
          </a:p>
          <a:p>
            <a:r>
              <a:rPr lang="en-GB" sz="2800" u="sng" dirty="0" smtClean="0"/>
              <a:t>Original</a:t>
            </a:r>
            <a:r>
              <a:rPr lang="en-GB" sz="2800" dirty="0" smtClean="0"/>
              <a:t>:  Medical professor John Swanson says that global changes are influencing the spread of disease.</a:t>
            </a:r>
          </a:p>
          <a:p>
            <a:endParaRPr lang="en-GB" sz="2800" dirty="0" smtClean="0"/>
          </a:p>
          <a:p>
            <a:r>
              <a:rPr lang="en-GB" sz="2800" u="sng" dirty="0" smtClean="0"/>
              <a:t>Paraphrase</a:t>
            </a:r>
            <a:r>
              <a:rPr lang="en-GB" sz="2800" dirty="0" smtClean="0"/>
              <a:t>:  According to John Swanson, a professor of medicine, changes across the globe are causing diseases to spread (James, 2004).</a:t>
            </a:r>
          </a:p>
          <a:p>
            <a:endParaRPr lang="en-GB" sz="3100" dirty="0" smtClean="0"/>
          </a:p>
          <a:p>
            <a:endParaRPr lang="en-GB" sz="3200" dirty="0"/>
          </a:p>
        </p:txBody>
      </p:sp>
      <p:sp>
        <p:nvSpPr>
          <p:cNvPr id="5" name="Содержимое 4"/>
          <p:cNvSpPr>
            <a:spLocks noGrp="1"/>
          </p:cNvSpPr>
          <p:nvPr>
            <p:ph idx="1"/>
          </p:nvPr>
        </p:nvSpPr>
        <p:spPr/>
        <p:txBody>
          <a:bodyPr/>
          <a:lstStyle/>
          <a:p>
            <a:pPr>
              <a:buNone/>
            </a:pP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GB" dirty="0" smtClean="0">
                <a:solidFill>
                  <a:srgbClr val="C00000"/>
                </a:solidFill>
                <a:latin typeface="Bahnschrift SemiBold" pitchFamily="34" charset="0"/>
              </a:rPr>
              <a:t/>
            </a:r>
            <a:br>
              <a:rPr lang="en-GB" dirty="0" smtClean="0">
                <a:solidFill>
                  <a:srgbClr val="C00000"/>
                </a:solidFill>
                <a:latin typeface="Bahnschrift SemiBold" pitchFamily="34" charset="0"/>
              </a:rPr>
            </a:br>
            <a:r>
              <a:rPr lang="en-GB" dirty="0" smtClean="0">
                <a:solidFill>
                  <a:srgbClr val="C00000"/>
                </a:solidFill>
                <a:latin typeface="Bahnschrift SemiBold" pitchFamily="34" charset="0"/>
              </a:rPr>
              <a:t>Don’t do this!</a:t>
            </a:r>
            <a:br>
              <a:rPr lang="en-GB" dirty="0" smtClean="0">
                <a:solidFill>
                  <a:srgbClr val="C00000"/>
                </a:solidFill>
                <a:latin typeface="Bahnschrift SemiBold" pitchFamily="34" charset="0"/>
              </a:rPr>
            </a:b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457200" y="1196752"/>
            <a:ext cx="8229600" cy="4929411"/>
          </a:xfrm>
        </p:spPr>
        <p:txBody>
          <a:bodyPr>
            <a:normAutofit fontScale="92500" lnSpcReduction="10000"/>
          </a:bodyPr>
          <a:lstStyle/>
          <a:p>
            <a:r>
              <a:rPr lang="en-GB" dirty="0" smtClean="0"/>
              <a:t>Don’t just change a couple of words from your source and think that it is an acceptable paraphrase (adding a reference makes no difference)! Either use a direct quote (the author’s exact words) or change the words of the author significantly so that it is a correct paraphrase. It’s SHAM PARAPHRASING</a:t>
            </a:r>
          </a:p>
          <a:p>
            <a:r>
              <a:rPr lang="en-GB" dirty="0" smtClean="0"/>
              <a:t>Don’t just switch around sentence parts from your information source and add a reference, then think that it is an acceptable!  It’s  SHAM PARAPHRASING</a:t>
            </a:r>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en-GB" dirty="0" smtClean="0">
                <a:solidFill>
                  <a:srgbClr val="C00000"/>
                </a:solidFill>
              </a:rPr>
              <a:t>Avoid </a:t>
            </a:r>
            <a:r>
              <a:rPr lang="en-GB" dirty="0" err="1" smtClean="0">
                <a:solidFill>
                  <a:srgbClr val="C00000"/>
                </a:solidFill>
              </a:rPr>
              <a:t>patchworking</a:t>
            </a:r>
            <a:endParaRPr lang="en-GB" dirty="0">
              <a:solidFill>
                <a:srgbClr val="C00000"/>
              </a:solidFill>
            </a:endParaRPr>
          </a:p>
        </p:txBody>
      </p:sp>
      <p:sp>
        <p:nvSpPr>
          <p:cNvPr id="3" name="Содержимое 2"/>
          <p:cNvSpPr>
            <a:spLocks noGrp="1"/>
          </p:cNvSpPr>
          <p:nvPr>
            <p:ph idx="1"/>
          </p:nvPr>
        </p:nvSpPr>
        <p:spPr>
          <a:xfrm>
            <a:off x="457200" y="1196752"/>
            <a:ext cx="8229600" cy="4929411"/>
          </a:xfrm>
        </p:spPr>
        <p:txBody>
          <a:bodyPr/>
          <a:lstStyle/>
          <a:p>
            <a:pPr algn="ctr">
              <a:buNone/>
            </a:pPr>
            <a:r>
              <a:rPr lang="en-GB" dirty="0" err="1" smtClean="0"/>
              <a:t>Patchworking</a:t>
            </a:r>
            <a:r>
              <a:rPr lang="en-GB" dirty="0" smtClean="0"/>
              <a:t>/</a:t>
            </a:r>
            <a:r>
              <a:rPr lang="en-GB" dirty="0" err="1" smtClean="0"/>
              <a:t>patchwriting</a:t>
            </a:r>
            <a:r>
              <a:rPr lang="en-GB" dirty="0" smtClean="0"/>
              <a:t>  - copying bits of information from sources and connecting it all together in a paragraph. </a:t>
            </a:r>
          </a:p>
          <a:p>
            <a:endParaRPr lang="en-GB" dirty="0"/>
          </a:p>
        </p:txBody>
      </p:sp>
      <p:pic>
        <p:nvPicPr>
          <p:cNvPr id="4" name="Рисунок 3" descr="Canva - null (1).jpg"/>
          <p:cNvPicPr>
            <a:picLocks noChangeAspect="1"/>
          </p:cNvPicPr>
          <p:nvPr/>
        </p:nvPicPr>
        <p:blipFill>
          <a:blip r:embed="rId2" cstate="print"/>
          <a:stretch>
            <a:fillRect/>
          </a:stretch>
        </p:blipFill>
        <p:spPr>
          <a:xfrm>
            <a:off x="1763688" y="2780928"/>
            <a:ext cx="5220070" cy="34800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GB" dirty="0" smtClean="0">
                <a:solidFill>
                  <a:srgbClr val="C00000"/>
                </a:solidFill>
                <a:latin typeface="Bahnschrift SemiBold" pitchFamily="34" charset="0"/>
              </a:rPr>
              <a:t/>
            </a:r>
            <a:br>
              <a:rPr lang="en-GB" dirty="0" smtClean="0">
                <a:solidFill>
                  <a:srgbClr val="C00000"/>
                </a:solidFill>
                <a:latin typeface="Bahnschrift SemiBold" pitchFamily="34" charset="0"/>
              </a:rPr>
            </a:br>
            <a:r>
              <a:rPr lang="en-GB" dirty="0" smtClean="0">
                <a:solidFill>
                  <a:srgbClr val="C00000"/>
                </a:solidFill>
                <a:latin typeface="Bahnschrift SemiBold" pitchFamily="34" charset="0"/>
              </a:rPr>
              <a:t>What is </a:t>
            </a:r>
            <a:r>
              <a:rPr lang="en-GB" dirty="0" err="1" smtClean="0">
                <a:solidFill>
                  <a:srgbClr val="C00000"/>
                </a:solidFill>
                <a:latin typeface="Bahnschrift SemiBold" pitchFamily="34" charset="0"/>
              </a:rPr>
              <a:t>Patchwriting</a:t>
            </a:r>
            <a:r>
              <a:rPr lang="en-GB" dirty="0" smtClean="0">
                <a:solidFill>
                  <a:srgbClr val="C00000"/>
                </a:solidFill>
                <a:latin typeface="Bahnschrift SemiBold" pitchFamily="34" charset="0"/>
              </a:rPr>
              <a:t>?</a:t>
            </a:r>
            <a:br>
              <a:rPr lang="en-GB" dirty="0" smtClean="0">
                <a:solidFill>
                  <a:srgbClr val="C00000"/>
                </a:solidFill>
                <a:latin typeface="Bahnschrift SemiBold" pitchFamily="34" charset="0"/>
              </a:rPr>
            </a:b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457200" y="1052736"/>
            <a:ext cx="8229600" cy="5073427"/>
          </a:xfrm>
        </p:spPr>
        <p:txBody>
          <a:bodyPr>
            <a:normAutofit lnSpcReduction="10000"/>
          </a:bodyPr>
          <a:lstStyle/>
          <a:p>
            <a:pPr fontAlgn="base">
              <a:buNone/>
            </a:pPr>
            <a:r>
              <a:rPr lang="en-GB" dirty="0" err="1" smtClean="0"/>
              <a:t>Patchwriting</a:t>
            </a:r>
            <a:r>
              <a:rPr lang="en-GB" dirty="0" smtClean="0"/>
              <a:t> is when the writer </a:t>
            </a:r>
            <a:r>
              <a:rPr lang="en-GB" b="1" dirty="0" smtClean="0"/>
              <a:t>doesn’t change</a:t>
            </a:r>
          </a:p>
          <a:p>
            <a:pPr fontAlgn="base">
              <a:buNone/>
            </a:pPr>
            <a:r>
              <a:rPr lang="en-GB" dirty="0" smtClean="0"/>
              <a:t> the original words enough. </a:t>
            </a:r>
          </a:p>
          <a:p>
            <a:pPr fontAlgn="base">
              <a:buNone/>
            </a:pPr>
            <a:r>
              <a:rPr lang="en-GB" dirty="0" smtClean="0">
                <a:latin typeface="Times New Roman" pitchFamily="18" charset="0"/>
                <a:cs typeface="Times New Roman" pitchFamily="18" charset="0"/>
              </a:rPr>
              <a:t>Original: </a:t>
            </a:r>
            <a:r>
              <a:rPr lang="en-GB" i="1" dirty="0" smtClean="0">
                <a:latin typeface="Times New Roman" pitchFamily="18" charset="0"/>
                <a:cs typeface="Times New Roman" pitchFamily="18" charset="0"/>
              </a:rPr>
              <a:t>In 2016, 29.8% of Canadians reported being able to conduct a conversation in French (Statistics Canada, 2017).</a:t>
            </a:r>
            <a:endParaRPr lang="en-GB" dirty="0" smtClean="0">
              <a:latin typeface="Times New Roman" pitchFamily="18" charset="0"/>
              <a:cs typeface="Times New Roman" pitchFamily="18" charset="0"/>
            </a:endParaRPr>
          </a:p>
          <a:p>
            <a:pPr>
              <a:buNone/>
            </a:pPr>
            <a:endParaRPr lang="en-GB" b="1" dirty="0" smtClean="0"/>
          </a:p>
          <a:p>
            <a:pPr algn="just">
              <a:buNone/>
            </a:pPr>
            <a:r>
              <a:rPr lang="en-GB" b="1" dirty="0" err="1" smtClean="0"/>
              <a:t>Patchwriting</a:t>
            </a:r>
            <a:r>
              <a:rPr lang="en-GB" dirty="0" smtClean="0"/>
              <a:t>: </a:t>
            </a:r>
            <a:r>
              <a:rPr lang="en-GB" i="1" dirty="0" smtClean="0"/>
              <a:t>In 2016, 29.8% of people in Canada reported being able to have a conversation in French (Statistics Canada, 2017).</a:t>
            </a:r>
            <a:endParaRPr lang="en-GB" dirty="0" smtClean="0"/>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GB" dirty="0" err="1" smtClean="0">
                <a:solidFill>
                  <a:srgbClr val="C00000"/>
                </a:solidFill>
                <a:latin typeface="Bahnschrift SemiBold" pitchFamily="34" charset="0"/>
              </a:rPr>
              <a:t>Patchwriting</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457200" y="836712"/>
            <a:ext cx="8229600" cy="5616624"/>
          </a:xfrm>
          <a:ln>
            <a:solidFill>
              <a:srgbClr val="FFC000"/>
            </a:solidFill>
          </a:ln>
        </p:spPr>
        <p:txBody>
          <a:bodyPr>
            <a:normAutofit fontScale="92500" lnSpcReduction="10000"/>
          </a:bodyPr>
          <a:lstStyle/>
          <a:p>
            <a:pPr>
              <a:buNone/>
            </a:pPr>
            <a:r>
              <a:rPr lang="en-GB" dirty="0" smtClean="0">
                <a:latin typeface="Times New Roman" pitchFamily="18" charset="0"/>
                <a:cs typeface="Times New Roman" pitchFamily="18" charset="0"/>
              </a:rPr>
              <a:t>Original: </a:t>
            </a:r>
            <a:r>
              <a:rPr lang="en-GB" i="1" dirty="0" smtClean="0">
                <a:latin typeface="Times New Roman" pitchFamily="18" charset="0"/>
                <a:cs typeface="Times New Roman" pitchFamily="18" charset="0"/>
              </a:rPr>
              <a:t>In 2016, 29.8% of Canadians reported being able to conduct a conversation in French (Statistics Canada, 2017).</a:t>
            </a:r>
            <a:endParaRPr lang="en-GB" dirty="0" smtClean="0">
              <a:latin typeface="Times New Roman" pitchFamily="18" charset="0"/>
              <a:cs typeface="Times New Roman" pitchFamily="18" charset="0"/>
            </a:endParaRPr>
          </a:p>
          <a:p>
            <a:pPr fontAlgn="base"/>
            <a:endParaRPr lang="en-GB" b="1" dirty="0" smtClean="0">
              <a:latin typeface="Times New Roman" pitchFamily="18" charset="0"/>
              <a:cs typeface="Times New Roman" pitchFamily="18" charset="0"/>
            </a:endParaRPr>
          </a:p>
          <a:p>
            <a:pPr fontAlgn="base"/>
            <a:r>
              <a:rPr lang="en-GB" b="1" dirty="0" err="1" smtClean="0">
                <a:latin typeface="Times New Roman" pitchFamily="18" charset="0"/>
                <a:cs typeface="Times New Roman" pitchFamily="18" charset="0"/>
              </a:rPr>
              <a:t>Patchwriting</a:t>
            </a:r>
            <a:r>
              <a:rPr lang="en-GB" dirty="0" smtClean="0">
                <a:latin typeface="Times New Roman" pitchFamily="18" charset="0"/>
                <a:cs typeface="Times New Roman" pitchFamily="18" charset="0"/>
              </a:rPr>
              <a:t>: </a:t>
            </a:r>
            <a:r>
              <a:rPr lang="en-GB" b="1" i="1" u="sng" dirty="0" smtClean="0">
                <a:solidFill>
                  <a:schemeClr val="accent6">
                    <a:lumMod val="50000"/>
                  </a:schemeClr>
                </a:solidFill>
                <a:latin typeface="Times New Roman" pitchFamily="18" charset="0"/>
                <a:cs typeface="Times New Roman" pitchFamily="18" charset="0"/>
              </a:rPr>
              <a:t>In 2016, 29.8% of</a:t>
            </a:r>
            <a:r>
              <a:rPr lang="en-GB" i="1" dirty="0" smtClean="0">
                <a:latin typeface="Times New Roman" pitchFamily="18" charset="0"/>
                <a:cs typeface="Times New Roman" pitchFamily="18" charset="0"/>
              </a:rPr>
              <a:t> people in Canada </a:t>
            </a:r>
            <a:r>
              <a:rPr lang="en-GB" b="1" i="1" u="sng" dirty="0" smtClean="0">
                <a:solidFill>
                  <a:schemeClr val="accent6">
                    <a:lumMod val="50000"/>
                  </a:schemeClr>
                </a:solidFill>
                <a:latin typeface="Times New Roman" pitchFamily="18" charset="0"/>
                <a:cs typeface="Times New Roman" pitchFamily="18" charset="0"/>
              </a:rPr>
              <a:t>reported being able </a:t>
            </a:r>
            <a:r>
              <a:rPr lang="en-GB" i="1" dirty="0" smtClean="0">
                <a:latin typeface="Times New Roman" pitchFamily="18" charset="0"/>
                <a:cs typeface="Times New Roman" pitchFamily="18" charset="0"/>
              </a:rPr>
              <a:t>to have </a:t>
            </a:r>
            <a:r>
              <a:rPr lang="en-GB" b="1" i="1" u="sng" dirty="0" smtClean="0">
                <a:solidFill>
                  <a:schemeClr val="accent6">
                    <a:lumMod val="50000"/>
                  </a:schemeClr>
                </a:solidFill>
                <a:latin typeface="Times New Roman" pitchFamily="18" charset="0"/>
                <a:cs typeface="Times New Roman" pitchFamily="18" charset="0"/>
              </a:rPr>
              <a:t>a conversation in French</a:t>
            </a:r>
            <a:r>
              <a:rPr lang="en-GB" i="1" dirty="0" smtClean="0">
                <a:latin typeface="Times New Roman" pitchFamily="18" charset="0"/>
                <a:cs typeface="Times New Roman" pitchFamily="18" charset="0"/>
              </a:rPr>
              <a:t> (Statistics Canada, 2017).</a:t>
            </a:r>
            <a:endParaRPr lang="en-GB" dirty="0" smtClean="0">
              <a:latin typeface="Times New Roman" pitchFamily="18" charset="0"/>
              <a:cs typeface="Times New Roman" pitchFamily="18" charset="0"/>
            </a:endParaRPr>
          </a:p>
          <a:p>
            <a:pPr fontAlgn="base">
              <a:buNone/>
            </a:pPr>
            <a:r>
              <a:rPr lang="en-GB" dirty="0" smtClean="0">
                <a:latin typeface="Times New Roman" pitchFamily="18" charset="0"/>
                <a:cs typeface="Times New Roman" pitchFamily="18" charset="0"/>
              </a:rPr>
              <a:t> </a:t>
            </a:r>
          </a:p>
          <a:p>
            <a:pPr fontAlgn="base"/>
            <a:r>
              <a:rPr lang="en-GB" b="1" dirty="0" smtClean="0">
                <a:latin typeface="Times New Roman" pitchFamily="18" charset="0"/>
                <a:cs typeface="Times New Roman" pitchFamily="18" charset="0"/>
              </a:rPr>
              <a:t>Paraphrasing</a:t>
            </a:r>
            <a:r>
              <a:rPr lang="en-GB" i="1" dirty="0" smtClean="0">
                <a:latin typeface="Times New Roman" pitchFamily="18" charset="0"/>
                <a:cs typeface="Times New Roman" pitchFamily="18" charset="0"/>
              </a:rPr>
              <a:t>: According to </a:t>
            </a:r>
            <a:r>
              <a:rPr lang="en-GB" b="1" i="1" u="sng" dirty="0" smtClean="0">
                <a:solidFill>
                  <a:schemeClr val="accent6">
                    <a:lumMod val="50000"/>
                  </a:schemeClr>
                </a:solidFill>
                <a:latin typeface="Times New Roman" pitchFamily="18" charset="0"/>
                <a:cs typeface="Times New Roman" pitchFamily="18" charset="0"/>
              </a:rPr>
              <a:t>2016</a:t>
            </a:r>
            <a:r>
              <a:rPr lang="en-GB" i="1" dirty="0" smtClean="0">
                <a:latin typeface="Times New Roman" pitchFamily="18" charset="0"/>
                <a:cs typeface="Times New Roman" pitchFamily="18" charset="0"/>
              </a:rPr>
              <a:t> statistics, </a:t>
            </a:r>
          </a:p>
          <a:p>
            <a:pPr fontAlgn="base">
              <a:buNone/>
            </a:pPr>
            <a:r>
              <a:rPr lang="en-GB" i="1" dirty="0" smtClean="0">
                <a:latin typeface="Times New Roman" pitchFamily="18" charset="0"/>
                <a:cs typeface="Times New Roman" pitchFamily="18" charset="0"/>
              </a:rPr>
              <a:t>    </a:t>
            </a:r>
            <a:r>
              <a:rPr lang="en-GB" b="1" i="1" u="sng" dirty="0" smtClean="0">
                <a:solidFill>
                  <a:schemeClr val="accent6">
                    <a:lumMod val="50000"/>
                  </a:schemeClr>
                </a:solidFill>
                <a:latin typeface="Times New Roman" pitchFamily="18" charset="0"/>
                <a:cs typeface="Times New Roman" pitchFamily="18" charset="0"/>
              </a:rPr>
              <a:t>29.8</a:t>
            </a:r>
            <a:r>
              <a:rPr lang="en-GB" i="1" dirty="0" smtClean="0">
                <a:latin typeface="Times New Roman" pitchFamily="18" charset="0"/>
                <a:cs typeface="Times New Roman" pitchFamily="18" charset="0"/>
              </a:rPr>
              <a:t> percent of </a:t>
            </a:r>
            <a:r>
              <a:rPr lang="en-GB" b="1" i="1" u="sng" dirty="0" smtClean="0">
                <a:solidFill>
                  <a:schemeClr val="accent6">
                    <a:lumMod val="50000"/>
                  </a:schemeClr>
                </a:solidFill>
                <a:latin typeface="Times New Roman" pitchFamily="18" charset="0"/>
                <a:cs typeface="Times New Roman" pitchFamily="18" charset="0"/>
              </a:rPr>
              <a:t>Canadians</a:t>
            </a:r>
            <a:r>
              <a:rPr lang="en-GB" i="1" dirty="0" smtClean="0">
                <a:latin typeface="Times New Roman" pitchFamily="18" charset="0"/>
                <a:cs typeface="Times New Roman" pitchFamily="18" charset="0"/>
              </a:rPr>
              <a:t> said they could converse </a:t>
            </a:r>
            <a:r>
              <a:rPr lang="en-GB" b="1" i="1" u="sng" dirty="0" smtClean="0">
                <a:solidFill>
                  <a:schemeClr val="accent6">
                    <a:lumMod val="50000"/>
                  </a:schemeClr>
                </a:solidFill>
                <a:latin typeface="Times New Roman" pitchFamily="18" charset="0"/>
                <a:cs typeface="Times New Roman" pitchFamily="18" charset="0"/>
              </a:rPr>
              <a:t>in French</a:t>
            </a:r>
            <a:r>
              <a:rPr lang="en-GB" i="1" dirty="0" smtClean="0">
                <a:latin typeface="Times New Roman" pitchFamily="18" charset="0"/>
                <a:cs typeface="Times New Roman" pitchFamily="18" charset="0"/>
              </a:rPr>
              <a:t> (Statistics Canada, 2017).</a:t>
            </a:r>
            <a:endParaRPr lang="en-GB" dirty="0" smtClean="0">
              <a:latin typeface="Times New Roman" pitchFamily="18" charset="0"/>
              <a:cs typeface="Times New Roman" pitchFamily="18" charset="0"/>
            </a:endParaRPr>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en-GB" sz="2800" dirty="0" err="1" smtClean="0">
                <a:solidFill>
                  <a:srgbClr val="C00000"/>
                </a:solidFill>
                <a:latin typeface="Bahnschrift SemiBold" pitchFamily="34" charset="0"/>
              </a:rPr>
              <a:t>Patchwriting</a:t>
            </a:r>
            <a:endParaRPr lang="en-GB" sz="2800" dirty="0"/>
          </a:p>
        </p:txBody>
      </p:sp>
      <p:sp>
        <p:nvSpPr>
          <p:cNvPr id="3" name="Содержимое 2"/>
          <p:cNvSpPr>
            <a:spLocks noGrp="1"/>
          </p:cNvSpPr>
          <p:nvPr>
            <p:ph idx="1"/>
          </p:nvPr>
        </p:nvSpPr>
        <p:spPr>
          <a:xfrm>
            <a:off x="457200" y="836712"/>
            <a:ext cx="8229600" cy="5289451"/>
          </a:xfrm>
        </p:spPr>
        <p:txBody>
          <a:bodyPr>
            <a:normAutofit fontScale="85000" lnSpcReduction="20000"/>
          </a:bodyPr>
          <a:lstStyle/>
          <a:p>
            <a:pPr>
              <a:buNone/>
            </a:pPr>
            <a:r>
              <a:rPr lang="en-GB" i="1" dirty="0" smtClean="0">
                <a:latin typeface="Times New Roman" pitchFamily="18" charset="0"/>
                <a:cs typeface="Times New Roman" pitchFamily="18" charset="0"/>
              </a:rPr>
              <a:t>Original: The asset price bubble in Japan from 1986 to 1991 was caused by inflated real estate and stock market prices.</a:t>
            </a:r>
          </a:p>
          <a:p>
            <a:pPr>
              <a:buNone/>
            </a:pPr>
            <a:r>
              <a:rPr lang="en-GB" b="1" dirty="0" err="1" smtClean="0">
                <a:latin typeface="Times New Roman" pitchFamily="18" charset="0"/>
                <a:cs typeface="Times New Roman" pitchFamily="18" charset="0"/>
              </a:rPr>
              <a:t>Patchwriting</a:t>
            </a:r>
            <a:r>
              <a:rPr lang="en-GB" b="1"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a:t>
            </a:r>
            <a:r>
              <a:rPr lang="en-GB" b="1" i="1" u="sng" dirty="0" smtClean="0">
                <a:solidFill>
                  <a:schemeClr val="accent6">
                    <a:lumMod val="50000"/>
                  </a:schemeClr>
                </a:solidFill>
                <a:latin typeface="Times New Roman" pitchFamily="18" charset="0"/>
                <a:cs typeface="Times New Roman" pitchFamily="18" charset="0"/>
              </a:rPr>
              <a:t>The asset price bubble in Japan from 1986 to 1991 was caused by</a:t>
            </a:r>
            <a:r>
              <a:rPr lang="en-GB" i="1" dirty="0" smtClean="0">
                <a:latin typeface="Times New Roman" pitchFamily="18" charset="0"/>
                <a:cs typeface="Times New Roman" pitchFamily="18" charset="0"/>
              </a:rPr>
              <a:t> high </a:t>
            </a:r>
            <a:r>
              <a:rPr lang="en-GB" b="1" i="1" u="sng" dirty="0" smtClean="0">
                <a:solidFill>
                  <a:schemeClr val="accent6">
                    <a:lumMod val="50000"/>
                  </a:schemeClr>
                </a:solidFill>
                <a:latin typeface="Times New Roman" pitchFamily="18" charset="0"/>
                <a:cs typeface="Times New Roman" pitchFamily="18" charset="0"/>
              </a:rPr>
              <a:t>real estate and stock market </a:t>
            </a:r>
            <a:r>
              <a:rPr lang="en-GB" i="1" dirty="0" smtClean="0">
                <a:latin typeface="Times New Roman" pitchFamily="18" charset="0"/>
                <a:cs typeface="Times New Roman" pitchFamily="18" charset="0"/>
              </a:rPr>
              <a:t>values.</a:t>
            </a:r>
            <a:endParaRPr lang="en-GB" dirty="0" smtClean="0">
              <a:latin typeface="Times New Roman" pitchFamily="18" charset="0"/>
              <a:cs typeface="Times New Roman" pitchFamily="18" charset="0"/>
            </a:endParaRPr>
          </a:p>
          <a:p>
            <a:pPr fontAlgn="base"/>
            <a:endParaRPr lang="en-GB" b="1" dirty="0" smtClean="0">
              <a:latin typeface="Times New Roman" pitchFamily="18" charset="0"/>
              <a:cs typeface="Times New Roman" pitchFamily="18" charset="0"/>
            </a:endParaRPr>
          </a:p>
          <a:p>
            <a:pPr fontAlgn="base">
              <a:buNone/>
            </a:pPr>
            <a:r>
              <a:rPr lang="en-GB" b="1" dirty="0" smtClean="0">
                <a:latin typeface="Times New Roman" pitchFamily="18" charset="0"/>
                <a:cs typeface="Times New Roman" pitchFamily="18" charset="0"/>
              </a:rPr>
              <a:t>Paraphrasing</a:t>
            </a:r>
            <a:r>
              <a:rPr lang="en-GB" i="1" dirty="0" smtClean="0">
                <a:latin typeface="Times New Roman" pitchFamily="18" charset="0"/>
                <a:cs typeface="Times New Roman" pitchFamily="18" charset="0"/>
              </a:rPr>
              <a:t>: Inflation in the Japanese </a:t>
            </a:r>
            <a:r>
              <a:rPr lang="en-GB" b="1" i="1" u="sng" dirty="0" smtClean="0">
                <a:solidFill>
                  <a:schemeClr val="accent6">
                    <a:lumMod val="50000"/>
                  </a:schemeClr>
                </a:solidFill>
                <a:latin typeface="Times New Roman" pitchFamily="18" charset="0"/>
                <a:cs typeface="Times New Roman" pitchFamily="18" charset="0"/>
              </a:rPr>
              <a:t>real estate and the stock</a:t>
            </a:r>
            <a:r>
              <a:rPr lang="en-GB" i="1" dirty="0" smtClean="0">
                <a:latin typeface="Times New Roman" pitchFamily="18" charset="0"/>
                <a:cs typeface="Times New Roman" pitchFamily="18" charset="0"/>
              </a:rPr>
              <a:t> markets led to an </a:t>
            </a:r>
            <a:r>
              <a:rPr lang="en-GB" b="1" i="1" u="sng" dirty="0" smtClean="0">
                <a:solidFill>
                  <a:schemeClr val="accent6">
                    <a:lumMod val="50000"/>
                  </a:schemeClr>
                </a:solidFill>
                <a:latin typeface="Times New Roman" pitchFamily="18" charset="0"/>
                <a:cs typeface="Times New Roman" pitchFamily="18" charset="0"/>
              </a:rPr>
              <a:t>asset price bubble from 1986 to 1991.</a:t>
            </a:r>
            <a:endParaRPr lang="en-GB" b="1" u="sng" dirty="0" smtClean="0">
              <a:solidFill>
                <a:schemeClr val="accent6">
                  <a:lumMod val="50000"/>
                </a:schemeClr>
              </a:solidFill>
              <a:latin typeface="Times New Roman" pitchFamily="18" charset="0"/>
              <a:cs typeface="Times New Roman" pitchFamily="18" charset="0"/>
            </a:endParaRPr>
          </a:p>
          <a:p>
            <a:pPr fontAlgn="base"/>
            <a:endParaRPr lang="en-GB" b="1" dirty="0" smtClean="0">
              <a:latin typeface="Times New Roman" pitchFamily="18" charset="0"/>
              <a:cs typeface="Times New Roman" pitchFamily="18" charset="0"/>
            </a:endParaRPr>
          </a:p>
          <a:p>
            <a:pPr fontAlgn="base">
              <a:buNone/>
            </a:pPr>
            <a:r>
              <a:rPr lang="en-GB" i="1" dirty="0" smtClean="0">
                <a:latin typeface="Times New Roman" pitchFamily="18" charset="0"/>
                <a:cs typeface="Times New Roman" pitchFamily="18" charset="0"/>
              </a:rPr>
              <a:t>The reason for the Japanese </a:t>
            </a:r>
            <a:r>
              <a:rPr lang="en-GB" b="1" i="1" u="sng" dirty="0" smtClean="0">
                <a:solidFill>
                  <a:schemeClr val="accent6">
                    <a:lumMod val="50000"/>
                  </a:schemeClr>
                </a:solidFill>
                <a:latin typeface="Times New Roman" pitchFamily="18" charset="0"/>
                <a:cs typeface="Times New Roman" pitchFamily="18" charset="0"/>
              </a:rPr>
              <a:t>bubble from 1986 to 1991</a:t>
            </a:r>
            <a:r>
              <a:rPr lang="en-GB" i="1" dirty="0" smtClean="0">
                <a:latin typeface="Times New Roman" pitchFamily="18" charset="0"/>
                <a:cs typeface="Times New Roman" pitchFamily="18" charset="0"/>
              </a:rPr>
              <a:t> was inflation in both the </a:t>
            </a:r>
            <a:r>
              <a:rPr lang="en-GB" b="1" i="1" u="sng" dirty="0" smtClean="0">
                <a:solidFill>
                  <a:schemeClr val="accent6">
                    <a:lumMod val="50000"/>
                  </a:schemeClr>
                </a:solidFill>
                <a:latin typeface="Times New Roman" pitchFamily="18" charset="0"/>
                <a:cs typeface="Times New Roman" pitchFamily="18" charset="0"/>
              </a:rPr>
              <a:t>stock and real estate</a:t>
            </a:r>
            <a:r>
              <a:rPr lang="en-GB" i="1" dirty="0" smtClean="0">
                <a:latin typeface="Times New Roman" pitchFamily="18" charset="0"/>
                <a:cs typeface="Times New Roman" pitchFamily="18" charset="0"/>
              </a:rPr>
              <a:t> markets.</a:t>
            </a:r>
            <a:endParaRPr lang="en-GB" dirty="0" smtClean="0">
              <a:latin typeface="Times New Roman" pitchFamily="18" charset="0"/>
              <a:cs typeface="Times New Roman" pitchFamily="18" charset="0"/>
            </a:endParaRPr>
          </a:p>
          <a:p>
            <a:pPr>
              <a:buNone/>
            </a:pP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360040"/>
          </a:xfrm>
        </p:spPr>
        <p:txBody>
          <a:bodyPr>
            <a:normAutofit fontScale="90000"/>
          </a:bodyPr>
          <a:lstStyle/>
          <a:p>
            <a:r>
              <a:rPr lang="en-GB" sz="2700" b="1" dirty="0" smtClean="0">
                <a:solidFill>
                  <a:srgbClr val="C00000"/>
                </a:solidFill>
                <a:latin typeface="Bahnschrift SemiBold" pitchFamily="34" charset="0"/>
              </a:rPr>
              <a:t/>
            </a:r>
            <a:br>
              <a:rPr lang="en-GB" sz="2700" b="1" dirty="0" smtClean="0">
                <a:solidFill>
                  <a:srgbClr val="C00000"/>
                </a:solidFill>
                <a:latin typeface="Bahnschrift SemiBold" pitchFamily="34" charset="0"/>
              </a:rPr>
            </a:br>
            <a:r>
              <a:rPr lang="en-GB" sz="2700" b="1" dirty="0" smtClean="0">
                <a:solidFill>
                  <a:srgbClr val="C00000"/>
                </a:solidFill>
                <a:latin typeface="Bahnschrift SemiBold" pitchFamily="34" charset="0"/>
              </a:rPr>
              <a:t>Is this </a:t>
            </a:r>
            <a:r>
              <a:rPr lang="en-GB" sz="2700" b="1" dirty="0" err="1" smtClean="0">
                <a:solidFill>
                  <a:srgbClr val="C00000"/>
                </a:solidFill>
                <a:latin typeface="Bahnschrift SemiBold" pitchFamily="34" charset="0"/>
              </a:rPr>
              <a:t>Patchwriting</a:t>
            </a:r>
            <a:r>
              <a:rPr lang="en-GB" sz="2700" b="1" dirty="0" smtClean="0">
                <a:solidFill>
                  <a:srgbClr val="C00000"/>
                </a:solidFill>
                <a:latin typeface="Bahnschrift SemiBold" pitchFamily="34" charset="0"/>
              </a:rPr>
              <a:t>, Paraphrasing, or Neither?</a:t>
            </a:r>
            <a:r>
              <a:rPr lang="en-GB" sz="2700" b="1" dirty="0" smtClean="0">
                <a:latin typeface="Bahnschrift SemiBold" pitchFamily="34" charset="0"/>
              </a:rPr>
              <a:t/>
            </a:r>
            <a:br>
              <a:rPr lang="en-GB" sz="2700" b="1" dirty="0" smtClean="0">
                <a:latin typeface="Bahnschrift SemiBold" pitchFamily="34" charset="0"/>
              </a:rPr>
            </a:br>
            <a:endParaRPr lang="en-GB" sz="2700" dirty="0">
              <a:latin typeface="Bahnschrift SemiBold" pitchFamily="34" charset="0"/>
            </a:endParaRPr>
          </a:p>
        </p:txBody>
      </p:sp>
      <p:sp>
        <p:nvSpPr>
          <p:cNvPr id="3" name="Содержимое 2"/>
          <p:cNvSpPr>
            <a:spLocks noGrp="1"/>
          </p:cNvSpPr>
          <p:nvPr>
            <p:ph idx="1"/>
          </p:nvPr>
        </p:nvSpPr>
        <p:spPr>
          <a:xfrm>
            <a:off x="457200" y="548680"/>
            <a:ext cx="8229600" cy="5577483"/>
          </a:xfrm>
        </p:spPr>
        <p:txBody>
          <a:bodyPr>
            <a:normAutofit fontScale="70000" lnSpcReduction="20000"/>
          </a:bodyPr>
          <a:lstStyle/>
          <a:p>
            <a:pPr fontAlgn="base">
              <a:buNone/>
            </a:pPr>
            <a:r>
              <a:rPr lang="en-GB" b="1" dirty="0" smtClean="0">
                <a:latin typeface="Times New Roman" pitchFamily="18" charset="0"/>
                <a:cs typeface="Times New Roman" pitchFamily="18" charset="0"/>
              </a:rPr>
              <a:t>Original</a:t>
            </a:r>
            <a:r>
              <a:rPr lang="en-GB" dirty="0" smtClean="0">
                <a:latin typeface="Times New Roman" pitchFamily="18" charset="0"/>
                <a:cs typeface="Times New Roman" pitchFamily="18" charset="0"/>
              </a:rPr>
              <a:t>: Although cats and dogs are some of the most popular pets, freshwater fish are the most common pet in the United States.  (Source: Johnson, 2018)</a:t>
            </a:r>
          </a:p>
          <a:p>
            <a:pPr fontAlgn="base">
              <a:buNone/>
            </a:pPr>
            <a:endParaRPr lang="en-GB" dirty="0" smtClean="0">
              <a:latin typeface="Times New Roman" pitchFamily="18" charset="0"/>
              <a:cs typeface="Times New Roman" pitchFamily="18" charset="0"/>
            </a:endParaRPr>
          </a:p>
          <a:p>
            <a:pPr fontAlgn="base">
              <a:buNone/>
            </a:pPr>
            <a:r>
              <a:rPr lang="en-GB" i="1" dirty="0" smtClean="0">
                <a:latin typeface="Times New Roman" pitchFamily="18" charset="0"/>
                <a:cs typeface="Times New Roman" pitchFamily="18" charset="0"/>
              </a:rPr>
              <a:t>1. Freshwater fish are actually the most common pet in the U.S. though cats and dogs are also quite popular (Johnson, 2018).</a:t>
            </a:r>
            <a:endParaRPr lang="en-GB" dirty="0" smtClean="0">
              <a:latin typeface="Times New Roman" pitchFamily="18" charset="0"/>
              <a:cs typeface="Times New Roman" pitchFamily="18" charset="0"/>
            </a:endParaRPr>
          </a:p>
          <a:p>
            <a:pPr fontAlgn="base">
              <a:buNone/>
            </a:pPr>
            <a:r>
              <a:rPr lang="en-GB" b="1" dirty="0" smtClean="0">
                <a:latin typeface="Times New Roman" pitchFamily="18" charset="0"/>
                <a:cs typeface="Times New Roman" pitchFamily="18" charset="0"/>
              </a:rPr>
              <a:t>Paraphrasing</a:t>
            </a:r>
            <a:r>
              <a:rPr lang="en-GB" dirty="0" smtClean="0">
                <a:latin typeface="Times New Roman" pitchFamily="18" charset="0"/>
                <a:cs typeface="Times New Roman" pitchFamily="18" charset="0"/>
              </a:rPr>
              <a:t> – the meaning is the same and the words have been changed sufficiently.</a:t>
            </a:r>
          </a:p>
          <a:p>
            <a:pPr>
              <a:buNone/>
            </a:pPr>
            <a:r>
              <a:rPr lang="en-GB" i="1" dirty="0" smtClean="0">
                <a:latin typeface="Times New Roman" pitchFamily="18" charset="0"/>
                <a:cs typeface="Times New Roman" pitchFamily="18" charset="0"/>
              </a:rPr>
              <a:t>2. In the United States, cats and dogs are more popular than freshwater fish as pets (Johnson, 2018).</a:t>
            </a:r>
            <a:endParaRPr lang="en-GB"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Neither</a:t>
            </a:r>
            <a:r>
              <a:rPr lang="en-GB" dirty="0" smtClean="0">
                <a:latin typeface="Times New Roman" pitchFamily="18" charset="0"/>
                <a:cs typeface="Times New Roman" pitchFamily="18" charset="0"/>
              </a:rPr>
              <a:t> – the meaning of the sentence has changed.</a:t>
            </a:r>
          </a:p>
          <a:p>
            <a:pPr>
              <a:buNone/>
            </a:pPr>
            <a:endParaRPr lang="en-GB" dirty="0" smtClean="0">
              <a:latin typeface="Times New Roman" pitchFamily="18" charset="0"/>
              <a:cs typeface="Times New Roman" pitchFamily="18" charset="0"/>
            </a:endParaRPr>
          </a:p>
          <a:p>
            <a:pPr>
              <a:buNone/>
            </a:pPr>
            <a:r>
              <a:rPr lang="en-GB" i="1" dirty="0" smtClean="0">
                <a:latin typeface="Times New Roman" pitchFamily="18" charset="0"/>
                <a:cs typeface="Times New Roman" pitchFamily="18" charset="0"/>
              </a:rPr>
              <a:t>3. Though cats and dogs are some of the most popular pets, freshwater fish are the most common pet in the U.S. (Johnson, 2018).</a:t>
            </a:r>
          </a:p>
          <a:p>
            <a:pPr>
              <a:buNone/>
            </a:pPr>
            <a:endParaRPr lang="en-GB" i="1" dirty="0" smtClean="0">
              <a:latin typeface="Times New Roman" pitchFamily="18" charset="0"/>
              <a:cs typeface="Times New Roman" pitchFamily="18" charset="0"/>
            </a:endParaRPr>
          </a:p>
          <a:p>
            <a:pPr>
              <a:buNone/>
            </a:pPr>
            <a:r>
              <a:rPr lang="en-GB" b="1" dirty="0" err="1" smtClean="0">
                <a:latin typeface="Times New Roman" pitchFamily="18" charset="0"/>
                <a:cs typeface="Times New Roman" pitchFamily="18" charset="0"/>
              </a:rPr>
              <a:t>Patchwriting</a:t>
            </a:r>
            <a:r>
              <a:rPr lang="en-GB" dirty="0" smtClean="0">
                <a:latin typeface="Times New Roman" pitchFamily="18" charset="0"/>
                <a:cs typeface="Times New Roman" pitchFamily="18" charset="0"/>
              </a:rPr>
              <a:t> – only two words have changed.</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normAutofit fontScale="90000"/>
          </a:bodyPr>
          <a:lstStyle/>
          <a:p>
            <a:r>
              <a:rPr lang="en-GB" sz="2700" b="1" dirty="0" smtClean="0">
                <a:solidFill>
                  <a:srgbClr val="C00000"/>
                </a:solidFill>
                <a:latin typeface="Bahnschrift SemiBold" pitchFamily="34" charset="0"/>
              </a:rPr>
              <a:t/>
            </a:r>
            <a:br>
              <a:rPr lang="en-GB" sz="2700" b="1" dirty="0" smtClean="0">
                <a:solidFill>
                  <a:srgbClr val="C00000"/>
                </a:solidFill>
                <a:latin typeface="Bahnschrift SemiBold" pitchFamily="34" charset="0"/>
              </a:rPr>
            </a:br>
            <a:r>
              <a:rPr lang="en-GB" sz="2700" b="1" dirty="0" smtClean="0">
                <a:solidFill>
                  <a:srgbClr val="C00000"/>
                </a:solidFill>
                <a:latin typeface="Bahnschrift SemiBold" pitchFamily="34" charset="0"/>
              </a:rPr>
              <a:t>Is this </a:t>
            </a:r>
            <a:r>
              <a:rPr lang="en-GB" sz="2700" b="1" dirty="0" err="1" smtClean="0">
                <a:solidFill>
                  <a:srgbClr val="C00000"/>
                </a:solidFill>
                <a:latin typeface="Bahnschrift SemiBold" pitchFamily="34" charset="0"/>
              </a:rPr>
              <a:t>Patchwriting</a:t>
            </a:r>
            <a:r>
              <a:rPr lang="en-GB" sz="2700" b="1" dirty="0" smtClean="0">
                <a:solidFill>
                  <a:srgbClr val="C00000"/>
                </a:solidFill>
                <a:latin typeface="Bahnschrift SemiBold" pitchFamily="34" charset="0"/>
              </a:rPr>
              <a:t>, Paraphrasing, or Neither?</a:t>
            </a:r>
            <a:r>
              <a:rPr lang="en-GB" b="1" dirty="0" smtClean="0">
                <a:latin typeface="Bahnschrift SemiBold" pitchFamily="34" charset="0"/>
              </a:rPr>
              <a:t/>
            </a:r>
            <a:br>
              <a:rPr lang="en-GB" b="1" dirty="0" smtClean="0">
                <a:latin typeface="Bahnschrift SemiBold" pitchFamily="34" charset="0"/>
              </a:rPr>
            </a:br>
            <a:endParaRPr lang="en-GB" dirty="0"/>
          </a:p>
        </p:txBody>
      </p:sp>
      <p:sp>
        <p:nvSpPr>
          <p:cNvPr id="3" name="Содержимое 2"/>
          <p:cNvSpPr>
            <a:spLocks noGrp="1"/>
          </p:cNvSpPr>
          <p:nvPr>
            <p:ph idx="1"/>
          </p:nvPr>
        </p:nvSpPr>
        <p:spPr>
          <a:xfrm>
            <a:off x="457200" y="548680"/>
            <a:ext cx="8229600" cy="5577483"/>
          </a:xfrm>
        </p:spPr>
        <p:txBody>
          <a:bodyPr>
            <a:normAutofit fontScale="55000" lnSpcReduction="20000"/>
          </a:bodyPr>
          <a:lstStyle/>
          <a:p>
            <a:pPr>
              <a:buNone/>
            </a:pPr>
            <a:r>
              <a:rPr lang="en-GB" sz="3800" b="1" dirty="0" smtClean="0">
                <a:latin typeface="Times New Roman" pitchFamily="18" charset="0"/>
                <a:cs typeface="Times New Roman" pitchFamily="18" charset="0"/>
              </a:rPr>
              <a:t>Original</a:t>
            </a:r>
            <a:r>
              <a:rPr lang="en-GB" sz="3800" dirty="0" smtClean="0">
                <a:latin typeface="Times New Roman" pitchFamily="18" charset="0"/>
                <a:cs typeface="Times New Roman" pitchFamily="18" charset="0"/>
              </a:rPr>
              <a:t>: The fastest land animal in the world, a cheetah, can reach 69.5 mph in just three seconds. (“Animal Facts”, </a:t>
            </a:r>
            <a:r>
              <a:rPr lang="en-GB" sz="3800" dirty="0" err="1" smtClean="0">
                <a:latin typeface="Times New Roman" pitchFamily="18" charset="0"/>
                <a:cs typeface="Times New Roman" pitchFamily="18" charset="0"/>
              </a:rPr>
              <a:t>n.d</a:t>
            </a:r>
            <a:r>
              <a:rPr lang="en-GB" sz="3800" dirty="0" smtClean="0">
                <a:latin typeface="Times New Roman" pitchFamily="18" charset="0"/>
                <a:cs typeface="Times New Roman" pitchFamily="18" charset="0"/>
              </a:rPr>
              <a:t>.)</a:t>
            </a:r>
          </a:p>
          <a:p>
            <a:pPr marL="514350" indent="-514350">
              <a:buAutoNum type="arabicPeriod"/>
            </a:pPr>
            <a:r>
              <a:rPr lang="en-GB" sz="3800" dirty="0" smtClean="0">
                <a:latin typeface="Times New Roman" pitchFamily="18" charset="0"/>
                <a:cs typeface="Times New Roman" pitchFamily="18" charset="0"/>
              </a:rPr>
              <a:t>The quickest land animal in the world, a cheetah, can run up to 69.5 mph in only three seconds (“Animal Facts”, </a:t>
            </a:r>
            <a:r>
              <a:rPr lang="en-GB" sz="3800" dirty="0" err="1" smtClean="0">
                <a:latin typeface="Times New Roman" pitchFamily="18" charset="0"/>
                <a:cs typeface="Times New Roman" pitchFamily="18" charset="0"/>
              </a:rPr>
              <a:t>n.d</a:t>
            </a:r>
            <a:r>
              <a:rPr lang="en-GB" sz="3800" dirty="0" smtClean="0">
                <a:latin typeface="Times New Roman" pitchFamily="18" charset="0"/>
                <a:cs typeface="Times New Roman" pitchFamily="18" charset="0"/>
              </a:rPr>
              <a:t>.).</a:t>
            </a:r>
          </a:p>
          <a:p>
            <a:pPr marL="514350" indent="-514350">
              <a:buNone/>
            </a:pPr>
            <a:r>
              <a:rPr lang="en-GB" sz="3800" b="1" dirty="0" err="1" smtClean="0">
                <a:latin typeface="Times New Roman" pitchFamily="18" charset="0"/>
                <a:cs typeface="Times New Roman" pitchFamily="18" charset="0"/>
              </a:rPr>
              <a:t>Patchwriting</a:t>
            </a:r>
            <a:r>
              <a:rPr lang="en-GB" sz="3800" dirty="0" smtClean="0">
                <a:latin typeface="Times New Roman" pitchFamily="18" charset="0"/>
                <a:cs typeface="Times New Roman" pitchFamily="18" charset="0"/>
              </a:rPr>
              <a:t> – only three words have changed (‘fastest’, ‘reached’, and ‘just’).</a:t>
            </a:r>
          </a:p>
          <a:p>
            <a:pPr marL="514350" indent="-514350">
              <a:buNone/>
            </a:pPr>
            <a:endParaRPr lang="en-GB" sz="3800" dirty="0" smtClean="0">
              <a:latin typeface="Times New Roman" pitchFamily="18" charset="0"/>
              <a:cs typeface="Times New Roman" pitchFamily="18" charset="0"/>
            </a:endParaRPr>
          </a:p>
          <a:p>
            <a:pPr marL="514350" indent="-514350">
              <a:buNone/>
            </a:pPr>
            <a:r>
              <a:rPr lang="en-GB" sz="3800" dirty="0" smtClean="0">
                <a:latin typeface="Times New Roman" pitchFamily="18" charset="0"/>
                <a:cs typeface="Times New Roman" pitchFamily="18" charset="0"/>
              </a:rPr>
              <a:t>2. The cheetah is the world’s fastest animal. In only three seconds, it can reach a speed of 69.5 miles per hour (“Animal Facts”, </a:t>
            </a:r>
            <a:r>
              <a:rPr lang="en-GB" sz="3800" dirty="0" err="1" smtClean="0">
                <a:latin typeface="Times New Roman" pitchFamily="18" charset="0"/>
                <a:cs typeface="Times New Roman" pitchFamily="18" charset="0"/>
              </a:rPr>
              <a:t>n.d</a:t>
            </a:r>
            <a:r>
              <a:rPr lang="en-GB" sz="3800" dirty="0" smtClean="0">
                <a:latin typeface="Times New Roman" pitchFamily="18" charset="0"/>
                <a:cs typeface="Times New Roman" pitchFamily="18" charset="0"/>
              </a:rPr>
              <a:t>.).</a:t>
            </a:r>
          </a:p>
          <a:p>
            <a:pPr marL="514350" indent="-514350">
              <a:buNone/>
            </a:pPr>
            <a:r>
              <a:rPr lang="en-GB" sz="3800" b="1" dirty="0" smtClean="0">
                <a:latin typeface="Times New Roman" pitchFamily="18" charset="0"/>
                <a:cs typeface="Times New Roman" pitchFamily="18" charset="0"/>
              </a:rPr>
              <a:t>Paraphrasing</a:t>
            </a:r>
            <a:r>
              <a:rPr lang="en-GB" sz="3800" dirty="0" smtClean="0">
                <a:latin typeface="Times New Roman" pitchFamily="18" charset="0"/>
                <a:cs typeface="Times New Roman" pitchFamily="18" charset="0"/>
              </a:rPr>
              <a:t> – the meaning is the same and the words and structure have been changed sufficiently.</a:t>
            </a:r>
          </a:p>
          <a:p>
            <a:pPr marL="514350" indent="-514350">
              <a:buNone/>
            </a:pPr>
            <a:endParaRPr lang="en-GB" sz="3800" dirty="0" smtClean="0">
              <a:latin typeface="Times New Roman" pitchFamily="18" charset="0"/>
              <a:cs typeface="Times New Roman" pitchFamily="18" charset="0"/>
            </a:endParaRPr>
          </a:p>
          <a:p>
            <a:pPr marL="514350" indent="-514350">
              <a:buNone/>
            </a:pPr>
            <a:r>
              <a:rPr lang="en-GB" sz="3800" dirty="0" smtClean="0">
                <a:latin typeface="Times New Roman" pitchFamily="18" charset="0"/>
                <a:cs typeface="Times New Roman" pitchFamily="18" charset="0"/>
              </a:rPr>
              <a:t>3. The cheetah can run 69.5 miles in three seconds, which makes it the fastest animal in the world (“Animal Facts”, </a:t>
            </a:r>
            <a:r>
              <a:rPr lang="en-GB" sz="3800" dirty="0" err="1" smtClean="0">
                <a:latin typeface="Times New Roman" pitchFamily="18" charset="0"/>
                <a:cs typeface="Times New Roman" pitchFamily="18" charset="0"/>
              </a:rPr>
              <a:t>n.d</a:t>
            </a:r>
            <a:r>
              <a:rPr lang="en-GB" sz="3800" dirty="0" smtClean="0">
                <a:latin typeface="Times New Roman" pitchFamily="18" charset="0"/>
                <a:cs typeface="Times New Roman" pitchFamily="18" charset="0"/>
              </a:rPr>
              <a:t>.).</a:t>
            </a:r>
          </a:p>
          <a:p>
            <a:pPr fontAlgn="base">
              <a:buNone/>
            </a:pPr>
            <a:r>
              <a:rPr lang="en-GB" sz="3800" b="1" dirty="0" smtClean="0">
                <a:latin typeface="Times New Roman" pitchFamily="18" charset="0"/>
                <a:cs typeface="Times New Roman" pitchFamily="18" charset="0"/>
              </a:rPr>
              <a:t>Neither</a:t>
            </a:r>
            <a:r>
              <a:rPr lang="en-GB" sz="3800" dirty="0" smtClean="0">
                <a:latin typeface="Times New Roman" pitchFamily="18" charset="0"/>
                <a:cs typeface="Times New Roman" pitchFamily="18" charset="0"/>
              </a:rPr>
              <a:t> – the meaning of the sentence has changed. It cannot run 69.5 miles in three seconds. That is its speed, not the distance.</a:t>
            </a:r>
          </a:p>
          <a:p>
            <a:pPr>
              <a:buNone/>
            </a:pPr>
            <a:r>
              <a:rPr lang="en-GB" dirty="0" smtClean="0"/>
              <a:t/>
            </a:r>
            <a:br>
              <a:rPr lang="en-GB"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GB" sz="2700" b="1" dirty="0" smtClean="0">
                <a:solidFill>
                  <a:srgbClr val="C00000"/>
                </a:solidFill>
                <a:latin typeface="Bahnschrift SemiBold" pitchFamily="34" charset="0"/>
              </a:rPr>
              <a:t/>
            </a:r>
            <a:br>
              <a:rPr lang="en-GB" sz="2700" b="1" dirty="0" smtClean="0">
                <a:solidFill>
                  <a:srgbClr val="C00000"/>
                </a:solidFill>
                <a:latin typeface="Bahnschrift SemiBold" pitchFamily="34" charset="0"/>
              </a:rPr>
            </a:br>
            <a:r>
              <a:rPr lang="en-GB" sz="2700" b="1" dirty="0" smtClean="0">
                <a:solidFill>
                  <a:srgbClr val="C00000"/>
                </a:solidFill>
                <a:latin typeface="Bahnschrift SemiBold" pitchFamily="34" charset="0"/>
              </a:rPr>
              <a:t>Is this </a:t>
            </a:r>
            <a:r>
              <a:rPr lang="en-GB" sz="2700" b="1" dirty="0" err="1" smtClean="0">
                <a:solidFill>
                  <a:srgbClr val="C00000"/>
                </a:solidFill>
                <a:latin typeface="Bahnschrift SemiBold" pitchFamily="34" charset="0"/>
              </a:rPr>
              <a:t>Patchwriting</a:t>
            </a:r>
            <a:r>
              <a:rPr lang="en-GB" sz="2700" b="1" dirty="0" smtClean="0">
                <a:solidFill>
                  <a:srgbClr val="C00000"/>
                </a:solidFill>
                <a:latin typeface="Bahnschrift SemiBold" pitchFamily="34" charset="0"/>
              </a:rPr>
              <a:t>, Paraphrasing, or Neither?</a:t>
            </a:r>
            <a:r>
              <a:rPr lang="en-GB" b="1" dirty="0" smtClean="0">
                <a:latin typeface="Bahnschrift SemiBold" pitchFamily="34" charset="0"/>
              </a:rPr>
              <a:t/>
            </a:r>
            <a:br>
              <a:rPr lang="en-GB" b="1" dirty="0" smtClean="0">
                <a:latin typeface="Bahnschrift SemiBold" pitchFamily="34" charset="0"/>
              </a:rPr>
            </a:br>
            <a:endParaRPr lang="en-GB" dirty="0"/>
          </a:p>
        </p:txBody>
      </p:sp>
      <p:sp>
        <p:nvSpPr>
          <p:cNvPr id="3" name="Содержимое 2"/>
          <p:cNvSpPr>
            <a:spLocks noGrp="1"/>
          </p:cNvSpPr>
          <p:nvPr>
            <p:ph idx="1"/>
          </p:nvPr>
        </p:nvSpPr>
        <p:spPr>
          <a:xfrm>
            <a:off x="457200" y="620688"/>
            <a:ext cx="8229600" cy="5505475"/>
          </a:xfrm>
        </p:spPr>
        <p:txBody>
          <a:bodyPr>
            <a:normAutofit fontScale="77500" lnSpcReduction="20000"/>
          </a:bodyPr>
          <a:lstStyle/>
          <a:p>
            <a:pPr fontAlgn="base">
              <a:buNone/>
            </a:pPr>
            <a:r>
              <a:rPr lang="en-GB" b="1" dirty="0" smtClean="0">
                <a:latin typeface="Times New Roman" pitchFamily="18" charset="0"/>
                <a:cs typeface="Times New Roman" pitchFamily="18" charset="0"/>
              </a:rPr>
              <a:t>Original</a:t>
            </a:r>
            <a:r>
              <a:rPr lang="en-GB" dirty="0" smtClean="0">
                <a:latin typeface="Times New Roman" pitchFamily="18" charset="0"/>
                <a:cs typeface="Times New Roman" pitchFamily="18" charset="0"/>
              </a:rPr>
              <a:t>: Students might plagiarize due to laziness, panic, or a lack of knowledge (Khan, 2019).</a:t>
            </a:r>
          </a:p>
          <a:p>
            <a:pPr marL="514350" indent="-514350">
              <a:buAutoNum type="arabicPeriod"/>
            </a:pPr>
            <a:r>
              <a:rPr lang="en-GB" dirty="0" smtClean="0">
                <a:latin typeface="Times New Roman" pitchFamily="18" charset="0"/>
                <a:cs typeface="Times New Roman" pitchFamily="18" charset="0"/>
              </a:rPr>
              <a:t>A lack of knowledge is the main reason why students plagiarize (Khan, 2019).</a:t>
            </a:r>
          </a:p>
          <a:p>
            <a:pPr marL="514350" indent="-514350">
              <a:buNone/>
            </a:pPr>
            <a:endParaRPr lang="en-GB" b="1" dirty="0" smtClean="0">
              <a:latin typeface="Times New Roman" pitchFamily="18" charset="0"/>
              <a:cs typeface="Times New Roman" pitchFamily="18" charset="0"/>
            </a:endParaRPr>
          </a:p>
          <a:p>
            <a:pPr marL="514350" indent="-514350">
              <a:buNone/>
            </a:pPr>
            <a:r>
              <a:rPr lang="en-GB" b="1" dirty="0" smtClean="0">
                <a:latin typeface="Times New Roman" pitchFamily="18" charset="0"/>
                <a:cs typeface="Times New Roman" pitchFamily="18" charset="0"/>
              </a:rPr>
              <a:t>Neither</a:t>
            </a:r>
            <a:r>
              <a:rPr lang="en-GB" dirty="0" smtClean="0">
                <a:latin typeface="Times New Roman" pitchFamily="18" charset="0"/>
                <a:cs typeface="Times New Roman" pitchFamily="18" charset="0"/>
              </a:rPr>
              <a:t> – the meaning of the sentence has changed.</a:t>
            </a:r>
          </a:p>
          <a:p>
            <a:pPr marL="514350" indent="-514350">
              <a:buAutoNum type="arabicPeriod"/>
            </a:pPr>
            <a:r>
              <a:rPr lang="en-GB" dirty="0" smtClean="0">
                <a:latin typeface="Times New Roman" pitchFamily="18" charset="0"/>
                <a:cs typeface="Times New Roman" pitchFamily="18" charset="0"/>
              </a:rPr>
              <a:t>Panic, laziness, or insufficient knowledge can cause students to have problems with plagiarism (Khan, 2019).</a:t>
            </a:r>
          </a:p>
          <a:p>
            <a:pPr marL="514350" indent="-514350">
              <a:buNone/>
            </a:pPr>
            <a:r>
              <a:rPr lang="en-GB" b="1" dirty="0" smtClean="0">
                <a:latin typeface="Times New Roman" pitchFamily="18" charset="0"/>
                <a:cs typeface="Times New Roman" pitchFamily="18" charset="0"/>
              </a:rPr>
              <a:t>Paraphrasing</a:t>
            </a:r>
            <a:r>
              <a:rPr lang="en-GB" dirty="0" smtClean="0">
                <a:latin typeface="Times New Roman" pitchFamily="18" charset="0"/>
                <a:cs typeface="Times New Roman" pitchFamily="18" charset="0"/>
              </a:rPr>
              <a:t> – the meaning is the same and the words and structure have been changed sufficiently.</a:t>
            </a:r>
          </a:p>
          <a:p>
            <a:pPr marL="514350" indent="-514350">
              <a:buNone/>
            </a:pPr>
            <a:r>
              <a:rPr lang="en-GB" dirty="0" smtClean="0">
                <a:latin typeface="Times New Roman" pitchFamily="18" charset="0"/>
                <a:cs typeface="Times New Roman" pitchFamily="18" charset="0"/>
              </a:rPr>
              <a:t>3. A student might plagiarize due to panic, laziness, or a lack of knowledge (Khan, 2019).</a:t>
            </a:r>
          </a:p>
          <a:p>
            <a:pPr marL="514350" indent="-514350">
              <a:buNone/>
            </a:pPr>
            <a:r>
              <a:rPr lang="en-GB" b="1" dirty="0" err="1" smtClean="0">
                <a:latin typeface="Times New Roman" pitchFamily="18" charset="0"/>
                <a:cs typeface="Times New Roman" pitchFamily="18" charset="0"/>
              </a:rPr>
              <a:t>Patchwriting</a:t>
            </a:r>
            <a:r>
              <a:rPr lang="en-GB" dirty="0" smtClean="0">
                <a:latin typeface="Times New Roman" pitchFamily="18" charset="0"/>
                <a:cs typeface="Times New Roman" pitchFamily="18" charset="0"/>
              </a:rPr>
              <a:t> – Only one word has changed (‘students’ became ‘a student’).</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rgbClr val="C00000"/>
                </a:solidFill>
                <a:latin typeface="Bahnschrift SemiBold" pitchFamily="34" charset="0"/>
              </a:rPr>
              <a:t>Swiftly evaluating a source</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p:txBody>
          <a:bodyPr/>
          <a:lstStyle/>
          <a:p>
            <a:pPr>
              <a:buNone/>
            </a:pPr>
            <a:r>
              <a:rPr lang="en-GB" dirty="0" smtClean="0"/>
              <a:t>The mnemonic (memory aid) </a:t>
            </a:r>
            <a:r>
              <a:rPr lang="en-GB" b="1" dirty="0" smtClean="0"/>
              <a:t>RABT is a prompt for the four features </a:t>
            </a:r>
            <a:r>
              <a:rPr lang="en-GB" dirty="0" smtClean="0"/>
              <a:t>that are likely to characterise a good source for your task:</a:t>
            </a:r>
          </a:p>
          <a:p>
            <a:r>
              <a:rPr lang="en-GB" b="1" dirty="0" smtClean="0"/>
              <a:t>Relevant?</a:t>
            </a:r>
          </a:p>
          <a:p>
            <a:r>
              <a:rPr lang="en-GB" b="1" dirty="0" smtClean="0"/>
              <a:t>Authoritative?</a:t>
            </a:r>
          </a:p>
          <a:p>
            <a:r>
              <a:rPr lang="en-GB" b="1" dirty="0" smtClean="0"/>
              <a:t>Balanced or biased?</a:t>
            </a:r>
          </a:p>
          <a:p>
            <a:r>
              <a:rPr lang="en-GB" b="1" dirty="0" smtClean="0"/>
              <a:t>Timely?</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en-GB" dirty="0" smtClean="0">
                <a:solidFill>
                  <a:srgbClr val="C00000"/>
                </a:solidFill>
                <a:latin typeface="Bahnschrift SemiBold" pitchFamily="34" charset="0"/>
              </a:rPr>
              <a:t>Practice</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457200" y="1124744"/>
            <a:ext cx="8229600" cy="5001419"/>
          </a:xfrm>
        </p:spPr>
        <p:txBody>
          <a:bodyPr/>
          <a:lstStyle/>
          <a:p>
            <a:r>
              <a:rPr lang="en-GB" dirty="0" smtClean="0"/>
              <a:t>Complete task VI ( handout class 2)</a:t>
            </a:r>
          </a:p>
          <a:p>
            <a:pPr marL="0" indent="200025" algn="just">
              <a:buNone/>
            </a:pPr>
            <a:endParaRPr lang="en-GB" dirty="0" smtClean="0"/>
          </a:p>
          <a:p>
            <a:pPr marL="0" indent="200025" algn="just">
              <a:buNone/>
            </a:pPr>
            <a:r>
              <a:rPr lang="en-GB" dirty="0" smtClean="0"/>
              <a:t>Study an excerpt from a book with two examples of paraphrasing. Look at both examples and choose which is the good example and your reasons why</a:t>
            </a:r>
          </a:p>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rgbClr val="C00000"/>
                </a:solidFill>
                <a:latin typeface="Bahnschrift SemiBold" pitchFamily="34" charset="0"/>
              </a:rPr>
              <a:t>Practice</a:t>
            </a:r>
            <a:endParaRPr lang="en-GB" dirty="0"/>
          </a:p>
        </p:txBody>
      </p:sp>
      <p:sp>
        <p:nvSpPr>
          <p:cNvPr id="3" name="Содержимое 2"/>
          <p:cNvSpPr>
            <a:spLocks noGrp="1"/>
          </p:cNvSpPr>
          <p:nvPr>
            <p:ph idx="1"/>
          </p:nvPr>
        </p:nvSpPr>
        <p:spPr/>
        <p:txBody>
          <a:bodyPr/>
          <a:lstStyle/>
          <a:p>
            <a:r>
              <a:rPr lang="en-GB" dirty="0" smtClean="0"/>
              <a:t>Complete task VII ( handout 2)</a:t>
            </a:r>
          </a:p>
          <a:p>
            <a:pPr marL="0" indent="200025" algn="just">
              <a:buNone/>
            </a:pPr>
            <a:endParaRPr lang="en-GB" dirty="0" smtClean="0"/>
          </a:p>
          <a:p>
            <a:pPr marL="0" indent="200025" algn="just">
              <a:buNone/>
            </a:pPr>
            <a:r>
              <a:rPr lang="en-GB" dirty="0" smtClean="0"/>
              <a:t>Study an excerpt from a book with two examples of paraphrasing. Look at both examples and choose which is the good example and your reasons why</a:t>
            </a:r>
          </a:p>
          <a:p>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rgbClr val="C00000"/>
                </a:solidFill>
              </a:rPr>
              <a:t>Assignment </a:t>
            </a:r>
            <a:endParaRPr lang="en-GB" dirty="0"/>
          </a:p>
        </p:txBody>
      </p:sp>
      <p:sp>
        <p:nvSpPr>
          <p:cNvPr id="3" name="Содержимое 2"/>
          <p:cNvSpPr>
            <a:spLocks noGrp="1"/>
          </p:cNvSpPr>
          <p:nvPr>
            <p:ph idx="1"/>
          </p:nvPr>
        </p:nvSpPr>
        <p:spPr/>
        <p:txBody>
          <a:bodyPr/>
          <a:lstStyle/>
          <a:p>
            <a:pPr marL="514350" indent="-514350">
              <a:buFont typeface="+mj-lt"/>
              <a:buAutoNum type="arabicPeriod"/>
            </a:pPr>
            <a:r>
              <a:rPr lang="en-GB" dirty="0" smtClean="0"/>
              <a:t>Handout class 2 task VIII, IX +Home task section (tasks 1-10) </a:t>
            </a:r>
            <a:r>
              <a:rPr lang="en-GB" b="1" dirty="0" smtClean="0"/>
              <a:t>– to check in class next week  </a:t>
            </a:r>
          </a:p>
          <a:p>
            <a:pPr marL="514350" indent="-514350">
              <a:buFont typeface="+mj-lt"/>
              <a:buAutoNum type="arabicPeriod"/>
            </a:pPr>
            <a:r>
              <a:rPr lang="en-GB" dirty="0" smtClean="0"/>
              <a:t>Test 1 (</a:t>
            </a:r>
            <a:r>
              <a:rPr lang="en-GB" dirty="0" err="1" smtClean="0"/>
              <a:t>Moodle</a:t>
            </a:r>
            <a:r>
              <a:rPr lang="en-GB" dirty="0" smtClean="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20080"/>
          </a:xfrm>
        </p:spPr>
        <p:txBody>
          <a:bodyPr>
            <a:noAutofit/>
          </a:bodyPr>
          <a:lstStyle/>
          <a:p>
            <a:r>
              <a:rPr lang="en-GB" sz="2400" dirty="0" smtClean="0">
                <a:latin typeface="Bahnschrift SemiBold" pitchFamily="34" charset="0"/>
              </a:rPr>
              <a:t>Complete the empty boxes in the chart with the following techniques</a:t>
            </a:r>
            <a:endParaRPr lang="en-GB" sz="2400" dirty="0">
              <a:latin typeface="Bahnschrift SemiBold" pitchFamily="34" charset="0"/>
            </a:endParaRPr>
          </a:p>
        </p:txBody>
      </p:sp>
      <p:graphicFrame>
        <p:nvGraphicFramePr>
          <p:cNvPr id="4" name="Содержимое 3"/>
          <p:cNvGraphicFramePr>
            <a:graphicFrameLocks noGrp="1"/>
          </p:cNvGraphicFramePr>
          <p:nvPr>
            <p:ph idx="1"/>
          </p:nvPr>
        </p:nvGraphicFramePr>
        <p:xfrm>
          <a:off x="457200" y="1052513"/>
          <a:ext cx="8229600"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Прямая соединительная линия 7"/>
          <p:cNvCxnSpPr/>
          <p:nvPr/>
        </p:nvCxnSpPr>
        <p:spPr>
          <a:xfrm>
            <a:off x="5436096" y="3933056"/>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467544" y="1484784"/>
            <a:ext cx="2448272" cy="1130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smtClean="0"/>
              <a:t>Survey text features (e.g. abstract, contents, index)</a:t>
            </a:r>
            <a:endParaRPr lang="en-GB" dirty="0"/>
          </a:p>
        </p:txBody>
      </p:sp>
      <p:sp>
        <p:nvSpPr>
          <p:cNvPr id="10" name="Скругленный прямоугольник 9"/>
          <p:cNvSpPr/>
          <p:nvPr/>
        </p:nvSpPr>
        <p:spPr>
          <a:xfrm>
            <a:off x="6372200" y="4797152"/>
            <a:ext cx="2448272" cy="1130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smtClean="0"/>
              <a:t>Scan text for information you need (e.g. names)</a:t>
            </a:r>
            <a:endParaRPr lang="en-GB" dirty="0"/>
          </a:p>
        </p:txBody>
      </p:sp>
      <p:sp>
        <p:nvSpPr>
          <p:cNvPr id="11" name="Скругленный прямоугольник 10"/>
          <p:cNvSpPr/>
          <p:nvPr/>
        </p:nvSpPr>
        <p:spPr>
          <a:xfrm>
            <a:off x="6444208" y="980728"/>
            <a:ext cx="2448272" cy="1130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t>Read intensively to make notes on key points</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GB" sz="3200" dirty="0" smtClean="0">
                <a:solidFill>
                  <a:srgbClr val="C00000"/>
                </a:solidFill>
                <a:latin typeface="Bahnschrift SemiBold" pitchFamily="34" charset="0"/>
              </a:rPr>
              <a:t>Reading techniques for academic writing</a:t>
            </a:r>
            <a:endParaRPr lang="en-GB" sz="3200" dirty="0">
              <a:solidFill>
                <a:srgbClr val="C00000"/>
              </a:solidFill>
              <a:latin typeface="Bahnschrift SemiBold"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899592" y="836712"/>
            <a:ext cx="6984776" cy="562514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en-GB" sz="2400" dirty="0" smtClean="0">
                <a:solidFill>
                  <a:srgbClr val="C00000"/>
                </a:solidFill>
                <a:latin typeface="Bahnschrift SemiBold" pitchFamily="34" charset="0"/>
              </a:rPr>
              <a:t>Practice. Decide if the following statements are facts, opinions or both.</a:t>
            </a:r>
            <a:endParaRPr lang="en-GB" sz="2400" dirty="0">
              <a:solidFill>
                <a:srgbClr val="C00000"/>
              </a:solidFill>
              <a:latin typeface="Bahnschrift SemiBold" pitchFamily="34" charset="0"/>
            </a:endParaRPr>
          </a:p>
        </p:txBody>
      </p:sp>
      <p:sp>
        <p:nvSpPr>
          <p:cNvPr id="3" name="Содержимое 2"/>
          <p:cNvSpPr>
            <a:spLocks noGrp="1"/>
          </p:cNvSpPr>
          <p:nvPr>
            <p:ph idx="1"/>
          </p:nvPr>
        </p:nvSpPr>
        <p:spPr>
          <a:xfrm>
            <a:off x="457200" y="1124744"/>
            <a:ext cx="8229600" cy="5001419"/>
          </a:xfrm>
        </p:spPr>
        <p:txBody>
          <a:bodyPr/>
          <a:lstStyle/>
          <a:p>
            <a:pPr>
              <a:buNone/>
            </a:pPr>
            <a:r>
              <a:rPr lang="en-GB" dirty="0" smtClean="0"/>
              <a:t> </a:t>
            </a:r>
            <a:endParaRPr lang="en-GB" dirty="0"/>
          </a:p>
        </p:txBody>
      </p:sp>
      <p:graphicFrame>
        <p:nvGraphicFramePr>
          <p:cNvPr id="4" name="Таблица 3"/>
          <p:cNvGraphicFramePr>
            <a:graphicFrameLocks noGrp="1"/>
          </p:cNvGraphicFramePr>
          <p:nvPr/>
        </p:nvGraphicFramePr>
        <p:xfrm>
          <a:off x="827584" y="1196752"/>
          <a:ext cx="7416824" cy="3383280"/>
        </p:xfrm>
        <a:graphic>
          <a:graphicData uri="http://schemas.openxmlformats.org/drawingml/2006/table">
            <a:tbl>
              <a:tblPr firstRow="1" bandRow="1">
                <a:tableStyleId>{5C22544A-7EE6-4342-B048-85BDC9FD1C3A}</a:tableStyleId>
              </a:tblPr>
              <a:tblGrid>
                <a:gridCol w="4896544"/>
                <a:gridCol w="1152128"/>
                <a:gridCol w="1368152"/>
              </a:tblGrid>
              <a:tr h="355064">
                <a:tc>
                  <a:txBody>
                    <a:bodyPr/>
                    <a:lstStyle/>
                    <a:p>
                      <a:endParaRPr lang="en-GB" sz="2400" dirty="0">
                        <a:latin typeface="Times New Roman" pitchFamily="18" charset="0"/>
                        <a:cs typeface="Times New Roman" pitchFamily="18" charset="0"/>
                      </a:endParaRPr>
                    </a:p>
                  </a:txBody>
                  <a:tcPr/>
                </a:tc>
                <a:tc>
                  <a:txBody>
                    <a:bodyPr/>
                    <a:lstStyle/>
                    <a:p>
                      <a:r>
                        <a:rPr lang="en-GB" sz="2400" b="1" baseline="0" dirty="0" smtClean="0">
                          <a:latin typeface="Times New Roman" pitchFamily="18" charset="0"/>
                          <a:cs typeface="Times New Roman" pitchFamily="18" charset="0"/>
                        </a:rPr>
                        <a:t>Fact</a:t>
                      </a:r>
                      <a:endParaRPr lang="en-GB" sz="2400" dirty="0">
                        <a:latin typeface="Times New Roman" pitchFamily="18" charset="0"/>
                        <a:cs typeface="Times New Roman" pitchFamily="18" charset="0"/>
                      </a:endParaRPr>
                    </a:p>
                  </a:txBody>
                  <a:tcPr/>
                </a:tc>
                <a:tc>
                  <a:txBody>
                    <a:bodyPr/>
                    <a:lstStyle/>
                    <a:p>
                      <a:r>
                        <a:rPr lang="en-GB" sz="2400" b="1" baseline="0" dirty="0" smtClean="0">
                          <a:latin typeface="Times New Roman" pitchFamily="18" charset="0"/>
                          <a:cs typeface="Times New Roman" pitchFamily="18" charset="0"/>
                        </a:rPr>
                        <a:t>Opinion</a:t>
                      </a:r>
                      <a:endParaRPr lang="en-GB" sz="2400" dirty="0">
                        <a:latin typeface="Times New Roman" pitchFamily="18" charset="0"/>
                        <a:cs typeface="Times New Roman" pitchFamily="18" charset="0"/>
                      </a:endParaRPr>
                    </a:p>
                  </a:txBody>
                  <a:tcPr/>
                </a:tc>
              </a:tr>
              <a:tr h="370840">
                <a:tc>
                  <a:txBody>
                    <a:bodyPr/>
                    <a:lstStyle/>
                    <a:p>
                      <a:pPr algn="l"/>
                      <a:r>
                        <a:rPr lang="en-GB" sz="2400" b="0" i="0" baseline="0" dirty="0" smtClean="0">
                          <a:latin typeface="Times New Roman" pitchFamily="18" charset="0"/>
                          <a:cs typeface="Times New Roman" pitchFamily="18" charset="0"/>
                        </a:rPr>
                        <a:t>1 Smoking can be dangerous to health.</a:t>
                      </a:r>
                      <a:endParaRPr lang="en-GB" sz="2400" b="0" i="0" dirty="0">
                        <a:latin typeface="Times New Roman" pitchFamily="18" charset="0"/>
                        <a:cs typeface="Times New Roman" pitchFamily="18" charset="0"/>
                      </a:endParaRPr>
                    </a:p>
                  </a:txBody>
                  <a:tcPr/>
                </a:tc>
                <a:tc>
                  <a:txBody>
                    <a:bodyPr/>
                    <a:lstStyle/>
                    <a:p>
                      <a:endParaRPr lang="en-GB" sz="2400" dirty="0">
                        <a:latin typeface="Times New Roman" pitchFamily="18" charset="0"/>
                        <a:cs typeface="Times New Roman" pitchFamily="18" charset="0"/>
                      </a:endParaRPr>
                    </a:p>
                  </a:txBody>
                  <a:tcPr/>
                </a:tc>
                <a:tc>
                  <a:txBody>
                    <a:bodyPr/>
                    <a:lstStyle/>
                    <a:p>
                      <a:endParaRPr lang="en-GB" sz="2400" dirty="0">
                        <a:latin typeface="Times New Roman" pitchFamily="18" charset="0"/>
                        <a:cs typeface="Times New Roman" pitchFamily="18" charset="0"/>
                      </a:endParaRPr>
                    </a:p>
                  </a:txBody>
                  <a:tcPr/>
                </a:tc>
              </a:tr>
              <a:tr h="370840">
                <a:tc>
                  <a:txBody>
                    <a:bodyPr/>
                    <a:lstStyle/>
                    <a:p>
                      <a:pPr algn="l"/>
                      <a:r>
                        <a:rPr lang="en-GB" sz="2400" b="0" i="0" baseline="0" dirty="0" smtClean="0">
                          <a:latin typeface="Times New Roman" pitchFamily="18" charset="0"/>
                          <a:cs typeface="Times New Roman" pitchFamily="18" charset="0"/>
                        </a:rPr>
                        <a:t>2 Smoking is addictive.</a:t>
                      </a:r>
                    </a:p>
                  </a:txBody>
                  <a:tcPr/>
                </a:tc>
                <a:tc>
                  <a:txBody>
                    <a:bodyPr/>
                    <a:lstStyle/>
                    <a:p>
                      <a:endParaRPr lang="en-GB" sz="2400" dirty="0">
                        <a:latin typeface="Times New Roman" pitchFamily="18" charset="0"/>
                        <a:cs typeface="Times New Roman" pitchFamily="18" charset="0"/>
                      </a:endParaRPr>
                    </a:p>
                  </a:txBody>
                  <a:tcPr/>
                </a:tc>
                <a:tc>
                  <a:txBody>
                    <a:bodyPr/>
                    <a:lstStyle/>
                    <a:p>
                      <a:endParaRPr lang="en-GB" sz="2400" dirty="0">
                        <a:latin typeface="Times New Roman" pitchFamily="18" charset="0"/>
                        <a:cs typeface="Times New Roman" pitchFamily="18" charset="0"/>
                      </a:endParaRPr>
                    </a:p>
                  </a:txBody>
                  <a:tcPr/>
                </a:tc>
              </a:tr>
              <a:tr h="370840">
                <a:tc>
                  <a:txBody>
                    <a:bodyPr/>
                    <a:lstStyle/>
                    <a:p>
                      <a:pPr algn="l"/>
                      <a:r>
                        <a:rPr lang="en-GB" sz="2400" b="0" i="0" baseline="0" dirty="0" smtClean="0">
                          <a:latin typeface="Times New Roman" pitchFamily="18" charset="0"/>
                          <a:cs typeface="Times New Roman" pitchFamily="18" charset="0"/>
                        </a:rPr>
                        <a:t>3 Smoking should be banned.</a:t>
                      </a:r>
                    </a:p>
                  </a:txBody>
                  <a:tcPr/>
                </a:tc>
                <a:tc>
                  <a:txBody>
                    <a:bodyPr/>
                    <a:lstStyle/>
                    <a:p>
                      <a:endParaRPr lang="en-GB" sz="2400">
                        <a:latin typeface="Times New Roman" pitchFamily="18" charset="0"/>
                        <a:cs typeface="Times New Roman" pitchFamily="18" charset="0"/>
                      </a:endParaRPr>
                    </a:p>
                  </a:txBody>
                  <a:tcPr/>
                </a:tc>
                <a:tc>
                  <a:txBody>
                    <a:bodyPr/>
                    <a:lstStyle/>
                    <a:p>
                      <a:endParaRPr lang="en-GB" sz="2400" dirty="0">
                        <a:latin typeface="Times New Roman" pitchFamily="18" charset="0"/>
                        <a:cs typeface="Times New Roman" pitchFamily="18" charset="0"/>
                      </a:endParaRPr>
                    </a:p>
                  </a:txBody>
                  <a:tcPr/>
                </a:tc>
              </a:tr>
              <a:tr h="370840">
                <a:tc>
                  <a:txBody>
                    <a:bodyPr/>
                    <a:lstStyle/>
                    <a:p>
                      <a:pPr algn="l"/>
                      <a:r>
                        <a:rPr lang="en-GB" sz="2400" b="0" i="0" baseline="0" dirty="0" smtClean="0">
                          <a:latin typeface="Times New Roman" pitchFamily="18" charset="0"/>
                          <a:cs typeface="Times New Roman" pitchFamily="18" charset="0"/>
                        </a:rPr>
                        <a:t>4 Smoking is dangerous so it should be banned.</a:t>
                      </a:r>
                    </a:p>
                    <a:p>
                      <a:pPr algn="l"/>
                      <a:endParaRPr lang="en-GB" sz="2400" b="0" i="0" dirty="0">
                        <a:latin typeface="Times New Roman" pitchFamily="18" charset="0"/>
                        <a:cs typeface="Times New Roman" pitchFamily="18" charset="0"/>
                      </a:endParaRPr>
                    </a:p>
                  </a:txBody>
                  <a:tcPr/>
                </a:tc>
                <a:tc>
                  <a:txBody>
                    <a:bodyPr/>
                    <a:lstStyle/>
                    <a:p>
                      <a:endParaRPr lang="en-GB" sz="2400">
                        <a:latin typeface="Times New Roman" pitchFamily="18" charset="0"/>
                        <a:cs typeface="Times New Roman" pitchFamily="18" charset="0"/>
                      </a:endParaRPr>
                    </a:p>
                  </a:txBody>
                  <a:tcPr/>
                </a:tc>
                <a:tc>
                  <a:txBody>
                    <a:bodyPr/>
                    <a:lstStyle/>
                    <a:p>
                      <a:endParaRPr lang="en-GB" sz="24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z="3200" dirty="0" smtClean="0">
                <a:solidFill>
                  <a:srgbClr val="C00000"/>
                </a:solidFill>
                <a:latin typeface="Bahnschrift SemiBold" pitchFamily="34" charset="0"/>
              </a:rPr>
              <a:t>Answer key</a:t>
            </a:r>
            <a:endParaRPr lang="en-GB" sz="3200" dirty="0">
              <a:solidFill>
                <a:srgbClr val="C00000"/>
              </a:solidFill>
              <a:latin typeface="Bahnschrift SemiBold" pitchFamily="34"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611560" y="1844825"/>
            <a:ext cx="6984776" cy="2987560"/>
          </a:xfrm>
          <a:prstGeom prst="rect">
            <a:avLst/>
          </a:prstGeom>
          <a:noFill/>
          <a:ln w="9525">
            <a:noFill/>
            <a:miter lim="800000"/>
            <a:headEnd/>
            <a:tailEnd/>
          </a:ln>
        </p:spPr>
      </p:pic>
      <p:sp>
        <p:nvSpPr>
          <p:cNvPr id="5" name="Прямоугольник 4"/>
          <p:cNvSpPr/>
          <p:nvPr/>
        </p:nvSpPr>
        <p:spPr>
          <a:xfrm>
            <a:off x="467544" y="4941168"/>
            <a:ext cx="7776864" cy="1200329"/>
          </a:xfrm>
          <a:prstGeom prst="rect">
            <a:avLst/>
          </a:prstGeom>
        </p:spPr>
        <p:txBody>
          <a:bodyPr wrap="square">
            <a:spAutoFit/>
          </a:bodyPr>
          <a:lstStyle/>
          <a:p>
            <a:r>
              <a:rPr lang="en-GB" sz="2400" dirty="0" smtClean="0">
                <a:latin typeface="Times New Roman" pitchFamily="18" charset="0"/>
                <a:cs typeface="Times New Roman" pitchFamily="18" charset="0"/>
              </a:rPr>
              <a:t>If suggestions are made in academic writing (smoking should be banned) it is important that they are supported by true facts (smoking is dangerous).</a:t>
            </a:r>
            <a:endParaRPr lang="en-GB"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en-GB" dirty="0" smtClean="0">
                <a:solidFill>
                  <a:srgbClr val="C00000"/>
                </a:solidFill>
                <a:latin typeface="Bahnschrift SemiBold" pitchFamily="34" charset="0"/>
              </a:rPr>
              <a:t>Practice. Facts and opinions</a:t>
            </a:r>
            <a:r>
              <a:rPr lang="en-GB" dirty="0" smtClean="0"/>
              <a:t>.</a:t>
            </a:r>
            <a:endParaRPr lang="en-GB" dirty="0"/>
          </a:p>
        </p:txBody>
      </p:sp>
      <p:sp>
        <p:nvSpPr>
          <p:cNvPr id="3" name="Содержимое 2"/>
          <p:cNvSpPr>
            <a:spLocks noGrp="1"/>
          </p:cNvSpPr>
          <p:nvPr>
            <p:ph idx="1"/>
          </p:nvPr>
        </p:nvSpPr>
        <p:spPr>
          <a:xfrm>
            <a:off x="457200" y="1052736"/>
            <a:ext cx="8229600" cy="5073427"/>
          </a:xfrm>
        </p:spPr>
        <p:txBody>
          <a:bodyPr>
            <a:normAutofit fontScale="85000" lnSpcReduction="10000"/>
          </a:bodyPr>
          <a:lstStyle/>
          <a:p>
            <a:pPr>
              <a:buNone/>
            </a:pPr>
            <a:r>
              <a:rPr lang="en-GB" b="1" i="1" dirty="0" smtClean="0"/>
              <a:t>Read the sentences and underline facts ( ____ ) and opinions (……….. ).</a:t>
            </a:r>
          </a:p>
          <a:p>
            <a:pPr>
              <a:buNone/>
            </a:pPr>
            <a:r>
              <a:rPr lang="en-GB" dirty="0" smtClean="0"/>
              <a:t>a) Britain has one of the highest crime rates in the world.</a:t>
            </a:r>
          </a:p>
          <a:p>
            <a:pPr>
              <a:buNone/>
            </a:pPr>
            <a:r>
              <a:rPr lang="en-GB" dirty="0" smtClean="0"/>
              <a:t>b) A robbery takes place every five seconds. A car is stolen every minute. Clearly, criminals are not afraid of the police.</a:t>
            </a:r>
          </a:p>
          <a:p>
            <a:pPr>
              <a:buNone/>
            </a:pPr>
            <a:r>
              <a:rPr lang="en-GB" dirty="0" smtClean="0"/>
              <a:t>c) Even if they are caught, few criminals ever appear in court.</a:t>
            </a:r>
          </a:p>
          <a:p>
            <a:pPr>
              <a:buNone/>
            </a:pPr>
            <a:r>
              <a:rPr lang="en-GB" dirty="0" smtClean="0"/>
              <a:t>d) Most of those who are found guilty are let off with a tiny fine.</a:t>
            </a:r>
          </a:p>
          <a:p>
            <a:pPr>
              <a:buNone/>
            </a:pPr>
            <a:r>
              <a:rPr lang="en-GB" dirty="0" smtClean="0"/>
              <a:t>e) To restore law and order, we need many more police and much tougher punishments.</a:t>
            </a:r>
            <a:endParaRPr lang="en-GB"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2062</Words>
  <Application>Microsoft Office PowerPoint</Application>
  <PresentationFormat>Экран (4:3)</PresentationFormat>
  <Paragraphs>259</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Слайд 1</vt:lpstr>
      <vt:lpstr>Module 2 Academic reading and critical thinking</vt:lpstr>
      <vt:lpstr>Reading methods</vt:lpstr>
      <vt:lpstr>Swiftly evaluating a source</vt:lpstr>
      <vt:lpstr>Complete the empty boxes in the chart with the following techniques</vt:lpstr>
      <vt:lpstr>Reading techniques for academic writing</vt:lpstr>
      <vt:lpstr>Practice. Decide if the following statements are facts, opinions or both.</vt:lpstr>
      <vt:lpstr>Answer key</vt:lpstr>
      <vt:lpstr>Practice. Facts and opinions.</vt:lpstr>
      <vt:lpstr>Facts and opinions. (Handout class 2 task I)</vt:lpstr>
      <vt:lpstr>Слайд 11</vt:lpstr>
      <vt:lpstr>Fact or Opinion (Handout task II)</vt:lpstr>
      <vt:lpstr>Critical thinking.  Evaluating objectivity in texts</vt:lpstr>
      <vt:lpstr>Answer key</vt:lpstr>
      <vt:lpstr>Critical thinking.  Objectivity in texts</vt:lpstr>
      <vt:lpstr>Sample answers</vt:lpstr>
      <vt:lpstr>Paraphrasing </vt:lpstr>
      <vt:lpstr>Paraphrasing. Examples</vt:lpstr>
      <vt:lpstr>Answer key</vt:lpstr>
      <vt:lpstr>Paraphrasing techniques.</vt:lpstr>
      <vt:lpstr>Paraphrasing techniques. Practice 1.</vt:lpstr>
      <vt:lpstr>Paraphrasing techniques. Practice 1.</vt:lpstr>
      <vt:lpstr>Paraphrasing techniques. Practice 2.</vt:lpstr>
      <vt:lpstr>Paraphrasing techniques. Practice 3.</vt:lpstr>
      <vt:lpstr>Paraphrasing techniques </vt:lpstr>
      <vt:lpstr>Referring to sources (using APA format) </vt:lpstr>
      <vt:lpstr> Use synonyms and keywords Original: Approximately 80% of low-income families will be assisted by the proposed ‘free lunch’ program. (Health Canada, 2015) Paraphrase: According to Health Canada, roughly 80% of poor families will be helped by the suggested ‘free lunch’ campaign.   </vt:lpstr>
      <vt:lpstr> Use synonyms (do not change key terms or proper nouns) </vt:lpstr>
      <vt:lpstr>  Changing sentence patterns    Change the sentence structure and use different connecting words   Original: Approximately 80% of low-income families will be assisted by the proposed ‘free lunch’ program. (Health Canada, 2015)   Change from Active to Passive: According to Health Canada, the suggested ‘free lunch’ campaign will help roughly 80% of poor families.   Change from Positive to Negative: According to Health Canada, only roughly twenty percent of poor families will not benefit from the program. </vt:lpstr>
      <vt:lpstr>  Changing word order   Original: Approximately 80% of low-income families will be assisted by the proposed ‘free lunch’ program. (Health Canada, 2015)   Change the Order of Information: The suggested ‘free lunch’ campaign will provide assistance to roughly 80% of poor families according to Health Canada.  </vt:lpstr>
      <vt:lpstr>Changing word class</vt:lpstr>
      <vt:lpstr> Don’t do this! </vt:lpstr>
      <vt:lpstr>Avoid patchworking</vt:lpstr>
      <vt:lpstr> What is Patchwriting? </vt:lpstr>
      <vt:lpstr>Patchwriting</vt:lpstr>
      <vt:lpstr>Patchwriting</vt:lpstr>
      <vt:lpstr> Is this Patchwriting, Paraphrasing, or Neither? </vt:lpstr>
      <vt:lpstr> Is this Patchwriting, Paraphrasing, or Neither? </vt:lpstr>
      <vt:lpstr> Is this Patchwriting, Paraphrasing, or Neither? </vt:lpstr>
      <vt:lpstr>Practice</vt:lpstr>
      <vt:lpstr>Practice</vt:lpstr>
      <vt:lpstr>Assignment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Anastasiia</dc:creator>
  <cp:lastModifiedBy>Reviewer </cp:lastModifiedBy>
  <cp:revision>40</cp:revision>
  <dcterms:created xsi:type="dcterms:W3CDTF">2020-09-13T07:16:52Z</dcterms:created>
  <dcterms:modified xsi:type="dcterms:W3CDTF">2021-02-11T17:30:44Z</dcterms:modified>
</cp:coreProperties>
</file>