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9"/>
  </p:notesMasterIdLst>
  <p:sldIdLst>
    <p:sldId id="578" r:id="rId2"/>
    <p:sldId id="658" r:id="rId3"/>
    <p:sldId id="579" r:id="rId4"/>
    <p:sldId id="659" r:id="rId5"/>
    <p:sldId id="660" r:id="rId6"/>
    <p:sldId id="661" r:id="rId7"/>
    <p:sldId id="5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gion noutbuk" initials="ln" lastIdx="1" clrIdx="0">
    <p:extLst>
      <p:ext uri="{19B8F6BF-5375-455C-9EA6-DF929625EA0E}">
        <p15:presenceInfo xmlns:p15="http://schemas.microsoft.com/office/powerpoint/2012/main" userId="470e122cad8fc9f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73" autoAdjust="0"/>
    <p:restoredTop sz="94660"/>
  </p:normalViewPr>
  <p:slideViewPr>
    <p:cSldViewPr>
      <p:cViewPr varScale="1">
        <p:scale>
          <a:sx n="60" d="100"/>
          <a:sy n="60" d="100"/>
        </p:scale>
        <p:origin x="82" y="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0FDC1-0563-4906-B18E-348E286CC7A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44339C-791E-4ED4-B323-231D3B5A535B}">
      <dgm:prSet phldrT="[Текст]" custT="1"/>
      <dgm:spPr/>
      <dgm:t>
        <a:bodyPr/>
        <a:lstStyle/>
        <a:p>
          <a:r>
            <a:rPr lang="uk-UA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Інноваційні педагогічні</a:t>
          </a:r>
        </a:p>
        <a:p>
          <a:r>
            <a:rPr lang="uk-UA" sz="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технології</a:t>
          </a:r>
          <a:endParaRPr lang="ru-RU" sz="15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1043A6-0BE2-404E-AC5A-D3169A82DB38}" type="parTrans" cxnId="{4CDFBBF9-5ECA-4B13-9B4B-80A8C12008C6}">
      <dgm:prSet/>
      <dgm:spPr/>
      <dgm:t>
        <a:bodyPr/>
        <a:lstStyle/>
        <a:p>
          <a:endParaRPr lang="ru-RU"/>
        </a:p>
      </dgm:t>
    </dgm:pt>
    <dgm:pt modelId="{2602A830-5045-4CA6-B1AE-1D5D4756E4FB}" type="sibTrans" cxnId="{4CDFBBF9-5ECA-4B13-9B4B-80A8C12008C6}">
      <dgm:prSet/>
      <dgm:spPr/>
      <dgm:t>
        <a:bodyPr/>
        <a:lstStyle/>
        <a:p>
          <a:endParaRPr lang="ru-RU"/>
        </a:p>
      </dgm:t>
    </dgm:pt>
    <dgm:pt modelId="{3FD72AD2-6D88-422A-8763-408FE024D3AE}">
      <dgm:prSet phldrT="[Текст]" custT="1"/>
      <dgm:spPr/>
      <dgm:t>
        <a:bodyPr/>
        <a:lstStyle/>
        <a:p>
          <a:r>
            <a:rPr lang="uk-UA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Критичне мислення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4A3324-D93F-4D00-AC08-1266E1C881A9}" type="parTrans" cxnId="{540AC116-6C96-4BF1-A05C-937AF48644F2}">
      <dgm:prSet/>
      <dgm:spPr/>
      <dgm:t>
        <a:bodyPr/>
        <a:lstStyle/>
        <a:p>
          <a:endParaRPr lang="ru-RU"/>
        </a:p>
      </dgm:t>
    </dgm:pt>
    <dgm:pt modelId="{EE07FB75-E214-4CBB-9C28-3D66841CB7D1}" type="sibTrans" cxnId="{540AC116-6C96-4BF1-A05C-937AF48644F2}">
      <dgm:prSet/>
      <dgm:spPr/>
      <dgm:t>
        <a:bodyPr/>
        <a:lstStyle/>
        <a:p>
          <a:endParaRPr lang="ru-RU"/>
        </a:p>
      </dgm:t>
    </dgm:pt>
    <dgm:pt modelId="{821EE116-B08D-4880-8D0A-C856B9FF801C}">
      <dgm:prSet phldrT="[Текст]" custT="1"/>
      <dgm:spPr/>
      <dgm:t>
        <a:bodyPr/>
        <a:lstStyle/>
        <a:p>
          <a:r>
            <a:rPr lang="uk-UA" sz="1800" b="1" dirty="0"/>
            <a:t>Інформаційні технології</a:t>
          </a:r>
          <a:endParaRPr lang="ru-RU" sz="1800" b="1" dirty="0"/>
        </a:p>
      </dgm:t>
    </dgm:pt>
    <dgm:pt modelId="{23042FB8-3530-4CFB-9D26-E382DC72943B}" type="parTrans" cxnId="{B3D2CBB9-CF9F-40DD-9731-38B8219E15CE}">
      <dgm:prSet/>
      <dgm:spPr/>
      <dgm:t>
        <a:bodyPr/>
        <a:lstStyle/>
        <a:p>
          <a:endParaRPr lang="ru-RU"/>
        </a:p>
      </dgm:t>
    </dgm:pt>
    <dgm:pt modelId="{7962B730-3484-4F9C-8D44-988F3F3B8283}" type="sibTrans" cxnId="{B3D2CBB9-CF9F-40DD-9731-38B8219E15CE}">
      <dgm:prSet/>
      <dgm:spPr/>
      <dgm:t>
        <a:bodyPr/>
        <a:lstStyle/>
        <a:p>
          <a:endParaRPr lang="ru-RU"/>
        </a:p>
      </dgm:t>
    </dgm:pt>
    <dgm:pt modelId="{BAEB7E5F-532A-4176-A269-B43A45456281}">
      <dgm:prSet phldrT="[Текст]" custT="1"/>
      <dgm:spPr/>
      <dgm:t>
        <a:bodyPr/>
        <a:lstStyle/>
        <a:p>
          <a:r>
            <a:rPr lang="uk-UA" sz="1800" b="1" dirty="0"/>
            <a:t>Розробка проектів</a:t>
          </a:r>
          <a:endParaRPr lang="ru-RU" sz="1800" b="1" dirty="0"/>
        </a:p>
      </dgm:t>
    </dgm:pt>
    <dgm:pt modelId="{23F7515A-EA4E-4A8A-8F5F-197E2944A171}" type="parTrans" cxnId="{725C0E77-145C-41AF-AA1B-256D7807F1B5}">
      <dgm:prSet/>
      <dgm:spPr/>
      <dgm:t>
        <a:bodyPr/>
        <a:lstStyle/>
        <a:p>
          <a:endParaRPr lang="ru-RU"/>
        </a:p>
      </dgm:t>
    </dgm:pt>
    <dgm:pt modelId="{10159DD5-5FCD-44E3-9270-01B8829D7F08}" type="sibTrans" cxnId="{725C0E77-145C-41AF-AA1B-256D7807F1B5}">
      <dgm:prSet/>
      <dgm:spPr/>
      <dgm:t>
        <a:bodyPr/>
        <a:lstStyle/>
        <a:p>
          <a:endParaRPr lang="ru-RU"/>
        </a:p>
      </dgm:t>
    </dgm:pt>
    <dgm:pt modelId="{88AAD586-78ED-4A59-8E36-2C7B1949D7B9}">
      <dgm:prSet phldrT="[Текст]" custT="1"/>
      <dgm:spPr/>
      <dgm:t>
        <a:bodyPr/>
        <a:lstStyle/>
        <a:p>
          <a:r>
            <a:rPr lang="uk-UA" sz="1800" b="1" dirty="0"/>
            <a:t>Інтерактивні</a:t>
          </a:r>
          <a:r>
            <a:rPr lang="uk-UA" sz="2000" b="1" dirty="0"/>
            <a:t> методи</a:t>
          </a:r>
          <a:endParaRPr lang="ru-RU" sz="2000" b="1" dirty="0"/>
        </a:p>
      </dgm:t>
    </dgm:pt>
    <dgm:pt modelId="{A14FDA65-47AA-48E4-BCB8-96B3C616B187}" type="parTrans" cxnId="{47998CE3-7F3D-4901-BD3B-C9EE4987C789}">
      <dgm:prSet/>
      <dgm:spPr/>
      <dgm:t>
        <a:bodyPr/>
        <a:lstStyle/>
        <a:p>
          <a:endParaRPr lang="ru-RU"/>
        </a:p>
      </dgm:t>
    </dgm:pt>
    <dgm:pt modelId="{7FBD2EC8-3144-4F95-A5D7-45F6EBF1DBC5}" type="sibTrans" cxnId="{47998CE3-7F3D-4901-BD3B-C9EE4987C789}">
      <dgm:prSet/>
      <dgm:spPr/>
      <dgm:t>
        <a:bodyPr/>
        <a:lstStyle/>
        <a:p>
          <a:endParaRPr lang="ru-RU"/>
        </a:p>
      </dgm:t>
    </dgm:pt>
    <dgm:pt modelId="{48D931DB-6CBC-4B35-9F43-A1C167C8B8B9}" type="pres">
      <dgm:prSet presAssocID="{BB30FDC1-0563-4906-B18E-348E286CC7A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A24B9F6-279E-401D-B7E8-99044E670EC4}" type="pres">
      <dgm:prSet presAssocID="{9444339C-791E-4ED4-B323-231D3B5A535B}" presName="centerShape" presStyleLbl="node0" presStyleIdx="0" presStyleCnt="1" custScaleX="129425" custScaleY="130724"/>
      <dgm:spPr/>
    </dgm:pt>
    <dgm:pt modelId="{11AF6147-C61F-46F4-AD67-BACF3FB8E549}" type="pres">
      <dgm:prSet presAssocID="{5D4A3324-D93F-4D00-AC08-1266E1C881A9}" presName="parTrans" presStyleLbl="sibTrans2D1" presStyleIdx="0" presStyleCnt="4"/>
      <dgm:spPr/>
    </dgm:pt>
    <dgm:pt modelId="{671FF8DA-CA6A-4D38-8E59-9FBEA52396C0}" type="pres">
      <dgm:prSet presAssocID="{5D4A3324-D93F-4D00-AC08-1266E1C881A9}" presName="connectorText" presStyleLbl="sibTrans2D1" presStyleIdx="0" presStyleCnt="4"/>
      <dgm:spPr/>
    </dgm:pt>
    <dgm:pt modelId="{A69F7DE0-4503-406F-AC40-BBE9ECF314A4}" type="pres">
      <dgm:prSet presAssocID="{3FD72AD2-6D88-422A-8763-408FE024D3AE}" presName="node" presStyleLbl="node1" presStyleIdx="0" presStyleCnt="4" custScaleX="111629" custScaleY="95943" custRadScaleRad="110227" custRadScaleInc="-4403">
        <dgm:presLayoutVars>
          <dgm:bulletEnabled val="1"/>
        </dgm:presLayoutVars>
      </dgm:prSet>
      <dgm:spPr/>
    </dgm:pt>
    <dgm:pt modelId="{F6A8AB20-9E74-40C7-804B-82756543FA83}" type="pres">
      <dgm:prSet presAssocID="{23042FB8-3530-4CFB-9D26-E382DC72943B}" presName="parTrans" presStyleLbl="sibTrans2D1" presStyleIdx="1" presStyleCnt="4" custLinFactNeighborX="4177" custLinFactNeighborY="-1"/>
      <dgm:spPr/>
    </dgm:pt>
    <dgm:pt modelId="{CABA9D68-0D00-4697-B501-00E5E5645A8B}" type="pres">
      <dgm:prSet presAssocID="{23042FB8-3530-4CFB-9D26-E382DC72943B}" presName="connectorText" presStyleLbl="sibTrans2D1" presStyleIdx="1" presStyleCnt="4"/>
      <dgm:spPr/>
    </dgm:pt>
    <dgm:pt modelId="{9B54E097-8944-4B8F-A2A0-5ECA967668F0}" type="pres">
      <dgm:prSet presAssocID="{821EE116-B08D-4880-8D0A-C856B9FF801C}" presName="node" presStyleLbl="node1" presStyleIdx="1" presStyleCnt="4" custScaleX="114963" custScaleY="118780" custRadScaleRad="126802" custRadScaleInc="-5742">
        <dgm:presLayoutVars>
          <dgm:bulletEnabled val="1"/>
        </dgm:presLayoutVars>
      </dgm:prSet>
      <dgm:spPr/>
    </dgm:pt>
    <dgm:pt modelId="{940479CA-F481-4FE3-9789-93B6B9E8BF34}" type="pres">
      <dgm:prSet presAssocID="{23F7515A-EA4E-4A8A-8F5F-197E2944A171}" presName="parTrans" presStyleLbl="sibTrans2D1" presStyleIdx="2" presStyleCnt="4"/>
      <dgm:spPr/>
    </dgm:pt>
    <dgm:pt modelId="{075CDB63-4C13-42DF-B5CB-4F88AD694BCC}" type="pres">
      <dgm:prSet presAssocID="{23F7515A-EA4E-4A8A-8F5F-197E2944A171}" presName="connectorText" presStyleLbl="sibTrans2D1" presStyleIdx="2" presStyleCnt="4"/>
      <dgm:spPr/>
    </dgm:pt>
    <dgm:pt modelId="{FEC1D660-6FC8-4D67-9FE5-F4AE183FA551}" type="pres">
      <dgm:prSet presAssocID="{BAEB7E5F-532A-4176-A269-B43A45456281}" presName="node" presStyleLbl="node1" presStyleIdx="2" presStyleCnt="4" custScaleX="99526" custScaleY="102315" custRadScaleRad="101630" custRadScaleInc="796">
        <dgm:presLayoutVars>
          <dgm:bulletEnabled val="1"/>
        </dgm:presLayoutVars>
      </dgm:prSet>
      <dgm:spPr/>
    </dgm:pt>
    <dgm:pt modelId="{0137D8C5-2DED-4B0F-B9A1-867420210944}" type="pres">
      <dgm:prSet presAssocID="{A14FDA65-47AA-48E4-BCB8-96B3C616B187}" presName="parTrans" presStyleLbl="sibTrans2D1" presStyleIdx="3" presStyleCnt="4"/>
      <dgm:spPr/>
    </dgm:pt>
    <dgm:pt modelId="{8F8EA5C5-1C1C-4634-891A-B6EB248150AD}" type="pres">
      <dgm:prSet presAssocID="{A14FDA65-47AA-48E4-BCB8-96B3C616B187}" presName="connectorText" presStyleLbl="sibTrans2D1" presStyleIdx="3" presStyleCnt="4"/>
      <dgm:spPr/>
    </dgm:pt>
    <dgm:pt modelId="{8AFA81C8-C44F-4C81-BC5B-68B9F2867FFE}" type="pres">
      <dgm:prSet presAssocID="{88AAD586-78ED-4A59-8E36-2C7B1949D7B9}" presName="node" presStyleLbl="node1" presStyleIdx="3" presStyleCnt="4" custScaleX="107836" custScaleY="114589" custRadScaleRad="124692" custRadScaleInc="5231">
        <dgm:presLayoutVars>
          <dgm:bulletEnabled val="1"/>
        </dgm:presLayoutVars>
      </dgm:prSet>
      <dgm:spPr/>
    </dgm:pt>
  </dgm:ptLst>
  <dgm:cxnLst>
    <dgm:cxn modelId="{732C4606-6ABB-4744-80AE-D3228DA64F66}" type="presOf" srcId="{23042FB8-3530-4CFB-9D26-E382DC72943B}" destId="{CABA9D68-0D00-4697-B501-00E5E5645A8B}" srcOrd="1" destOrd="0" presId="urn:microsoft.com/office/officeart/2005/8/layout/radial5"/>
    <dgm:cxn modelId="{540AC116-6C96-4BF1-A05C-937AF48644F2}" srcId="{9444339C-791E-4ED4-B323-231D3B5A535B}" destId="{3FD72AD2-6D88-422A-8763-408FE024D3AE}" srcOrd="0" destOrd="0" parTransId="{5D4A3324-D93F-4D00-AC08-1266E1C881A9}" sibTransId="{EE07FB75-E214-4CBB-9C28-3D66841CB7D1}"/>
    <dgm:cxn modelId="{2D36B11D-DAA2-48DD-A329-69398F0EAE67}" type="presOf" srcId="{3FD72AD2-6D88-422A-8763-408FE024D3AE}" destId="{A69F7DE0-4503-406F-AC40-BBE9ECF314A4}" srcOrd="0" destOrd="0" presId="urn:microsoft.com/office/officeart/2005/8/layout/radial5"/>
    <dgm:cxn modelId="{F3C54927-653D-4D0E-BEA5-1B0A525BDAF9}" type="presOf" srcId="{23F7515A-EA4E-4A8A-8F5F-197E2944A171}" destId="{075CDB63-4C13-42DF-B5CB-4F88AD694BCC}" srcOrd="1" destOrd="0" presId="urn:microsoft.com/office/officeart/2005/8/layout/radial5"/>
    <dgm:cxn modelId="{84DE0C2D-0D8D-43EC-AD25-6DDD570C8511}" type="presOf" srcId="{821EE116-B08D-4880-8D0A-C856B9FF801C}" destId="{9B54E097-8944-4B8F-A2A0-5ECA967668F0}" srcOrd="0" destOrd="0" presId="urn:microsoft.com/office/officeart/2005/8/layout/radial5"/>
    <dgm:cxn modelId="{07EB6060-AD98-43EC-9BF6-82CDF479D2BA}" type="presOf" srcId="{5D4A3324-D93F-4D00-AC08-1266E1C881A9}" destId="{11AF6147-C61F-46F4-AD67-BACF3FB8E549}" srcOrd="0" destOrd="0" presId="urn:microsoft.com/office/officeart/2005/8/layout/radial5"/>
    <dgm:cxn modelId="{A4C8EE43-6C58-4189-94A6-BB1FCB4846FA}" type="presOf" srcId="{23F7515A-EA4E-4A8A-8F5F-197E2944A171}" destId="{940479CA-F481-4FE3-9789-93B6B9E8BF34}" srcOrd="0" destOrd="0" presId="urn:microsoft.com/office/officeart/2005/8/layout/radial5"/>
    <dgm:cxn modelId="{C4D24D75-092A-4904-9685-F4FDCDA94D8E}" type="presOf" srcId="{BAEB7E5F-532A-4176-A269-B43A45456281}" destId="{FEC1D660-6FC8-4D67-9FE5-F4AE183FA551}" srcOrd="0" destOrd="0" presId="urn:microsoft.com/office/officeart/2005/8/layout/radial5"/>
    <dgm:cxn modelId="{D472CD55-915E-4A96-9FD1-7437C22C0B16}" type="presOf" srcId="{9444339C-791E-4ED4-B323-231D3B5A535B}" destId="{8A24B9F6-279E-401D-B7E8-99044E670EC4}" srcOrd="0" destOrd="0" presId="urn:microsoft.com/office/officeart/2005/8/layout/radial5"/>
    <dgm:cxn modelId="{725C0E77-145C-41AF-AA1B-256D7807F1B5}" srcId="{9444339C-791E-4ED4-B323-231D3B5A535B}" destId="{BAEB7E5F-532A-4176-A269-B43A45456281}" srcOrd="2" destOrd="0" parTransId="{23F7515A-EA4E-4A8A-8F5F-197E2944A171}" sibTransId="{10159DD5-5FCD-44E3-9270-01B8829D7F08}"/>
    <dgm:cxn modelId="{7ED1E387-BDBE-46DB-99CF-4A0A55EE0C0A}" type="presOf" srcId="{88AAD586-78ED-4A59-8E36-2C7B1949D7B9}" destId="{8AFA81C8-C44F-4C81-BC5B-68B9F2867FFE}" srcOrd="0" destOrd="0" presId="urn:microsoft.com/office/officeart/2005/8/layout/radial5"/>
    <dgm:cxn modelId="{4EB18A8E-30E4-4D13-80E5-A828A2328DBE}" type="presOf" srcId="{5D4A3324-D93F-4D00-AC08-1266E1C881A9}" destId="{671FF8DA-CA6A-4D38-8E59-9FBEA52396C0}" srcOrd="1" destOrd="0" presId="urn:microsoft.com/office/officeart/2005/8/layout/radial5"/>
    <dgm:cxn modelId="{99DB5AB1-2C7A-4065-81C6-8173C5B084C7}" type="presOf" srcId="{A14FDA65-47AA-48E4-BCB8-96B3C616B187}" destId="{8F8EA5C5-1C1C-4634-891A-B6EB248150AD}" srcOrd="1" destOrd="0" presId="urn:microsoft.com/office/officeart/2005/8/layout/radial5"/>
    <dgm:cxn modelId="{B3D2CBB9-CF9F-40DD-9731-38B8219E15CE}" srcId="{9444339C-791E-4ED4-B323-231D3B5A535B}" destId="{821EE116-B08D-4880-8D0A-C856B9FF801C}" srcOrd="1" destOrd="0" parTransId="{23042FB8-3530-4CFB-9D26-E382DC72943B}" sibTransId="{7962B730-3484-4F9C-8D44-988F3F3B8283}"/>
    <dgm:cxn modelId="{A7FB70D7-BFC8-487E-918A-AA743D9CE67D}" type="presOf" srcId="{A14FDA65-47AA-48E4-BCB8-96B3C616B187}" destId="{0137D8C5-2DED-4B0F-B9A1-867420210944}" srcOrd="0" destOrd="0" presId="urn:microsoft.com/office/officeart/2005/8/layout/radial5"/>
    <dgm:cxn modelId="{47998CE3-7F3D-4901-BD3B-C9EE4987C789}" srcId="{9444339C-791E-4ED4-B323-231D3B5A535B}" destId="{88AAD586-78ED-4A59-8E36-2C7B1949D7B9}" srcOrd="3" destOrd="0" parTransId="{A14FDA65-47AA-48E4-BCB8-96B3C616B187}" sibTransId="{7FBD2EC8-3144-4F95-A5D7-45F6EBF1DBC5}"/>
    <dgm:cxn modelId="{493358EA-CF6D-4457-A537-C154DD5720DA}" type="presOf" srcId="{23042FB8-3530-4CFB-9D26-E382DC72943B}" destId="{F6A8AB20-9E74-40C7-804B-82756543FA83}" srcOrd="0" destOrd="0" presId="urn:microsoft.com/office/officeart/2005/8/layout/radial5"/>
    <dgm:cxn modelId="{8E1C8CF3-1FDD-4D30-A84E-2A4E5B149E46}" type="presOf" srcId="{BB30FDC1-0563-4906-B18E-348E286CC7A5}" destId="{48D931DB-6CBC-4B35-9F43-A1C167C8B8B9}" srcOrd="0" destOrd="0" presId="urn:microsoft.com/office/officeart/2005/8/layout/radial5"/>
    <dgm:cxn modelId="{4CDFBBF9-5ECA-4B13-9B4B-80A8C12008C6}" srcId="{BB30FDC1-0563-4906-B18E-348E286CC7A5}" destId="{9444339C-791E-4ED4-B323-231D3B5A535B}" srcOrd="0" destOrd="0" parTransId="{081043A6-0BE2-404E-AC5A-D3169A82DB38}" sibTransId="{2602A830-5045-4CA6-B1AE-1D5D4756E4FB}"/>
    <dgm:cxn modelId="{01DC8259-BD45-45B2-8C3F-F76AD2C55AB9}" type="presParOf" srcId="{48D931DB-6CBC-4B35-9F43-A1C167C8B8B9}" destId="{8A24B9F6-279E-401D-B7E8-99044E670EC4}" srcOrd="0" destOrd="0" presId="urn:microsoft.com/office/officeart/2005/8/layout/radial5"/>
    <dgm:cxn modelId="{DF4B92C4-58D5-44C1-8667-F6A1BDD0F09C}" type="presParOf" srcId="{48D931DB-6CBC-4B35-9F43-A1C167C8B8B9}" destId="{11AF6147-C61F-46F4-AD67-BACF3FB8E549}" srcOrd="1" destOrd="0" presId="urn:microsoft.com/office/officeart/2005/8/layout/radial5"/>
    <dgm:cxn modelId="{E1BA5297-CC3B-41F3-AF1C-D9400CB99BC9}" type="presParOf" srcId="{11AF6147-C61F-46F4-AD67-BACF3FB8E549}" destId="{671FF8DA-CA6A-4D38-8E59-9FBEA52396C0}" srcOrd="0" destOrd="0" presId="urn:microsoft.com/office/officeart/2005/8/layout/radial5"/>
    <dgm:cxn modelId="{7541A2E4-E359-4A16-9EC2-9A6364545591}" type="presParOf" srcId="{48D931DB-6CBC-4B35-9F43-A1C167C8B8B9}" destId="{A69F7DE0-4503-406F-AC40-BBE9ECF314A4}" srcOrd="2" destOrd="0" presId="urn:microsoft.com/office/officeart/2005/8/layout/radial5"/>
    <dgm:cxn modelId="{72717B93-AE0F-4F3F-A118-33018EDCE22F}" type="presParOf" srcId="{48D931DB-6CBC-4B35-9F43-A1C167C8B8B9}" destId="{F6A8AB20-9E74-40C7-804B-82756543FA83}" srcOrd="3" destOrd="0" presId="urn:microsoft.com/office/officeart/2005/8/layout/radial5"/>
    <dgm:cxn modelId="{430E7EA5-788E-4125-AB0F-C3952F701D86}" type="presParOf" srcId="{F6A8AB20-9E74-40C7-804B-82756543FA83}" destId="{CABA9D68-0D00-4697-B501-00E5E5645A8B}" srcOrd="0" destOrd="0" presId="urn:microsoft.com/office/officeart/2005/8/layout/radial5"/>
    <dgm:cxn modelId="{E8D62498-42E6-47FC-9F9F-2885B8F810C1}" type="presParOf" srcId="{48D931DB-6CBC-4B35-9F43-A1C167C8B8B9}" destId="{9B54E097-8944-4B8F-A2A0-5ECA967668F0}" srcOrd="4" destOrd="0" presId="urn:microsoft.com/office/officeart/2005/8/layout/radial5"/>
    <dgm:cxn modelId="{8A0E822B-9FFF-4F81-8C83-59FB8A8040BB}" type="presParOf" srcId="{48D931DB-6CBC-4B35-9F43-A1C167C8B8B9}" destId="{940479CA-F481-4FE3-9789-93B6B9E8BF34}" srcOrd="5" destOrd="0" presId="urn:microsoft.com/office/officeart/2005/8/layout/radial5"/>
    <dgm:cxn modelId="{194110F0-468D-4FBF-8281-E7FB93ED7B43}" type="presParOf" srcId="{940479CA-F481-4FE3-9789-93B6B9E8BF34}" destId="{075CDB63-4C13-42DF-B5CB-4F88AD694BCC}" srcOrd="0" destOrd="0" presId="urn:microsoft.com/office/officeart/2005/8/layout/radial5"/>
    <dgm:cxn modelId="{633C0942-AA89-4431-BA50-520B77CDC8B6}" type="presParOf" srcId="{48D931DB-6CBC-4B35-9F43-A1C167C8B8B9}" destId="{FEC1D660-6FC8-4D67-9FE5-F4AE183FA551}" srcOrd="6" destOrd="0" presId="urn:microsoft.com/office/officeart/2005/8/layout/radial5"/>
    <dgm:cxn modelId="{C44042AE-FEE2-4CD9-BCB2-2850A8842097}" type="presParOf" srcId="{48D931DB-6CBC-4B35-9F43-A1C167C8B8B9}" destId="{0137D8C5-2DED-4B0F-B9A1-867420210944}" srcOrd="7" destOrd="0" presId="urn:microsoft.com/office/officeart/2005/8/layout/radial5"/>
    <dgm:cxn modelId="{5DC06E0E-95B1-4950-A1F6-6AF69D9B69BE}" type="presParOf" srcId="{0137D8C5-2DED-4B0F-B9A1-867420210944}" destId="{8F8EA5C5-1C1C-4634-891A-B6EB248150AD}" srcOrd="0" destOrd="0" presId="urn:microsoft.com/office/officeart/2005/8/layout/radial5"/>
    <dgm:cxn modelId="{804FCDEA-8152-444E-9514-A46B75F861B7}" type="presParOf" srcId="{48D931DB-6CBC-4B35-9F43-A1C167C8B8B9}" destId="{8AFA81C8-C44F-4C81-BC5B-68B9F2867FF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4B9F6-279E-401D-B7E8-99044E670EC4}">
      <dsp:nvSpPr>
        <dsp:cNvPr id="0" name=""/>
        <dsp:cNvSpPr/>
      </dsp:nvSpPr>
      <dsp:spPr>
        <a:xfrm>
          <a:off x="3344705" y="2071979"/>
          <a:ext cx="1563134" cy="1578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Інноваційні педагогічні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технології</a:t>
          </a:r>
          <a:endParaRPr lang="ru-RU" sz="15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73621" y="2303192"/>
        <a:ext cx="1105302" cy="1116396"/>
      </dsp:txXfrm>
    </dsp:sp>
    <dsp:sp modelId="{11AF6147-C61F-46F4-AD67-BACF3FB8E549}">
      <dsp:nvSpPr>
        <dsp:cNvPr id="0" name=""/>
        <dsp:cNvSpPr/>
      </dsp:nvSpPr>
      <dsp:spPr>
        <a:xfrm rot="16069915">
          <a:off x="3919332" y="1511805"/>
          <a:ext cx="331219" cy="515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10800000">
        <a:off x="3970895" y="1664600"/>
        <a:ext cx="231853" cy="309443"/>
      </dsp:txXfrm>
    </dsp:sp>
    <dsp:sp modelId="{A69F7DE0-4503-406F-AC40-BBE9ECF314A4}">
      <dsp:nvSpPr>
        <dsp:cNvPr id="0" name=""/>
        <dsp:cNvSpPr/>
      </dsp:nvSpPr>
      <dsp:spPr>
        <a:xfrm>
          <a:off x="3202736" y="0"/>
          <a:ext cx="1685253" cy="14484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Критичне мислення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536" y="212119"/>
        <a:ext cx="1191653" cy="1024204"/>
      </dsp:txXfrm>
    </dsp:sp>
    <dsp:sp modelId="{F6A8AB20-9E74-40C7-804B-82756543FA83}">
      <dsp:nvSpPr>
        <dsp:cNvPr id="0" name=""/>
        <dsp:cNvSpPr/>
      </dsp:nvSpPr>
      <dsp:spPr>
        <a:xfrm rot="21444966">
          <a:off x="5159009" y="2545482"/>
          <a:ext cx="552597" cy="515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5159088" y="2652118"/>
        <a:ext cx="397875" cy="309443"/>
      </dsp:txXfrm>
    </dsp:sp>
    <dsp:sp modelId="{9B54E097-8944-4B8F-A2A0-5ECA967668F0}">
      <dsp:nvSpPr>
        <dsp:cNvPr id="0" name=""/>
        <dsp:cNvSpPr/>
      </dsp:nvSpPr>
      <dsp:spPr>
        <a:xfrm>
          <a:off x="5947811" y="1843420"/>
          <a:ext cx="1735586" cy="1793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Інформаційні технології</a:t>
          </a:r>
          <a:endParaRPr lang="ru-RU" sz="1800" b="1" kern="1200" dirty="0"/>
        </a:p>
      </dsp:txBody>
      <dsp:txXfrm>
        <a:off x="6201982" y="2106030"/>
        <a:ext cx="1227244" cy="1267991"/>
      </dsp:txXfrm>
    </dsp:sp>
    <dsp:sp modelId="{940479CA-F481-4FE3-9789-93B6B9E8BF34}">
      <dsp:nvSpPr>
        <dsp:cNvPr id="0" name=""/>
        <dsp:cNvSpPr/>
      </dsp:nvSpPr>
      <dsp:spPr>
        <a:xfrm rot="5421698">
          <a:off x="3967026" y="3672019"/>
          <a:ext cx="305005" cy="515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10800000">
        <a:off x="4013065" y="3729417"/>
        <a:ext cx="213504" cy="309443"/>
      </dsp:txXfrm>
    </dsp:sp>
    <dsp:sp modelId="{FEC1D660-6FC8-4D67-9FE5-F4AE183FA551}">
      <dsp:nvSpPr>
        <dsp:cNvPr id="0" name=""/>
        <dsp:cNvSpPr/>
      </dsp:nvSpPr>
      <dsp:spPr>
        <a:xfrm>
          <a:off x="3361516" y="4226239"/>
          <a:ext cx="1502535" cy="1544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Розробка проектів</a:t>
          </a:r>
          <a:endParaRPr lang="ru-RU" sz="1800" b="1" kern="1200" dirty="0"/>
        </a:p>
      </dsp:txBody>
      <dsp:txXfrm>
        <a:off x="3581557" y="4452446"/>
        <a:ext cx="1062453" cy="1092226"/>
      </dsp:txXfrm>
    </dsp:sp>
    <dsp:sp modelId="{0137D8C5-2DED-4B0F-B9A1-867420210944}">
      <dsp:nvSpPr>
        <dsp:cNvPr id="0" name=""/>
        <dsp:cNvSpPr/>
      </dsp:nvSpPr>
      <dsp:spPr>
        <a:xfrm rot="10941237">
          <a:off x="2557069" y="2550470"/>
          <a:ext cx="557357" cy="515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10800000">
        <a:off x="2711726" y="2656795"/>
        <a:ext cx="402635" cy="309443"/>
      </dsp:txXfrm>
    </dsp:sp>
    <dsp:sp modelId="{8AFA81C8-C44F-4C81-BC5B-68B9F2867FFE}">
      <dsp:nvSpPr>
        <dsp:cNvPr id="0" name=""/>
        <dsp:cNvSpPr/>
      </dsp:nvSpPr>
      <dsp:spPr>
        <a:xfrm>
          <a:off x="667239" y="1887690"/>
          <a:ext cx="1627990" cy="1729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Інтерактивні</a:t>
          </a:r>
          <a:r>
            <a:rPr lang="uk-UA" sz="2000" b="1" kern="1200" dirty="0"/>
            <a:t> методи</a:t>
          </a:r>
          <a:endParaRPr lang="ru-RU" sz="2000" b="1" kern="1200" dirty="0"/>
        </a:p>
      </dsp:txBody>
      <dsp:txXfrm>
        <a:off x="905653" y="2141034"/>
        <a:ext cx="1151162" cy="1223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920C9-0FC0-4DDF-909F-C15F25C4E66B}" type="datetimeFigureOut">
              <a:rPr lang="ru-UA" smtClean="0"/>
              <a:t>27.10.2021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C1483-FFA3-49D4-B7CE-E39E0160ED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7556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C1483-FFA3-49D4-B7CE-E39E0160EDF5}" type="slidenum">
              <a:rPr lang="ru-UA" smtClean="0"/>
              <a:t>6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3773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37C058-F08C-4262-8260-A70608971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24A7-8746-4695-9ED0-9BF1BD4554EF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034D2D-F0C9-4375-A36E-99206448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DF35BE-A8E1-4485-BCF1-3AB9BE10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B230-7C92-44F3-850F-466961403FB5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15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15EC9C-2CFE-49B1-9ADE-6AFD66BC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2AA9-6FED-4B30-A321-91087DC3A04F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5BB87B-723F-4F71-AF9D-4548C2AE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8F6488-50CC-40F5-BBF9-14031146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685FD-4317-4598-B155-0A10BCD4C6B7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8501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E2FE4D-632A-4040-9BCC-AD6165B7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4D911-B1CB-45B1-9990-85382775C666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151478-4A69-4D71-BD4B-728BCA12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9F8C6-D38A-4C26-8B17-F292163F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36FAF-1268-4631-BCC2-76DB1B65CB4F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5348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0F89FF-7F32-4C0A-AFDE-DC7C94A5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756E-91E1-46F9-976C-15E63B66B04D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1F0824-CC5A-4E71-943C-0702E19F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AE7D94-4711-4128-85D9-9BF18901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9F95D-6D95-481B-9DC8-803C4A6A4651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81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80F7E4-1CFD-4DA1-B1CE-C699D28EE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E73E5-2478-460D-A76C-A87C7D139B8F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20722A-DA50-4F11-B379-B7918B53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E6992F-F9A5-430E-AC5B-8D4B1690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5E868-CEE8-49CD-8CE3-79EAF60DE44F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443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F15B842-8A10-4AB7-9ACD-754DDCDF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FA9D9-F72D-4541-B1F4-5AA0AB6F1C2D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DE961BD-9D99-41C9-8A6F-8535B054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A64C4E1-0819-441B-979A-8964D894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D468E-F260-40A8-B01A-5E65BD0B32DC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4976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9E78D7A0-8C22-451E-AD44-2D8624EC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9EAFB-A713-45F2-B17E-4A3CC75453E2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8B4B18F0-FC2F-41F9-BE01-4F3EA316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F3B20F45-3F53-4FA2-AEF2-ECC9F0C7F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4BCB9-5F75-4613-8371-7B517FF306F5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6689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5E7846D2-92B9-4A62-BC6C-629D7C1A1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5B55-A9E2-46E6-A69F-D219FDB44038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8AAA757F-9DC6-4BD3-9022-6625B35F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24CD834-FCC4-451D-8ACE-5C033E05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68A1-142A-4802-B895-6051B7D84B8C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306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B33A73B0-FDDE-4A5C-B69B-EAFF64BE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FA1F5-3D14-4A8C-9021-73BEF6E36F35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1558052D-6263-4E7E-9774-0E1BCD96F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47E64CEE-B495-4C67-B62D-4C659E95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0A4C-A468-4F5E-8A50-5AA873D53EE1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9121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7452B6C-518D-4BA0-A087-A9F9A652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FDEDE-6ED9-4CBF-A56E-04B545E5A8E8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4FEF6ACF-04B9-46F6-ADB3-5C78454C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052F9C4-3A36-4BE9-9C7F-B3D7DECE2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3C8F3-3DF2-4D3A-B9D6-88F31FA556CD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78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6F9EDBC-777D-4FF2-B6BC-6469A9AF7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47FB-39BC-4F33-AEB3-2C05CCFE69F1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7E5A0AF-7BE4-4D94-8D90-C89C87DD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A0926135-2204-4B85-95C4-46FA44DD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842F8-386E-4656-B832-8BEE56288E2A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4885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E5F65084-DFE9-469B-B10D-42117627B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заголовка</a:t>
            </a:r>
            <a:endParaRPr lang="ru-UA" altLang="ru-UA"/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99096990-B841-42BE-ABB7-883205C9C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текста</a:t>
            </a:r>
          </a:p>
          <a:p>
            <a:pPr lvl="1"/>
            <a:r>
              <a:rPr lang="ru-RU" altLang="ru-UA"/>
              <a:t>Второй уровень</a:t>
            </a:r>
          </a:p>
          <a:p>
            <a:pPr lvl="2"/>
            <a:r>
              <a:rPr lang="ru-RU" altLang="ru-UA"/>
              <a:t>Третий уровень</a:t>
            </a:r>
          </a:p>
          <a:p>
            <a:pPr lvl="3"/>
            <a:r>
              <a:rPr lang="ru-RU" altLang="ru-UA"/>
              <a:t>Четвертый уровень</a:t>
            </a:r>
          </a:p>
          <a:p>
            <a:pPr lvl="4"/>
            <a:r>
              <a:rPr lang="ru-RU" altLang="ru-UA"/>
              <a:t>Пятый уровень</a:t>
            </a:r>
            <a:endParaRPr lang="ru-UA" alt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6B0C5F-7F45-4DC2-98BB-06E781E52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72ECBC-7C36-4B20-9B7B-4D41907CEDC7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C767AF-30BE-4F64-B3D8-62FC47F6B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2F2276-44E4-4244-8FEE-15B6E8BA7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A8ED8A-A48F-4FE7-89FF-28ADF915C452}" type="slidenum">
              <a:rPr lang="ru-UA"/>
              <a:pPr>
                <a:defRPr/>
              </a:pPr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9614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7C57D1C1-58E6-49A9-8DD3-559EE843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E7A72A-B340-471F-9918-7436DFE67CBF}" type="datetimeyyyy">
              <a:rPr lang="ru-UA"/>
              <a:pPr>
                <a:defRPr/>
              </a:pPr>
              <a:t>2021</a:t>
            </a:fld>
            <a:endParaRPr lang="ru-UA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9131A66F-3684-4B1B-A0A1-C08A16B0C545}"/>
              </a:ext>
            </a:extLst>
          </p:cNvPr>
          <p:cNvSpPr txBox="1">
            <a:spLocks/>
          </p:cNvSpPr>
          <p:nvPr/>
        </p:nvSpPr>
        <p:spPr>
          <a:xfrm>
            <a:off x="395536" y="220090"/>
            <a:ext cx="6019204" cy="1368152"/>
          </a:xfrm>
          <a:prstGeom prst="rect">
            <a:avLst/>
          </a:prstGeom>
        </p:spPr>
        <p:txBody>
          <a:bodyPr lIns="51435" tIns="25718" rIns="51435" bIns="25718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>
                <a:latin typeface="+mj-lt"/>
              </a:rPr>
              <a:t>ЗАПОРІЗЬКИЙ НАЦІОНАЛЬНИЙ УНІВЕРСИТЕТ</a:t>
            </a:r>
          </a:p>
          <a:p>
            <a:pPr marL="0" indent="0" algn="ct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 err="1">
                <a:latin typeface="+mj-lt"/>
              </a:rPr>
              <a:t>Економічний</a:t>
            </a:r>
            <a:r>
              <a:rPr lang="ru-RU" sz="2625" dirty="0">
                <a:latin typeface="+mj-lt"/>
              </a:rPr>
              <a:t> факультет</a:t>
            </a:r>
          </a:p>
          <a:p>
            <a:pPr marL="0" indent="0" algn="ct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>
                <a:latin typeface="+mj-lt"/>
              </a:rPr>
              <a:t>Кафедра </a:t>
            </a:r>
            <a:r>
              <a:rPr lang="ru-RU" sz="2625" dirty="0" err="1">
                <a:latin typeface="+mj-lt"/>
              </a:rPr>
              <a:t>управління</a:t>
            </a:r>
            <a:r>
              <a:rPr lang="ru-RU" sz="2625" dirty="0">
                <a:latin typeface="+mj-lt"/>
              </a:rPr>
              <a:t> персоналом і маркетингу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FAF9CD-3856-44E8-8E3A-815B95206DB8}"/>
              </a:ext>
            </a:extLst>
          </p:cNvPr>
          <p:cNvSpPr txBox="1"/>
          <p:nvPr/>
        </p:nvSpPr>
        <p:spPr>
          <a:xfrm>
            <a:off x="14908" y="6103450"/>
            <a:ext cx="20574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50" dirty="0">
                <a:latin typeface="+mj-lt"/>
              </a:rPr>
              <a:t>УКРАЇНА 2021</a:t>
            </a:r>
            <a:endParaRPr lang="ru-UA" sz="135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2FC4A1-50B1-4314-8161-44115CE59E4A}"/>
              </a:ext>
            </a:extLst>
          </p:cNvPr>
          <p:cNvSpPr txBox="1"/>
          <p:nvPr/>
        </p:nvSpPr>
        <p:spPr>
          <a:xfrm>
            <a:off x="442955" y="1718550"/>
            <a:ext cx="6222263" cy="9002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625" b="1" dirty="0">
                <a:latin typeface="+mj-lt"/>
              </a:rPr>
              <a:t>ЕКОНОМІКА ПРАЦІ І СОЦІАЛЬНО-ТРУДОВІ ВІДНОСИНИ</a:t>
            </a:r>
          </a:p>
        </p:txBody>
      </p:sp>
      <p:pic>
        <p:nvPicPr>
          <p:cNvPr id="8" name="Рисунок 7" descr="фото.jpg">
            <a:extLst>
              <a:ext uri="{FF2B5EF4-FFF2-40B4-BE49-F238E27FC236}">
                <a16:creationId xmlns:a16="http://schemas.microsoft.com/office/drawing/2014/main" id="{FF081200-8D3F-4BD6-82E2-287721440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972" y="235945"/>
            <a:ext cx="1592741" cy="2279155"/>
          </a:xfrm>
          <a:prstGeom prst="rect">
            <a:avLst/>
          </a:prstGeom>
        </p:spPr>
      </p:pic>
      <p:sp>
        <p:nvSpPr>
          <p:cNvPr id="14" name="Объект 2">
            <a:extLst>
              <a:ext uri="{FF2B5EF4-FFF2-40B4-BE49-F238E27FC236}">
                <a16:creationId xmlns:a16="http://schemas.microsoft.com/office/drawing/2014/main" id="{4ABE7F50-F71D-40B3-86DD-E98BF1B83DC1}"/>
              </a:ext>
            </a:extLst>
          </p:cNvPr>
          <p:cNvSpPr txBox="1">
            <a:spLocks/>
          </p:cNvSpPr>
          <p:nvPr/>
        </p:nvSpPr>
        <p:spPr>
          <a:xfrm>
            <a:off x="-180528" y="2827412"/>
            <a:ext cx="6019204" cy="601588"/>
          </a:xfrm>
          <a:prstGeom prst="rect">
            <a:avLst/>
          </a:prstGeom>
        </p:spPr>
        <p:txBody>
          <a:bodyPr lIns="51435" tIns="25718" rIns="51435" bIns="25718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>
                <a:latin typeface="+mj-lt"/>
              </a:rPr>
              <a:t>Гельман Валентина </a:t>
            </a:r>
            <a:r>
              <a:rPr lang="ru-RU" sz="2625" dirty="0" err="1">
                <a:latin typeface="+mj-lt"/>
              </a:rPr>
              <a:t>Миколаївна</a:t>
            </a:r>
            <a:endParaRPr lang="ru-RU" sz="2625" dirty="0">
              <a:latin typeface="+mj-lt"/>
            </a:endParaRPr>
          </a:p>
          <a:p>
            <a:pPr marL="0" indent="0" algn="r">
              <a:lnSpc>
                <a:spcPct val="65000"/>
              </a:lnSpc>
              <a:spcBef>
                <a:spcPts val="0"/>
              </a:spcBef>
              <a:buNone/>
              <a:defRPr/>
            </a:pPr>
            <a:r>
              <a:rPr lang="ru-RU" sz="2625" dirty="0">
                <a:latin typeface="+mj-lt"/>
              </a:rPr>
              <a:t>доктор </a:t>
            </a:r>
            <a:r>
              <a:rPr lang="ru-RU" sz="2625" dirty="0" err="1">
                <a:latin typeface="+mj-lt"/>
              </a:rPr>
              <a:t>економічних</a:t>
            </a:r>
            <a:r>
              <a:rPr lang="ru-RU" sz="2625" dirty="0">
                <a:latin typeface="+mj-lt"/>
              </a:rPr>
              <a:t> наук, доцент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C2A37C-1BD5-4AA6-BA1B-2DD127CB1D55}"/>
              </a:ext>
            </a:extLst>
          </p:cNvPr>
          <p:cNvSpPr txBox="1"/>
          <p:nvPr/>
        </p:nvSpPr>
        <p:spPr>
          <a:xfrm>
            <a:off x="136447" y="3612318"/>
            <a:ext cx="7169377" cy="126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Кафедра: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управління персоналом і маркетингу,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корпус,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ауд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218</a:t>
            </a:r>
            <a:endParaRPr lang="ru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E-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mail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karollinza@gmail.com</a:t>
            </a:r>
            <a:endParaRPr lang="ru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Телефон: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(061) 228-76-25</a:t>
            </a:r>
            <a:endParaRPr lang="ru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Інші засоби зв’язку: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Zoom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 </a:t>
            </a:r>
            <a:endParaRPr lang="ru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4A0DCA-321A-4516-ABF4-E134BED7D9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6" t="46593" r="14025" b="19470"/>
          <a:stretch/>
        </p:blipFill>
        <p:spPr bwMode="auto">
          <a:xfrm>
            <a:off x="5286772" y="4097369"/>
            <a:ext cx="3600400" cy="231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F3EA9E-6C1C-4A68-AE5C-D0ABB3B80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602716"/>
            <a:ext cx="8568951" cy="4555796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РОЗКЛАД КУРСУ ЗА ТЕМАМИ</a:t>
            </a:r>
          </a:p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як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напрям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наукового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дослідження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як сфера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життєдіяльності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людини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провідний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чинник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виробництва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Населення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трудовий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потенціал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суспільства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Зайнятість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населення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безробіття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Ринок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lang="ru-RU" sz="200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Соціально-трудові</a:t>
            </a:r>
            <a:r>
              <a:rPr lang="ru-RU" sz="200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відносини</a:t>
            </a:r>
            <a:r>
              <a:rPr lang="ru-RU" sz="200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lang="ru-RU" sz="200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Соціальне</a:t>
            </a:r>
            <a:r>
              <a:rPr lang="ru-RU" sz="200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партнерство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Регулювання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соціально-трудових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Кадровий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склад</a:t>
            </a: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Ефективність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Організація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нормування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Оплата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Планування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аналіз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звітність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аудит у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сфері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реалізація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 ринку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Міжнародна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організація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AutoNum type="arabicPeriod"/>
              <a:tabLst>
                <a:tab pos="630555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Людський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розвиток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– мета 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критерій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соціально-економічного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прогресу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51D818-BC3D-4CEC-BF55-95109FE3FA4C}"/>
              </a:ext>
            </a:extLst>
          </p:cNvPr>
          <p:cNvSpPr txBox="1">
            <a:spLocks/>
          </p:cNvSpPr>
          <p:nvPr/>
        </p:nvSpPr>
        <p:spPr>
          <a:xfrm>
            <a:off x="886876" y="63301"/>
            <a:ext cx="7640105" cy="416011"/>
          </a:xfrm>
          <a:prstGeom prst="rect">
            <a:avLst/>
          </a:prstGeom>
          <a:solidFill>
            <a:srgbClr val="CCECFF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1800" cap="all" dirty="0"/>
              <a:t>Навчальна дисципліна</a:t>
            </a:r>
            <a:r>
              <a:rPr lang="uk-UA" sz="1800" dirty="0"/>
              <a:t>: </a:t>
            </a:r>
            <a:r>
              <a:rPr lang="ru-RU" sz="1800" dirty="0" err="1"/>
              <a:t>Економіка</a:t>
            </a:r>
            <a:r>
              <a:rPr lang="ru-RU" sz="1800" dirty="0"/>
              <a:t> </a:t>
            </a:r>
            <a:r>
              <a:rPr lang="ru-RU" sz="1800" dirty="0" err="1"/>
              <a:t>праці</a:t>
            </a:r>
            <a:r>
              <a:rPr lang="ru-RU" sz="1800" dirty="0"/>
              <a:t> та </a:t>
            </a:r>
            <a:r>
              <a:rPr lang="ru-RU" sz="1800" dirty="0" err="1"/>
              <a:t>соціально-трудові</a:t>
            </a:r>
            <a:r>
              <a:rPr lang="ru-RU" sz="1800" dirty="0"/>
              <a:t> </a:t>
            </a:r>
            <a:r>
              <a:rPr lang="ru-RU" sz="1800" dirty="0" err="1"/>
              <a:t>відносини</a:t>
            </a:r>
            <a:endParaRPr lang="ru-UA" sz="1800" dirty="0"/>
          </a:p>
        </p:txBody>
      </p:sp>
      <p:sp>
        <p:nvSpPr>
          <p:cNvPr id="6" name="Содержимое 7">
            <a:extLst>
              <a:ext uri="{FF2B5EF4-FFF2-40B4-BE49-F238E27FC236}">
                <a16:creationId xmlns:a16="http://schemas.microsoft.com/office/drawing/2014/main" id="{4894987C-3070-4F2F-8CCA-53C688B6783D}"/>
              </a:ext>
            </a:extLst>
          </p:cNvPr>
          <p:cNvSpPr txBox="1">
            <a:spLocks/>
          </p:cNvSpPr>
          <p:nvPr/>
        </p:nvSpPr>
        <p:spPr>
          <a:xfrm>
            <a:off x="755576" y="5281916"/>
            <a:ext cx="7902706" cy="988820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На заняттях успішно реалізуються принципи та методи </a:t>
            </a:r>
            <a:r>
              <a:rPr lang="uk-UA" sz="1800" dirty="0" err="1"/>
              <a:t>контексного</a:t>
            </a:r>
            <a:r>
              <a:rPr lang="uk-UA" sz="1800" dirty="0"/>
              <a:t>, інтерактивного  та проблемного навчання;</a:t>
            </a:r>
            <a:endParaRPr lang="uk-UA" sz="1800" dirty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Застосовуються ігрові, інтегровані, мультимедійні, мережеві навчальні технології;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Використовуються форми навчання: лекція, лекція-тренінг, семінар</a:t>
            </a:r>
          </a:p>
        </p:txBody>
      </p:sp>
    </p:spTree>
    <p:extLst>
      <p:ext uri="{BB962C8B-B14F-4D97-AF65-F5344CB8AC3E}">
        <p14:creationId xmlns:p14="http://schemas.microsoft.com/office/powerpoint/2010/main" val="119944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2" y="0"/>
            <a:ext cx="8948057" cy="1097001"/>
          </a:xfrm>
        </p:spPr>
        <p:txBody>
          <a:bodyPr>
            <a:noAutofit/>
          </a:bodyPr>
          <a:lstStyle/>
          <a:p>
            <a:pPr algn="ctr"/>
            <a:r>
              <a:rPr lang="uk-UA" sz="2400" i="1" dirty="0"/>
              <a:t>При викладанні дисципліни використовуються інноваційні технології </a:t>
            </a:r>
            <a:r>
              <a:rPr lang="uk-UA" sz="2400" i="1" dirty="0" err="1"/>
              <a:t>когерентно</a:t>
            </a:r>
            <a:r>
              <a:rPr lang="uk-UA" sz="2400" i="1" dirty="0"/>
              <a:t> з розвитком у студентів критичного мислення</a:t>
            </a:r>
            <a:endParaRPr lang="ru-RU" sz="24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2069" y="1087120"/>
          <a:ext cx="8306344" cy="5770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AutoShape 4" descr="Що таке критичне мислення і для чого воно потрібне? – критичне мисл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Що таке критичне мислення і для чого воно потрібне? – критичне мисл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8" name="Picture 8" descr="Що таке критичне мислення?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5429" y="925286"/>
            <a:ext cx="2795161" cy="1807028"/>
          </a:xfrm>
          <a:prstGeom prst="rect">
            <a:avLst/>
          </a:prstGeom>
          <a:noFill/>
        </p:spPr>
      </p:pic>
      <p:pic>
        <p:nvPicPr>
          <p:cNvPr id="15370" name="Picture 10" descr="https://sites.google.com/site/fdcyhvbjhsddf/_/rsrc/1431555407391/home/images%20%284%2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77345" y="1065571"/>
            <a:ext cx="2858861" cy="1807028"/>
          </a:xfrm>
          <a:prstGeom prst="rect">
            <a:avLst/>
          </a:prstGeom>
          <a:noFill/>
        </p:spPr>
      </p:pic>
      <p:pic>
        <p:nvPicPr>
          <p:cNvPr id="15374" name="Picture 14" descr="https://inkluzia.com.ua/content/uploads/images/03%282%29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41376" y="4887686"/>
            <a:ext cx="2468630" cy="1632856"/>
          </a:xfrm>
          <a:prstGeom prst="rect">
            <a:avLst/>
          </a:prstGeom>
          <a:noFill/>
        </p:spPr>
      </p:pic>
      <p:pic>
        <p:nvPicPr>
          <p:cNvPr id="15378" name="Picture 18" descr="Презентація “Розробка партнерських проектів” для конкурсу міні-грантів |  Громадський Простір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4952519"/>
            <a:ext cx="2616086" cy="1636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42" y="265476"/>
            <a:ext cx="7818972" cy="4138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spc="-12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КОНТРОЛЬНІ ЗАХОДИ </a:t>
            </a:r>
          </a:p>
        </p:txBody>
      </p:sp>
      <p:sp>
        <p:nvSpPr>
          <p:cNvPr id="6" name="Содержимое 7">
            <a:extLst>
              <a:ext uri="{FF2B5EF4-FFF2-40B4-BE49-F238E27FC236}">
                <a16:creationId xmlns:a16="http://schemas.microsoft.com/office/drawing/2014/main" id="{61F15DA6-29CA-4014-B132-5BE17EB3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493" y="935630"/>
            <a:ext cx="7818972" cy="49867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1800" b="1" dirty="0"/>
              <a:t>Поточні контрольні заходи: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Практична робота (5 балів)   дозволяє студентам оволодіти практичними </a:t>
            </a:r>
            <a:r>
              <a:rPr lang="uk-UA" sz="2500" dirty="0">
                <a:latin typeface="+mj-lt"/>
              </a:rPr>
              <a:t>навичками</a:t>
            </a:r>
            <a:r>
              <a:rPr lang="uk-UA" sz="1800" dirty="0"/>
              <a:t> з курсу. Передбачено виконання восьми практичних робіт. При захисті практичної роботи відбувається опитування (оцінювання теоретичних знань студента) та перевірка практичного виконання роботи (оцінювання практичних навичок). Практична робота оцінюється у 5 балів, з яких 3 бали – оцінка практичних навичок студента (вміння розв’язувати задачі), а 2 бали – теоретичних знань. 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Тестування (10 балів)   оцінювання теоретичних знань студента з лекційних тем. Тестування відбувається в системі </a:t>
            </a:r>
            <a:r>
              <a:rPr lang="en-US" sz="1800" dirty="0"/>
              <a:t>MOODLE </a:t>
            </a:r>
            <a:r>
              <a:rPr lang="uk-UA" sz="1800" dirty="0"/>
              <a:t>та проводиться в тижні атестації 1 та 2.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uk-UA" sz="1500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1800" b="1" dirty="0"/>
              <a:t>Підсумкові контрольні заходи: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1800" dirty="0"/>
              <a:t>При організації самостійної роботи з даної дисципліни рекомендується використовувати такі її форми: 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– рішення студентом самостійних завдань звичайної складності, направлених на закріплення знань і умінь; 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uk-UA" sz="1800" dirty="0"/>
              <a:t>– виконання індивідуальних завдань підвищеної складності, направлених на розвиток у студентів наукового мислення та ініціативи. 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endParaRPr lang="uk-UA" sz="1800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1800" b="1" dirty="0"/>
              <a:t>Залікова робота студента </a:t>
            </a:r>
            <a:r>
              <a:rPr lang="uk-UA" sz="1800" dirty="0"/>
              <a:t>складається з двох частин: підготовки індивідуального завдання та відповіді на білет.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uk-UA" sz="1800" dirty="0"/>
              <a:t>Максимальна оцінка, яку студент може отримати за виконання залікової роботи, складає 20 балів Залікова робота містить два теоретичних питання, кожне з яких оцінюється в 6 балів та задачу, яка оцінюється в 8 балів.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endParaRPr lang="uk-UA" sz="1800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F3EA9E-6C1C-4A68-AE5C-D0ABB3B80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2536" y="615630"/>
            <a:ext cx="9289032" cy="6135982"/>
          </a:xfrm>
        </p:spPr>
        <p:txBody>
          <a:bodyPr>
            <a:noAutofit/>
          </a:bodyPr>
          <a:lstStyle/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Безпалько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Безпалько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В.,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Березянко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В., Бергер А. Д., Грищенко Д. Г.,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Гринюк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Ю. М., Драган О. І.,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Зєніна-Біліченко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А. С., Левчук А. О.,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Мазник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В.,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Тертична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І., Юрик Я. І.; Нац. ун-т харч.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технол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Кафедра, 2020. – 310 с. 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http://dspace.nuft.edu.ua/jspui/bitstream/123456789/31071/1/LABOR_ECONOMICS_AND_SOCIAL_AND_LABOR_RELATIONS.pdf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Олійник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Олійник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І., Пахуча Е. В. ;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нац.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аграр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ун-т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В.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Докучаєва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Друкарня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Мадрид, 2019. - 279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3.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[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Електронний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ресурс]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Г. В. Назарова, Х. Ф.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Агавердієва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Н.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Аграмакова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.; за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заг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ред. Г.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Назарової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;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Харківський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університет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С.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Кузнеця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ХНЕУ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С.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Кузнеця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2019. – 330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c.  URL : http://repository.hneu.edu.ua/handle/123456789/22471?mode=full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4.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Єсінова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Н.І.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.-метод.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Н.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Єсінова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Х. : ХДУХТ, 2017. – 189 с.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http://xn--e1ajqk.kiev.ua/wp-content/uploads/2019/12/sonova-N.-I.-ekonomika-praczi.pdf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5.	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Ткачук В. А. Практикум з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А.Ткачук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Є.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О.Ланченко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Т.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О.Костюк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К.: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НУБіП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2018. - 555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6.	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Abdurakhmanov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K.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Kh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Labour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Economics. Theory and practice: textbook. London: Scientific Publishing House IVG, 2020. - 670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7.	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John W. Budd Loose-Leaf for Labor Relations. London: Publisher: McGraw-Hill Education, 2020.  - 576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8.	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Tripathi P.C.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ndustrial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Relations &amp;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Labour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Laws / P.C. Tripathi, C.B. Gupta, N.D. Kapoor. - 6e, Publisher: Sultan Chand &amp; Sons, 2020. – 336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9.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А.,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Білик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Практикум.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Цент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навчальтної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літератури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2012. - 286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10.	Колот А. 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підручник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А. М. Колот, О.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; за наук. ред. д-ра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наук. проф. А. М. Колота.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КНЕУ, 2009. - 711 с.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http://repository.ldufk.edu.ua/handle/34606048/21137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11.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Надрага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мотивація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діяльності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підручник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В.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Надрага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А. Ю.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Пекін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ІПК ДСЗУ, 2020. - 518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12.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Склярук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Т.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Склярук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Я.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Панас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; Нац. ун-т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політехніка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Вид-во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політехніки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2017. - 226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13.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курс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лекцій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А. ;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-т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підгот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кадрів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Держ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служби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зайнятості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Каф. упр. персоналом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ІПК ДСЗУ, 2017. - 101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14.	Гельман, В.М.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Вектори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кадровими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ресурсами через призму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ефективності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монографія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Запоріжжя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видавець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ФОП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Мокшанов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В.В., 2020. - 417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15.	Гельман В. 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–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методичні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вказівки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практичних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занять для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здобувачів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першого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(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бакалаврського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)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рівня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вищої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освітньо-професійних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програм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персоналом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»,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кібернетика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»,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Міжнародна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», «Маркетинг»,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Фінанси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кредит» / В. М. Гельман, Л.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Бехтер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Запоріжжя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ЗНУ, 2021. – 104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16.	Гельман В. 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–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методичні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вказівки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самостійної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роботи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для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здобувачів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першого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(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бакалаврського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)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рівня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вищої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освітньо-професійних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програм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персоналом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", "Маркетинг",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Фінанси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кредит",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кібернетика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",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Міжнародна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 / В. М. Гельман, Л.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Бехтер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Запоріжжя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ЗНУ, 2021. – 54 с.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51D818-BC3D-4CEC-BF55-95109FE3FA4C}"/>
              </a:ext>
            </a:extLst>
          </p:cNvPr>
          <p:cNvSpPr txBox="1">
            <a:spLocks/>
          </p:cNvSpPr>
          <p:nvPr/>
        </p:nvSpPr>
        <p:spPr>
          <a:xfrm>
            <a:off x="377534" y="281710"/>
            <a:ext cx="8388932" cy="298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ДЖЕРЕЛА: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рекомендації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12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F3EA9E-6C1C-4A68-AE5C-D0ABB3B80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24544" y="601172"/>
            <a:ext cx="9289032" cy="2251764"/>
          </a:xfrm>
        </p:spPr>
        <p:txBody>
          <a:bodyPr>
            <a:noAutofit/>
          </a:bodyPr>
          <a:lstStyle/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17.	Helman, V. M. Features of human resources policy of a modern enterprise.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Вісник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Запорізького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національного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університету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збірник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наукових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праць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науки, № 4(48), 2020. - с.123-129.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18.	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Хандій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О.,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Шамілева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Л. 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Досвід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роботи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вітчизняних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підприємств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умовах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карантинних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обмежень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аспекти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Вісник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економічної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науки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- 2020. - № 2. - С. 89-94. - Режим доступу: </a:t>
            </a: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http://nbuv.gov.ua/UJRN/Venu_2020_2_14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19.	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Шульженко І. В.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гарантії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щодо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працевлаштування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зайнятості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працівників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підприємств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переміщених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із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непідконтрольних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територій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Вісник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Луганського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державного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університету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внутрішніх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справ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імені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Е. О.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Дідоренка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- 2020. -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Вип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3. - С. 159-170. </a:t>
            </a: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http://nbuv.gov.ua/UJRN/Vlduvs_2020_3_14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20.	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Гельман, В. М.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Практичні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аспекти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аналізу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персоналу та оплати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підприємства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машинобудування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Вісник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Запорізького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національного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університету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збірник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наукових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праць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науки, № 4(40), 2018. - с. 146-151.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21.	Тимошенко В. Є.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Трудові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практики в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організації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як предмет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соціального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аудиту.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Габітус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- 2018. - </a:t>
            </a:r>
            <a:r>
              <a:rPr kumimoji="0" lang="ru-RU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Вип</a:t>
            </a:r>
            <a:r>
              <a:rPr kumimoji="0" lang="ru-RU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6. - С. 126-129. </a:t>
            </a: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http://nbuv.gov.ua/UJRN/habit_2018_6_24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22.	Bulletin of </a:t>
            </a:r>
            <a:r>
              <a:rPr kumimoji="0" lang="en-US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Zaporizhzhia</a:t>
            </a: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National University. Economic sciences.  URL : http://journalsofznu.zp.ua/index.php/economics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23.	The Economic &amp; </a:t>
            </a:r>
            <a:r>
              <a:rPr kumimoji="0" lang="en-US" sz="15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Labour</a:t>
            </a:r>
            <a:r>
              <a:rPr kumimoji="0" lang="en-US" sz="15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Relations Review:  Journal. URL : https://journals.sagepub.com/home/elr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51D818-BC3D-4CEC-BF55-95109FE3FA4C}"/>
              </a:ext>
            </a:extLst>
          </p:cNvPr>
          <p:cNvSpPr txBox="1">
            <a:spLocks/>
          </p:cNvSpPr>
          <p:nvPr/>
        </p:nvSpPr>
        <p:spPr>
          <a:xfrm>
            <a:off x="377534" y="281710"/>
            <a:ext cx="8388932" cy="298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ДЖЕРЕЛА: статті в наукових виданнях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E1289FA-5F69-4780-9563-5D3273D588E6}"/>
              </a:ext>
            </a:extLst>
          </p:cNvPr>
          <p:cNvSpPr txBox="1">
            <a:spLocks/>
          </p:cNvSpPr>
          <p:nvPr/>
        </p:nvSpPr>
        <p:spPr>
          <a:xfrm>
            <a:off x="377534" y="3266666"/>
            <a:ext cx="8388932" cy="298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ДЖЕРЕЛА: інформаційні ресурси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19970079-F796-4652-B619-D0EA5307EC4E}"/>
              </a:ext>
            </a:extLst>
          </p:cNvPr>
          <p:cNvSpPr txBox="1">
            <a:spLocks/>
          </p:cNvSpPr>
          <p:nvPr/>
        </p:nvSpPr>
        <p:spPr bwMode="auto">
          <a:xfrm>
            <a:off x="-252536" y="3591334"/>
            <a:ext cx="9289032" cy="3071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171450" indent="-171450" algn="l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24.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Державна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	служба статистики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Інтернет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-сайт.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http://www.ukrstat.gov.ua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25.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Міністерство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соціальної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політики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Інтернет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-сайт.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http://www.msp.gov.ua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26.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Федерація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професійних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спілок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Інтернет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-сайт.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http://fpsu.org.ua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27.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Федерація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роботодавців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Інтернет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-сайт.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http://fru.ua/ua/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28.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Державна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служба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зайнятості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Інтернет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-сайт.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https://www.dcz.gov.ua/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29.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Міжнародна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організація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праці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Інтернет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-сайт.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https://www.ilo.org/global/lang--en/index.htm.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30.	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Кодекс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законів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про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працю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(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КЗпП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)  : Закон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від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10.12.2071 № 322-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VIII (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зі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змінами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та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доповненнями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).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URL: https://zakon.rada.gov.ua/laws/show/322-08#Text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31.	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Про оплату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праці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: Закон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від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24.03.1995 № 108/95-ВР (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зі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змінами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та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доповненнями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).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URL: https://zakon.rada.gov.ua/laws/main/108/95-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вр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#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Text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32.	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Про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зайнятість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населення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: Закон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від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05.07.2012 № 5067-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VI (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зі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змінами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та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доповненнями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). 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URL: https://zakon.rada.gov.ua/laws/show/5067-17#Text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33.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Національний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класифікатор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ДК 003:2010 «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Класифікатор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професій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» : Наказ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Держспоживстандарту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України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№ 327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від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28.07.2010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URL: https://hrliga.com/docs/327_KP.htm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34.	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Довідник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кваліфікаційних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характеристик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професій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працівників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(ДКХП) : </a:t>
            </a:r>
            <a:r>
              <a:rPr lang="ru-RU" sz="1500" spc="-40" dirty="0" err="1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Випуски</a:t>
            </a:r>
            <a:r>
              <a:rPr lang="ru-RU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 ДКХП. </a:t>
            </a: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URL : https://ekadrovik.mcfr.ua/595244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r>
              <a:rPr lang="en-US" sz="1500" spc="-40" dirty="0">
                <a:solidFill>
                  <a:prstClr val="black"/>
                </a:solidFill>
                <a:latin typeface="Calibri Light" panose="020F0302020204030204"/>
                <a:ea typeface="Times New Roman" panose="02020603050405020304" pitchFamily="18" charset="0"/>
              </a:rPr>
              <a:t>35.	The Next Frontier: Human Development and the Anthropocene : Human Development Report 2020. URL : http://hdr.undp.org/en/2020-report</a:t>
            </a:r>
          </a:p>
          <a:p>
            <a:pPr lvl="1" indent="0" defTabSz="9144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None/>
              <a:tabLst>
                <a:tab pos="630555" algn="l"/>
              </a:tabLst>
              <a:defRPr/>
            </a:pPr>
            <a:endParaRPr lang="en-US" sz="1500" spc="-40" dirty="0">
              <a:solidFill>
                <a:prstClr val="black"/>
              </a:solidFill>
              <a:latin typeface="Calibri Light" panose="020F0302020204030204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986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3F3EA9E-6C1C-4A68-AE5C-D0ABB3B80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2536" y="615630"/>
            <a:ext cx="9289032" cy="6135982"/>
          </a:xfrm>
        </p:spPr>
        <p:txBody>
          <a:bodyPr>
            <a:noAutofit/>
          </a:bodyPr>
          <a:lstStyle/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Безпалько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Безпалько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В.,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Березянко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В., Бергер А. Д., Грищенко Д. Г.,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Гринюк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Ю. М., Драган О. І.,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Зєніна-Біліченко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А. С., Левчук А. О.,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Мазник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В.,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Тертична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Л. І., Юрик Я. І.; Нац. ун-т харч.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технол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Кафедра, 2020. – 310 с. 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http://dspace.nuft.edu.ua/jspui/bitstream/123456789/31071/1/LABOR_ECONOMICS_AND_SOCIAL_AND_LABOR_RELATIONS.pdf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2.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Олійник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Олійник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І., Пахуча Е. В. ;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нац.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аграр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ун-т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В.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Докучаєва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Друкарня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Мадрид, 2019. - 279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3.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[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Електронний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ресурс]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Г. В. Назарова, Х. Ф.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Агавердієва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Н.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Аграмакова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.; за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заг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ред. Г.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Назарової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;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Харківський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національний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економічний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університет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С.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Кузнеця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Харків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ХНЕУ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С.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Кузнеця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2019. – 330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c.  URL : http://repository.hneu.edu.ua/handle/123456789/22471?mode=full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4.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Єсінова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Н.І.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.-метод.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Н.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Єсінова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Х. : ХДУХТ, 2017. – 189 с.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http://xn--e1ajqk.kiev.ua/wp-content/uploads/2019/12/sonova-N.-I.-ekonomika-praczi.pdf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5.	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Ткачук В. А. Практикум з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А.Ткачук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Є.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О.Ланченко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Т.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О.Костюк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К.: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НУБіП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2018. - 555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6.	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Abdurakhmanov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K.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Kh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Labour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Economics. Theory and practice: textbook. London: Scientific Publishing House IVG, 2020. - 670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7.	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John W. Budd Loose-Leaf for Labor Relations. London: Publisher: McGraw-Hill Education, 2020.  - 576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8.	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Tripathi P.C.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ndustrial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Relations &amp; </a:t>
            </a:r>
            <a:r>
              <a:rPr kumimoji="0" lang="en-US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Labour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Laws / P.C. Tripathi, C.B. Gupta, N.D. Kapoor. - 6e, Publisher: Sultan Chand &amp; Sons, 2020. – 336 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9.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А.,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Білик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Практикум.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Цент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навчальтної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літератури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2012. - 286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10.	Колот А. 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підручник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А. М. Колот, О.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; за наук. ред. д-ра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наук. проф. А. М. Колота.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КНЕУ, 2009. - 711 с. </a:t>
            </a: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URL : http://repository.ldufk.edu.ua/handle/34606048/21137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en-US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11.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Надрага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мотивація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діяльності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підручник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В. І.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Надрага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А. Ю.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Пекін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ІПК ДСЗУ, 2020. - 518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12.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Склярук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навч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посіб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/ Т.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Склярук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Я. В.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Панас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; Нац. ун-т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політехніка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Вид-во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Львів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політехніки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2017. - 226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13.	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соціально-трудові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курс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лекцій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/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Грішнова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О. А. ;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Ін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-т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підгот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кадрів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Держ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служби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зайнятості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України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, Каф. упр. персоналом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-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Київ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ІПК ДСЗУ, 2017. - 101 с. 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14.	Гельман, В.М.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Вектори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кадровими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ресурсами через призму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ефективності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монографія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Запоріжжя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видавець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ФОП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Мокшанов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В.В., 2020. - 417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15.	Гельман В. 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–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методичні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вказівки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практичних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занять для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здобувачів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першого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(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бакалаврського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)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рівня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вищої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освітньо-професійних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програм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персоналом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»,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кібернетика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»,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Міжнародна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», «Маркетинг», «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Фінанси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кредит» / В. М. Гельман, Л.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Бехтер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Запоріжжя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ЗНУ, 2021. – 104 с.</a:t>
            </a:r>
          </a:p>
          <a:p>
            <a:pPr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>
                <a:tab pos="630555" algn="l"/>
              </a:tabLst>
              <a:defRPr/>
            </a:pP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16.	Гельман В. М.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соціально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–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трудові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відносини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методичні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вказівки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до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самостійної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роботи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для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здобувачів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першого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(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бакалаврського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)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рівня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вищої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освітньо-професійних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програм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Управління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персоналом та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праці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", "Маркетинг",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Фінанси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і кредит",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Економічна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кібернетика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", "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Міжнародна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економіка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" / В. М. Гельман, Л. А.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Бехтер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. – </a:t>
            </a:r>
            <a:r>
              <a:rPr kumimoji="0" lang="ru-RU" sz="1400" b="0" i="0" u="none" strike="noStrike" kern="1200" cap="none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Запоріжжя</a:t>
            </a:r>
            <a:r>
              <a:rPr kumimoji="0" lang="ru-RU" sz="1400" b="0" i="0" u="none" strike="noStrike" kern="120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+mn-cs"/>
              </a:rPr>
              <a:t> : ЗНУ, 2021. – 54 с.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B51D818-BC3D-4CEC-BF55-95109FE3FA4C}"/>
              </a:ext>
            </a:extLst>
          </p:cNvPr>
          <p:cNvSpPr txBox="1">
            <a:spLocks/>
          </p:cNvSpPr>
          <p:nvPr/>
        </p:nvSpPr>
        <p:spPr>
          <a:xfrm>
            <a:off x="1835696" y="116632"/>
            <a:ext cx="6016691" cy="3447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ДЖЕРЕЛА</a:t>
            </a:r>
            <a:endParaRPr lang="ru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716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2952</Words>
  <Application>Microsoft Office PowerPoint</Application>
  <PresentationFormat>Экран (4:3)</PresentationFormat>
  <Paragraphs>109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При викладанні дисципліни використовуються інноваційні технології когерентно з розвитком у студентів критичного мислення</vt:lpstr>
      <vt:lpstr>КОНТРОЛЬНІ ЗАХОДИ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Анализ, отчётность и аудит в сфере труда</dc:title>
  <dc:creator>7</dc:creator>
  <cp:lastModifiedBy>legion noutbuk</cp:lastModifiedBy>
  <cp:revision>49</cp:revision>
  <dcterms:created xsi:type="dcterms:W3CDTF">2015-12-24T11:49:06Z</dcterms:created>
  <dcterms:modified xsi:type="dcterms:W3CDTF">2021-10-26T23:02:08Z</dcterms:modified>
</cp:coreProperties>
</file>