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8"/>
  </p:notesMasterIdLst>
  <p:sldIdLst>
    <p:sldId id="353" r:id="rId2"/>
    <p:sldId id="354" r:id="rId3"/>
    <p:sldId id="355" r:id="rId4"/>
    <p:sldId id="356" r:id="rId5"/>
    <p:sldId id="384" r:id="rId6"/>
    <p:sldId id="357" r:id="rId7"/>
    <p:sldId id="385" r:id="rId8"/>
    <p:sldId id="358" r:id="rId9"/>
    <p:sldId id="359" r:id="rId10"/>
    <p:sldId id="381" r:id="rId11"/>
    <p:sldId id="360" r:id="rId12"/>
    <p:sldId id="361" r:id="rId13"/>
    <p:sldId id="362" r:id="rId14"/>
    <p:sldId id="363" r:id="rId15"/>
    <p:sldId id="364" r:id="rId16"/>
    <p:sldId id="365" r:id="rId17"/>
    <p:sldId id="366" r:id="rId18"/>
    <p:sldId id="367" r:id="rId19"/>
    <p:sldId id="368" r:id="rId20"/>
    <p:sldId id="369" r:id="rId21"/>
    <p:sldId id="370" r:id="rId22"/>
    <p:sldId id="371" r:id="rId23"/>
    <p:sldId id="389" r:id="rId24"/>
    <p:sldId id="390" r:id="rId25"/>
    <p:sldId id="372" r:id="rId26"/>
    <p:sldId id="373" r:id="rId27"/>
    <p:sldId id="374" r:id="rId28"/>
    <p:sldId id="375" r:id="rId29"/>
    <p:sldId id="386" r:id="rId30"/>
    <p:sldId id="388" r:id="rId31"/>
    <p:sldId id="387" r:id="rId32"/>
    <p:sldId id="382" r:id="rId33"/>
    <p:sldId id="377" r:id="rId34"/>
    <p:sldId id="378" r:id="rId35"/>
    <p:sldId id="383" r:id="rId36"/>
    <p:sldId id="376" r:id="rId3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5758FB7-9AC5-4552-8A53-C91805E547FA}" styleName="Стиль из темы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6" autoAdjust="0"/>
    <p:restoredTop sz="94618" autoAdjust="0"/>
  </p:normalViewPr>
  <p:slideViewPr>
    <p:cSldViewPr>
      <p:cViewPr varScale="1">
        <p:scale>
          <a:sx n="74" d="100"/>
          <a:sy n="74" d="100"/>
        </p:scale>
        <p:origin x="1518" y="39"/>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10" d="100"/>
        <a:sy n="110" d="100"/>
      </p:scale>
      <p:origin x="0" y="-745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0BF70C-7C60-4809-B776-F21292214DBE}" type="datetimeFigureOut">
              <a:rPr lang="uk-UA" smtClean="0"/>
              <a:t>01.10.2025</a:t>
            </a:fld>
            <a:endParaRPr lang="uk-UA"/>
          </a:p>
        </p:txBody>
      </p:sp>
      <p:sp>
        <p:nvSpPr>
          <p:cNvPr id="4" name="Місце для зображення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43A3CF-7791-477D-8F45-609D5DB39B06}" type="slidenum">
              <a:rPr lang="uk-UA" smtClean="0"/>
              <a:t>‹№›</a:t>
            </a:fld>
            <a:endParaRPr lang="uk-UA"/>
          </a:p>
        </p:txBody>
      </p:sp>
    </p:spTree>
    <p:extLst>
      <p:ext uri="{BB962C8B-B14F-4D97-AF65-F5344CB8AC3E}">
        <p14:creationId xmlns:p14="http://schemas.microsoft.com/office/powerpoint/2010/main" val="18250838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a:p>
        </p:txBody>
      </p:sp>
      <p:sp>
        <p:nvSpPr>
          <p:cNvPr id="4" name="Місце для номера слайда 3"/>
          <p:cNvSpPr>
            <a:spLocks noGrp="1"/>
          </p:cNvSpPr>
          <p:nvPr>
            <p:ph type="sldNum" sz="quarter" idx="5"/>
          </p:nvPr>
        </p:nvSpPr>
        <p:spPr/>
        <p:txBody>
          <a:bodyPr/>
          <a:lstStyle/>
          <a:p>
            <a:fld id="{B743A3CF-7791-477D-8F45-609D5DB39B06}" type="slidenum">
              <a:rPr lang="uk-UA" smtClean="0"/>
              <a:t>6</a:t>
            </a:fld>
            <a:endParaRPr lang="uk-UA"/>
          </a:p>
        </p:txBody>
      </p:sp>
    </p:spTree>
    <p:extLst>
      <p:ext uri="{BB962C8B-B14F-4D97-AF65-F5344CB8AC3E}">
        <p14:creationId xmlns:p14="http://schemas.microsoft.com/office/powerpoint/2010/main" val="19669286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r>
              <a:rPr lang="en-GB" sz="2000" b="1" dirty="0"/>
              <a:t>CV </a:t>
            </a:r>
            <a:r>
              <a:rPr lang="uk-UA" sz="2000" b="1" dirty="0"/>
              <a:t>та </a:t>
            </a:r>
            <a:r>
              <a:rPr lang="en-GB" sz="2000" b="1" dirty="0"/>
              <a:t>Résumé: </a:t>
            </a:r>
            <a:r>
              <a:rPr lang="uk-UA" sz="2000" b="1" dirty="0"/>
              <a:t>ключові відмінності</a:t>
            </a:r>
          </a:p>
          <a:p>
            <a:r>
              <a:rPr lang="uk-UA" sz="2000" b="1" dirty="0"/>
              <a:t>Обсяг і деталі</a:t>
            </a:r>
            <a:endParaRPr lang="uk-UA" sz="2000" dirty="0"/>
          </a:p>
          <a:p>
            <a:pPr>
              <a:buFont typeface="Arial" panose="020B0604020202020204" pitchFamily="34" charset="0"/>
              <a:buChar char="•"/>
            </a:pPr>
            <a:r>
              <a:rPr lang="en-GB" sz="2000" b="1" dirty="0"/>
              <a:t>CV (Curriculum Vitae)</a:t>
            </a:r>
            <a:r>
              <a:rPr lang="en-GB" sz="2000" dirty="0"/>
              <a:t> — </a:t>
            </a:r>
            <a:r>
              <a:rPr lang="uk-UA" sz="2000" dirty="0"/>
              <a:t>це докладний документ, який містить повний опис професійної кар’єри: освіта, досвід роботи, наукові публікації, </a:t>
            </a:r>
            <a:r>
              <a:rPr lang="uk-UA" sz="2000" dirty="0" err="1"/>
              <a:t>проєкти</a:t>
            </a:r>
            <a:r>
              <a:rPr lang="uk-UA" sz="2000" dirty="0"/>
              <a:t>, курси, конференції, нагороди, інші професійні активності. </a:t>
            </a:r>
            <a:r>
              <a:rPr lang="en-GB" sz="2000" dirty="0"/>
              <a:t>CV </a:t>
            </a:r>
            <a:r>
              <a:rPr lang="uk-UA" sz="2000" dirty="0"/>
              <a:t>не обмежується кількістю сторінок і постійно розширюється.</a:t>
            </a:r>
          </a:p>
          <a:p>
            <a:pPr>
              <a:buFont typeface="Arial" panose="020B0604020202020204" pitchFamily="34" charset="0"/>
              <a:buChar char="•"/>
            </a:pPr>
            <a:r>
              <a:rPr lang="en-GB" sz="2000" b="1" dirty="0"/>
              <a:t>Résumé</a:t>
            </a:r>
            <a:r>
              <a:rPr lang="en-GB" sz="2000" dirty="0"/>
              <a:t> — </a:t>
            </a:r>
            <a:r>
              <a:rPr lang="uk-UA" sz="2000" dirty="0"/>
              <a:t>це стислий огляд досвіду, навичок і кваліфікації, зазвичай на 1–2 сторінки. Акцент робиться на найбільш релевантних для вакансії компетенціях та досягненнях.</a:t>
            </a:r>
          </a:p>
          <a:p>
            <a:r>
              <a:rPr lang="uk-UA" sz="2000" b="1" dirty="0"/>
              <a:t>Цільове використання</a:t>
            </a:r>
            <a:endParaRPr lang="uk-UA" sz="2000" dirty="0"/>
          </a:p>
          <a:p>
            <a:pPr>
              <a:buFont typeface="Arial" panose="020B0604020202020204" pitchFamily="34" charset="0"/>
              <a:buChar char="•"/>
            </a:pPr>
            <a:r>
              <a:rPr lang="en-GB" sz="2000" b="1" dirty="0"/>
              <a:t>CV</a:t>
            </a:r>
            <a:r>
              <a:rPr lang="en-GB" sz="2000" dirty="0"/>
              <a:t> </a:t>
            </a:r>
            <a:r>
              <a:rPr lang="uk-UA" sz="2000" dirty="0"/>
              <a:t>застосовується в академічному, науковому та дослідницькому середовищі, а також для міжнародних програм, стажувань чи грантів (особливо в Європі).</a:t>
            </a:r>
          </a:p>
          <a:p>
            <a:pPr>
              <a:buFont typeface="Arial" panose="020B0604020202020204" pitchFamily="34" charset="0"/>
              <a:buChar char="•"/>
            </a:pPr>
            <a:r>
              <a:rPr lang="en-GB" sz="2000" b="1" dirty="0"/>
              <a:t>Résumé</a:t>
            </a:r>
            <a:r>
              <a:rPr lang="en-GB" sz="2000" dirty="0"/>
              <a:t> </a:t>
            </a:r>
            <a:r>
              <a:rPr lang="uk-UA" sz="2000" dirty="0"/>
              <a:t>використовується для пошуку роботи в бізнесі, державних установах, ІТ, інженерії, маркетингу та інших сферах. Це стандартний документ у США, Канаді та поширений в Україні.</a:t>
            </a:r>
          </a:p>
          <a:p>
            <a:r>
              <a:rPr lang="uk-UA" sz="2000" b="1" dirty="0"/>
              <a:t>Оновлення та адаптація</a:t>
            </a:r>
            <a:endParaRPr lang="uk-UA" sz="2000" dirty="0"/>
          </a:p>
          <a:p>
            <a:pPr>
              <a:buFont typeface="Arial" panose="020B0604020202020204" pitchFamily="34" charset="0"/>
              <a:buChar char="•"/>
            </a:pPr>
            <a:r>
              <a:rPr lang="en-GB" sz="2000" b="1" dirty="0"/>
              <a:t>CV</a:t>
            </a:r>
            <a:r>
              <a:rPr lang="en-GB" sz="2000" dirty="0"/>
              <a:t> </a:t>
            </a:r>
            <a:r>
              <a:rPr lang="uk-UA" sz="2000" dirty="0"/>
              <a:t>здебільшого лишається незмінним і лише доповнюється новими даними.</a:t>
            </a:r>
          </a:p>
          <a:p>
            <a:pPr>
              <a:buFont typeface="Arial" panose="020B0604020202020204" pitchFamily="34" charset="0"/>
              <a:buChar char="•"/>
            </a:pPr>
            <a:r>
              <a:rPr lang="en-GB" sz="2000" b="1" dirty="0"/>
              <a:t>Résumé</a:t>
            </a:r>
            <a:r>
              <a:rPr lang="en-GB" sz="2000" dirty="0"/>
              <a:t> </a:t>
            </a:r>
            <a:r>
              <a:rPr lang="uk-UA" sz="2000" dirty="0"/>
              <a:t>завжди адаптується під конкретну вакансію: підкреслюються найважливіші навички й досвід, менш релевантні відомості прибираються.</a:t>
            </a:r>
          </a:p>
          <a:p>
            <a:r>
              <a:rPr lang="uk-UA" sz="2000" b="1" dirty="0"/>
              <a:t>Мова використання</a:t>
            </a:r>
            <a:endParaRPr lang="uk-UA" sz="2000" dirty="0"/>
          </a:p>
          <a:p>
            <a:pPr>
              <a:buFont typeface="Arial" panose="020B0604020202020204" pitchFamily="34" charset="0"/>
              <a:buChar char="•"/>
            </a:pPr>
            <a:r>
              <a:rPr lang="uk-UA" sz="2000" dirty="0"/>
              <a:t>В Україні резюме зазвичай складають українською. Для міжнародних компаній та ІТ-сфери часто використовують англійську.</a:t>
            </a:r>
          </a:p>
          <a:p>
            <a:pPr>
              <a:buFont typeface="Arial" panose="020B0604020202020204" pitchFamily="34" charset="0"/>
              <a:buChar char="•"/>
            </a:pPr>
            <a:r>
              <a:rPr lang="en-GB" sz="2000" dirty="0"/>
              <a:t>CV </a:t>
            </a:r>
            <a:r>
              <a:rPr lang="uk-UA" sz="2000" dirty="0"/>
              <a:t>для міжнародних конкурсів і грантів найчастіше пишеться англійською.</a:t>
            </a:r>
          </a:p>
          <a:p>
            <a:r>
              <a:rPr lang="uk-UA" sz="2000" b="1" dirty="0"/>
              <a:t>Типова структура резюме в Україні</a:t>
            </a:r>
            <a:endParaRPr lang="uk-UA" sz="2000" dirty="0"/>
          </a:p>
          <a:p>
            <a:pPr>
              <a:buFont typeface="+mj-lt"/>
              <a:buAutoNum type="arabicPeriod"/>
            </a:pPr>
            <a:r>
              <a:rPr lang="uk-UA" sz="2000" dirty="0"/>
              <a:t>Контактна інформація (ім’я, телефон, </a:t>
            </a:r>
            <a:r>
              <a:rPr lang="en-GB" sz="2000" dirty="0"/>
              <a:t>e-mail).</a:t>
            </a:r>
          </a:p>
          <a:p>
            <a:pPr>
              <a:buFont typeface="+mj-lt"/>
              <a:buAutoNum type="arabicPeriod"/>
            </a:pPr>
            <a:r>
              <a:rPr lang="uk-UA" sz="2000" dirty="0"/>
              <a:t>Короткий опис профілю або мети (1–2 речення про професійні цілі).</a:t>
            </a:r>
          </a:p>
          <a:p>
            <a:pPr>
              <a:buFont typeface="+mj-lt"/>
              <a:buAutoNum type="arabicPeriod"/>
            </a:pPr>
            <a:r>
              <a:rPr lang="uk-UA" sz="2000" dirty="0"/>
              <a:t>Досвід роботи (ключові обов’язки та досягнення).</a:t>
            </a:r>
          </a:p>
          <a:p>
            <a:pPr>
              <a:buFont typeface="+mj-lt"/>
              <a:buAutoNum type="arabicPeriod"/>
            </a:pPr>
            <a:r>
              <a:rPr lang="uk-UA" sz="2000" dirty="0"/>
              <a:t>Освіта (заклад, спеціальність).</a:t>
            </a:r>
          </a:p>
          <a:p>
            <a:pPr>
              <a:buFont typeface="+mj-lt"/>
              <a:buAutoNum type="arabicPeriod"/>
            </a:pPr>
            <a:r>
              <a:rPr lang="uk-UA" sz="2000" dirty="0"/>
              <a:t>Навички (</a:t>
            </a:r>
            <a:r>
              <a:rPr lang="uk-UA" sz="2000" dirty="0" err="1"/>
              <a:t>мовні</a:t>
            </a:r>
            <a:r>
              <a:rPr lang="uk-UA" sz="2000" dirty="0"/>
              <a:t>, технічні, професійні).</a:t>
            </a:r>
          </a:p>
          <a:p>
            <a:pPr>
              <a:buFont typeface="+mj-lt"/>
              <a:buAutoNum type="arabicPeriod"/>
            </a:pPr>
            <a:r>
              <a:rPr lang="uk-UA" sz="2000" dirty="0"/>
              <a:t>Додаткові розділи: курси, сертифікації, </a:t>
            </a:r>
            <a:r>
              <a:rPr lang="uk-UA" sz="2000" dirty="0" err="1"/>
              <a:t>проєкти</a:t>
            </a:r>
            <a:r>
              <a:rPr lang="uk-UA" sz="2000" dirty="0"/>
              <a:t>, </a:t>
            </a:r>
            <a:r>
              <a:rPr lang="uk-UA" sz="2000" dirty="0" err="1"/>
              <a:t>волонтерство</a:t>
            </a:r>
            <a:r>
              <a:rPr lang="uk-UA" sz="2000" dirty="0"/>
              <a:t>.</a:t>
            </a:r>
          </a:p>
          <a:p>
            <a:r>
              <a:rPr lang="uk-UA" sz="2000" dirty="0"/>
              <a:t>✅ </a:t>
            </a:r>
            <a:r>
              <a:rPr lang="uk-UA" sz="2000" b="1" dirty="0"/>
              <a:t>Висновок</a:t>
            </a:r>
            <a:r>
              <a:rPr lang="uk-UA" sz="2000" dirty="0"/>
              <a:t>:</a:t>
            </a:r>
          </a:p>
          <a:p>
            <a:pPr>
              <a:buFont typeface="Arial" panose="020B0604020202020204" pitchFamily="34" charset="0"/>
              <a:buChar char="•"/>
            </a:pPr>
            <a:r>
              <a:rPr lang="uk-UA" sz="2000" dirty="0"/>
              <a:t>В Україні більш поширеним є </a:t>
            </a:r>
            <a:r>
              <a:rPr lang="uk-UA" sz="2000" b="1" dirty="0"/>
              <a:t>резюме</a:t>
            </a:r>
            <a:r>
              <a:rPr lang="uk-UA" sz="2000" dirty="0"/>
              <a:t>, особливо для пошуку роботи в різних галузях.</a:t>
            </a:r>
          </a:p>
          <a:p>
            <a:pPr>
              <a:buFont typeface="Arial" panose="020B0604020202020204" pitchFamily="34" charset="0"/>
              <a:buChar char="•"/>
            </a:pPr>
            <a:r>
              <a:rPr lang="en-GB" sz="2000" b="1" dirty="0"/>
              <a:t>CV</a:t>
            </a:r>
            <a:r>
              <a:rPr lang="en-GB" sz="2000" dirty="0"/>
              <a:t> </a:t>
            </a:r>
            <a:r>
              <a:rPr lang="uk-UA" sz="2000" dirty="0"/>
              <a:t>використовується рідше, головно у науковій сфері та для міжнародних академічних можливостей.</a:t>
            </a:r>
          </a:p>
          <a:p>
            <a:pPr algn="just">
              <a:spcBef>
                <a:spcPts val="600"/>
              </a:spcBef>
              <a:spcAft>
                <a:spcPts val="600"/>
              </a:spcAft>
              <a:buFont typeface="+mj-lt"/>
              <a:buNone/>
            </a:pPr>
            <a:endParaRPr lang="uk-UA" sz="1350" dirty="0"/>
          </a:p>
        </p:txBody>
      </p:sp>
      <p:sp>
        <p:nvSpPr>
          <p:cNvPr id="4" name="Місце для номера слайда 3"/>
          <p:cNvSpPr>
            <a:spLocks noGrp="1"/>
          </p:cNvSpPr>
          <p:nvPr>
            <p:ph type="sldNum" sz="quarter" idx="5"/>
          </p:nvPr>
        </p:nvSpPr>
        <p:spPr/>
        <p:txBody>
          <a:bodyPr/>
          <a:lstStyle/>
          <a:p>
            <a:fld id="{B743A3CF-7791-477D-8F45-609D5DB39B06}" type="slidenum">
              <a:rPr lang="uk-UA" smtClean="0"/>
              <a:t>7</a:t>
            </a:fld>
            <a:endParaRPr lang="uk-UA"/>
          </a:p>
        </p:txBody>
      </p:sp>
    </p:spTree>
    <p:extLst>
      <p:ext uri="{BB962C8B-B14F-4D97-AF65-F5344CB8AC3E}">
        <p14:creationId xmlns:p14="http://schemas.microsoft.com/office/powerpoint/2010/main" val="31491268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r>
              <a:rPr lang="uk-UA" noProof="0" dirty="0"/>
              <a:t>Ось тут можна вказати, що ви готові їздити у відрядження в будь-який куточок світу… головне, щоб це була Італія, і бажано під час сезону піци.</a:t>
            </a:r>
          </a:p>
          <a:p>
            <a:endParaRPr lang="uk-UA" noProof="0" dirty="0"/>
          </a:p>
        </p:txBody>
      </p:sp>
      <p:sp>
        <p:nvSpPr>
          <p:cNvPr id="4" name="Місце для номера слайда 3"/>
          <p:cNvSpPr>
            <a:spLocks noGrp="1"/>
          </p:cNvSpPr>
          <p:nvPr>
            <p:ph type="sldNum" sz="quarter" idx="5"/>
          </p:nvPr>
        </p:nvSpPr>
        <p:spPr/>
        <p:txBody>
          <a:bodyPr/>
          <a:lstStyle/>
          <a:p>
            <a:fld id="{B743A3CF-7791-477D-8F45-609D5DB39B06}" type="slidenum">
              <a:rPr lang="uk-UA" smtClean="0"/>
              <a:t>17</a:t>
            </a:fld>
            <a:endParaRPr lang="uk-UA"/>
          </a:p>
        </p:txBody>
      </p:sp>
    </p:spTree>
    <p:extLst>
      <p:ext uri="{BB962C8B-B14F-4D97-AF65-F5344CB8AC3E}">
        <p14:creationId xmlns:p14="http://schemas.microsoft.com/office/powerpoint/2010/main" val="42395732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r>
              <a:rPr lang="uk-UA" dirty="0"/>
              <a:t>ОСНОВНІ РЕСУРСИ</a:t>
            </a:r>
          </a:p>
          <a:p>
            <a:r>
              <a:rPr lang="uk-UA" dirty="0"/>
              <a:t>1. </a:t>
            </a:r>
            <a:r>
              <a:rPr lang="en-GB" dirty="0" err="1"/>
              <a:t>Europass</a:t>
            </a:r>
            <a:r>
              <a:rPr lang="en-GB" dirty="0"/>
              <a:t> CV — https://europa.eu/europass</a:t>
            </a:r>
          </a:p>
          <a:p>
            <a:r>
              <a:rPr lang="en-GB" dirty="0"/>
              <a:t>2. Harvard OCS — Resumes &amp; Cover Letters — https://ocs.fas.harvard.edu/resumes-cover-letters</a:t>
            </a:r>
          </a:p>
          <a:p>
            <a:r>
              <a:rPr lang="en-GB" dirty="0"/>
              <a:t>3. MIT CAPD — Resumes / Cover Letters — https://capd.mit.edu/resources/resumes-cover-letters/</a:t>
            </a:r>
          </a:p>
          <a:p>
            <a:r>
              <a:rPr lang="en-GB" dirty="0"/>
              <a:t>4. Oxford Careers — CVs &amp; Cover letters — https://www.careers.ox.ac.uk/cvs-cover-letters</a:t>
            </a:r>
          </a:p>
          <a:p>
            <a:r>
              <a:rPr lang="en-GB" dirty="0"/>
              <a:t>5. UK National Careers Service — How to write a CV — https://nationalcareers.service.gov.uk/careers-advice/how-to-write-a-cv</a:t>
            </a:r>
          </a:p>
          <a:p>
            <a:r>
              <a:rPr lang="en-GB" dirty="0"/>
              <a:t>6. USAJOBS — Federal résumé — https://www.usajobs.gov/help/faq/application/documents/resume/what-to-include/</a:t>
            </a:r>
          </a:p>
          <a:p>
            <a:r>
              <a:rPr lang="en-GB" dirty="0"/>
              <a:t>7. </a:t>
            </a:r>
            <a:r>
              <a:rPr lang="en-GB" dirty="0" err="1"/>
              <a:t>Europass</a:t>
            </a:r>
            <a:r>
              <a:rPr lang="en-GB" dirty="0"/>
              <a:t> </a:t>
            </a:r>
            <a:r>
              <a:rPr lang="uk-UA" dirty="0"/>
              <a:t>Україна (локалізація) — </a:t>
            </a:r>
            <a:r>
              <a:rPr lang="en-GB" dirty="0"/>
              <a:t>https://europa.eu/europass/uk</a:t>
            </a:r>
          </a:p>
          <a:p>
            <a:r>
              <a:rPr lang="en-GB" dirty="0"/>
              <a:t>8. </a:t>
            </a:r>
            <a:r>
              <a:rPr lang="uk-UA" dirty="0"/>
              <a:t>Державна служба зайнятості України — </a:t>
            </a:r>
            <a:r>
              <a:rPr lang="en-GB" dirty="0"/>
              <a:t>https://www.dcz.gov.ua/</a:t>
            </a:r>
          </a:p>
          <a:p>
            <a:endParaRPr lang="en-GB" dirty="0"/>
          </a:p>
          <a:p>
            <a:r>
              <a:rPr lang="uk-UA" dirty="0"/>
              <a:t>ІНСТРУМЕНТИ ДЛЯ КЛЮЧОВИХ СЛІВ</a:t>
            </a:r>
          </a:p>
          <a:p>
            <a:r>
              <a:rPr lang="uk-UA" dirty="0"/>
              <a:t>9. </a:t>
            </a:r>
            <a:r>
              <a:rPr lang="en-GB" dirty="0"/>
              <a:t>ESCO (</a:t>
            </a:r>
            <a:r>
              <a:rPr lang="uk-UA" dirty="0"/>
              <a:t>ЄС) — </a:t>
            </a:r>
            <a:r>
              <a:rPr lang="en-GB" dirty="0"/>
              <a:t>https://esco.ec.europa.eu/</a:t>
            </a:r>
          </a:p>
          <a:p>
            <a:r>
              <a:rPr lang="en-GB" dirty="0"/>
              <a:t>10. O*NET (</a:t>
            </a:r>
            <a:r>
              <a:rPr lang="uk-UA" dirty="0"/>
              <a:t>США) — </a:t>
            </a:r>
            <a:r>
              <a:rPr lang="en-GB" dirty="0"/>
              <a:t>https://www.onetonline.org/</a:t>
            </a:r>
          </a:p>
          <a:p>
            <a:r>
              <a:rPr lang="en-GB" dirty="0"/>
              <a:t>11. NACE — Career Readiness Competencies — https://www.naceweb.org/career-readiness/competencies/</a:t>
            </a:r>
            <a:endParaRPr lang="uk-UA" dirty="0"/>
          </a:p>
        </p:txBody>
      </p:sp>
      <p:sp>
        <p:nvSpPr>
          <p:cNvPr id="4" name="Місце для номера слайда 3"/>
          <p:cNvSpPr>
            <a:spLocks noGrp="1"/>
          </p:cNvSpPr>
          <p:nvPr>
            <p:ph type="sldNum" sz="quarter" idx="5"/>
          </p:nvPr>
        </p:nvSpPr>
        <p:spPr/>
        <p:txBody>
          <a:bodyPr/>
          <a:lstStyle/>
          <a:p>
            <a:fld id="{B743A3CF-7791-477D-8F45-609D5DB39B06}" type="slidenum">
              <a:rPr lang="uk-UA" smtClean="0"/>
              <a:t>34</a:t>
            </a:fld>
            <a:endParaRPr lang="uk-UA"/>
          </a:p>
        </p:txBody>
      </p:sp>
    </p:spTree>
    <p:extLst>
      <p:ext uri="{BB962C8B-B14F-4D97-AF65-F5344CB8AC3E}">
        <p14:creationId xmlns:p14="http://schemas.microsoft.com/office/powerpoint/2010/main" val="18391649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B106E36-FD25-4E2D-B0AA-010F637433A0}" type="datetimeFigureOut">
              <a:rPr lang="ru-RU" smtClean="0"/>
              <a:pPr/>
              <a:t>01.10.2025</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01.10.2025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p>
            <a:fld id="{5B106E36-FD25-4E2D-B0AA-010F637433A0}" type="datetimeFigureOut">
              <a:rPr lang="ru-RU" smtClean="0"/>
              <a:pPr/>
              <a:t>01.10.2025</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01.10.2025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B106E36-FD25-4E2D-B0AA-010F637433A0}" type="datetimeFigureOut">
              <a:rPr lang="ru-RU" smtClean="0"/>
              <a:pPr/>
              <a:t>01.10.2025</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01.10.2025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01.10.2025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01.10.2025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5B106E36-FD25-4E2D-B0AA-010F637433A0}" type="datetimeFigureOut">
              <a:rPr lang="ru-RU" smtClean="0"/>
              <a:pPr/>
              <a:t>01.10.2025</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01.10.2025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ru-RU"/>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B106E36-FD25-4E2D-B0AA-010F637433A0}" type="datetimeFigureOut">
              <a:rPr lang="ru-RU" smtClean="0"/>
              <a:pPr/>
              <a:t>01.10.2025</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pixabay.com/en/workplace-activity-job-concept-569517/" TargetMode="External"/><Relationship Id="rId2" Type="http://schemas.openxmlformats.org/officeDocument/2006/relationships/image" Target="../media/image9.jpeg"/><Relationship Id="rId1" Type="http://schemas.openxmlformats.org/officeDocument/2006/relationships/slideLayout" Target="../slideLayouts/slideLayout7.xml"/><Relationship Id="rId4" Type="http://schemas.openxmlformats.org/officeDocument/2006/relationships/image" Target="../media/image8.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pixabay.com/en/resume-cv-hr-job-experience-2296951/" TargetMode="External"/><Relationship Id="rId2" Type="http://schemas.openxmlformats.org/officeDocument/2006/relationships/image" Target="../media/image13.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www.thebluediamondgallery.com/handwriting/e/experience.html" TargetMode="External"/><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s://www.thebluediamondgallery.com/handwriting/e/experience.html" TargetMode="External"/><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hyperlink" Target="https://europass.cedefop.europa.eu/documents/curriculum-vitae" TargetMode="External"/><Relationship Id="rId2" Type="http://schemas.openxmlformats.org/officeDocument/2006/relationships/hyperlink" Target="https://europass.cedefop.europa.eu/" TargetMode="External"/><Relationship Id="rId1" Type="http://schemas.openxmlformats.org/officeDocument/2006/relationships/slideLayout" Target="../slideLayouts/slideLayout7.xml"/><Relationship Id="rId5" Type="http://schemas.openxmlformats.org/officeDocument/2006/relationships/image" Target="../media/image15.jpeg"/><Relationship Id="rId4" Type="http://schemas.openxmlformats.org/officeDocument/2006/relationships/hyperlink" Target="https://europass.europa.eu/en/create-europass-cv"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hyperlink" Target="https://ocs.fas.harvard.edu/resumes-cover-letters"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hyperlink" Target="https://kie.dcz.gov.ua/novyna/yak-rozmistyty-rezyume-na-sayti-sluzhby-zaynyatosti" TargetMode="External"/><Relationship Id="rId5" Type="http://schemas.openxmlformats.org/officeDocument/2006/relationships/hyperlink" Target="https://nationalcareers.service.gov.uk/careers-advice/how-to-write-a-cv" TargetMode="External"/><Relationship Id="rId4" Type="http://schemas.openxmlformats.org/officeDocument/2006/relationships/hyperlink" Target="https://www.careers.ox.ac.uk/cvs-cover-letters"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одзаголовок 2"/>
          <p:cNvSpPr txBox="1">
            <a:spLocks/>
          </p:cNvSpPr>
          <p:nvPr/>
        </p:nvSpPr>
        <p:spPr>
          <a:xfrm>
            <a:off x="2555776" y="5517232"/>
            <a:ext cx="6400800" cy="1057672"/>
          </a:xfrm>
          <a:prstGeom prst="rect">
            <a:avLst/>
          </a:prstGeom>
        </p:spPr>
        <p:txBody>
          <a:bodyPr vert="horz" lIns="45720" tIns="0" rIns="45720" bIns="0">
            <a:normAutofit/>
          </a:bodyPr>
          <a:lstStyle/>
          <a:p>
            <a:pPr marL="0" marR="0" lvl="0" indent="0" algn="r" defTabSz="914400" rtl="0" eaLnBrk="1" fontAlgn="auto" latinLnBrk="0" hangingPunct="1">
              <a:lnSpc>
                <a:spcPct val="100000"/>
              </a:lnSpc>
              <a:spcBef>
                <a:spcPts val="600"/>
              </a:spcBef>
              <a:spcAft>
                <a:spcPts val="0"/>
              </a:spcAft>
              <a:buClr>
                <a:schemeClr val="tx2"/>
              </a:buClr>
              <a:buSzPct val="73000"/>
              <a:buFont typeface="Wingdings 2"/>
              <a:buNone/>
              <a:tabLst/>
              <a:defRPr/>
            </a:pPr>
            <a:r>
              <a:rPr kumimoji="0" lang="uk-UA" sz="2200" b="0" i="0" u="none" strike="noStrike" kern="1200" cap="none" spc="0" normalizeH="0" baseline="0" noProof="0" dirty="0">
                <a:ln>
                  <a:noFill/>
                </a:ln>
                <a:solidFill>
                  <a:srgbClr val="FFFFFF"/>
                </a:solidFill>
                <a:effectLst/>
                <a:uLnTx/>
                <a:uFillTx/>
                <a:latin typeface="+mj-lt"/>
                <a:ea typeface="+mn-ea"/>
                <a:cs typeface="+mn-cs"/>
              </a:rPr>
              <a:t>Лектор доц., </a:t>
            </a:r>
            <a:r>
              <a:rPr kumimoji="0" lang="uk-UA" sz="2200" b="0" i="0" u="none" strike="noStrike" kern="1200" cap="none" spc="0" normalizeH="0" baseline="0" noProof="0" dirty="0" err="1">
                <a:ln>
                  <a:noFill/>
                </a:ln>
                <a:solidFill>
                  <a:srgbClr val="FFFFFF"/>
                </a:solidFill>
                <a:effectLst/>
                <a:uLnTx/>
                <a:uFillTx/>
                <a:latin typeface="+mj-lt"/>
                <a:ea typeface="+mn-ea"/>
                <a:cs typeface="+mn-cs"/>
              </a:rPr>
              <a:t>к.б.н</a:t>
            </a:r>
            <a:r>
              <a:rPr kumimoji="0" lang="uk-UA" sz="2200" b="0" i="0" u="none" strike="noStrike" kern="1200" cap="none" spc="0" normalizeH="0" baseline="0" noProof="0" dirty="0">
                <a:ln>
                  <a:noFill/>
                </a:ln>
                <a:solidFill>
                  <a:srgbClr val="FFFFFF"/>
                </a:solidFill>
                <a:effectLst/>
                <a:uLnTx/>
                <a:uFillTx/>
                <a:latin typeface="+mj-lt"/>
                <a:ea typeface="+mn-ea"/>
                <a:cs typeface="+mn-cs"/>
              </a:rPr>
              <a:t>. Корнет Марина </a:t>
            </a:r>
            <a:endParaRPr kumimoji="0" lang="ru-RU" sz="2200" b="0" i="0" u="none" strike="noStrike" kern="1200" cap="none" spc="0" normalizeH="0" baseline="0" noProof="0" dirty="0">
              <a:ln>
                <a:noFill/>
              </a:ln>
              <a:solidFill>
                <a:srgbClr val="FFFFFF"/>
              </a:solidFill>
              <a:effectLst/>
              <a:uLnTx/>
              <a:uFillTx/>
              <a:latin typeface="+mj-lt"/>
              <a:ea typeface="+mn-ea"/>
              <a:cs typeface="+mn-cs"/>
            </a:endParaRPr>
          </a:p>
        </p:txBody>
      </p:sp>
      <p:sp>
        <p:nvSpPr>
          <p:cNvPr id="8" name="Прямоугольник 7"/>
          <p:cNvSpPr/>
          <p:nvPr/>
        </p:nvSpPr>
        <p:spPr>
          <a:xfrm>
            <a:off x="2991030" y="260648"/>
            <a:ext cx="5708614" cy="830997"/>
          </a:xfrm>
          <a:prstGeom prst="rect">
            <a:avLst/>
          </a:prstGeom>
        </p:spPr>
        <p:txBody>
          <a:bodyPr wrap="none">
            <a:spAutoFit/>
          </a:bodyPr>
          <a:lstStyle/>
          <a:p>
            <a:pPr algn="r"/>
            <a:r>
              <a:rPr lang="uk-UA" sz="2400" dirty="0">
                <a:solidFill>
                  <a:schemeClr val="tx2">
                    <a:lumMod val="20000"/>
                    <a:lumOff val="80000"/>
                  </a:schemeClr>
                </a:solidFill>
              </a:rPr>
              <a:t>Запорізький національний університет</a:t>
            </a:r>
          </a:p>
          <a:p>
            <a:pPr algn="ctr"/>
            <a:r>
              <a:rPr lang="uk-UA" sz="2400" dirty="0">
                <a:solidFill>
                  <a:schemeClr val="tx2">
                    <a:lumMod val="20000"/>
                    <a:lumOff val="80000"/>
                  </a:schemeClr>
                </a:solidFill>
              </a:rPr>
              <a:t>Кафедра хімії </a:t>
            </a:r>
            <a:endParaRPr lang="ru-RU" sz="2400" dirty="0">
              <a:solidFill>
                <a:schemeClr val="tx2">
                  <a:lumMod val="20000"/>
                  <a:lumOff val="80000"/>
                </a:schemeClr>
              </a:solidFill>
            </a:endParaRPr>
          </a:p>
        </p:txBody>
      </p:sp>
      <p:pic>
        <p:nvPicPr>
          <p:cNvPr id="9" name="Picture 2" descr="http://cs619531.vk.me/v619531124/a89/jgwPXkhAvj0.jpg"/>
          <p:cNvPicPr>
            <a:picLocks noChangeAspect="1" noChangeArrowheads="1"/>
          </p:cNvPicPr>
          <p:nvPr/>
        </p:nvPicPr>
        <p:blipFill>
          <a:blip r:embed="rId2" cstate="print"/>
          <a:srcRect/>
          <a:stretch>
            <a:fillRect/>
          </a:stretch>
        </p:blipFill>
        <p:spPr bwMode="auto">
          <a:xfrm>
            <a:off x="258618" y="476672"/>
            <a:ext cx="2083660" cy="1956019"/>
          </a:xfrm>
          <a:prstGeom prst="rect">
            <a:avLst/>
          </a:prstGeom>
          <a:noFill/>
          <a:ln>
            <a:no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p:spPr>
      </p:pic>
      <p:sp>
        <p:nvSpPr>
          <p:cNvPr id="10" name="Заголовок 1"/>
          <p:cNvSpPr txBox="1">
            <a:spLocks/>
          </p:cNvSpPr>
          <p:nvPr/>
        </p:nvSpPr>
        <p:spPr>
          <a:xfrm>
            <a:off x="2917430" y="1227098"/>
            <a:ext cx="5967952" cy="3195553"/>
          </a:xfrm>
          <a:prstGeom prst="rect">
            <a:avLst/>
          </a:prstGeom>
        </p:spPr>
        <p:txBody>
          <a:bodyPr vert="horz" lIns="45720" tIns="0" rIns="45720" bIns="0" anchor="b" anchorCtr="0">
            <a:normAutofit fontScale="32500" lnSpcReduction="20000"/>
          </a:bodyPr>
          <a:lstStyle/>
          <a:p>
            <a:pPr algn="ctr">
              <a:lnSpc>
                <a:spcPct val="145000"/>
              </a:lnSpc>
            </a:pPr>
            <a:r>
              <a:rPr lang="uk-UA" sz="10000" b="1" cap="all" dirty="0">
                <a:ln w="500">
                  <a:solidFill>
                    <a:schemeClr val="tx2">
                      <a:shade val="20000"/>
                      <a:satMod val="120000"/>
                    </a:schemeClr>
                  </a:solidFill>
                </a:ln>
                <a:solidFill>
                  <a:schemeClr val="accent4"/>
                </a:solidFill>
                <a:effectLst>
                  <a:outerShdw blurRad="38100" dist="38100" dir="2700000" algn="tl">
                    <a:srgbClr val="000000">
                      <a:alpha val="43137"/>
                    </a:srgbClr>
                  </a:outerShdw>
                </a:effectLst>
                <a:latin typeface="+mj-lt"/>
                <a:ea typeface="+mj-ea"/>
                <a:cs typeface="+mj-cs"/>
              </a:rPr>
              <a:t>Лекція №3</a:t>
            </a:r>
            <a:br>
              <a:rPr lang="uk-UA" sz="11200" b="1" cap="all" dirty="0">
                <a:ln w="500">
                  <a:solidFill>
                    <a:schemeClr val="tx2">
                      <a:shade val="20000"/>
                      <a:satMod val="120000"/>
                    </a:schemeClr>
                  </a:solidFill>
                </a:ln>
                <a:solidFill>
                  <a:schemeClr val="accent4"/>
                </a:solidFill>
                <a:effectLst>
                  <a:outerShdw blurRad="38100" dist="38100" dir="2700000" algn="tl">
                    <a:srgbClr val="000000">
                      <a:alpha val="43137"/>
                    </a:srgbClr>
                  </a:outerShdw>
                </a:effectLst>
                <a:latin typeface="+mj-lt"/>
                <a:ea typeface="+mj-ea"/>
                <a:cs typeface="+mj-cs"/>
              </a:rPr>
            </a:br>
            <a:r>
              <a:rPr lang="uk-UA" sz="9600" b="1" dirty="0">
                <a:effectLst>
                  <a:outerShdw blurRad="38100" dist="38100" dir="2700000" algn="tl">
                    <a:srgbClr val="000000">
                      <a:alpha val="43137"/>
                    </a:srgbClr>
                  </a:outerShdw>
                </a:effectLst>
                <a:latin typeface="+mj-lt"/>
              </a:rPr>
              <a:t>Резюме, CV та супровідний лист — від регіональних реалій до міжнародних вимог</a:t>
            </a:r>
          </a:p>
          <a:p>
            <a:pPr lvl="0" algn="ctr">
              <a:spcBef>
                <a:spcPts val="600"/>
              </a:spcBef>
              <a:spcAft>
                <a:spcPts val="600"/>
              </a:spcAft>
              <a:defRPr/>
            </a:pPr>
            <a:r>
              <a:rPr lang="uk-UA" sz="3600" b="1"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rPr>
              <a:t> </a:t>
            </a:r>
            <a:endParaRPr lang="ru-RU" sz="3600" b="1"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endParaRPr>
          </a:p>
        </p:txBody>
      </p:sp>
      <p:pic>
        <p:nvPicPr>
          <p:cNvPr id="1026" name="Picture 2" descr="Результат пошуку зображень за запитом &quot;Задача Эйнштейна с комментариями:&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2710" y="3212976"/>
            <a:ext cx="1895475" cy="2419351"/>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2815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EE60ACC-F65D-4D42-A946-D746A8138218}"/>
              </a:ext>
            </a:extLst>
          </p:cNvPr>
          <p:cNvSpPr>
            <a:spLocks noChangeArrowheads="1"/>
          </p:cNvSpPr>
          <p:nvPr/>
        </p:nvSpPr>
        <p:spPr bwMode="auto">
          <a:xfrm>
            <a:off x="0" y="116632"/>
            <a:ext cx="8064896" cy="6124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0" fontAlgn="base" latinLnBrk="0" hangingPunct="0">
              <a:lnSpc>
                <a:spcPct val="100000"/>
              </a:lnSpc>
              <a:spcBef>
                <a:spcPts val="600"/>
              </a:spcBef>
              <a:spcAft>
                <a:spcPts val="600"/>
              </a:spcAft>
              <a:buClrTx/>
              <a:buSzTx/>
              <a:buFont typeface="+mj-lt"/>
              <a:buAutoNum type="arabicPeriod" startAt="8"/>
              <a:tabLst/>
            </a:pPr>
            <a:r>
              <a:rPr kumimoji="0" lang="uk-UA" altLang="uk-UA" sz="1800" b="1" i="0" u="none" strike="noStrike" cap="none" normalizeH="0" baseline="0" dirty="0">
                <a:ln>
                  <a:noFill/>
                </a:ln>
                <a:solidFill>
                  <a:schemeClr val="tx1"/>
                </a:solidFill>
                <a:effectLst/>
              </a:rPr>
              <a:t>Уникання зайвої інформації.</a:t>
            </a:r>
            <a:r>
              <a:rPr kumimoji="0" lang="uk-UA" altLang="uk-UA" sz="1800" b="0" i="0" u="none" strike="noStrike" cap="none" normalizeH="0" baseline="0" dirty="0">
                <a:ln>
                  <a:noFill/>
                </a:ln>
                <a:solidFill>
                  <a:schemeClr val="tx1"/>
                </a:solidFill>
                <a:effectLst/>
              </a:rPr>
              <a:t> Не варто включати фізичні дані, як-от зріст чи вага. Також не </a:t>
            </a:r>
            <a:r>
              <a:rPr kumimoji="0" lang="uk-UA" altLang="uk-UA" sz="1800" b="0" i="0" u="none" strike="noStrike" cap="none" normalizeH="0" baseline="0" dirty="0" err="1">
                <a:ln>
                  <a:noFill/>
                </a:ln>
                <a:solidFill>
                  <a:schemeClr val="tx1"/>
                </a:solidFill>
                <a:effectLst/>
              </a:rPr>
              <a:t>додавайте</a:t>
            </a:r>
            <a:r>
              <a:rPr kumimoji="0" lang="uk-UA" altLang="uk-UA" sz="1800" b="0" i="0" u="none" strike="noStrike" cap="none" normalizeH="0" baseline="0" dirty="0">
                <a:ln>
                  <a:noFill/>
                </a:ln>
                <a:solidFill>
                  <a:schemeClr val="tx1"/>
                </a:solidFill>
                <a:effectLst/>
              </a:rPr>
              <a:t> причини звільнення з попередньої роботи чи ваші вимоги до заробітної плати.</a:t>
            </a:r>
          </a:p>
          <a:p>
            <a:pPr marL="342900" marR="0" lvl="0" indent="-342900" algn="just" defTabSz="914400" rtl="0" eaLnBrk="0" fontAlgn="base" latinLnBrk="0" hangingPunct="0">
              <a:lnSpc>
                <a:spcPct val="100000"/>
              </a:lnSpc>
              <a:spcBef>
                <a:spcPts val="600"/>
              </a:spcBef>
              <a:spcAft>
                <a:spcPts val="600"/>
              </a:spcAft>
              <a:buClrTx/>
              <a:buSzTx/>
              <a:buFont typeface="+mj-lt"/>
              <a:buAutoNum type="arabicPeriod" startAt="8"/>
              <a:tabLst/>
            </a:pPr>
            <a:r>
              <a:rPr kumimoji="0" lang="uk-UA" altLang="uk-UA" sz="1800" b="1" i="0" u="none" strike="noStrike" cap="none" normalizeH="0" baseline="0" dirty="0">
                <a:ln>
                  <a:noFill/>
                </a:ln>
                <a:solidFill>
                  <a:schemeClr val="tx1"/>
                </a:solidFill>
                <a:effectLst/>
              </a:rPr>
              <a:t>Фотографія за необхідністю.</a:t>
            </a:r>
            <a:r>
              <a:rPr kumimoji="0" lang="uk-UA" altLang="uk-UA" sz="1800" b="0" i="0" u="none" strike="noStrike" cap="none" normalizeH="0" baseline="0" dirty="0">
                <a:ln>
                  <a:noFill/>
                </a:ln>
                <a:solidFill>
                  <a:schemeClr val="tx1"/>
                </a:solidFill>
                <a:effectLst/>
              </a:rPr>
              <a:t> </a:t>
            </a:r>
            <a:r>
              <a:rPr kumimoji="0" lang="uk-UA" altLang="uk-UA" sz="1800" b="0" i="0" u="none" strike="noStrike" cap="none" normalizeH="0" baseline="0" dirty="0" err="1">
                <a:ln>
                  <a:noFill/>
                </a:ln>
                <a:solidFill>
                  <a:schemeClr val="tx1"/>
                </a:solidFill>
                <a:effectLst/>
              </a:rPr>
              <a:t>Додавайте</a:t>
            </a:r>
            <a:r>
              <a:rPr kumimoji="0" lang="uk-UA" altLang="uk-UA" sz="1800" b="0" i="0" u="none" strike="noStrike" cap="none" normalizeH="0" baseline="0" dirty="0">
                <a:ln>
                  <a:noFill/>
                </a:ln>
                <a:solidFill>
                  <a:schemeClr val="tx1"/>
                </a:solidFill>
                <a:effectLst/>
              </a:rPr>
              <a:t> фотографію тільки у випадку, якщо це зазначено в умовах вакансії. Фото має бути професійним і якісним.</a:t>
            </a:r>
          </a:p>
          <a:p>
            <a:pPr marL="342900" marR="0" lvl="0" indent="-342900" algn="just" defTabSz="914400" rtl="0" eaLnBrk="0" fontAlgn="base" latinLnBrk="0" hangingPunct="0">
              <a:lnSpc>
                <a:spcPct val="100000"/>
              </a:lnSpc>
              <a:spcBef>
                <a:spcPts val="600"/>
              </a:spcBef>
              <a:spcAft>
                <a:spcPts val="600"/>
              </a:spcAft>
              <a:buClrTx/>
              <a:buSzTx/>
              <a:buFont typeface="+mj-lt"/>
              <a:buAutoNum type="arabicPeriod" startAt="8"/>
              <a:tabLst/>
            </a:pPr>
            <a:r>
              <a:rPr kumimoji="0" lang="uk-UA" altLang="uk-UA" sz="1800" b="1" i="0" u="none" strike="noStrike" cap="none" normalizeH="0" baseline="0" dirty="0">
                <a:ln>
                  <a:noFill/>
                </a:ln>
                <a:solidFill>
                  <a:schemeClr val="tx1"/>
                </a:solidFill>
                <a:effectLst/>
              </a:rPr>
              <a:t>Не використовуйте "Я".</a:t>
            </a:r>
            <a:r>
              <a:rPr kumimoji="0" lang="uk-UA" altLang="uk-UA" sz="1800" b="0" i="0" u="none" strike="noStrike" cap="none" normalizeH="0" baseline="0" dirty="0">
                <a:ln>
                  <a:noFill/>
                </a:ln>
                <a:solidFill>
                  <a:schemeClr val="tx1"/>
                </a:solidFill>
                <a:effectLst/>
              </a:rPr>
              <a:t> Уникайте займенника «я» в тексті резюме. Використовуйте фактичні твердження, що підкреслюють ваші навички та досягнення.</a:t>
            </a:r>
          </a:p>
          <a:p>
            <a:pPr marL="342900" marR="0" lvl="0" indent="-342900" algn="just" defTabSz="914400" rtl="0" eaLnBrk="0" fontAlgn="base" latinLnBrk="0" hangingPunct="0">
              <a:lnSpc>
                <a:spcPct val="100000"/>
              </a:lnSpc>
              <a:spcBef>
                <a:spcPts val="600"/>
              </a:spcBef>
              <a:spcAft>
                <a:spcPts val="600"/>
              </a:spcAft>
              <a:buClrTx/>
              <a:buSzTx/>
              <a:buFont typeface="+mj-lt"/>
              <a:buAutoNum type="arabicPeriod" startAt="8"/>
              <a:tabLst/>
            </a:pPr>
            <a:r>
              <a:rPr kumimoji="0" lang="uk-UA" altLang="uk-UA" sz="1800" b="1" i="0" u="none" strike="noStrike" cap="none" normalizeH="0" baseline="0" dirty="0">
                <a:ln>
                  <a:noFill/>
                </a:ln>
                <a:solidFill>
                  <a:schemeClr val="tx1"/>
                </a:solidFill>
                <a:effectLst/>
              </a:rPr>
              <a:t>Без граматичних помилок.</a:t>
            </a:r>
            <a:r>
              <a:rPr kumimoji="0" lang="uk-UA" altLang="uk-UA" sz="1800" b="0" i="0" u="none" strike="noStrike" cap="none" normalizeH="0" baseline="0" dirty="0">
                <a:ln>
                  <a:noFill/>
                </a:ln>
                <a:solidFill>
                  <a:schemeClr val="tx1"/>
                </a:solidFill>
                <a:effectLst/>
              </a:rPr>
              <a:t> Перевірте резюме на граматичні та орфографічні помилки. Резюме з помилками одразу справляє негативне враження.</a:t>
            </a:r>
          </a:p>
          <a:p>
            <a:pPr marL="342900" marR="0" lvl="0" indent="-342900" algn="just" defTabSz="914400" rtl="0" eaLnBrk="0" fontAlgn="base" latinLnBrk="0" hangingPunct="0">
              <a:lnSpc>
                <a:spcPct val="100000"/>
              </a:lnSpc>
              <a:spcBef>
                <a:spcPts val="600"/>
              </a:spcBef>
              <a:spcAft>
                <a:spcPts val="600"/>
              </a:spcAft>
              <a:buClrTx/>
              <a:buSzTx/>
              <a:buFont typeface="+mj-lt"/>
              <a:buAutoNum type="arabicPeriod" startAt="8"/>
              <a:tabLst/>
            </a:pPr>
            <a:r>
              <a:rPr kumimoji="0" lang="uk-UA" altLang="uk-UA" sz="1800" b="1" i="0" u="none" strike="noStrike" cap="none" normalizeH="0" baseline="0" dirty="0">
                <a:ln>
                  <a:noFill/>
                </a:ln>
                <a:solidFill>
                  <a:schemeClr val="tx1"/>
                </a:solidFill>
                <a:effectLst/>
              </a:rPr>
              <a:t>Відгуки та рекомендації.</a:t>
            </a:r>
            <a:r>
              <a:rPr kumimoji="0" lang="uk-UA" altLang="uk-UA" sz="1800" b="0" i="0" u="none" strike="noStrike" cap="none" normalizeH="0" baseline="0" dirty="0">
                <a:ln>
                  <a:noFill/>
                </a:ln>
                <a:solidFill>
                  <a:schemeClr val="tx1"/>
                </a:solidFill>
                <a:effectLst/>
              </a:rPr>
              <a:t> Якщо у вас є люди, які можуть дати рекомендацію, не вказуйте їх імена в резюме. Підготуйте цей список на випадок, якщо він знадобиться під час співбесіди, і попередньо узгодьте це з цими людьми.</a:t>
            </a:r>
          </a:p>
          <a:p>
            <a:pPr marL="342900" marR="0" lvl="0" indent="-342900" algn="just" defTabSz="914400" rtl="0" eaLnBrk="0" fontAlgn="base" latinLnBrk="0" hangingPunct="0">
              <a:lnSpc>
                <a:spcPct val="100000"/>
              </a:lnSpc>
              <a:spcBef>
                <a:spcPts val="600"/>
              </a:spcBef>
              <a:spcAft>
                <a:spcPts val="600"/>
              </a:spcAft>
              <a:buClrTx/>
              <a:buSzTx/>
              <a:buFont typeface="+mj-lt"/>
              <a:buAutoNum type="arabicPeriod" startAt="8"/>
              <a:tabLst/>
            </a:pPr>
            <a:r>
              <a:rPr kumimoji="0" lang="uk-UA" altLang="uk-UA" sz="1800" b="1" i="0" u="none" strike="noStrike" cap="none" normalizeH="0" baseline="0" dirty="0">
                <a:ln>
                  <a:noFill/>
                </a:ln>
                <a:solidFill>
                  <a:schemeClr val="tx1"/>
                </a:solidFill>
                <a:effectLst/>
              </a:rPr>
              <a:t>Уникайте шаблонів.</a:t>
            </a:r>
            <a:r>
              <a:rPr kumimoji="0" lang="uk-UA" altLang="uk-UA" sz="1800" b="0" i="0" u="none" strike="noStrike" cap="none" normalizeH="0" baseline="0" dirty="0">
                <a:ln>
                  <a:noFill/>
                </a:ln>
                <a:solidFill>
                  <a:schemeClr val="tx1"/>
                </a:solidFill>
                <a:effectLst/>
              </a:rPr>
              <a:t> Не використовуйте одне і те саме резюме для всіх вакансій. Адаптуйте його для кожної окремої посади, підкреслюючи необхідні навички та досвід.</a:t>
            </a:r>
          </a:p>
        </p:txBody>
      </p:sp>
      <p:pic>
        <p:nvPicPr>
          <p:cNvPr id="4" name="Рисунок 3">
            <a:extLst>
              <a:ext uri="{FF2B5EF4-FFF2-40B4-BE49-F238E27FC236}">
                <a16:creationId xmlns:a16="http://schemas.microsoft.com/office/drawing/2014/main" id="{AF5494CF-4834-4C25-8BD7-401813564771}"/>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740352" y="5861600"/>
            <a:ext cx="1403648" cy="991326"/>
          </a:xfrm>
          <a:prstGeom prst="rect">
            <a:avLst/>
          </a:prstGeom>
        </p:spPr>
      </p:pic>
      <p:pic>
        <p:nvPicPr>
          <p:cNvPr id="5" name="Рисунок 4">
            <a:extLst>
              <a:ext uri="{FF2B5EF4-FFF2-40B4-BE49-F238E27FC236}">
                <a16:creationId xmlns:a16="http://schemas.microsoft.com/office/drawing/2014/main" id="{FB958D2A-B868-4E62-8559-47D5A834175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19153" y="-27384"/>
            <a:ext cx="1124847" cy="1109915"/>
          </a:xfrm>
          <a:prstGeom prst="rect">
            <a:avLst/>
          </a:prstGeom>
        </p:spPr>
      </p:pic>
    </p:spTree>
    <p:extLst>
      <p:ext uri="{BB962C8B-B14F-4D97-AF65-F5344CB8AC3E}">
        <p14:creationId xmlns:p14="http://schemas.microsoft.com/office/powerpoint/2010/main" val="3712749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553998"/>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indent="450215" algn="just">
              <a:lnSpc>
                <a:spcPct val="150000"/>
              </a:lnSpc>
              <a:spcAft>
                <a:spcPts val="0"/>
              </a:spcAft>
            </a:pPr>
            <a:r>
              <a:rPr lang="uk-UA" sz="2000" b="1" dirty="0">
                <a:latin typeface="Calibri" panose="020F0502020204030204" pitchFamily="34" charset="0"/>
                <a:ea typeface="Times New Roman" panose="02020603050405020304" pitchFamily="18" charset="0"/>
                <a:cs typeface="Calibri" panose="020F0502020204030204" pitchFamily="34" charset="0"/>
              </a:rPr>
              <a:t>Види резюме. </a:t>
            </a:r>
            <a:r>
              <a:rPr lang="uk-UA" sz="2000" dirty="0">
                <a:latin typeface="Calibri" panose="020F0502020204030204" pitchFamily="34" charset="0"/>
                <a:ea typeface="Times New Roman" panose="02020603050405020304" pitchFamily="18" charset="0"/>
                <a:cs typeface="Calibri" panose="020F0502020204030204" pitchFamily="34" charset="0"/>
              </a:rPr>
              <a:t>Резюме є двох типів – </a:t>
            </a:r>
            <a:r>
              <a:rPr lang="uk-UA" sz="2000" b="1" dirty="0">
                <a:latin typeface="Calibri" panose="020F0502020204030204" pitchFamily="34" charset="0"/>
                <a:ea typeface="Times New Roman" panose="02020603050405020304" pitchFamily="18" charset="0"/>
                <a:cs typeface="Calibri" panose="020F0502020204030204" pitchFamily="34" charset="0"/>
              </a:rPr>
              <a:t>хронологічні та професійні</a:t>
            </a:r>
            <a:r>
              <a:rPr lang="uk-UA" sz="2000" dirty="0">
                <a:latin typeface="Calibri" panose="020F0502020204030204" pitchFamily="34" charset="0"/>
                <a:ea typeface="Times New Roman" panose="02020603050405020304" pitchFamily="18" charset="0"/>
                <a:cs typeface="Calibri" panose="020F0502020204030204" pitchFamily="34" charset="0"/>
              </a:rPr>
              <a:t>. </a:t>
            </a:r>
            <a:endParaRPr lang="uk-UA" sz="200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3" name="Прямоугольник 2"/>
          <p:cNvSpPr/>
          <p:nvPr/>
        </p:nvSpPr>
        <p:spPr>
          <a:xfrm>
            <a:off x="179512" y="620688"/>
            <a:ext cx="7992888" cy="1338828"/>
          </a:xfrm>
          <a:prstGeom prst="rect">
            <a:avLst/>
          </a:prstGeom>
        </p:spPr>
        <p:txBody>
          <a:bodyPr wrap="square">
            <a:spAutoFit/>
          </a:bodyPr>
          <a:lstStyle/>
          <a:p>
            <a:pPr indent="450215" algn="just">
              <a:lnSpc>
                <a:spcPct val="150000"/>
              </a:lnSpc>
              <a:spcAft>
                <a:spcPts val="0"/>
              </a:spcAft>
            </a:pPr>
            <a:r>
              <a:rPr lang="uk-UA" dirty="0">
                <a:latin typeface="Calibri" panose="020F0502020204030204" pitchFamily="34" charset="0"/>
                <a:ea typeface="Times New Roman" panose="02020603050405020304" pitchFamily="18" charset="0"/>
                <a:cs typeface="Calibri" panose="020F0502020204030204" pitchFamily="34" charset="0"/>
              </a:rPr>
              <a:t>У </a:t>
            </a:r>
            <a:r>
              <a:rPr lang="uk-UA" b="1" dirty="0">
                <a:solidFill>
                  <a:schemeClr val="accent1">
                    <a:lumMod val="75000"/>
                  </a:schemeClr>
                </a:solidFill>
                <a:latin typeface="Calibri" panose="020F0502020204030204" pitchFamily="34" charset="0"/>
                <a:ea typeface="Times New Roman" panose="02020603050405020304" pitchFamily="18" charset="0"/>
                <a:cs typeface="Calibri" panose="020F0502020204030204" pitchFamily="34" charset="0"/>
              </a:rPr>
              <a:t>хронологічному</a:t>
            </a:r>
            <a:r>
              <a:rPr lang="uk-UA" dirty="0">
                <a:latin typeface="Calibri" panose="020F0502020204030204" pitchFamily="34" charset="0"/>
                <a:ea typeface="Times New Roman" panose="02020603050405020304" pitchFamily="18" charset="0"/>
                <a:cs typeface="Calibri" panose="020F0502020204030204" pitchFamily="34" charset="0"/>
              </a:rPr>
              <a:t> резюме особливу увагу звертають на досвід роботи і досягнення на конкретних місцях. Таке резюме доцільно складати претендентам із солідним та успішним досвідом роботи. </a:t>
            </a:r>
            <a:endParaRPr lang="uk-UA"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4" name="Прямоугольник 3"/>
          <p:cNvSpPr/>
          <p:nvPr/>
        </p:nvSpPr>
        <p:spPr>
          <a:xfrm>
            <a:off x="0" y="1916832"/>
            <a:ext cx="9144000" cy="466281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indent="450215" algn="ctr">
              <a:lnSpc>
                <a:spcPct val="110000"/>
              </a:lnSpc>
              <a:spcAft>
                <a:spcPts val="0"/>
              </a:spcAft>
            </a:pPr>
            <a:r>
              <a:rPr lang="uk-UA" b="1" i="1" dirty="0">
                <a:latin typeface="Calibri" panose="020F0502020204030204" pitchFamily="34" charset="0"/>
                <a:ea typeface="Times New Roman" panose="02020603050405020304" pitchFamily="18" charset="0"/>
                <a:cs typeface="Calibri" panose="020F0502020204030204" pitchFamily="34" charset="0"/>
              </a:rPr>
              <a:t>ЗАГАЛЬНА ФОРМА ХРОНОЛОГІЧНОГО РЕЗЮМЕ</a:t>
            </a:r>
            <a:endParaRPr lang="uk-UA" dirty="0">
              <a:latin typeface="Calibri" panose="020F0502020204030204" pitchFamily="34" charset="0"/>
              <a:ea typeface="Times New Roman" panose="02020603050405020304" pitchFamily="18" charset="0"/>
              <a:cs typeface="Calibri" panose="020F0502020204030204" pitchFamily="34" charset="0"/>
            </a:endParaRPr>
          </a:p>
          <a:p>
            <a:pPr indent="450215" algn="just">
              <a:lnSpc>
                <a:spcPct val="110000"/>
              </a:lnSpc>
              <a:spcAft>
                <a:spcPts val="0"/>
              </a:spcAft>
            </a:pPr>
            <a:r>
              <a:rPr lang="uk-UA" i="1" dirty="0">
                <a:latin typeface="Calibri" panose="020F0502020204030204" pitchFamily="34" charset="0"/>
                <a:ea typeface="Times New Roman" panose="02020603050405020304" pitchFamily="18" charset="0"/>
                <a:cs typeface="Calibri" panose="020F0502020204030204" pitchFamily="34" charset="0"/>
              </a:rPr>
              <a:t>П. І. П.</a:t>
            </a:r>
            <a:endParaRPr lang="uk-UA" dirty="0">
              <a:latin typeface="Calibri" panose="020F0502020204030204" pitchFamily="34" charset="0"/>
              <a:ea typeface="Times New Roman" panose="02020603050405020304" pitchFamily="18" charset="0"/>
              <a:cs typeface="Calibri" panose="020F0502020204030204" pitchFamily="34" charset="0"/>
            </a:endParaRPr>
          </a:p>
          <a:p>
            <a:pPr indent="450215" algn="just">
              <a:lnSpc>
                <a:spcPct val="110000"/>
              </a:lnSpc>
              <a:spcAft>
                <a:spcPts val="0"/>
              </a:spcAft>
            </a:pPr>
            <a:r>
              <a:rPr lang="uk-UA" i="1" dirty="0">
                <a:latin typeface="Calibri" panose="020F0502020204030204" pitchFamily="34" charset="0"/>
                <a:ea typeface="Times New Roman" panose="02020603050405020304" pitchFamily="18" charset="0"/>
                <a:cs typeface="Calibri" panose="020F0502020204030204" pitchFamily="34" charset="0"/>
              </a:rPr>
              <a:t>Контакти (адреса, телефон, e-</a:t>
            </a:r>
            <a:r>
              <a:rPr lang="uk-UA" i="1" dirty="0" err="1">
                <a:latin typeface="Calibri" panose="020F0502020204030204" pitchFamily="34" charset="0"/>
                <a:ea typeface="Times New Roman" panose="02020603050405020304" pitchFamily="18" charset="0"/>
                <a:cs typeface="Calibri" panose="020F0502020204030204" pitchFamily="34" charset="0"/>
              </a:rPr>
              <a:t>mail</a:t>
            </a:r>
            <a:r>
              <a:rPr lang="uk-UA" i="1" dirty="0">
                <a:latin typeface="Calibri" panose="020F0502020204030204" pitchFamily="34" charset="0"/>
                <a:ea typeface="Times New Roman" panose="02020603050405020304" pitchFamily="18" charset="0"/>
                <a:cs typeface="Calibri" panose="020F0502020204030204" pitchFamily="34" charset="0"/>
              </a:rPr>
              <a:t>).</a:t>
            </a:r>
            <a:endParaRPr lang="uk-UA" dirty="0">
              <a:latin typeface="Calibri" panose="020F0502020204030204" pitchFamily="34" charset="0"/>
              <a:ea typeface="Times New Roman" panose="02020603050405020304" pitchFamily="18" charset="0"/>
              <a:cs typeface="Calibri" panose="020F0502020204030204" pitchFamily="34" charset="0"/>
            </a:endParaRPr>
          </a:p>
          <a:p>
            <a:pPr indent="450215" algn="just">
              <a:lnSpc>
                <a:spcPct val="110000"/>
              </a:lnSpc>
              <a:spcAft>
                <a:spcPts val="0"/>
              </a:spcAft>
            </a:pPr>
            <a:r>
              <a:rPr lang="uk-UA" i="1" dirty="0">
                <a:latin typeface="Calibri" panose="020F0502020204030204" pitchFamily="34" charset="0"/>
                <a:ea typeface="Times New Roman" panose="02020603050405020304" pitchFamily="18" charset="0"/>
                <a:cs typeface="Calibri" panose="020F0502020204030204" pitchFamily="34" charset="0"/>
              </a:rPr>
              <a:t>Мета (на яку посаду претендуєте).</a:t>
            </a:r>
            <a:endParaRPr lang="uk-UA" dirty="0">
              <a:latin typeface="Calibri" panose="020F0502020204030204" pitchFamily="34" charset="0"/>
              <a:ea typeface="Times New Roman" panose="02020603050405020304" pitchFamily="18" charset="0"/>
              <a:cs typeface="Calibri" panose="020F0502020204030204" pitchFamily="34" charset="0"/>
            </a:endParaRPr>
          </a:p>
          <a:p>
            <a:pPr indent="450215" algn="just">
              <a:lnSpc>
                <a:spcPct val="110000"/>
              </a:lnSpc>
              <a:spcAft>
                <a:spcPts val="0"/>
              </a:spcAft>
            </a:pPr>
            <a:r>
              <a:rPr lang="uk-UA" i="1" dirty="0">
                <a:latin typeface="Calibri" panose="020F0502020204030204" pitchFamily="34" charset="0"/>
                <a:ea typeface="Times New Roman" panose="02020603050405020304" pitchFamily="18" charset="0"/>
                <a:cs typeface="Calibri" panose="020F0502020204030204" pitchFamily="34" charset="0"/>
              </a:rPr>
              <a:t>Кваліфікація (опис кваліфікації і якостей, необхідних для конкретної посади).</a:t>
            </a:r>
            <a:endParaRPr lang="uk-UA" dirty="0">
              <a:latin typeface="Calibri" panose="020F0502020204030204" pitchFamily="34" charset="0"/>
              <a:ea typeface="Times New Roman" panose="02020603050405020304" pitchFamily="18" charset="0"/>
              <a:cs typeface="Calibri" panose="020F0502020204030204" pitchFamily="34" charset="0"/>
            </a:endParaRPr>
          </a:p>
          <a:p>
            <a:pPr indent="450215" algn="just">
              <a:lnSpc>
                <a:spcPct val="110000"/>
              </a:lnSpc>
              <a:spcAft>
                <a:spcPts val="0"/>
              </a:spcAft>
            </a:pPr>
            <a:r>
              <a:rPr lang="uk-UA" i="1" dirty="0">
                <a:latin typeface="Calibri" panose="020F0502020204030204" pitchFamily="34" charset="0"/>
                <a:ea typeface="Times New Roman" panose="02020603050405020304" pitchFamily="18" charset="0"/>
                <a:cs typeface="Calibri" panose="020F0502020204030204" pitchFamily="34" charset="0"/>
              </a:rPr>
              <a:t>Досвід роботи (у зворотному хронологічному порядку, починаючи з останнього, вказуючи місця роботи, посади, виконувану роботу і досягнення).</a:t>
            </a:r>
            <a:endParaRPr lang="uk-UA" dirty="0">
              <a:latin typeface="Calibri" panose="020F0502020204030204" pitchFamily="34" charset="0"/>
              <a:ea typeface="Times New Roman" panose="02020603050405020304" pitchFamily="18" charset="0"/>
              <a:cs typeface="Calibri" panose="020F0502020204030204" pitchFamily="34" charset="0"/>
            </a:endParaRPr>
          </a:p>
          <a:p>
            <a:pPr indent="450215" algn="just">
              <a:lnSpc>
                <a:spcPct val="110000"/>
              </a:lnSpc>
              <a:spcAft>
                <a:spcPts val="0"/>
              </a:spcAft>
            </a:pPr>
            <a:r>
              <a:rPr lang="uk-UA" i="1" dirty="0">
                <a:latin typeface="Calibri" panose="020F0502020204030204" pitchFamily="34" charset="0"/>
                <a:ea typeface="Times New Roman" panose="02020603050405020304" pitchFamily="18" charset="0"/>
                <a:cs typeface="Calibri" panose="020F0502020204030204" pitchFamily="34" charset="0"/>
              </a:rPr>
              <a:t>Освіта і тренінги (у зворотному хронологічному порядку перечислити місця навчання, отримані спеціальності, ступені).</a:t>
            </a:r>
            <a:endParaRPr lang="uk-UA" dirty="0">
              <a:latin typeface="Calibri" panose="020F0502020204030204" pitchFamily="34" charset="0"/>
              <a:ea typeface="Times New Roman" panose="02020603050405020304" pitchFamily="18" charset="0"/>
              <a:cs typeface="Calibri" panose="020F0502020204030204" pitchFamily="34" charset="0"/>
            </a:endParaRPr>
          </a:p>
          <a:p>
            <a:pPr indent="450215" algn="just">
              <a:lnSpc>
                <a:spcPct val="110000"/>
              </a:lnSpc>
              <a:spcAft>
                <a:spcPts val="0"/>
              </a:spcAft>
            </a:pPr>
            <a:r>
              <a:rPr lang="uk-UA" i="1" dirty="0">
                <a:latin typeface="Calibri" panose="020F0502020204030204" pitchFamily="34" charset="0"/>
                <a:ea typeface="Times New Roman" panose="02020603050405020304" pitchFamily="18" charset="0"/>
                <a:cs typeface="Calibri" panose="020F0502020204030204" pitchFamily="34" charset="0"/>
              </a:rPr>
              <a:t>Додаткова інформація (тут слід вказати все, що може створити враження у роботодавця і переконати у Вашій відповідності посаді, на яку Ви претендуєте. Наприклад: знання комп'ютера, швидкість набору тексту, членство в об'єднаннях професіоналів у певній галузі).</a:t>
            </a:r>
            <a:endParaRPr lang="uk-UA"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0000"/>
              </a:lnSpc>
            </a:pPr>
            <a:r>
              <a:rPr lang="uk-UA" i="1" dirty="0">
                <a:latin typeface="Calibri" panose="020F0502020204030204" pitchFamily="34" charset="0"/>
                <a:ea typeface="Times New Roman" panose="02020603050405020304" pitchFamily="18" charset="0"/>
                <a:cs typeface="Calibri" panose="020F0502020204030204" pitchFamily="34" charset="0"/>
              </a:rPr>
              <a:t>Хобі й особисту мету (хобі може </a:t>
            </a:r>
            <a:r>
              <a:rPr lang="uk-UA" i="1" dirty="0" err="1">
                <a:latin typeface="Calibri" panose="020F0502020204030204" pitchFamily="34" charset="0"/>
                <a:ea typeface="Times New Roman" panose="02020603050405020304" pitchFamily="18" charset="0"/>
                <a:cs typeface="Calibri" panose="020F0502020204030204" pitchFamily="34" charset="0"/>
              </a:rPr>
              <a:t>співпасти</a:t>
            </a:r>
            <a:r>
              <a:rPr lang="uk-UA" i="1" dirty="0">
                <a:latin typeface="Calibri" panose="020F0502020204030204" pitchFamily="34" charset="0"/>
                <a:ea typeface="Times New Roman" panose="02020603050405020304" pitchFamily="18" charset="0"/>
                <a:cs typeface="Calibri" panose="020F0502020204030204" pitchFamily="34" charset="0"/>
              </a:rPr>
              <a:t> з хобі роботодавця чи продемонструвати рису характеру, корисну для виконання роботи, те саме стосується і особистої мети).</a:t>
            </a:r>
            <a:endParaRPr lang="uk-UA"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92082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Результат пошуку зображень за запитом &quot;Професійне резюме&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1840" y="4005063"/>
            <a:ext cx="4991945" cy="2866391"/>
          </a:xfrm>
          <a:prstGeom prst="rect">
            <a:avLst/>
          </a:prstGeom>
          <a:noFill/>
          <a:effectLst>
            <a:softEdge rad="317500"/>
          </a:effectLst>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107504" y="44624"/>
            <a:ext cx="7704856" cy="4154984"/>
          </a:xfrm>
          <a:prstGeom prst="rect">
            <a:avLst/>
          </a:prstGeom>
        </p:spPr>
        <p:txBody>
          <a:bodyPr wrap="square">
            <a:spAutoFit/>
          </a:bodyPr>
          <a:lstStyle/>
          <a:p>
            <a:pPr algn="just">
              <a:lnSpc>
                <a:spcPct val="150000"/>
              </a:lnSpc>
            </a:pPr>
            <a:r>
              <a:rPr lang="uk-UA" sz="2200" b="1" dirty="0">
                <a:solidFill>
                  <a:schemeClr val="accent1">
                    <a:lumMod val="75000"/>
                  </a:schemeClr>
                </a:solidFill>
                <a:latin typeface="Calibri" panose="020F0502020204030204" pitchFamily="34" charset="0"/>
                <a:ea typeface="Times New Roman" panose="02020603050405020304" pitchFamily="18" charset="0"/>
                <a:cs typeface="Calibri" panose="020F0502020204030204" pitchFamily="34" charset="0"/>
              </a:rPr>
              <a:t>Професійне</a:t>
            </a:r>
            <a:r>
              <a:rPr lang="uk-UA" sz="2200" dirty="0">
                <a:latin typeface="Calibri" panose="020F0502020204030204" pitchFamily="34" charset="0"/>
                <a:ea typeface="Times New Roman" panose="02020603050405020304" pitchFamily="18" charset="0"/>
                <a:cs typeface="Calibri" panose="020F0502020204030204" pitchFamily="34" charset="0"/>
              </a:rPr>
              <a:t> резюме спрямоване на роз'яснення професійних здібностей, знань та інших якостей претендента. Таке резюме можна писати претендентам із невеликим досвідом роботи, без досвіду, але хорошою  освітою. Складання згаданого резюме можливе, якщо Ви бажаєте отримати посаду, на котрій не працювали раніше, але чітко уявляєте собі функції, чи, може, виконували їх за сумісництвом. Окрім того, за обсягом резюме не може перевищувати двох сторінок. </a:t>
            </a:r>
            <a:endParaRPr lang="uk-UA" sz="2200" dirty="0">
              <a:latin typeface="Calibri" panose="020F0502020204030204" pitchFamily="34" charset="0"/>
              <a:cs typeface="Calibri" panose="020F0502020204030204" pitchFamily="34" charset="0"/>
            </a:endParaRPr>
          </a:p>
        </p:txBody>
      </p:sp>
      <p:pic>
        <p:nvPicPr>
          <p:cNvPr id="15364" name="Picture 4" descr="Результат пошуку зображень за запитом &quot;Професійне резюме&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3962432"/>
            <a:ext cx="2952328" cy="2952328"/>
          </a:xfrm>
          <a:prstGeom prst="rect">
            <a:avLst/>
          </a:prstGeom>
          <a:noFill/>
          <a:effectLst>
            <a:softEdge rad="317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17029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188640"/>
            <a:ext cx="9036496" cy="590931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indent="457200" algn="ctr">
              <a:lnSpc>
                <a:spcPct val="150000"/>
              </a:lnSpc>
            </a:pPr>
            <a:r>
              <a:rPr lang="uk-UA" b="1" i="1" dirty="0">
                <a:latin typeface="Times New Roman" panose="02020603050405020304" pitchFamily="18" charset="0"/>
                <a:ea typeface="Times New Roman" panose="02020603050405020304" pitchFamily="18" charset="0"/>
              </a:rPr>
              <a:t>ЗАГАЛЬНА ФОРМА ПРОФЕСІЙНОГО РЕЗЮМЕ</a:t>
            </a:r>
            <a:endParaRPr lang="uk-UA" dirty="0">
              <a:latin typeface="Times New Roman" panose="02020603050405020304" pitchFamily="18" charset="0"/>
              <a:ea typeface="Times New Roman" panose="02020603050405020304" pitchFamily="18" charset="0"/>
            </a:endParaRPr>
          </a:p>
          <a:p>
            <a:pPr indent="457200" algn="just">
              <a:lnSpc>
                <a:spcPct val="150000"/>
              </a:lnSpc>
            </a:pPr>
            <a:r>
              <a:rPr lang="uk-UA" i="1" dirty="0">
                <a:latin typeface="Times New Roman" panose="02020603050405020304" pitchFamily="18" charset="0"/>
                <a:ea typeface="Times New Roman" panose="02020603050405020304" pitchFamily="18" charset="0"/>
              </a:rPr>
              <a:t>П. І. П.</a:t>
            </a:r>
            <a:endParaRPr lang="uk-UA" dirty="0">
              <a:latin typeface="Times New Roman" panose="02020603050405020304" pitchFamily="18" charset="0"/>
              <a:ea typeface="Times New Roman" panose="02020603050405020304" pitchFamily="18" charset="0"/>
            </a:endParaRPr>
          </a:p>
          <a:p>
            <a:pPr indent="457200" algn="just">
              <a:lnSpc>
                <a:spcPct val="150000"/>
              </a:lnSpc>
            </a:pPr>
            <a:r>
              <a:rPr lang="uk-UA" i="1" dirty="0">
                <a:latin typeface="Times New Roman" panose="02020603050405020304" pitchFamily="18" charset="0"/>
                <a:ea typeface="Times New Roman" panose="02020603050405020304" pitchFamily="18" charset="0"/>
              </a:rPr>
              <a:t>Контакти (адреса, телефон, e-</a:t>
            </a:r>
            <a:r>
              <a:rPr lang="uk-UA" i="1" dirty="0" err="1">
                <a:latin typeface="Times New Roman" panose="02020603050405020304" pitchFamily="18" charset="0"/>
                <a:ea typeface="Times New Roman" panose="02020603050405020304" pitchFamily="18" charset="0"/>
              </a:rPr>
              <a:t>mail</a:t>
            </a:r>
            <a:r>
              <a:rPr lang="uk-UA" i="1" dirty="0">
                <a:latin typeface="Times New Roman" panose="02020603050405020304" pitchFamily="18" charset="0"/>
                <a:ea typeface="Times New Roman" panose="02020603050405020304" pitchFamily="18" charset="0"/>
              </a:rPr>
              <a:t>).</a:t>
            </a:r>
            <a:endParaRPr lang="uk-UA" dirty="0">
              <a:latin typeface="Times New Roman" panose="02020603050405020304" pitchFamily="18" charset="0"/>
              <a:ea typeface="Times New Roman" panose="02020603050405020304" pitchFamily="18" charset="0"/>
            </a:endParaRPr>
          </a:p>
          <a:p>
            <a:pPr indent="457200" algn="just">
              <a:lnSpc>
                <a:spcPct val="150000"/>
              </a:lnSpc>
            </a:pPr>
            <a:r>
              <a:rPr lang="uk-UA" i="1" dirty="0">
                <a:latin typeface="Times New Roman" panose="02020603050405020304" pitchFamily="18" charset="0"/>
                <a:ea typeface="Times New Roman" panose="02020603050405020304" pitchFamily="18" charset="0"/>
              </a:rPr>
              <a:t>Мета (на яку посаду претендуєте).</a:t>
            </a:r>
            <a:endParaRPr lang="uk-UA" dirty="0">
              <a:latin typeface="Times New Roman" panose="02020603050405020304" pitchFamily="18" charset="0"/>
              <a:ea typeface="Times New Roman" panose="02020603050405020304" pitchFamily="18" charset="0"/>
            </a:endParaRPr>
          </a:p>
          <a:p>
            <a:pPr indent="457200" algn="just">
              <a:lnSpc>
                <a:spcPct val="150000"/>
              </a:lnSpc>
            </a:pPr>
            <a:r>
              <a:rPr lang="uk-UA" i="1" dirty="0">
                <a:latin typeface="Times New Roman" panose="02020603050405020304" pitchFamily="18" charset="0"/>
                <a:ea typeface="Times New Roman" panose="02020603050405020304" pitchFamily="18" charset="0"/>
              </a:rPr>
              <a:t>Кваліфікація (слід детальніше, ніж у хронологічному резюме,  викласти дані про кваліфікації).</a:t>
            </a:r>
            <a:endParaRPr lang="uk-UA" dirty="0">
              <a:latin typeface="Times New Roman" panose="02020603050405020304" pitchFamily="18" charset="0"/>
              <a:ea typeface="Times New Roman" panose="02020603050405020304" pitchFamily="18" charset="0"/>
            </a:endParaRPr>
          </a:p>
          <a:p>
            <a:pPr indent="457200" algn="just">
              <a:lnSpc>
                <a:spcPct val="150000"/>
              </a:lnSpc>
            </a:pPr>
            <a:r>
              <a:rPr lang="uk-UA" i="1" dirty="0">
                <a:latin typeface="Times New Roman" panose="02020603050405020304" pitchFamily="18" charset="0"/>
                <a:ea typeface="Times New Roman" panose="02020603050405020304" pitchFamily="18" charset="0"/>
              </a:rPr>
              <a:t>Досвід роботи (вказати не місця роботи, а досвід у конкретних галузях. Описати галузь, в якій Ви працювали, потім чіткіше висвітлити спеціалізацію, додатково отримані навики. Наприклад: маркетинг; маркетингові дослідження; досвід адміністративної роботи).</a:t>
            </a:r>
            <a:endParaRPr lang="uk-UA" dirty="0">
              <a:latin typeface="Times New Roman" panose="02020603050405020304" pitchFamily="18" charset="0"/>
              <a:ea typeface="Times New Roman" panose="02020603050405020304" pitchFamily="18" charset="0"/>
            </a:endParaRPr>
          </a:p>
          <a:p>
            <a:pPr indent="457200" algn="just">
              <a:lnSpc>
                <a:spcPct val="150000"/>
              </a:lnSpc>
            </a:pPr>
            <a:r>
              <a:rPr lang="uk-UA" i="1" dirty="0">
                <a:latin typeface="Times New Roman" panose="02020603050405020304" pitchFamily="18" charset="0"/>
                <a:ea typeface="Times New Roman" panose="02020603050405020304" pitchFamily="18" charset="0"/>
              </a:rPr>
              <a:t>Список фірм (доцільним усе-таки вказати перелік фірм, де Ви працювали).</a:t>
            </a:r>
            <a:endParaRPr lang="uk-UA" dirty="0">
              <a:latin typeface="Times New Roman" panose="02020603050405020304" pitchFamily="18" charset="0"/>
              <a:ea typeface="Times New Roman" panose="02020603050405020304" pitchFamily="18" charset="0"/>
            </a:endParaRPr>
          </a:p>
          <a:p>
            <a:pPr indent="457200" algn="just">
              <a:lnSpc>
                <a:spcPct val="150000"/>
              </a:lnSpc>
            </a:pPr>
            <a:r>
              <a:rPr lang="uk-UA" i="1" dirty="0">
                <a:latin typeface="Times New Roman" panose="02020603050405020304" pitchFamily="18" charset="0"/>
                <a:ea typeface="Times New Roman" panose="02020603050405020304" pitchFamily="18" charset="0"/>
              </a:rPr>
              <a:t>Освіта і тренінги.</a:t>
            </a:r>
            <a:endParaRPr lang="uk-UA" dirty="0">
              <a:latin typeface="Times New Roman" panose="02020603050405020304" pitchFamily="18" charset="0"/>
              <a:ea typeface="Times New Roman" panose="02020603050405020304" pitchFamily="18" charset="0"/>
            </a:endParaRPr>
          </a:p>
          <a:p>
            <a:pPr indent="457200" algn="just">
              <a:lnSpc>
                <a:spcPct val="150000"/>
              </a:lnSpc>
            </a:pPr>
            <a:r>
              <a:rPr lang="uk-UA" i="1" dirty="0">
                <a:latin typeface="Times New Roman" panose="02020603050405020304" pitchFamily="18" charset="0"/>
                <a:ea typeface="Times New Roman" panose="02020603050405020304" pitchFamily="18" charset="0"/>
              </a:rPr>
              <a:t>Додаткова інформація.</a:t>
            </a:r>
            <a:endParaRPr lang="uk-UA" dirty="0">
              <a:latin typeface="Times New Roman" panose="02020603050405020304" pitchFamily="18" charset="0"/>
              <a:ea typeface="Times New Roman" panose="02020603050405020304" pitchFamily="18" charset="0"/>
            </a:endParaRPr>
          </a:p>
          <a:p>
            <a:pPr indent="457200" algn="just">
              <a:lnSpc>
                <a:spcPct val="150000"/>
              </a:lnSpc>
            </a:pPr>
            <a:r>
              <a:rPr lang="uk-UA" i="1" dirty="0">
                <a:latin typeface="Times New Roman" panose="02020603050405020304" pitchFamily="18" charset="0"/>
                <a:ea typeface="Times New Roman" panose="02020603050405020304" pitchFamily="18" charset="0"/>
              </a:rPr>
              <a:t>Хобі й особиста мета.</a:t>
            </a:r>
            <a:endParaRPr lang="uk-UA" dirty="0"/>
          </a:p>
        </p:txBody>
      </p:sp>
      <p:pic>
        <p:nvPicPr>
          <p:cNvPr id="16386" name="Picture 2" descr="Результат пошуку зображень за запитом &quot;Професійне резюме&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67525" y="4847278"/>
            <a:ext cx="2276475" cy="2009776"/>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51382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135" y="26098"/>
            <a:ext cx="7776864" cy="5170646"/>
          </a:xfrm>
          <a:prstGeom prst="rect">
            <a:avLst/>
          </a:prstGeom>
        </p:spPr>
        <p:txBody>
          <a:bodyPr wrap="square">
            <a:spAutoFit/>
          </a:bodyPr>
          <a:lstStyle/>
          <a:p>
            <a:pPr indent="450215" algn="ctr">
              <a:lnSpc>
                <a:spcPct val="150000"/>
              </a:lnSpc>
              <a:spcAft>
                <a:spcPts val="0"/>
              </a:spcAft>
            </a:pPr>
            <a:r>
              <a:rPr lang="uk-UA" sz="2200" b="1" dirty="0">
                <a:solidFill>
                  <a:schemeClr val="accent5">
                    <a:lumMod val="75000"/>
                  </a:schemeClr>
                </a:solidFill>
                <a:latin typeface="Calibri" panose="020F0502020204030204" pitchFamily="34" charset="0"/>
                <a:ea typeface="Times New Roman" panose="02020603050405020304" pitchFamily="18" charset="0"/>
                <a:cs typeface="Calibri" panose="020F0502020204030204" pitchFamily="34" charset="0"/>
              </a:rPr>
              <a:t>Зміст резюме</a:t>
            </a:r>
            <a:endParaRPr lang="uk-UA" sz="2200" dirty="0">
              <a:solidFill>
                <a:schemeClr val="accent5">
                  <a:lumMod val="75000"/>
                </a:schemeClr>
              </a:solidFill>
              <a:latin typeface="Calibri" panose="020F0502020204030204" pitchFamily="34" charset="0"/>
              <a:ea typeface="Times New Roman" panose="02020603050405020304" pitchFamily="18" charset="0"/>
              <a:cs typeface="Calibri" panose="020F0502020204030204" pitchFamily="34" charset="0"/>
            </a:endParaRPr>
          </a:p>
          <a:p>
            <a:pPr indent="450215" algn="just">
              <a:lnSpc>
                <a:spcPct val="150000"/>
              </a:lnSpc>
              <a:spcAft>
                <a:spcPts val="0"/>
              </a:spcAft>
            </a:pPr>
            <a:r>
              <a:rPr lang="uk-UA" sz="2200" b="1" dirty="0">
                <a:latin typeface="Calibri" panose="020F0502020204030204" pitchFamily="34" charset="0"/>
                <a:ea typeface="Times New Roman" panose="02020603050405020304" pitchFamily="18" charset="0"/>
                <a:cs typeface="Calibri" panose="020F0502020204030204" pitchFamily="34" charset="0"/>
              </a:rPr>
              <a:t>Освіта. </a:t>
            </a:r>
            <a:r>
              <a:rPr lang="uk-UA" sz="2200" dirty="0">
                <a:latin typeface="Calibri" panose="020F0502020204030204" pitchFamily="34" charset="0"/>
                <a:ea typeface="Times New Roman" panose="02020603050405020304" pitchFamily="18" charset="0"/>
                <a:cs typeface="Calibri" panose="020F0502020204030204" pitchFamily="34" charset="0"/>
              </a:rPr>
              <a:t>У цьому розділі не обов'язково дотримуватися прямого чи зворотного хронологічного порядку. </a:t>
            </a:r>
            <a:br>
              <a:rPr lang="uk-UA" sz="2200" dirty="0">
                <a:latin typeface="Calibri" panose="020F0502020204030204" pitchFamily="34" charset="0"/>
                <a:ea typeface="Times New Roman" panose="02020603050405020304" pitchFamily="18" charset="0"/>
                <a:cs typeface="Calibri" panose="020F0502020204030204" pitchFamily="34" charset="0"/>
              </a:rPr>
            </a:br>
            <a:r>
              <a:rPr lang="uk-UA" sz="2200" dirty="0">
                <a:latin typeface="Calibri" panose="020F0502020204030204" pitchFamily="34" charset="0"/>
                <a:ea typeface="Times New Roman" panose="02020603050405020304" pitchFamily="18" charset="0"/>
                <a:cs typeface="Calibri" panose="020F0502020204030204" pitchFamily="34" charset="0"/>
              </a:rPr>
              <a:t>На перше місце ефективніше поставити ту освіту, яку вважають основною з точки зору позиції, на котру Ви претендуєте. Записи мають бути чіткими: період навчання, назва ВНЗ, факультету і спеціальності, можна вказати наявність червоного диплому чи інших академічних досягнень, також можна зазначити тему дипломної роботи, якщо вона стосується роботи, яку Вам доведеться виконувати. </a:t>
            </a:r>
            <a:endParaRPr lang="uk-UA" sz="2200" dirty="0">
              <a:effectLst/>
              <a:latin typeface="Calibri" panose="020F0502020204030204" pitchFamily="34" charset="0"/>
              <a:ea typeface="Times New Roman" panose="02020603050405020304" pitchFamily="18" charset="0"/>
              <a:cs typeface="Calibri" panose="020F0502020204030204" pitchFamily="34" charset="0"/>
            </a:endParaRPr>
          </a:p>
        </p:txBody>
      </p:sp>
      <p:pic>
        <p:nvPicPr>
          <p:cNvPr id="3" name="Рисунок 2">
            <a:extLst>
              <a:ext uri="{FF2B5EF4-FFF2-40B4-BE49-F238E27FC236}">
                <a16:creationId xmlns:a16="http://schemas.microsoft.com/office/drawing/2014/main" id="{C2D221A5-F088-419A-8E45-2CFE8D0459BC}"/>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724128" y="4845221"/>
            <a:ext cx="3419872" cy="1985732"/>
          </a:xfrm>
          <a:prstGeom prst="rect">
            <a:avLst/>
          </a:prstGeom>
        </p:spPr>
      </p:pic>
    </p:spTree>
    <p:extLst>
      <p:ext uri="{BB962C8B-B14F-4D97-AF65-F5344CB8AC3E}">
        <p14:creationId xmlns:p14="http://schemas.microsoft.com/office/powerpoint/2010/main" val="1533944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44624"/>
            <a:ext cx="7920880" cy="6641690"/>
          </a:xfrm>
          <a:prstGeom prst="rect">
            <a:avLst/>
          </a:prstGeom>
        </p:spPr>
        <p:txBody>
          <a:bodyPr wrap="square">
            <a:spAutoFit/>
          </a:bodyPr>
          <a:lstStyle/>
          <a:p>
            <a:pPr indent="450215" algn="just">
              <a:lnSpc>
                <a:spcPct val="150000"/>
              </a:lnSpc>
              <a:spcAft>
                <a:spcPts val="0"/>
              </a:spcAft>
            </a:pPr>
            <a:r>
              <a:rPr lang="uk-UA" sz="2200" b="1" dirty="0">
                <a:latin typeface="Calibri" panose="020F0502020204030204" pitchFamily="34" charset="0"/>
                <a:ea typeface="Times New Roman" panose="02020603050405020304" pitchFamily="18" charset="0"/>
                <a:cs typeface="Calibri" panose="020F0502020204030204" pitchFamily="34" charset="0"/>
              </a:rPr>
              <a:t>Досвід роботи. </a:t>
            </a:r>
            <a:r>
              <a:rPr lang="uk-UA" sz="2200" dirty="0">
                <a:solidFill>
                  <a:schemeClr val="accent5">
                    <a:lumMod val="75000"/>
                  </a:schemeClr>
                </a:solidFill>
                <a:latin typeface="Calibri" panose="020F0502020204030204" pitchFamily="34" charset="0"/>
                <a:ea typeface="Times New Roman" panose="02020603050405020304" pitchFamily="18" charset="0"/>
                <a:cs typeface="Calibri" panose="020F0502020204030204" pitchFamily="34" charset="0"/>
              </a:rPr>
              <a:t>Це – найважливіша частина резюме. </a:t>
            </a:r>
            <a:br>
              <a:rPr lang="uk-UA" sz="2200" dirty="0">
                <a:latin typeface="Calibri" panose="020F0502020204030204" pitchFamily="34" charset="0"/>
                <a:ea typeface="Times New Roman" panose="02020603050405020304" pitchFamily="18" charset="0"/>
                <a:cs typeface="Calibri" panose="020F0502020204030204" pitchFamily="34" charset="0"/>
              </a:rPr>
            </a:br>
            <a:r>
              <a:rPr lang="uk-UA" sz="2200" dirty="0">
                <a:latin typeface="Calibri" panose="020F0502020204030204" pitchFamily="34" charset="0"/>
                <a:ea typeface="Times New Roman" panose="02020603050405020304" pitchFamily="18" charset="0"/>
                <a:cs typeface="Calibri" panose="020F0502020204030204" pitchFamily="34" charset="0"/>
              </a:rPr>
              <a:t>У більшості випадків роботодавці розглядають пошукувача з точки зору того, носієм якого конкретного досвіду він є. </a:t>
            </a:r>
            <a:br>
              <a:rPr lang="uk-UA" sz="2200" dirty="0">
                <a:latin typeface="Calibri" panose="020F0502020204030204" pitchFamily="34" charset="0"/>
                <a:ea typeface="Times New Roman" panose="02020603050405020304" pitchFamily="18" charset="0"/>
                <a:cs typeface="Calibri" panose="020F0502020204030204" pitchFamily="34" charset="0"/>
              </a:rPr>
            </a:br>
            <a:r>
              <a:rPr lang="uk-UA" sz="2200" dirty="0">
                <a:latin typeface="Calibri" panose="020F0502020204030204" pitchFamily="34" charset="0"/>
                <a:ea typeface="Times New Roman" panose="02020603050405020304" pitchFamily="18" charset="0"/>
                <a:cs typeface="Calibri" panose="020F0502020204030204" pitchFamily="34" charset="0"/>
              </a:rPr>
              <a:t>Досвід описують у зворотному хронологічному порядку, тобто починаючи з останнього місця роботи.</a:t>
            </a:r>
          </a:p>
          <a:p>
            <a:pPr indent="450215" algn="just">
              <a:lnSpc>
                <a:spcPct val="150000"/>
              </a:lnSpc>
              <a:spcAft>
                <a:spcPts val="0"/>
              </a:spcAft>
            </a:pPr>
            <a:r>
              <a:rPr lang="uk-UA" sz="2200" dirty="0">
                <a:latin typeface="Calibri" panose="020F0502020204030204" pitchFamily="34" charset="0"/>
                <a:ea typeface="Times New Roman" panose="02020603050405020304" pitchFamily="18" charset="0"/>
                <a:cs typeface="Calibri" panose="020F0502020204030204" pitchFamily="34" charset="0"/>
              </a:rPr>
              <a:t>Тут важливо вказати: </a:t>
            </a:r>
          </a:p>
          <a:p>
            <a:pPr marL="342900" lvl="0" indent="-342900" algn="just">
              <a:lnSpc>
                <a:spcPct val="150000"/>
              </a:lnSpc>
              <a:spcAft>
                <a:spcPts val="0"/>
              </a:spcAft>
              <a:buFont typeface="Wingdings" panose="05000000000000000000" pitchFamily="2" charset="2"/>
              <a:buChar char=""/>
              <a:tabLst>
                <a:tab pos="457200" algn="l"/>
                <a:tab pos="685800" algn="l"/>
              </a:tabLst>
            </a:pPr>
            <a:r>
              <a:rPr lang="uk-UA" sz="2200" dirty="0">
                <a:latin typeface="Calibri" panose="020F0502020204030204" pitchFamily="34" charset="0"/>
                <a:ea typeface="Times New Roman" panose="02020603050405020304" pitchFamily="18" charset="0"/>
                <a:cs typeface="Calibri" panose="020F0502020204030204" pitchFamily="34" charset="0"/>
              </a:rPr>
              <a:t>назву компанії; </a:t>
            </a:r>
          </a:p>
          <a:p>
            <a:pPr marL="342900" lvl="0" indent="-342900" algn="just">
              <a:lnSpc>
                <a:spcPct val="150000"/>
              </a:lnSpc>
              <a:spcAft>
                <a:spcPts val="0"/>
              </a:spcAft>
              <a:buFont typeface="Wingdings" panose="05000000000000000000" pitchFamily="2" charset="2"/>
              <a:buChar char=""/>
              <a:tabLst>
                <a:tab pos="457200" algn="l"/>
                <a:tab pos="685800" algn="l"/>
              </a:tabLst>
            </a:pPr>
            <a:r>
              <a:rPr lang="uk-UA" sz="2200" dirty="0">
                <a:latin typeface="Calibri" panose="020F0502020204030204" pitchFamily="34" charset="0"/>
                <a:ea typeface="Times New Roman" panose="02020603050405020304" pitchFamily="18" charset="0"/>
                <a:cs typeface="Calibri" panose="020F0502020204030204" pitchFamily="34" charset="0"/>
              </a:rPr>
              <a:t>чим займалася компанія, особливо, якщо це не випливає з назви компанії чи якщо компанія не є загальновідомою; </a:t>
            </a:r>
          </a:p>
          <a:p>
            <a:pPr marL="342900" lvl="0" indent="-342900" algn="just">
              <a:lnSpc>
                <a:spcPct val="150000"/>
              </a:lnSpc>
              <a:spcAft>
                <a:spcPts val="0"/>
              </a:spcAft>
              <a:buFont typeface="Wingdings" panose="05000000000000000000" pitchFamily="2" charset="2"/>
              <a:buChar char=""/>
              <a:tabLst>
                <a:tab pos="457200" algn="l"/>
                <a:tab pos="685800" algn="l"/>
              </a:tabLst>
            </a:pPr>
            <a:r>
              <a:rPr lang="uk-UA" sz="2200" dirty="0">
                <a:latin typeface="Calibri" panose="020F0502020204030204" pitchFamily="34" charset="0"/>
                <a:ea typeface="Times New Roman" panose="02020603050405020304" pitchFamily="18" charset="0"/>
                <a:cs typeface="Calibri" panose="020F0502020204030204" pitchFamily="34" charset="0"/>
              </a:rPr>
              <a:t>посаду; </a:t>
            </a:r>
          </a:p>
          <a:p>
            <a:pPr marL="342900" lvl="0" indent="-342900" algn="just">
              <a:lnSpc>
                <a:spcPct val="150000"/>
              </a:lnSpc>
              <a:spcAft>
                <a:spcPts val="0"/>
              </a:spcAft>
              <a:buFont typeface="Wingdings" panose="05000000000000000000" pitchFamily="2" charset="2"/>
              <a:buChar char=""/>
              <a:tabLst>
                <a:tab pos="457200" algn="l"/>
                <a:tab pos="685800" algn="l"/>
              </a:tabLst>
            </a:pPr>
            <a:r>
              <a:rPr lang="uk-UA" sz="2200" dirty="0">
                <a:latin typeface="Calibri" panose="020F0502020204030204" pitchFamily="34" charset="0"/>
                <a:ea typeface="Times New Roman" panose="02020603050405020304" pitchFamily="18" charset="0"/>
                <a:cs typeface="Calibri" panose="020F0502020204030204" pitchFamily="34" charset="0"/>
              </a:rPr>
              <a:t> функціональні обов'язки; </a:t>
            </a:r>
          </a:p>
          <a:p>
            <a:pPr marL="342900" lvl="0" indent="-342900" algn="just">
              <a:lnSpc>
                <a:spcPct val="150000"/>
              </a:lnSpc>
              <a:spcAft>
                <a:spcPts val="0"/>
              </a:spcAft>
              <a:buFont typeface="Wingdings" panose="05000000000000000000" pitchFamily="2" charset="2"/>
              <a:buChar char=""/>
              <a:tabLst>
                <a:tab pos="457200" algn="l"/>
                <a:tab pos="685800" algn="l"/>
              </a:tabLst>
            </a:pPr>
            <a:r>
              <a:rPr lang="uk-UA" sz="2200" dirty="0">
                <a:latin typeface="Calibri" panose="020F0502020204030204" pitchFamily="34" charset="0"/>
                <a:ea typeface="Times New Roman" panose="02020603050405020304" pitchFamily="18" charset="0"/>
                <a:cs typeface="Calibri" panose="020F0502020204030204" pitchFamily="34" charset="0"/>
              </a:rPr>
              <a:t>коло відповідальності працівника на даній посаді; </a:t>
            </a:r>
          </a:p>
          <a:p>
            <a:pPr marL="342900" lvl="0" indent="-342900" algn="just">
              <a:lnSpc>
                <a:spcPct val="150000"/>
              </a:lnSpc>
              <a:spcAft>
                <a:spcPts val="0"/>
              </a:spcAft>
              <a:buFont typeface="Wingdings" panose="05000000000000000000" pitchFamily="2" charset="2"/>
              <a:buChar char=""/>
              <a:tabLst>
                <a:tab pos="457200" algn="l"/>
                <a:tab pos="685800" algn="l"/>
              </a:tabLst>
            </a:pPr>
            <a:r>
              <a:rPr lang="uk-UA" sz="2200" dirty="0">
                <a:latin typeface="Calibri" panose="020F0502020204030204" pitchFamily="34" charset="0"/>
                <a:ea typeface="Times New Roman" panose="02020603050405020304" pitchFamily="18" charset="0"/>
                <a:cs typeface="Calibri" panose="020F0502020204030204" pitchFamily="34" charset="0"/>
              </a:rPr>
              <a:t>результати і досягнення. </a:t>
            </a:r>
            <a:endParaRPr lang="uk-UA" sz="2200" dirty="0">
              <a:effectLst/>
              <a:latin typeface="Calibri" panose="020F0502020204030204" pitchFamily="34" charset="0"/>
              <a:ea typeface="Times New Roman" panose="02020603050405020304" pitchFamily="18" charset="0"/>
              <a:cs typeface="Calibri" panose="020F0502020204030204" pitchFamily="34" charset="0"/>
            </a:endParaRPr>
          </a:p>
        </p:txBody>
      </p:sp>
      <p:pic>
        <p:nvPicPr>
          <p:cNvPr id="5" name="Рисунок 4">
            <a:extLst>
              <a:ext uri="{FF2B5EF4-FFF2-40B4-BE49-F238E27FC236}">
                <a16:creationId xmlns:a16="http://schemas.microsoft.com/office/drawing/2014/main" id="{08DCD8C1-89DF-4C42-B257-A8F219B2CC0A}"/>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802655" y="5320097"/>
            <a:ext cx="2339752" cy="1559835"/>
          </a:xfrm>
          <a:prstGeom prst="rect">
            <a:avLst/>
          </a:prstGeom>
        </p:spPr>
      </p:pic>
    </p:spTree>
    <p:extLst>
      <p:ext uri="{BB962C8B-B14F-4D97-AF65-F5344CB8AC3E}">
        <p14:creationId xmlns:p14="http://schemas.microsoft.com/office/powerpoint/2010/main" val="2714311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1000"/>
                                        <p:tgtEl>
                                          <p:spTgt spid="2">
                                            <p:txEl>
                                              <p:pRg st="2" end="2"/>
                                            </p:txEl>
                                          </p:spTgt>
                                        </p:tgtEl>
                                      </p:cBhvr>
                                    </p:animEffect>
                                    <p:anim calcmode="lin" valueType="num">
                                      <p:cBhvr>
                                        <p:cTn id="1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1000"/>
                                        <p:tgtEl>
                                          <p:spTgt spid="2">
                                            <p:txEl>
                                              <p:pRg st="3" end="3"/>
                                            </p:txEl>
                                          </p:spTgt>
                                        </p:tgtEl>
                                      </p:cBhvr>
                                    </p:animEffect>
                                    <p:anim calcmode="lin" valueType="num">
                                      <p:cBhvr>
                                        <p:cTn id="18"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1000"/>
                                        <p:tgtEl>
                                          <p:spTgt spid="2">
                                            <p:txEl>
                                              <p:pRg st="4" end="4"/>
                                            </p:txEl>
                                          </p:spTgt>
                                        </p:tgtEl>
                                      </p:cBhvr>
                                    </p:animEffect>
                                    <p:anim calcmode="lin" valueType="num">
                                      <p:cBhvr>
                                        <p:cTn id="23"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1000"/>
                                        <p:tgtEl>
                                          <p:spTgt spid="2">
                                            <p:txEl>
                                              <p:pRg st="5" end="5"/>
                                            </p:txEl>
                                          </p:spTgt>
                                        </p:tgtEl>
                                      </p:cBhvr>
                                    </p:animEffect>
                                    <p:anim calcmode="lin" valueType="num">
                                      <p:cBhvr>
                                        <p:cTn id="28"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fade">
                                      <p:cBhvr>
                                        <p:cTn id="32" dur="1000"/>
                                        <p:tgtEl>
                                          <p:spTgt spid="2">
                                            <p:txEl>
                                              <p:pRg st="6" end="6"/>
                                            </p:txEl>
                                          </p:spTgt>
                                        </p:tgtEl>
                                      </p:cBhvr>
                                    </p:animEffect>
                                    <p:anim calcmode="lin" valueType="num">
                                      <p:cBhvr>
                                        <p:cTn id="33"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6" end="6"/>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fade">
                                      <p:cBhvr>
                                        <p:cTn id="37" dur="1000"/>
                                        <p:tgtEl>
                                          <p:spTgt spid="2">
                                            <p:txEl>
                                              <p:pRg st="7" end="7"/>
                                            </p:txEl>
                                          </p:spTgt>
                                        </p:tgtEl>
                                      </p:cBhvr>
                                    </p:animEffect>
                                    <p:anim calcmode="lin" valueType="num">
                                      <p:cBhvr>
                                        <p:cTn id="38"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39"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327" y="260648"/>
            <a:ext cx="7920880" cy="5170646"/>
          </a:xfrm>
          <a:prstGeom prst="rect">
            <a:avLst/>
          </a:prstGeom>
        </p:spPr>
        <p:txBody>
          <a:bodyPr wrap="square">
            <a:spAutoFit/>
          </a:bodyPr>
          <a:lstStyle/>
          <a:p>
            <a:pPr indent="450215" algn="just">
              <a:lnSpc>
                <a:spcPct val="150000"/>
              </a:lnSpc>
              <a:spcAft>
                <a:spcPts val="0"/>
              </a:spcAft>
            </a:pPr>
            <a:r>
              <a:rPr lang="uk-UA" sz="2200" dirty="0">
                <a:latin typeface="Calibri" panose="020F0502020204030204" pitchFamily="34" charset="0"/>
                <a:ea typeface="Times New Roman" panose="02020603050405020304" pitchFamily="18" charset="0"/>
                <a:cs typeface="Calibri" panose="020F0502020204030204" pitchFamily="34" charset="0"/>
              </a:rPr>
              <a:t>Можна вписувати й такий досвід роботи, який не відображений у трудовій книжці, але реально був і його можна підтвердити іншими способами, наприклад, перевіркою відгуків про Вашу роботу.</a:t>
            </a:r>
          </a:p>
          <a:p>
            <a:pPr indent="450215" algn="just">
              <a:lnSpc>
                <a:spcPct val="150000"/>
              </a:lnSpc>
              <a:spcAft>
                <a:spcPts val="0"/>
              </a:spcAft>
            </a:pPr>
            <a:r>
              <a:rPr lang="uk-UA" sz="2200" dirty="0">
                <a:latin typeface="Calibri" panose="020F0502020204030204" pitchFamily="34" charset="0"/>
                <a:ea typeface="Times New Roman" panose="02020603050405020304" pitchFamily="18" charset="0"/>
                <a:cs typeface="Calibri" panose="020F0502020204030204" pitchFamily="34" charset="0"/>
              </a:rPr>
              <a:t>Описуючи досвід роботи, треба акцентувати увагу на тих функціях і результатах, які відповідають позиції, на котру Ви відправляєте резюме. Чим глибше у минуле відходить опис досвіду, тим  компактнішими будуть записи. Використовуйте тільки активні звороти і дотримуйтеся завершеної форми подачі інформації. </a:t>
            </a:r>
            <a:endParaRPr lang="uk-UA" sz="2200" dirty="0">
              <a:effectLst/>
              <a:latin typeface="Calibri" panose="020F0502020204030204" pitchFamily="34" charset="0"/>
              <a:ea typeface="Times New Roman" panose="02020603050405020304" pitchFamily="18" charset="0"/>
              <a:cs typeface="Calibri" panose="020F0502020204030204" pitchFamily="34" charset="0"/>
            </a:endParaRPr>
          </a:p>
        </p:txBody>
      </p:sp>
      <p:pic>
        <p:nvPicPr>
          <p:cNvPr id="7" name="Рисунок 6">
            <a:extLst>
              <a:ext uri="{FF2B5EF4-FFF2-40B4-BE49-F238E27FC236}">
                <a16:creationId xmlns:a16="http://schemas.microsoft.com/office/drawing/2014/main" id="{BA7D57F0-7784-43D3-B718-DFEF77CF1A0F}"/>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802655" y="5320097"/>
            <a:ext cx="2339752" cy="1559835"/>
          </a:xfrm>
          <a:prstGeom prst="rect">
            <a:avLst/>
          </a:prstGeom>
        </p:spPr>
      </p:pic>
    </p:spTree>
    <p:extLst>
      <p:ext uri="{BB962C8B-B14F-4D97-AF65-F5344CB8AC3E}">
        <p14:creationId xmlns:p14="http://schemas.microsoft.com/office/powerpoint/2010/main" val="355134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266596"/>
            <a:ext cx="7776864" cy="5170646"/>
          </a:xfrm>
          <a:prstGeom prst="rect">
            <a:avLst/>
          </a:prstGeom>
        </p:spPr>
        <p:txBody>
          <a:bodyPr wrap="square">
            <a:spAutoFit/>
          </a:bodyPr>
          <a:lstStyle/>
          <a:p>
            <a:pPr indent="450215" algn="just">
              <a:lnSpc>
                <a:spcPct val="150000"/>
              </a:lnSpc>
              <a:spcAft>
                <a:spcPts val="0"/>
              </a:spcAft>
            </a:pPr>
            <a:r>
              <a:rPr lang="uk-UA" sz="2200" b="1" dirty="0">
                <a:latin typeface="Calibri" panose="020F0502020204030204" pitchFamily="34" charset="0"/>
                <a:ea typeface="Times New Roman" panose="02020603050405020304" pitchFamily="18" charset="0"/>
                <a:cs typeface="Calibri" panose="020F0502020204030204" pitchFamily="34" charset="0"/>
              </a:rPr>
              <a:t>Додаткові дані. </a:t>
            </a:r>
            <a:r>
              <a:rPr lang="uk-UA" sz="2200" dirty="0">
                <a:latin typeface="Calibri" panose="020F0502020204030204" pitchFamily="34" charset="0"/>
                <a:ea typeface="Times New Roman" panose="02020603050405020304" pitchFamily="18" charset="0"/>
                <a:cs typeface="Calibri" panose="020F0502020204030204" pitchFamily="34" charset="0"/>
              </a:rPr>
              <a:t>Окрім наведених даних резюме, можна вказати й інші відомості, що можуть позитивно зацікавити компанію, в яку Ви відправляєте резюме. Наприклад, особисті якості, готовність працювати ненормований робочий день та їздити у відрядження,  наявність ділових </a:t>
            </a:r>
            <a:r>
              <a:rPr lang="uk-UA" sz="2200" dirty="0" err="1">
                <a:latin typeface="Calibri" panose="020F0502020204030204" pitchFamily="34" charset="0"/>
                <a:ea typeface="Times New Roman" panose="02020603050405020304" pitchFamily="18" charset="0"/>
                <a:cs typeface="Calibri" panose="020F0502020204030204" pitchFamily="34" charset="0"/>
              </a:rPr>
              <a:t>зв'язків</a:t>
            </a:r>
            <a:r>
              <a:rPr lang="uk-UA" sz="2200" dirty="0">
                <a:latin typeface="Calibri" panose="020F0502020204030204" pitchFamily="34" charset="0"/>
                <a:ea typeface="Times New Roman" panose="02020603050405020304" pitchFamily="18" charset="0"/>
                <a:cs typeface="Calibri" panose="020F0502020204030204" pitchFamily="34" charset="0"/>
              </a:rPr>
              <a:t> і т. п. </a:t>
            </a:r>
          </a:p>
          <a:p>
            <a:pPr indent="450215" algn="just">
              <a:lnSpc>
                <a:spcPct val="150000"/>
              </a:lnSpc>
              <a:spcAft>
                <a:spcPts val="0"/>
              </a:spcAft>
            </a:pPr>
            <a:r>
              <a:rPr lang="uk-UA" sz="2200" dirty="0">
                <a:latin typeface="Calibri" panose="020F0502020204030204" pitchFamily="34" charset="0"/>
                <a:ea typeface="Times New Roman" panose="02020603050405020304" pitchFamily="18" charset="0"/>
                <a:cs typeface="Calibri" panose="020F0502020204030204" pitchFamily="34" charset="0"/>
              </a:rPr>
              <a:t> Вичерпано пояснити як писати резюме, не можливо. </a:t>
            </a:r>
            <a:br>
              <a:rPr lang="uk-UA" sz="2200" dirty="0">
                <a:latin typeface="Calibri" panose="020F0502020204030204" pitchFamily="34" charset="0"/>
                <a:ea typeface="Times New Roman" panose="02020603050405020304" pitchFamily="18" charset="0"/>
                <a:cs typeface="Calibri" panose="020F0502020204030204" pitchFamily="34" charset="0"/>
              </a:rPr>
            </a:br>
            <a:r>
              <a:rPr lang="uk-UA" sz="2200" dirty="0">
                <a:latin typeface="Calibri" panose="020F0502020204030204" pitchFamily="34" charset="0"/>
                <a:ea typeface="Times New Roman" panose="02020603050405020304" pitchFamily="18" charset="0"/>
                <a:cs typeface="Calibri" panose="020F0502020204030204" pitchFamily="34" charset="0"/>
              </a:rPr>
              <a:t>Двох подібних резюме бути не може, резюме відображає індивідуальність кожної людини. Форма, стиль та зміст свідчать про Ваш характер, працездатність, уміння шукати інформацію і висловлювати свої міркування.</a:t>
            </a:r>
            <a:endParaRPr lang="uk-UA" sz="2200" dirty="0">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251607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7504" y="0"/>
            <a:ext cx="8712968" cy="1477328"/>
          </a:xfrm>
          <a:prstGeom prst="rect">
            <a:avLst/>
          </a:prstGeom>
        </p:spPr>
        <p:txBody>
          <a:bodyPr wrap="square">
            <a:spAutoFit/>
          </a:bodyPr>
          <a:lstStyle/>
          <a:p>
            <a:pPr algn="ctr">
              <a:spcAft>
                <a:spcPts val="0"/>
              </a:spcAft>
            </a:pPr>
            <a:r>
              <a:rPr lang="uk-UA"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Зразок резюме керівника відділу управління персоналом</a:t>
            </a:r>
            <a:endParaRPr lang="uk-UA" dirty="0">
              <a:latin typeface="Calibri" panose="020F0502020204030204" pitchFamily="34" charset="0"/>
              <a:ea typeface="Times New Roman" panose="02020603050405020304" pitchFamily="18" charset="0"/>
              <a:cs typeface="Calibri" panose="020F0502020204030204" pitchFamily="34" charset="0"/>
            </a:endParaRPr>
          </a:p>
          <a:p>
            <a:pPr algn="ctr">
              <a:spcAft>
                <a:spcPts val="0"/>
              </a:spcAft>
            </a:pPr>
            <a:r>
              <a:rPr lang="uk-UA"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Прізвище, ім’я, по-батькові</a:t>
            </a:r>
            <a:endParaRPr lang="uk-UA" dirty="0">
              <a:latin typeface="Calibri" panose="020F0502020204030204" pitchFamily="34" charset="0"/>
              <a:ea typeface="Times New Roman" panose="02020603050405020304" pitchFamily="18" charset="0"/>
              <a:cs typeface="Calibri" panose="020F0502020204030204" pitchFamily="34" charset="0"/>
            </a:endParaRPr>
          </a:p>
          <a:p>
            <a:pPr algn="ctr">
              <a:spcAft>
                <a:spcPts val="0"/>
              </a:spcAft>
            </a:pPr>
            <a:r>
              <a:rPr lang="uk-UA" dirty="0">
                <a:solidFill>
                  <a:srgbClr val="000000"/>
                </a:solidFill>
                <a:latin typeface="Calibri" panose="020F0502020204030204" pitchFamily="34" charset="0"/>
                <a:ea typeface="Times New Roman" panose="02020603050405020304" pitchFamily="18" charset="0"/>
                <a:cs typeface="Calibri" panose="020F0502020204030204" pitchFamily="34" charset="0"/>
              </a:rPr>
              <a:t>дата народження __.__.19__ р.</a:t>
            </a:r>
            <a:br>
              <a:rPr lang="uk-UA" dirty="0">
                <a:solidFill>
                  <a:srgbClr val="000000"/>
                </a:solidFill>
                <a:latin typeface="Calibri" panose="020F0502020204030204" pitchFamily="34" charset="0"/>
                <a:ea typeface="Times New Roman" panose="02020603050405020304" pitchFamily="18" charset="0"/>
                <a:cs typeface="Calibri" panose="020F0502020204030204" pitchFamily="34" charset="0"/>
              </a:rPr>
            </a:br>
            <a:r>
              <a:rPr lang="uk-UA" dirty="0">
                <a:solidFill>
                  <a:srgbClr val="000000"/>
                </a:solidFill>
                <a:latin typeface="Calibri" panose="020F0502020204030204" pitchFamily="34" charset="0"/>
                <a:ea typeface="Times New Roman" panose="02020603050405020304" pitchFamily="18" charset="0"/>
                <a:cs typeface="Calibri" panose="020F0502020204030204" pitchFamily="34" charset="0"/>
              </a:rPr>
              <a:t>Адреса: Тернопіль, вул. Руська __, кВ __.</a:t>
            </a:r>
            <a:br>
              <a:rPr lang="uk-UA" dirty="0">
                <a:solidFill>
                  <a:srgbClr val="000000"/>
                </a:solidFill>
                <a:latin typeface="Calibri" panose="020F0502020204030204" pitchFamily="34" charset="0"/>
                <a:ea typeface="Times New Roman" panose="02020603050405020304" pitchFamily="18" charset="0"/>
                <a:cs typeface="Calibri" panose="020F0502020204030204" pitchFamily="34" charset="0"/>
              </a:rPr>
            </a:br>
            <a:r>
              <a:rPr lang="uk-UA" dirty="0" err="1">
                <a:solidFill>
                  <a:srgbClr val="000000"/>
                </a:solidFill>
                <a:latin typeface="Calibri" panose="020F0502020204030204" pitchFamily="34" charset="0"/>
                <a:ea typeface="Times New Roman" panose="02020603050405020304" pitchFamily="18" charset="0"/>
                <a:cs typeface="Calibri" panose="020F0502020204030204" pitchFamily="34" charset="0"/>
              </a:rPr>
              <a:t>Тел</a:t>
            </a:r>
            <a:r>
              <a:rPr lang="uk-UA" dirty="0">
                <a:solidFill>
                  <a:srgbClr val="000000"/>
                </a:solidFill>
                <a:latin typeface="Calibri" panose="020F0502020204030204" pitchFamily="34" charset="0"/>
                <a:ea typeface="Times New Roman" panose="02020603050405020304" pitchFamily="18" charset="0"/>
                <a:cs typeface="Calibri" panose="020F0502020204030204" pitchFamily="34" charset="0"/>
              </a:rPr>
              <a:t>. _______</a:t>
            </a:r>
            <a:endParaRPr lang="uk-UA" dirty="0">
              <a:effectLst/>
              <a:latin typeface="Calibri" panose="020F0502020204030204" pitchFamily="34" charset="0"/>
              <a:ea typeface="Times New Roman" panose="02020603050405020304" pitchFamily="18" charset="0"/>
              <a:cs typeface="Calibri" panose="020F0502020204030204" pitchFamily="34"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199611606"/>
              </p:ext>
            </p:extLst>
          </p:nvPr>
        </p:nvGraphicFramePr>
        <p:xfrm>
          <a:off x="1" y="1609726"/>
          <a:ext cx="9144000" cy="5037438"/>
        </p:xfrm>
        <a:graphic>
          <a:graphicData uri="http://schemas.openxmlformats.org/drawingml/2006/table">
            <a:tbl>
              <a:tblPr>
                <a:tableStyleId>{5C22544A-7EE6-4342-B048-85BDC9FD1C3A}</a:tableStyleId>
              </a:tblPr>
              <a:tblGrid>
                <a:gridCol w="1867509">
                  <a:extLst>
                    <a:ext uri="{9D8B030D-6E8A-4147-A177-3AD203B41FA5}">
                      <a16:colId xmlns:a16="http://schemas.microsoft.com/office/drawing/2014/main" val="20000"/>
                    </a:ext>
                  </a:extLst>
                </a:gridCol>
                <a:gridCol w="146002">
                  <a:extLst>
                    <a:ext uri="{9D8B030D-6E8A-4147-A177-3AD203B41FA5}">
                      <a16:colId xmlns:a16="http://schemas.microsoft.com/office/drawing/2014/main" val="20001"/>
                    </a:ext>
                  </a:extLst>
                </a:gridCol>
                <a:gridCol w="7130489">
                  <a:extLst>
                    <a:ext uri="{9D8B030D-6E8A-4147-A177-3AD203B41FA5}">
                      <a16:colId xmlns:a16="http://schemas.microsoft.com/office/drawing/2014/main" val="20002"/>
                    </a:ext>
                  </a:extLst>
                </a:gridCol>
              </a:tblGrid>
              <a:tr h="510172">
                <a:tc>
                  <a:txBody>
                    <a:bodyPr/>
                    <a:lstStyle/>
                    <a:p>
                      <a:pPr algn="ctr">
                        <a:lnSpc>
                          <a:spcPct val="150000"/>
                        </a:lnSpc>
                        <a:spcAft>
                          <a:spcPts val="0"/>
                        </a:spcAft>
                      </a:pPr>
                      <a:r>
                        <a:rPr lang="uk-UA" sz="1500" dirty="0">
                          <a:effectLst/>
                          <a:latin typeface="Calibri" panose="020F0502020204030204" pitchFamily="34" charset="0"/>
                          <a:cs typeface="Calibri" panose="020F0502020204030204" pitchFamily="34" charset="0"/>
                        </a:rPr>
                        <a:t>Мета</a:t>
                      </a:r>
                      <a:endParaRPr lang="uk-UA" sz="1500" dirty="0">
                        <a:effectLst/>
                        <a:latin typeface="Calibri" panose="020F0502020204030204" pitchFamily="34" charset="0"/>
                        <a:ea typeface="Times New Roman" panose="02020603050405020304" pitchFamily="18" charset="0"/>
                        <a:cs typeface="Calibri" panose="020F0502020204030204" pitchFamily="34" charset="0"/>
                      </a:endParaRPr>
                    </a:p>
                  </a:txBody>
                  <a:tcPr marL="54661" marR="54661" marT="0" marB="0"/>
                </a:tc>
                <a:tc gridSpan="2">
                  <a:txBody>
                    <a:bodyPr/>
                    <a:lstStyle/>
                    <a:p>
                      <a:pPr algn="just">
                        <a:lnSpc>
                          <a:spcPct val="150000"/>
                        </a:lnSpc>
                        <a:spcAft>
                          <a:spcPts val="0"/>
                        </a:spcAft>
                      </a:pPr>
                      <a:r>
                        <a:rPr lang="uk-UA" sz="1500">
                          <a:effectLst/>
                          <a:latin typeface="Calibri" panose="020F0502020204030204" pitchFamily="34" charset="0"/>
                          <a:cs typeface="Calibri" panose="020F0502020204030204" pitchFamily="34" charset="0"/>
                        </a:rPr>
                        <a:t>заміщення посади керівника відділу управління персоналом</a:t>
                      </a:r>
                      <a:endParaRPr lang="uk-UA" sz="1500">
                        <a:effectLst/>
                        <a:latin typeface="Calibri" panose="020F0502020204030204" pitchFamily="34" charset="0"/>
                        <a:ea typeface="Times New Roman" panose="02020603050405020304" pitchFamily="18" charset="0"/>
                        <a:cs typeface="Calibri" panose="020F0502020204030204" pitchFamily="34" charset="0"/>
                      </a:endParaRPr>
                    </a:p>
                  </a:txBody>
                  <a:tcPr marL="54661" marR="54661" marT="0" marB="0"/>
                </a:tc>
                <a:tc hMerge="1">
                  <a:txBody>
                    <a:bodyPr/>
                    <a:lstStyle/>
                    <a:p>
                      <a:endParaRPr lang="uk-UA"/>
                    </a:p>
                  </a:txBody>
                  <a:tcPr/>
                </a:tc>
                <a:extLst>
                  <a:ext uri="{0D108BD9-81ED-4DB2-BD59-A6C34878D82A}">
                    <a16:rowId xmlns:a16="http://schemas.microsoft.com/office/drawing/2014/main" val="10000"/>
                  </a:ext>
                </a:extLst>
              </a:tr>
              <a:tr h="1669142">
                <a:tc gridSpan="3">
                  <a:txBody>
                    <a:bodyPr/>
                    <a:lstStyle/>
                    <a:p>
                      <a:pPr algn="just">
                        <a:lnSpc>
                          <a:spcPct val="150000"/>
                        </a:lnSpc>
                        <a:spcAft>
                          <a:spcPts val="0"/>
                        </a:spcAft>
                      </a:pPr>
                      <a:r>
                        <a:rPr lang="uk-UA" sz="1500" dirty="0">
                          <a:effectLst/>
                          <a:latin typeface="Calibri" panose="020F0502020204030204" pitchFamily="34" charset="0"/>
                          <a:cs typeface="Calibri" panose="020F0502020204030204" pitchFamily="34" charset="0"/>
                        </a:rPr>
                        <a:t>Професійні знання та навики в рамках бажаної посади: </a:t>
                      </a:r>
                    </a:p>
                    <a:p>
                      <a:pPr algn="just">
                        <a:lnSpc>
                          <a:spcPct val="150000"/>
                        </a:lnSpc>
                        <a:spcAft>
                          <a:spcPts val="0"/>
                        </a:spcAft>
                      </a:pPr>
                      <a:r>
                        <a:rPr lang="uk-UA" sz="1500" dirty="0">
                          <a:effectLst/>
                          <a:latin typeface="Calibri" panose="020F0502020204030204" pitchFamily="34" charset="0"/>
                          <a:cs typeface="Calibri" panose="020F0502020204030204" pitchFamily="34" charset="0"/>
                        </a:rPr>
                        <a:t>організація роботи HR-департаменту «з нуля», розробка кадрової політики, формування штатного розпису, пошук та відбір персоналу, проведення тренінгів і семінарів, адаптація нових співробітників, розробка систем мотивації, посадових інструкцій, правил трудового внутрішнього розпорядку, положень по роботі з персоналом, кодексу корпоративної культури.</a:t>
                      </a:r>
                      <a:endParaRPr lang="uk-UA" sz="1500" dirty="0">
                        <a:effectLst/>
                        <a:latin typeface="Calibri" panose="020F0502020204030204" pitchFamily="34" charset="0"/>
                        <a:ea typeface="Times New Roman" panose="02020603050405020304" pitchFamily="18" charset="0"/>
                        <a:cs typeface="Calibri" panose="020F0502020204030204" pitchFamily="34" charset="0"/>
                      </a:endParaRPr>
                    </a:p>
                  </a:txBody>
                  <a:tcPr marL="54661" marR="54661" marT="0" marB="0"/>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10001"/>
                  </a:ext>
                </a:extLst>
              </a:tr>
              <a:tr h="255086">
                <a:tc gridSpan="3">
                  <a:txBody>
                    <a:bodyPr/>
                    <a:lstStyle/>
                    <a:p>
                      <a:pPr algn="ctr">
                        <a:lnSpc>
                          <a:spcPct val="150000"/>
                        </a:lnSpc>
                        <a:spcAft>
                          <a:spcPts val="0"/>
                        </a:spcAft>
                      </a:pPr>
                      <a:r>
                        <a:rPr lang="uk-UA" sz="1500" dirty="0">
                          <a:effectLst/>
                          <a:latin typeface="Calibri" panose="020F0502020204030204" pitchFamily="34" charset="0"/>
                          <a:cs typeface="Calibri" panose="020F0502020204030204" pitchFamily="34" charset="0"/>
                        </a:rPr>
                        <a:t>Освіта</a:t>
                      </a:r>
                      <a:endParaRPr lang="uk-UA" sz="1500" dirty="0">
                        <a:effectLst/>
                        <a:latin typeface="Calibri" panose="020F0502020204030204" pitchFamily="34" charset="0"/>
                        <a:ea typeface="Times New Roman" panose="02020603050405020304" pitchFamily="18" charset="0"/>
                        <a:cs typeface="Calibri" panose="020F0502020204030204" pitchFamily="34" charset="0"/>
                      </a:endParaRPr>
                    </a:p>
                  </a:txBody>
                  <a:tcPr marL="54661" marR="54661" marT="0" marB="0"/>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10002"/>
                  </a:ext>
                </a:extLst>
              </a:tr>
              <a:tr h="510172">
                <a:tc gridSpan="2">
                  <a:txBody>
                    <a:bodyPr/>
                    <a:lstStyle/>
                    <a:p>
                      <a:pPr algn="just">
                        <a:lnSpc>
                          <a:spcPct val="150000"/>
                        </a:lnSpc>
                        <a:spcAft>
                          <a:spcPts val="0"/>
                        </a:spcAft>
                      </a:pPr>
                      <a:r>
                        <a:rPr lang="uk-UA" sz="1500">
                          <a:effectLst/>
                          <a:latin typeface="Calibri" panose="020F0502020204030204" pitchFamily="34" charset="0"/>
                          <a:cs typeface="Calibri" panose="020F0502020204030204" pitchFamily="34" charset="0"/>
                        </a:rPr>
                        <a:t>1993-1999 рр.</a:t>
                      </a:r>
                      <a:endParaRPr lang="uk-UA" sz="1500">
                        <a:effectLst/>
                        <a:latin typeface="Calibri" panose="020F0502020204030204" pitchFamily="34" charset="0"/>
                        <a:ea typeface="Times New Roman" panose="02020603050405020304" pitchFamily="18" charset="0"/>
                        <a:cs typeface="Calibri" panose="020F0502020204030204" pitchFamily="34" charset="0"/>
                      </a:endParaRPr>
                    </a:p>
                  </a:txBody>
                  <a:tcPr marL="54661" marR="54661" marT="0" marB="0"/>
                </a:tc>
                <a:tc hMerge="1">
                  <a:txBody>
                    <a:bodyPr/>
                    <a:lstStyle/>
                    <a:p>
                      <a:endParaRPr lang="uk-UA"/>
                    </a:p>
                  </a:txBody>
                  <a:tcPr/>
                </a:tc>
                <a:tc>
                  <a:txBody>
                    <a:bodyPr/>
                    <a:lstStyle/>
                    <a:p>
                      <a:pPr algn="just">
                        <a:lnSpc>
                          <a:spcPct val="150000"/>
                        </a:lnSpc>
                        <a:spcAft>
                          <a:spcPts val="0"/>
                        </a:spcAft>
                      </a:pPr>
                      <a:r>
                        <a:rPr lang="uk-UA" sz="1500" dirty="0">
                          <a:effectLst/>
                          <a:latin typeface="Calibri" panose="020F0502020204030204" pitchFamily="34" charset="0"/>
                          <a:cs typeface="Calibri" panose="020F0502020204030204" pitchFamily="34" charset="0"/>
                        </a:rPr>
                        <a:t>Тернопільський національний економічний університет, факультет економіки і управління</a:t>
                      </a:r>
                      <a:endParaRPr lang="uk-UA" sz="1500" dirty="0">
                        <a:effectLst/>
                        <a:latin typeface="Calibri" panose="020F0502020204030204" pitchFamily="34" charset="0"/>
                        <a:ea typeface="Times New Roman" panose="02020603050405020304" pitchFamily="18" charset="0"/>
                        <a:cs typeface="Calibri" panose="020F0502020204030204" pitchFamily="34" charset="0"/>
                      </a:endParaRPr>
                    </a:p>
                  </a:txBody>
                  <a:tcPr marL="54661" marR="54661" marT="0" marB="0"/>
                </a:tc>
                <a:extLst>
                  <a:ext uri="{0D108BD9-81ED-4DB2-BD59-A6C34878D82A}">
                    <a16:rowId xmlns:a16="http://schemas.microsoft.com/office/drawing/2014/main" val="10003"/>
                  </a:ext>
                </a:extLst>
              </a:tr>
              <a:tr h="765259">
                <a:tc gridSpan="2">
                  <a:txBody>
                    <a:bodyPr/>
                    <a:lstStyle/>
                    <a:p>
                      <a:pPr algn="just">
                        <a:lnSpc>
                          <a:spcPct val="150000"/>
                        </a:lnSpc>
                        <a:spcAft>
                          <a:spcPts val="0"/>
                        </a:spcAft>
                      </a:pPr>
                      <a:r>
                        <a:rPr lang="uk-UA" sz="1500">
                          <a:effectLst/>
                          <a:latin typeface="Calibri" panose="020F0502020204030204" pitchFamily="34" charset="0"/>
                          <a:cs typeface="Calibri" panose="020F0502020204030204" pitchFamily="34" charset="0"/>
                        </a:rPr>
                        <a:t>2001-2002 рр.</a:t>
                      </a:r>
                      <a:endParaRPr lang="uk-UA" sz="1500">
                        <a:effectLst/>
                        <a:latin typeface="Calibri" panose="020F0502020204030204" pitchFamily="34" charset="0"/>
                        <a:ea typeface="Times New Roman" panose="02020603050405020304" pitchFamily="18" charset="0"/>
                        <a:cs typeface="Calibri" panose="020F0502020204030204" pitchFamily="34" charset="0"/>
                      </a:endParaRPr>
                    </a:p>
                  </a:txBody>
                  <a:tcPr marL="54661" marR="54661" marT="0" marB="0"/>
                </a:tc>
                <a:tc hMerge="1">
                  <a:txBody>
                    <a:bodyPr/>
                    <a:lstStyle/>
                    <a:p>
                      <a:endParaRPr lang="uk-UA"/>
                    </a:p>
                  </a:txBody>
                  <a:tcPr/>
                </a:tc>
                <a:tc>
                  <a:txBody>
                    <a:bodyPr/>
                    <a:lstStyle/>
                    <a:p>
                      <a:pPr algn="just">
                        <a:lnSpc>
                          <a:spcPct val="150000"/>
                        </a:lnSpc>
                        <a:spcAft>
                          <a:spcPts val="0"/>
                        </a:spcAft>
                      </a:pPr>
                      <a:r>
                        <a:rPr lang="uk-UA" sz="1500" dirty="0">
                          <a:effectLst/>
                          <a:latin typeface="Calibri" panose="020F0502020204030204" pitchFamily="34" charset="0"/>
                          <a:cs typeface="Calibri" panose="020F0502020204030204" pitchFamily="34" charset="0"/>
                        </a:rPr>
                        <a:t>сертифікована програма коледжу ім. </a:t>
                      </a:r>
                      <a:r>
                        <a:rPr lang="uk-UA" sz="1500" dirty="0" err="1">
                          <a:effectLst/>
                          <a:latin typeface="Calibri" panose="020F0502020204030204" pitchFamily="34" charset="0"/>
                          <a:cs typeface="Calibri" panose="020F0502020204030204" pitchFamily="34" charset="0"/>
                        </a:rPr>
                        <a:t>Грента</a:t>
                      </a:r>
                      <a:r>
                        <a:rPr lang="uk-UA" sz="1500" dirty="0">
                          <a:effectLst/>
                          <a:latin typeface="Calibri" panose="020F0502020204030204" pitchFamily="34" charset="0"/>
                          <a:cs typeface="Calibri" panose="020F0502020204030204" pitchFamily="34" charset="0"/>
                        </a:rPr>
                        <a:t> </a:t>
                      </a:r>
                      <a:r>
                        <a:rPr lang="uk-UA" sz="1500" dirty="0" err="1">
                          <a:effectLst/>
                          <a:latin typeface="Calibri" panose="020F0502020204030204" pitchFamily="34" charset="0"/>
                          <a:cs typeface="Calibri" panose="020F0502020204030204" pitchFamily="34" charset="0"/>
                        </a:rPr>
                        <a:t>Макюєна</a:t>
                      </a:r>
                      <a:r>
                        <a:rPr lang="uk-UA" sz="1500" dirty="0">
                          <a:effectLst/>
                          <a:latin typeface="Calibri" panose="020F0502020204030204" pitchFamily="34" charset="0"/>
                          <a:cs typeface="Calibri" panose="020F0502020204030204" pitchFamily="34" charset="0"/>
                        </a:rPr>
                        <a:t> (Канада) з «Управління людськими ресурсами», Міжнародний інститут бізнесу, Київ</a:t>
                      </a:r>
                      <a:endParaRPr lang="uk-UA" sz="1500" dirty="0">
                        <a:effectLst/>
                        <a:latin typeface="Calibri" panose="020F0502020204030204" pitchFamily="34" charset="0"/>
                        <a:ea typeface="Times New Roman" panose="02020603050405020304" pitchFamily="18" charset="0"/>
                        <a:cs typeface="Calibri" panose="020F0502020204030204" pitchFamily="34" charset="0"/>
                      </a:endParaRPr>
                    </a:p>
                  </a:txBody>
                  <a:tcPr marL="54661" marR="54661" marT="0" marB="0"/>
                </a:tc>
                <a:extLst>
                  <a:ext uri="{0D108BD9-81ED-4DB2-BD59-A6C34878D82A}">
                    <a16:rowId xmlns:a16="http://schemas.microsoft.com/office/drawing/2014/main" val="10004"/>
                  </a:ext>
                </a:extLst>
              </a:tr>
              <a:tr h="255086">
                <a:tc gridSpan="2">
                  <a:txBody>
                    <a:bodyPr/>
                    <a:lstStyle/>
                    <a:p>
                      <a:pPr algn="just">
                        <a:lnSpc>
                          <a:spcPct val="150000"/>
                        </a:lnSpc>
                        <a:spcAft>
                          <a:spcPts val="0"/>
                        </a:spcAft>
                      </a:pPr>
                      <a:r>
                        <a:rPr lang="uk-UA" sz="1500">
                          <a:effectLst/>
                          <a:latin typeface="Calibri" panose="020F0502020204030204" pitchFamily="34" charset="0"/>
                          <a:cs typeface="Calibri" panose="020F0502020204030204" pitchFamily="34" charset="0"/>
                        </a:rPr>
                        <a:t>Лютий 2007 р.  </a:t>
                      </a:r>
                      <a:endParaRPr lang="uk-UA" sz="1500">
                        <a:effectLst/>
                        <a:latin typeface="Calibri" panose="020F0502020204030204" pitchFamily="34" charset="0"/>
                        <a:ea typeface="Times New Roman" panose="02020603050405020304" pitchFamily="18" charset="0"/>
                        <a:cs typeface="Calibri" panose="020F0502020204030204" pitchFamily="34" charset="0"/>
                      </a:endParaRPr>
                    </a:p>
                  </a:txBody>
                  <a:tcPr marL="54661" marR="54661" marT="0" marB="0"/>
                </a:tc>
                <a:tc hMerge="1">
                  <a:txBody>
                    <a:bodyPr/>
                    <a:lstStyle/>
                    <a:p>
                      <a:endParaRPr lang="uk-UA"/>
                    </a:p>
                  </a:txBody>
                  <a:tcPr/>
                </a:tc>
                <a:tc>
                  <a:txBody>
                    <a:bodyPr/>
                    <a:lstStyle/>
                    <a:p>
                      <a:pPr algn="just">
                        <a:lnSpc>
                          <a:spcPct val="150000"/>
                        </a:lnSpc>
                        <a:spcAft>
                          <a:spcPts val="0"/>
                        </a:spcAft>
                      </a:pPr>
                      <a:r>
                        <a:rPr lang="uk-UA" sz="1500" dirty="0">
                          <a:effectLst/>
                          <a:latin typeface="Calibri" panose="020F0502020204030204" pitchFamily="34" charset="0"/>
                          <a:cs typeface="Calibri" panose="020F0502020204030204" pitchFamily="34" charset="0"/>
                        </a:rPr>
                        <a:t>«Техніка ефективних продажів», тренінг</a:t>
                      </a:r>
                      <a:endParaRPr lang="uk-UA" sz="1500" dirty="0">
                        <a:effectLst/>
                        <a:latin typeface="Calibri" panose="020F0502020204030204" pitchFamily="34" charset="0"/>
                        <a:ea typeface="Times New Roman" panose="02020603050405020304" pitchFamily="18" charset="0"/>
                        <a:cs typeface="Calibri" panose="020F0502020204030204" pitchFamily="34" charset="0"/>
                      </a:endParaRPr>
                    </a:p>
                  </a:txBody>
                  <a:tcPr marL="54661" marR="54661" marT="0" marB="0"/>
                </a:tc>
                <a:extLst>
                  <a:ext uri="{0D108BD9-81ED-4DB2-BD59-A6C34878D82A}">
                    <a16:rowId xmlns:a16="http://schemas.microsoft.com/office/drawing/2014/main" val="10005"/>
                  </a:ext>
                </a:extLst>
              </a:tr>
              <a:tr h="510172">
                <a:tc gridSpan="2">
                  <a:txBody>
                    <a:bodyPr/>
                    <a:lstStyle/>
                    <a:p>
                      <a:pPr algn="just">
                        <a:lnSpc>
                          <a:spcPct val="150000"/>
                        </a:lnSpc>
                        <a:spcAft>
                          <a:spcPts val="0"/>
                        </a:spcAft>
                      </a:pPr>
                      <a:r>
                        <a:rPr lang="uk-UA" sz="1500">
                          <a:effectLst/>
                          <a:latin typeface="Calibri" panose="020F0502020204030204" pitchFamily="34" charset="0"/>
                          <a:cs typeface="Calibri" panose="020F0502020204030204" pitchFamily="34" charset="0"/>
                        </a:rPr>
                        <a:t>Вересень 2009 р.  </a:t>
                      </a:r>
                      <a:endParaRPr lang="uk-UA" sz="1500">
                        <a:effectLst/>
                        <a:latin typeface="Calibri" panose="020F0502020204030204" pitchFamily="34" charset="0"/>
                        <a:ea typeface="Times New Roman" panose="02020603050405020304" pitchFamily="18" charset="0"/>
                        <a:cs typeface="Calibri" panose="020F0502020204030204" pitchFamily="34" charset="0"/>
                      </a:endParaRPr>
                    </a:p>
                  </a:txBody>
                  <a:tcPr marL="54661" marR="54661" marT="0" marB="0"/>
                </a:tc>
                <a:tc hMerge="1">
                  <a:txBody>
                    <a:bodyPr/>
                    <a:lstStyle/>
                    <a:p>
                      <a:endParaRPr lang="uk-UA"/>
                    </a:p>
                  </a:txBody>
                  <a:tcPr/>
                </a:tc>
                <a:tc>
                  <a:txBody>
                    <a:bodyPr/>
                    <a:lstStyle/>
                    <a:p>
                      <a:pPr algn="just">
                        <a:lnSpc>
                          <a:spcPct val="150000"/>
                        </a:lnSpc>
                        <a:spcAft>
                          <a:spcPts val="0"/>
                        </a:spcAft>
                      </a:pPr>
                      <a:r>
                        <a:rPr lang="uk-UA" sz="1500" dirty="0">
                          <a:effectLst/>
                          <a:latin typeface="Calibri" panose="020F0502020204030204" pitchFamily="34" charset="0"/>
                          <a:cs typeface="Calibri" panose="020F0502020204030204" pitchFamily="34" charset="0"/>
                        </a:rPr>
                        <a:t>«Ефективні відносини з клієнтами як джерело конкурентної переваги», тренінг</a:t>
                      </a:r>
                      <a:endParaRPr lang="uk-UA" sz="1500" dirty="0">
                        <a:effectLst/>
                        <a:latin typeface="Calibri" panose="020F0502020204030204" pitchFamily="34" charset="0"/>
                        <a:ea typeface="Times New Roman" panose="02020603050405020304" pitchFamily="18" charset="0"/>
                        <a:cs typeface="Calibri" panose="020F0502020204030204" pitchFamily="34" charset="0"/>
                      </a:endParaRPr>
                    </a:p>
                  </a:txBody>
                  <a:tcPr marL="54661" marR="54661" marT="0" marB="0"/>
                </a:tc>
                <a:extLst>
                  <a:ext uri="{0D108BD9-81ED-4DB2-BD59-A6C34878D82A}">
                    <a16:rowId xmlns:a16="http://schemas.microsoft.com/office/drawing/2014/main" val="10006"/>
                  </a:ext>
                </a:extLst>
              </a:tr>
              <a:tr h="255086">
                <a:tc gridSpan="2">
                  <a:txBody>
                    <a:bodyPr/>
                    <a:lstStyle/>
                    <a:p>
                      <a:pPr algn="just">
                        <a:lnSpc>
                          <a:spcPct val="150000"/>
                        </a:lnSpc>
                        <a:spcAft>
                          <a:spcPts val="0"/>
                        </a:spcAft>
                      </a:pPr>
                      <a:r>
                        <a:rPr lang="uk-UA" sz="1500">
                          <a:effectLst/>
                          <a:latin typeface="Calibri" panose="020F0502020204030204" pitchFamily="34" charset="0"/>
                          <a:cs typeface="Calibri" panose="020F0502020204030204" pitchFamily="34" charset="0"/>
                        </a:rPr>
                        <a:t>Квітень 2010 р.  </a:t>
                      </a:r>
                      <a:endParaRPr lang="uk-UA" sz="1500">
                        <a:effectLst/>
                        <a:latin typeface="Calibri" panose="020F0502020204030204" pitchFamily="34" charset="0"/>
                        <a:ea typeface="Times New Roman" panose="02020603050405020304" pitchFamily="18" charset="0"/>
                        <a:cs typeface="Calibri" panose="020F0502020204030204" pitchFamily="34" charset="0"/>
                      </a:endParaRPr>
                    </a:p>
                  </a:txBody>
                  <a:tcPr marL="54661" marR="54661" marT="0" marB="0"/>
                </a:tc>
                <a:tc hMerge="1">
                  <a:txBody>
                    <a:bodyPr/>
                    <a:lstStyle/>
                    <a:p>
                      <a:endParaRPr lang="uk-UA"/>
                    </a:p>
                  </a:txBody>
                  <a:tcPr/>
                </a:tc>
                <a:tc>
                  <a:txBody>
                    <a:bodyPr/>
                    <a:lstStyle/>
                    <a:p>
                      <a:pPr algn="just">
                        <a:lnSpc>
                          <a:spcPct val="150000"/>
                        </a:lnSpc>
                        <a:spcAft>
                          <a:spcPts val="0"/>
                        </a:spcAft>
                      </a:pPr>
                      <a:r>
                        <a:rPr lang="uk-UA" sz="1500" dirty="0">
                          <a:effectLst/>
                          <a:latin typeface="Calibri" panose="020F0502020204030204" pitchFamily="34" charset="0"/>
                          <a:cs typeface="Calibri" panose="020F0502020204030204" pitchFamily="34" charset="0"/>
                        </a:rPr>
                        <a:t>«Техніка ефективного ведення переговорів», тренінг</a:t>
                      </a:r>
                      <a:endParaRPr lang="uk-UA" sz="1500" dirty="0">
                        <a:effectLst/>
                        <a:latin typeface="Calibri" panose="020F0502020204030204" pitchFamily="34" charset="0"/>
                        <a:ea typeface="Times New Roman" panose="02020603050405020304" pitchFamily="18" charset="0"/>
                        <a:cs typeface="Calibri" panose="020F0502020204030204" pitchFamily="34" charset="0"/>
                      </a:endParaRPr>
                    </a:p>
                  </a:txBody>
                  <a:tcPr marL="54661" marR="54661" marT="0" marB="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6102266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2240347033"/>
              </p:ext>
            </p:extLst>
          </p:nvPr>
        </p:nvGraphicFramePr>
        <p:xfrm>
          <a:off x="0" y="0"/>
          <a:ext cx="9132168" cy="6858000"/>
        </p:xfrm>
        <a:graphic>
          <a:graphicData uri="http://schemas.openxmlformats.org/drawingml/2006/table">
            <a:tbl>
              <a:tblPr>
                <a:tableStyleId>{5C22544A-7EE6-4342-B048-85BDC9FD1C3A}</a:tableStyleId>
              </a:tblPr>
              <a:tblGrid>
                <a:gridCol w="1475656">
                  <a:extLst>
                    <a:ext uri="{9D8B030D-6E8A-4147-A177-3AD203B41FA5}">
                      <a16:colId xmlns:a16="http://schemas.microsoft.com/office/drawing/2014/main" val="20000"/>
                    </a:ext>
                  </a:extLst>
                </a:gridCol>
                <a:gridCol w="7656512">
                  <a:extLst>
                    <a:ext uri="{9D8B030D-6E8A-4147-A177-3AD203B41FA5}">
                      <a16:colId xmlns:a16="http://schemas.microsoft.com/office/drawing/2014/main" val="20001"/>
                    </a:ext>
                  </a:extLst>
                </a:gridCol>
              </a:tblGrid>
              <a:tr h="225003">
                <a:tc gridSpan="2">
                  <a:txBody>
                    <a:bodyPr/>
                    <a:lstStyle/>
                    <a:p>
                      <a:pPr algn="ctr">
                        <a:lnSpc>
                          <a:spcPct val="100000"/>
                        </a:lnSpc>
                        <a:spcBef>
                          <a:spcPts val="600"/>
                        </a:spcBef>
                        <a:spcAft>
                          <a:spcPts val="0"/>
                        </a:spcAft>
                      </a:pPr>
                      <a:r>
                        <a:rPr lang="uk-UA" sz="1400" dirty="0">
                          <a:effectLst/>
                          <a:latin typeface="Calibri" panose="020F0502020204030204" pitchFamily="34" charset="0"/>
                          <a:cs typeface="Calibri" panose="020F0502020204030204" pitchFamily="34" charset="0"/>
                        </a:rPr>
                        <a:t>Досвід роботи</a:t>
                      </a:r>
                      <a:endParaRPr lang="uk-UA" sz="1400" dirty="0">
                        <a:effectLst/>
                        <a:latin typeface="Calibri" panose="020F0502020204030204" pitchFamily="34" charset="0"/>
                        <a:ea typeface="Times New Roman" panose="02020603050405020304" pitchFamily="18" charset="0"/>
                        <a:cs typeface="Calibri" panose="020F0502020204030204" pitchFamily="34" charset="0"/>
                      </a:endParaRPr>
                    </a:p>
                  </a:txBody>
                  <a:tcPr marL="28849" marR="28849" marT="0" marB="0"/>
                </a:tc>
                <a:tc hMerge="1">
                  <a:txBody>
                    <a:bodyPr/>
                    <a:lstStyle/>
                    <a:p>
                      <a:endParaRPr lang="uk-UA"/>
                    </a:p>
                  </a:txBody>
                  <a:tcPr/>
                </a:tc>
                <a:extLst>
                  <a:ext uri="{0D108BD9-81ED-4DB2-BD59-A6C34878D82A}">
                    <a16:rowId xmlns:a16="http://schemas.microsoft.com/office/drawing/2014/main" val="10000"/>
                  </a:ext>
                </a:extLst>
              </a:tr>
              <a:tr h="455680">
                <a:tc>
                  <a:txBody>
                    <a:bodyPr/>
                    <a:lstStyle/>
                    <a:p>
                      <a:pPr algn="just">
                        <a:lnSpc>
                          <a:spcPct val="100000"/>
                        </a:lnSpc>
                        <a:spcBef>
                          <a:spcPts val="600"/>
                        </a:spcBef>
                        <a:spcAft>
                          <a:spcPts val="0"/>
                        </a:spcAft>
                      </a:pPr>
                      <a:r>
                        <a:rPr lang="uk-UA" sz="1400" dirty="0">
                          <a:effectLst/>
                          <a:latin typeface="Calibri" panose="020F0502020204030204" pitchFamily="34" charset="0"/>
                          <a:cs typeface="Calibri" panose="020F0502020204030204" pitchFamily="34" charset="0"/>
                        </a:rPr>
                        <a:t>березень 2006 р. –  по даний час </a:t>
                      </a:r>
                      <a:endParaRPr lang="uk-UA" sz="1400" dirty="0">
                        <a:effectLst/>
                        <a:latin typeface="Calibri" panose="020F0502020204030204" pitchFamily="34" charset="0"/>
                        <a:ea typeface="Times New Roman" panose="02020603050405020304" pitchFamily="18" charset="0"/>
                        <a:cs typeface="Calibri" panose="020F0502020204030204" pitchFamily="34" charset="0"/>
                      </a:endParaRPr>
                    </a:p>
                  </a:txBody>
                  <a:tcPr marL="28849" marR="28849" marT="0" marB="0"/>
                </a:tc>
                <a:tc>
                  <a:txBody>
                    <a:bodyPr/>
                    <a:lstStyle/>
                    <a:p>
                      <a:pPr algn="just">
                        <a:lnSpc>
                          <a:spcPct val="100000"/>
                        </a:lnSpc>
                        <a:spcBef>
                          <a:spcPts val="0"/>
                        </a:spcBef>
                        <a:spcAft>
                          <a:spcPts val="0"/>
                        </a:spcAft>
                      </a:pPr>
                      <a:r>
                        <a:rPr lang="uk-UA" sz="1400" dirty="0">
                          <a:effectLst/>
                          <a:latin typeface="Calibri" panose="020F0502020204030204" pitchFamily="34" charset="0"/>
                          <a:cs typeface="Calibri" panose="020F0502020204030204" pitchFamily="34" charset="0"/>
                        </a:rPr>
                        <a:t>керівник відділу управління персоналом </a:t>
                      </a:r>
                    </a:p>
                    <a:p>
                      <a:pPr algn="just">
                        <a:lnSpc>
                          <a:spcPct val="100000"/>
                        </a:lnSpc>
                        <a:spcBef>
                          <a:spcPts val="0"/>
                        </a:spcBef>
                        <a:spcAft>
                          <a:spcPts val="0"/>
                        </a:spcAft>
                      </a:pPr>
                      <a:r>
                        <a:rPr lang="uk-UA" sz="1400" dirty="0">
                          <a:effectLst/>
                          <a:latin typeface="Calibri" panose="020F0502020204030204" pitchFamily="34" charset="0"/>
                          <a:cs typeface="Calibri" panose="020F0502020204030204" pitchFamily="34" charset="0"/>
                        </a:rPr>
                        <a:t>ТОВ «</a:t>
                      </a:r>
                      <a:r>
                        <a:rPr lang="uk-UA" sz="1400" dirty="0" err="1">
                          <a:effectLst/>
                          <a:latin typeface="Calibri" panose="020F0502020204030204" pitchFamily="34" charset="0"/>
                          <a:cs typeface="Calibri" panose="020F0502020204030204" pitchFamily="34" charset="0"/>
                        </a:rPr>
                        <a:t>Нанопроект</a:t>
                      </a:r>
                      <a:r>
                        <a:rPr lang="uk-UA" sz="1400" dirty="0">
                          <a:effectLst/>
                          <a:latin typeface="Calibri" panose="020F0502020204030204" pitchFamily="34" charset="0"/>
                          <a:cs typeface="Calibri" panose="020F0502020204030204" pitchFamily="34" charset="0"/>
                        </a:rPr>
                        <a:t>» (виготовлення і реалізація …). </a:t>
                      </a:r>
                      <a:endParaRPr lang="uk-UA" sz="1400" dirty="0">
                        <a:effectLst/>
                        <a:latin typeface="Calibri" panose="020F0502020204030204" pitchFamily="34" charset="0"/>
                        <a:ea typeface="Times New Roman" panose="02020603050405020304" pitchFamily="18" charset="0"/>
                        <a:cs typeface="Calibri" panose="020F0502020204030204" pitchFamily="34" charset="0"/>
                      </a:endParaRPr>
                    </a:p>
                  </a:txBody>
                  <a:tcPr marL="28849" marR="28849" marT="0" marB="0"/>
                </a:tc>
                <a:extLst>
                  <a:ext uri="{0D108BD9-81ED-4DB2-BD59-A6C34878D82A}">
                    <a16:rowId xmlns:a16="http://schemas.microsoft.com/office/drawing/2014/main" val="10001"/>
                  </a:ext>
                </a:extLst>
              </a:tr>
              <a:tr h="2416488">
                <a:tc>
                  <a:txBody>
                    <a:bodyPr/>
                    <a:lstStyle/>
                    <a:p>
                      <a:pPr algn="just">
                        <a:lnSpc>
                          <a:spcPct val="100000"/>
                        </a:lnSpc>
                        <a:spcBef>
                          <a:spcPts val="600"/>
                        </a:spcBef>
                        <a:spcAft>
                          <a:spcPts val="0"/>
                        </a:spcAft>
                      </a:pPr>
                      <a:r>
                        <a:rPr lang="uk-UA" sz="1400" dirty="0">
                          <a:effectLst/>
                          <a:latin typeface="Calibri" panose="020F0502020204030204" pitchFamily="34" charset="0"/>
                          <a:cs typeface="Calibri" panose="020F0502020204030204" pitchFamily="34" charset="0"/>
                        </a:rPr>
                        <a:t> </a:t>
                      </a:r>
                      <a:endParaRPr lang="uk-UA" sz="1400" dirty="0">
                        <a:effectLst/>
                        <a:latin typeface="Calibri" panose="020F0502020204030204" pitchFamily="34" charset="0"/>
                        <a:ea typeface="Times New Roman" panose="02020603050405020304" pitchFamily="18" charset="0"/>
                        <a:cs typeface="Calibri" panose="020F0502020204030204" pitchFamily="34" charset="0"/>
                      </a:endParaRPr>
                    </a:p>
                  </a:txBody>
                  <a:tcPr marL="28849" marR="28849" marT="0" marB="0"/>
                </a:tc>
                <a:tc>
                  <a:txBody>
                    <a:bodyPr/>
                    <a:lstStyle/>
                    <a:p>
                      <a:pPr algn="just">
                        <a:lnSpc>
                          <a:spcPct val="100000"/>
                        </a:lnSpc>
                        <a:spcBef>
                          <a:spcPts val="0"/>
                        </a:spcBef>
                        <a:spcAft>
                          <a:spcPts val="0"/>
                        </a:spcAft>
                      </a:pPr>
                      <a:r>
                        <a:rPr lang="uk-UA" sz="1400" dirty="0">
                          <a:effectLst/>
                          <a:latin typeface="Calibri" panose="020F0502020204030204" pitchFamily="34" charset="0"/>
                          <a:cs typeface="Calibri" panose="020F0502020204030204" pitchFamily="34" charset="0"/>
                        </a:rPr>
                        <a:t> Функціональні обов’язки:</a:t>
                      </a:r>
                    </a:p>
                    <a:p>
                      <a:pPr algn="just">
                        <a:lnSpc>
                          <a:spcPct val="100000"/>
                        </a:lnSpc>
                        <a:spcBef>
                          <a:spcPts val="0"/>
                        </a:spcBef>
                        <a:spcAft>
                          <a:spcPts val="0"/>
                        </a:spcAft>
                      </a:pPr>
                      <a:r>
                        <a:rPr lang="uk-UA" sz="1400" dirty="0">
                          <a:effectLst/>
                          <a:latin typeface="Calibri" panose="020F0502020204030204" pitchFamily="34" charset="0"/>
                          <a:cs typeface="Calibri" panose="020F0502020204030204" pitchFamily="34" charset="0"/>
                        </a:rPr>
                        <a:t> – організація роботи з персоналом відповідно до загальних цілей розвитку компанії і конкретних напрямів HR-політики для досягнення ефективного використання і професійного вдосконалення співробітників;</a:t>
                      </a:r>
                    </a:p>
                    <a:p>
                      <a:pPr marL="45720" algn="just">
                        <a:lnSpc>
                          <a:spcPct val="100000"/>
                        </a:lnSpc>
                        <a:spcBef>
                          <a:spcPts val="0"/>
                        </a:spcBef>
                        <a:spcAft>
                          <a:spcPts val="0"/>
                        </a:spcAft>
                      </a:pPr>
                      <a:r>
                        <a:rPr lang="uk-UA" sz="1400" dirty="0">
                          <a:effectLst/>
                          <a:latin typeface="Calibri" panose="020F0502020204030204" pitchFamily="34" charset="0"/>
                          <a:cs typeface="Calibri" panose="020F0502020204030204" pitchFamily="34" charset="0"/>
                        </a:rPr>
                        <a:t>– пошук та відбір персоналу;</a:t>
                      </a:r>
                    </a:p>
                    <a:p>
                      <a:pPr marL="45720" algn="just">
                        <a:lnSpc>
                          <a:spcPct val="100000"/>
                        </a:lnSpc>
                        <a:spcBef>
                          <a:spcPts val="0"/>
                        </a:spcBef>
                        <a:spcAft>
                          <a:spcPts val="0"/>
                        </a:spcAft>
                      </a:pPr>
                      <a:r>
                        <a:rPr lang="uk-UA" sz="1400" dirty="0">
                          <a:effectLst/>
                          <a:latin typeface="Calibri" panose="020F0502020204030204" pitchFamily="34" charset="0"/>
                          <a:cs typeface="Calibri" panose="020F0502020204030204" pitchFamily="34" charset="0"/>
                        </a:rPr>
                        <a:t>– проведення тренінгів і семінарів; </a:t>
                      </a:r>
                    </a:p>
                    <a:p>
                      <a:pPr marL="45720" algn="just">
                        <a:lnSpc>
                          <a:spcPct val="100000"/>
                        </a:lnSpc>
                        <a:spcBef>
                          <a:spcPts val="0"/>
                        </a:spcBef>
                        <a:spcAft>
                          <a:spcPts val="0"/>
                        </a:spcAft>
                      </a:pPr>
                      <a:r>
                        <a:rPr lang="uk-UA" sz="1400" dirty="0">
                          <a:effectLst/>
                          <a:latin typeface="Calibri" panose="020F0502020204030204" pitchFamily="34" charset="0"/>
                          <a:cs typeface="Calibri" panose="020F0502020204030204" pitchFamily="34" charset="0"/>
                        </a:rPr>
                        <a:t>– адаптація нових співробітників; </a:t>
                      </a:r>
                    </a:p>
                    <a:p>
                      <a:pPr marL="45720" algn="just">
                        <a:lnSpc>
                          <a:spcPct val="100000"/>
                        </a:lnSpc>
                        <a:spcBef>
                          <a:spcPts val="0"/>
                        </a:spcBef>
                        <a:spcAft>
                          <a:spcPts val="0"/>
                        </a:spcAft>
                      </a:pPr>
                      <a:r>
                        <a:rPr lang="uk-UA" sz="1400" dirty="0">
                          <a:effectLst/>
                          <a:latin typeface="Calibri" panose="020F0502020204030204" pitchFamily="34" charset="0"/>
                          <a:cs typeface="Calibri" panose="020F0502020204030204" pitchFamily="34" charset="0"/>
                        </a:rPr>
                        <a:t>– розробка систем мотивації; </a:t>
                      </a:r>
                    </a:p>
                    <a:p>
                      <a:pPr marL="45720" algn="just">
                        <a:lnSpc>
                          <a:spcPct val="100000"/>
                        </a:lnSpc>
                        <a:spcBef>
                          <a:spcPts val="0"/>
                        </a:spcBef>
                        <a:spcAft>
                          <a:spcPts val="0"/>
                        </a:spcAft>
                      </a:pPr>
                      <a:r>
                        <a:rPr lang="uk-UA" sz="1400" dirty="0">
                          <a:effectLst/>
                          <a:latin typeface="Calibri" panose="020F0502020204030204" pitchFamily="34" charset="0"/>
                          <a:cs typeface="Calibri" panose="020F0502020204030204" pitchFamily="34" charset="0"/>
                        </a:rPr>
                        <a:t>–розробка посадових інструкцій, правил трудового внутрішнього розпорядку; </a:t>
                      </a:r>
                    </a:p>
                    <a:p>
                      <a:pPr marL="45720" algn="just">
                        <a:lnSpc>
                          <a:spcPct val="100000"/>
                        </a:lnSpc>
                        <a:spcBef>
                          <a:spcPts val="0"/>
                        </a:spcBef>
                        <a:spcAft>
                          <a:spcPts val="0"/>
                        </a:spcAft>
                      </a:pPr>
                      <a:r>
                        <a:rPr lang="uk-UA" sz="1400" dirty="0">
                          <a:effectLst/>
                          <a:latin typeface="Calibri" panose="020F0502020204030204" pitchFamily="34" charset="0"/>
                          <a:cs typeface="Calibri" panose="020F0502020204030204" pitchFamily="34" charset="0"/>
                        </a:rPr>
                        <a:t>– атестація персоналу і  оцінка ефективності його роботи.</a:t>
                      </a:r>
                      <a:endParaRPr lang="uk-UA" sz="1400" dirty="0">
                        <a:effectLst/>
                        <a:latin typeface="Calibri" panose="020F0502020204030204" pitchFamily="34" charset="0"/>
                        <a:ea typeface="Times New Roman" panose="02020603050405020304" pitchFamily="18" charset="0"/>
                        <a:cs typeface="Calibri" panose="020F0502020204030204" pitchFamily="34" charset="0"/>
                      </a:endParaRPr>
                    </a:p>
                  </a:txBody>
                  <a:tcPr marL="28849" marR="28849" marT="0" marB="0"/>
                </a:tc>
                <a:extLst>
                  <a:ext uri="{0D108BD9-81ED-4DB2-BD59-A6C34878D82A}">
                    <a16:rowId xmlns:a16="http://schemas.microsoft.com/office/drawing/2014/main" val="10002"/>
                  </a:ext>
                </a:extLst>
              </a:tr>
              <a:tr h="450005">
                <a:tc>
                  <a:txBody>
                    <a:bodyPr/>
                    <a:lstStyle/>
                    <a:p>
                      <a:pPr algn="just">
                        <a:lnSpc>
                          <a:spcPct val="100000"/>
                        </a:lnSpc>
                        <a:spcBef>
                          <a:spcPts val="600"/>
                        </a:spcBef>
                        <a:spcAft>
                          <a:spcPts val="0"/>
                        </a:spcAft>
                      </a:pPr>
                      <a:r>
                        <a:rPr lang="uk-UA" sz="1400">
                          <a:effectLst/>
                          <a:latin typeface="Calibri" panose="020F0502020204030204" pitchFamily="34" charset="0"/>
                          <a:cs typeface="Calibri" panose="020F0502020204030204" pitchFamily="34" charset="0"/>
                        </a:rPr>
                        <a:t>липень 2003 р. – грудень 2005 р.  </a:t>
                      </a:r>
                      <a:endParaRPr lang="uk-UA" sz="1400">
                        <a:effectLst/>
                        <a:latin typeface="Calibri" panose="020F0502020204030204" pitchFamily="34" charset="0"/>
                        <a:ea typeface="Times New Roman" panose="02020603050405020304" pitchFamily="18" charset="0"/>
                        <a:cs typeface="Calibri" panose="020F0502020204030204" pitchFamily="34" charset="0"/>
                      </a:endParaRPr>
                    </a:p>
                  </a:txBody>
                  <a:tcPr marL="28849" marR="28849" marT="0" marB="0"/>
                </a:tc>
                <a:tc>
                  <a:txBody>
                    <a:bodyPr/>
                    <a:lstStyle/>
                    <a:p>
                      <a:pPr algn="just">
                        <a:lnSpc>
                          <a:spcPct val="100000"/>
                        </a:lnSpc>
                        <a:spcBef>
                          <a:spcPts val="0"/>
                        </a:spcBef>
                        <a:spcAft>
                          <a:spcPts val="0"/>
                        </a:spcAft>
                      </a:pPr>
                      <a:r>
                        <a:rPr lang="uk-UA" sz="1400" dirty="0">
                          <a:effectLst/>
                          <a:latin typeface="Calibri" panose="020F0502020204030204" pitchFamily="34" charset="0"/>
                          <a:cs typeface="Calibri" panose="020F0502020204030204" pitchFamily="34" charset="0"/>
                        </a:rPr>
                        <a:t>інспектор відділу кадрів ВАТ «</a:t>
                      </a:r>
                      <a:r>
                        <a:rPr lang="uk-UA" sz="1400" dirty="0" err="1">
                          <a:effectLst/>
                          <a:latin typeface="Calibri" panose="020F0502020204030204" pitchFamily="34" charset="0"/>
                          <a:cs typeface="Calibri" panose="020F0502020204030204" pitchFamily="34" charset="0"/>
                        </a:rPr>
                        <a:t>Гранмаш</a:t>
                      </a:r>
                      <a:r>
                        <a:rPr lang="uk-UA" sz="1400" dirty="0">
                          <a:effectLst/>
                          <a:latin typeface="Calibri" panose="020F0502020204030204" pitchFamily="34" charset="0"/>
                          <a:cs typeface="Calibri" panose="020F0502020204030204" pitchFamily="34" charset="0"/>
                        </a:rPr>
                        <a:t>» (виготовлення і реалізація …).</a:t>
                      </a:r>
                      <a:endParaRPr lang="uk-UA" sz="1400" dirty="0">
                        <a:effectLst/>
                        <a:latin typeface="Calibri" panose="020F0502020204030204" pitchFamily="34" charset="0"/>
                        <a:ea typeface="Times New Roman" panose="02020603050405020304" pitchFamily="18" charset="0"/>
                        <a:cs typeface="Calibri" panose="020F0502020204030204" pitchFamily="34" charset="0"/>
                      </a:endParaRPr>
                    </a:p>
                  </a:txBody>
                  <a:tcPr marL="28849" marR="28849" marT="0" marB="0"/>
                </a:tc>
                <a:extLst>
                  <a:ext uri="{0D108BD9-81ED-4DB2-BD59-A6C34878D82A}">
                    <a16:rowId xmlns:a16="http://schemas.microsoft.com/office/drawing/2014/main" val="10003"/>
                  </a:ext>
                </a:extLst>
              </a:tr>
              <a:tr h="980404">
                <a:tc>
                  <a:txBody>
                    <a:bodyPr/>
                    <a:lstStyle/>
                    <a:p>
                      <a:pPr algn="just">
                        <a:lnSpc>
                          <a:spcPct val="100000"/>
                        </a:lnSpc>
                        <a:spcBef>
                          <a:spcPts val="600"/>
                        </a:spcBef>
                        <a:spcAft>
                          <a:spcPts val="0"/>
                        </a:spcAft>
                      </a:pPr>
                      <a:r>
                        <a:rPr lang="uk-UA" sz="1400">
                          <a:effectLst/>
                          <a:latin typeface="Calibri" panose="020F0502020204030204" pitchFamily="34" charset="0"/>
                          <a:cs typeface="Calibri" panose="020F0502020204030204" pitchFamily="34" charset="0"/>
                        </a:rPr>
                        <a:t> </a:t>
                      </a:r>
                      <a:endParaRPr lang="uk-UA" sz="1400">
                        <a:effectLst/>
                        <a:latin typeface="Calibri" panose="020F0502020204030204" pitchFamily="34" charset="0"/>
                        <a:ea typeface="Times New Roman" panose="02020603050405020304" pitchFamily="18" charset="0"/>
                        <a:cs typeface="Calibri" panose="020F0502020204030204" pitchFamily="34" charset="0"/>
                      </a:endParaRPr>
                    </a:p>
                  </a:txBody>
                  <a:tcPr marL="28849" marR="28849" marT="0" marB="0"/>
                </a:tc>
                <a:tc>
                  <a:txBody>
                    <a:bodyPr/>
                    <a:lstStyle/>
                    <a:p>
                      <a:pPr algn="just">
                        <a:lnSpc>
                          <a:spcPct val="100000"/>
                        </a:lnSpc>
                        <a:spcBef>
                          <a:spcPts val="0"/>
                        </a:spcBef>
                        <a:spcAft>
                          <a:spcPts val="0"/>
                        </a:spcAft>
                      </a:pPr>
                      <a:r>
                        <a:rPr lang="uk-UA" sz="1400" dirty="0">
                          <a:effectLst/>
                          <a:latin typeface="Calibri" panose="020F0502020204030204" pitchFamily="34" charset="0"/>
                          <a:cs typeface="Calibri" panose="020F0502020204030204" pitchFamily="34" charset="0"/>
                        </a:rPr>
                        <a:t> Функціональні обов’язки:</a:t>
                      </a:r>
                    </a:p>
                    <a:p>
                      <a:pPr algn="just">
                        <a:lnSpc>
                          <a:spcPct val="100000"/>
                        </a:lnSpc>
                        <a:spcBef>
                          <a:spcPts val="0"/>
                        </a:spcBef>
                        <a:spcAft>
                          <a:spcPts val="0"/>
                        </a:spcAft>
                      </a:pPr>
                      <a:r>
                        <a:rPr lang="uk-UA" sz="1400" dirty="0">
                          <a:effectLst/>
                          <a:latin typeface="Calibri" panose="020F0502020204030204" pitchFamily="34" charset="0"/>
                          <a:cs typeface="Calibri" panose="020F0502020204030204" pitchFamily="34" charset="0"/>
                        </a:rPr>
                        <a:t> – ведення кадрової документації; </a:t>
                      </a:r>
                    </a:p>
                    <a:p>
                      <a:pPr algn="just">
                        <a:lnSpc>
                          <a:spcPct val="100000"/>
                        </a:lnSpc>
                        <a:spcBef>
                          <a:spcPts val="0"/>
                        </a:spcBef>
                        <a:spcAft>
                          <a:spcPts val="0"/>
                        </a:spcAft>
                      </a:pPr>
                      <a:r>
                        <a:rPr lang="uk-UA" sz="1400" dirty="0">
                          <a:effectLst/>
                          <a:latin typeface="Calibri" panose="020F0502020204030204" pitchFamily="34" charset="0"/>
                          <a:cs typeface="Calibri" panose="020F0502020204030204" pitchFamily="34" charset="0"/>
                        </a:rPr>
                        <a:t> – прийняття на роботу та звільнення співробітників; </a:t>
                      </a:r>
                    </a:p>
                    <a:p>
                      <a:pPr algn="just">
                        <a:lnSpc>
                          <a:spcPct val="100000"/>
                        </a:lnSpc>
                        <a:spcBef>
                          <a:spcPts val="0"/>
                        </a:spcBef>
                        <a:spcAft>
                          <a:spcPts val="0"/>
                        </a:spcAft>
                      </a:pPr>
                      <a:r>
                        <a:rPr lang="uk-UA" sz="1400" dirty="0">
                          <a:effectLst/>
                          <a:latin typeface="Calibri" panose="020F0502020204030204" pitchFamily="34" charset="0"/>
                          <a:cs typeface="Calibri" panose="020F0502020204030204" pitchFamily="34" charset="0"/>
                        </a:rPr>
                        <a:t> – організація і проведення атестаційних комісій.</a:t>
                      </a:r>
                      <a:endParaRPr lang="uk-UA" sz="1400" dirty="0">
                        <a:effectLst/>
                        <a:latin typeface="Calibri" panose="020F0502020204030204" pitchFamily="34" charset="0"/>
                        <a:ea typeface="Times New Roman" panose="02020603050405020304" pitchFamily="18" charset="0"/>
                        <a:cs typeface="Calibri" panose="020F0502020204030204" pitchFamily="34" charset="0"/>
                      </a:endParaRPr>
                    </a:p>
                  </a:txBody>
                  <a:tcPr marL="28849" marR="28849" marT="0" marB="0"/>
                </a:tc>
                <a:extLst>
                  <a:ext uri="{0D108BD9-81ED-4DB2-BD59-A6C34878D82A}">
                    <a16:rowId xmlns:a16="http://schemas.microsoft.com/office/drawing/2014/main" val="10004"/>
                  </a:ext>
                </a:extLst>
              </a:tr>
              <a:tr h="450005">
                <a:tc>
                  <a:txBody>
                    <a:bodyPr/>
                    <a:lstStyle/>
                    <a:p>
                      <a:pPr algn="just">
                        <a:lnSpc>
                          <a:spcPct val="100000"/>
                        </a:lnSpc>
                        <a:spcBef>
                          <a:spcPts val="600"/>
                        </a:spcBef>
                        <a:spcAft>
                          <a:spcPts val="0"/>
                        </a:spcAft>
                      </a:pPr>
                      <a:r>
                        <a:rPr lang="uk-UA" sz="1400" dirty="0">
                          <a:effectLst/>
                          <a:latin typeface="Calibri" panose="020F0502020204030204" pitchFamily="34" charset="0"/>
                          <a:cs typeface="Calibri" panose="020F0502020204030204" pitchFamily="34" charset="0"/>
                        </a:rPr>
                        <a:t>Вересень 1999 р. – червень 2005 р.</a:t>
                      </a:r>
                      <a:endParaRPr lang="uk-UA" sz="1400" dirty="0">
                        <a:effectLst/>
                        <a:latin typeface="Calibri" panose="020F0502020204030204" pitchFamily="34" charset="0"/>
                        <a:ea typeface="Times New Roman" panose="02020603050405020304" pitchFamily="18" charset="0"/>
                        <a:cs typeface="Calibri" panose="020F0502020204030204" pitchFamily="34" charset="0"/>
                      </a:endParaRPr>
                    </a:p>
                  </a:txBody>
                  <a:tcPr marL="28849" marR="28849" marT="0" marB="0"/>
                </a:tc>
                <a:tc>
                  <a:txBody>
                    <a:bodyPr/>
                    <a:lstStyle/>
                    <a:p>
                      <a:pPr algn="just">
                        <a:lnSpc>
                          <a:spcPct val="100000"/>
                        </a:lnSpc>
                        <a:spcBef>
                          <a:spcPts val="0"/>
                        </a:spcBef>
                        <a:spcAft>
                          <a:spcPts val="0"/>
                        </a:spcAft>
                      </a:pPr>
                      <a:r>
                        <a:rPr lang="uk-UA" sz="1400" dirty="0">
                          <a:effectLst/>
                          <a:latin typeface="Calibri" panose="020F0502020204030204" pitchFamily="34" charset="0"/>
                          <a:cs typeface="Calibri" panose="020F0502020204030204" pitchFamily="34" charset="0"/>
                        </a:rPr>
                        <a:t>менеджер департаменту маркетингу та продажу навчальних пакетів ТОВ «</a:t>
                      </a:r>
                      <a:r>
                        <a:rPr lang="uk-UA" sz="1400" dirty="0" err="1">
                          <a:effectLst/>
                          <a:latin typeface="Calibri" panose="020F0502020204030204" pitchFamily="34" charset="0"/>
                          <a:cs typeface="Calibri" panose="020F0502020204030204" pitchFamily="34" charset="0"/>
                        </a:rPr>
                        <a:t>Скай</a:t>
                      </a:r>
                      <a:r>
                        <a:rPr lang="uk-UA" sz="1400" dirty="0">
                          <a:effectLst/>
                          <a:latin typeface="Calibri" panose="020F0502020204030204" pitchFamily="34" charset="0"/>
                          <a:cs typeface="Calibri" panose="020F0502020204030204" pitchFamily="34" charset="0"/>
                        </a:rPr>
                        <a:t> </a:t>
                      </a:r>
                      <a:r>
                        <a:rPr lang="uk-UA" sz="1400" dirty="0" err="1">
                          <a:effectLst/>
                          <a:latin typeface="Calibri" panose="020F0502020204030204" pitchFamily="34" charset="0"/>
                          <a:cs typeface="Calibri" panose="020F0502020204030204" pitchFamily="34" charset="0"/>
                        </a:rPr>
                        <a:t>консалт</a:t>
                      </a:r>
                      <a:r>
                        <a:rPr lang="uk-UA" sz="1400" dirty="0">
                          <a:effectLst/>
                          <a:latin typeface="Calibri" panose="020F0502020204030204" pitchFamily="34" charset="0"/>
                          <a:cs typeface="Calibri" panose="020F0502020204030204" pitchFamily="34" charset="0"/>
                        </a:rPr>
                        <a:t>».</a:t>
                      </a:r>
                      <a:endParaRPr lang="uk-UA" sz="1400" dirty="0">
                        <a:effectLst/>
                        <a:latin typeface="Calibri" panose="020F0502020204030204" pitchFamily="34" charset="0"/>
                        <a:ea typeface="Times New Roman" panose="02020603050405020304" pitchFamily="18" charset="0"/>
                        <a:cs typeface="Calibri" panose="020F0502020204030204" pitchFamily="34" charset="0"/>
                      </a:endParaRPr>
                    </a:p>
                  </a:txBody>
                  <a:tcPr marL="28849" marR="28849" marT="0" marB="0"/>
                </a:tc>
                <a:extLst>
                  <a:ext uri="{0D108BD9-81ED-4DB2-BD59-A6C34878D82A}">
                    <a16:rowId xmlns:a16="http://schemas.microsoft.com/office/drawing/2014/main" val="10005"/>
                  </a:ext>
                </a:extLst>
              </a:tr>
              <a:tr h="980404">
                <a:tc>
                  <a:txBody>
                    <a:bodyPr/>
                    <a:lstStyle/>
                    <a:p>
                      <a:pPr algn="just">
                        <a:lnSpc>
                          <a:spcPct val="100000"/>
                        </a:lnSpc>
                        <a:spcBef>
                          <a:spcPts val="600"/>
                        </a:spcBef>
                        <a:spcAft>
                          <a:spcPts val="0"/>
                        </a:spcAft>
                      </a:pPr>
                      <a:r>
                        <a:rPr lang="uk-UA" sz="1400">
                          <a:effectLst/>
                          <a:latin typeface="Calibri" panose="020F0502020204030204" pitchFamily="34" charset="0"/>
                          <a:cs typeface="Calibri" panose="020F0502020204030204" pitchFamily="34" charset="0"/>
                        </a:rPr>
                        <a:t> </a:t>
                      </a:r>
                      <a:endParaRPr lang="uk-UA" sz="1400">
                        <a:effectLst/>
                        <a:latin typeface="Calibri" panose="020F0502020204030204" pitchFamily="34" charset="0"/>
                        <a:ea typeface="Times New Roman" panose="02020603050405020304" pitchFamily="18" charset="0"/>
                        <a:cs typeface="Calibri" panose="020F0502020204030204" pitchFamily="34" charset="0"/>
                      </a:endParaRPr>
                    </a:p>
                  </a:txBody>
                  <a:tcPr marL="28849" marR="28849" marT="0" marB="0"/>
                </a:tc>
                <a:tc>
                  <a:txBody>
                    <a:bodyPr/>
                    <a:lstStyle/>
                    <a:p>
                      <a:pPr algn="just">
                        <a:lnSpc>
                          <a:spcPct val="100000"/>
                        </a:lnSpc>
                        <a:spcBef>
                          <a:spcPts val="0"/>
                        </a:spcBef>
                        <a:spcAft>
                          <a:spcPts val="0"/>
                        </a:spcAft>
                      </a:pPr>
                      <a:r>
                        <a:rPr lang="uk-UA" sz="1400" dirty="0">
                          <a:effectLst/>
                          <a:latin typeface="Calibri" panose="020F0502020204030204" pitchFamily="34" charset="0"/>
                          <a:cs typeface="Calibri" panose="020F0502020204030204" pitchFamily="34" charset="0"/>
                        </a:rPr>
                        <a:t> Функціональні обов’язки:</a:t>
                      </a:r>
                    </a:p>
                    <a:p>
                      <a:pPr marL="45720" algn="just">
                        <a:lnSpc>
                          <a:spcPct val="100000"/>
                        </a:lnSpc>
                        <a:spcBef>
                          <a:spcPts val="0"/>
                        </a:spcBef>
                        <a:spcAft>
                          <a:spcPts val="0"/>
                        </a:spcAft>
                      </a:pPr>
                      <a:r>
                        <a:rPr lang="uk-UA" sz="1400" dirty="0">
                          <a:effectLst/>
                          <a:latin typeface="Calibri" panose="020F0502020204030204" pitchFamily="34" charset="0"/>
                          <a:cs typeface="Calibri" panose="020F0502020204030204" pitchFamily="34" charset="0"/>
                        </a:rPr>
                        <a:t>– організація продажу (тренінги, семінари) в регіонах України; </a:t>
                      </a:r>
                    </a:p>
                    <a:p>
                      <a:pPr marL="45720" algn="just">
                        <a:lnSpc>
                          <a:spcPct val="100000"/>
                        </a:lnSpc>
                        <a:spcBef>
                          <a:spcPts val="0"/>
                        </a:spcBef>
                        <a:spcAft>
                          <a:spcPts val="0"/>
                        </a:spcAft>
                      </a:pPr>
                      <a:r>
                        <a:rPr lang="uk-UA" sz="1400" dirty="0">
                          <a:effectLst/>
                          <a:latin typeface="Calibri" panose="020F0502020204030204" pitchFamily="34" charset="0"/>
                          <a:cs typeface="Calibri" panose="020F0502020204030204" pitchFamily="34" charset="0"/>
                        </a:rPr>
                        <a:t>– пошук, організація презентацій і тренінгів; </a:t>
                      </a:r>
                    </a:p>
                    <a:p>
                      <a:pPr marL="45720" algn="just">
                        <a:lnSpc>
                          <a:spcPct val="100000"/>
                        </a:lnSpc>
                        <a:spcBef>
                          <a:spcPts val="0"/>
                        </a:spcBef>
                        <a:spcAft>
                          <a:spcPts val="0"/>
                        </a:spcAft>
                      </a:pPr>
                      <a:r>
                        <a:rPr lang="uk-UA" sz="1400" dirty="0">
                          <a:effectLst/>
                          <a:latin typeface="Calibri" panose="020F0502020204030204" pitchFamily="34" charset="0"/>
                          <a:cs typeface="Calibri" panose="020F0502020204030204" pitchFamily="34" charset="0"/>
                        </a:rPr>
                        <a:t>–аналіз ринку тренінгових послуг та ін..</a:t>
                      </a:r>
                      <a:endParaRPr lang="uk-UA" sz="1400" dirty="0">
                        <a:effectLst/>
                        <a:latin typeface="Calibri" panose="020F0502020204030204" pitchFamily="34" charset="0"/>
                        <a:ea typeface="Times New Roman" panose="02020603050405020304" pitchFamily="18" charset="0"/>
                        <a:cs typeface="Calibri" panose="020F0502020204030204" pitchFamily="34" charset="0"/>
                      </a:endParaRPr>
                    </a:p>
                  </a:txBody>
                  <a:tcPr marL="28849" marR="28849" marT="0" marB="0"/>
                </a:tc>
                <a:extLst>
                  <a:ext uri="{0D108BD9-81ED-4DB2-BD59-A6C34878D82A}">
                    <a16:rowId xmlns:a16="http://schemas.microsoft.com/office/drawing/2014/main" val="10006"/>
                  </a:ext>
                </a:extLst>
              </a:tr>
              <a:tr h="225003">
                <a:tc gridSpan="2">
                  <a:txBody>
                    <a:bodyPr/>
                    <a:lstStyle/>
                    <a:p>
                      <a:pPr algn="ctr">
                        <a:lnSpc>
                          <a:spcPct val="100000"/>
                        </a:lnSpc>
                        <a:spcBef>
                          <a:spcPts val="600"/>
                        </a:spcBef>
                        <a:spcAft>
                          <a:spcPts val="0"/>
                        </a:spcAft>
                      </a:pPr>
                      <a:r>
                        <a:rPr lang="uk-UA" sz="1400" dirty="0">
                          <a:effectLst/>
                          <a:latin typeface="Calibri" panose="020F0502020204030204" pitchFamily="34" charset="0"/>
                          <a:cs typeface="Calibri" panose="020F0502020204030204" pitchFamily="34" charset="0"/>
                        </a:rPr>
                        <a:t>Особисті дані</a:t>
                      </a:r>
                      <a:endParaRPr lang="uk-UA" sz="1400" dirty="0">
                        <a:effectLst/>
                        <a:latin typeface="Calibri" panose="020F0502020204030204" pitchFamily="34" charset="0"/>
                        <a:ea typeface="Times New Roman" panose="02020603050405020304" pitchFamily="18" charset="0"/>
                        <a:cs typeface="Calibri" panose="020F0502020204030204" pitchFamily="34" charset="0"/>
                      </a:endParaRPr>
                    </a:p>
                  </a:txBody>
                  <a:tcPr marL="28849" marR="28849" marT="0" marB="0"/>
                </a:tc>
                <a:tc hMerge="1">
                  <a:txBody>
                    <a:bodyPr/>
                    <a:lstStyle/>
                    <a:p>
                      <a:endParaRPr lang="uk-UA"/>
                    </a:p>
                  </a:txBody>
                  <a:tcPr/>
                </a:tc>
                <a:extLst>
                  <a:ext uri="{0D108BD9-81ED-4DB2-BD59-A6C34878D82A}">
                    <a16:rowId xmlns:a16="http://schemas.microsoft.com/office/drawing/2014/main" val="10007"/>
                  </a:ext>
                </a:extLst>
              </a:tr>
              <a:tr h="675008">
                <a:tc gridSpan="2">
                  <a:txBody>
                    <a:bodyPr/>
                    <a:lstStyle/>
                    <a:p>
                      <a:pPr algn="just">
                        <a:lnSpc>
                          <a:spcPct val="100000"/>
                        </a:lnSpc>
                        <a:spcBef>
                          <a:spcPts val="600"/>
                        </a:spcBef>
                        <a:spcAft>
                          <a:spcPts val="0"/>
                        </a:spcAft>
                      </a:pPr>
                      <a:r>
                        <a:rPr lang="uk-UA" sz="1400" dirty="0">
                          <a:effectLst/>
                          <a:latin typeface="Calibri" panose="020F0502020204030204" pitchFamily="34" charset="0"/>
                          <a:cs typeface="Calibri" panose="020F0502020204030204" pitchFamily="34" charset="0"/>
                        </a:rPr>
                        <a:t>Маю багатий досвід роботи з клієнтами, легко знаходжу спільну мову з людьми. ПК – рівень користувача. Українською, та англійською мовами спілкуюсь вільно. Цілеспрямований, ініціативний. Права водія категорії В. </a:t>
                      </a:r>
                      <a:br>
                        <a:rPr lang="uk-UA" sz="1400" dirty="0">
                          <a:effectLst/>
                          <a:latin typeface="Calibri" panose="020F0502020204030204" pitchFamily="34" charset="0"/>
                          <a:cs typeface="Calibri" panose="020F0502020204030204" pitchFamily="34" charset="0"/>
                        </a:rPr>
                      </a:br>
                      <a:r>
                        <a:rPr lang="uk-UA" sz="1400" dirty="0">
                          <a:effectLst/>
                          <a:latin typeface="Calibri" panose="020F0502020204030204" pitchFamily="34" charset="0"/>
                          <a:cs typeface="Calibri" panose="020F0502020204030204" pitchFamily="34" charset="0"/>
                        </a:rPr>
                        <a:t>Можу використовувати для роботи власний автомобіль. Одружений. Без шкідливих звичок.</a:t>
                      </a:r>
                      <a:endParaRPr lang="uk-UA" sz="1400" dirty="0">
                        <a:effectLst/>
                        <a:latin typeface="Calibri" panose="020F0502020204030204" pitchFamily="34" charset="0"/>
                        <a:ea typeface="Times New Roman" panose="02020603050405020304" pitchFamily="18" charset="0"/>
                        <a:cs typeface="Calibri" panose="020F0502020204030204" pitchFamily="34" charset="0"/>
                      </a:endParaRPr>
                    </a:p>
                  </a:txBody>
                  <a:tcPr marL="28849" marR="28849" marT="0" marB="0"/>
                </a:tc>
                <a:tc hMerge="1">
                  <a:txBody>
                    <a:bodyPr/>
                    <a:lstStyle/>
                    <a:p>
                      <a:endParaRPr lang="uk-UA"/>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53908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9712" y="4846244"/>
            <a:ext cx="4577082" cy="2011756"/>
          </a:xfrm>
          <a:prstGeom prst="rect">
            <a:avLst/>
          </a:prstGeom>
        </p:spPr>
      </p:pic>
      <p:sp>
        <p:nvSpPr>
          <p:cNvPr id="5" name="Rectangle 1">
            <a:extLst>
              <a:ext uri="{FF2B5EF4-FFF2-40B4-BE49-F238E27FC236}">
                <a16:creationId xmlns:a16="http://schemas.microsoft.com/office/drawing/2014/main" id="{DF78FC0D-291F-4076-9538-7434F598EA5B}"/>
              </a:ext>
            </a:extLst>
          </p:cNvPr>
          <p:cNvSpPr>
            <a:spLocks noChangeArrowheads="1"/>
          </p:cNvSpPr>
          <p:nvPr/>
        </p:nvSpPr>
        <p:spPr bwMode="auto">
          <a:xfrm>
            <a:off x="395536" y="510426"/>
            <a:ext cx="7632848" cy="4470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ts val="600"/>
              </a:spcBef>
              <a:spcAft>
                <a:spcPts val="600"/>
              </a:spcAft>
              <a:buClrTx/>
              <a:buSzTx/>
              <a:tabLst/>
            </a:pPr>
            <a:r>
              <a:rPr kumimoji="0" lang="uk-UA" altLang="uk-UA" sz="1900" b="1" i="0" u="none" strike="noStrike" cap="none" normalizeH="0" baseline="0" dirty="0">
                <a:ln>
                  <a:noFill/>
                </a:ln>
                <a:solidFill>
                  <a:schemeClr val="tx1"/>
                </a:solidFill>
                <a:effectLst/>
              </a:rPr>
              <a:t>Мета:</a:t>
            </a:r>
            <a:r>
              <a:rPr kumimoji="0" lang="uk-UA" altLang="uk-UA" sz="1900" b="0" i="0" u="none" strike="noStrike" cap="none" normalizeH="0" baseline="0" dirty="0">
                <a:ln>
                  <a:noFill/>
                </a:ln>
                <a:solidFill>
                  <a:schemeClr val="tx1"/>
                </a:solidFill>
                <a:effectLst/>
              </a:rPr>
              <a:t> навчитися створювати резюме/СV, яке проходить ATS та переконує </a:t>
            </a:r>
            <a:r>
              <a:rPr kumimoji="0" lang="uk-UA" altLang="uk-UA" sz="1900" b="0" i="0" u="none" strike="noStrike" cap="none" normalizeH="0" baseline="0" dirty="0" err="1">
                <a:ln>
                  <a:noFill/>
                </a:ln>
                <a:solidFill>
                  <a:schemeClr val="tx1"/>
                </a:solidFill>
                <a:effectLst/>
              </a:rPr>
              <a:t>рекрутера</a:t>
            </a:r>
            <a:r>
              <a:rPr kumimoji="0" lang="uk-UA" altLang="uk-UA" sz="1900" b="0" i="0" u="none" strike="noStrike" cap="none" normalizeH="0" baseline="0" dirty="0">
                <a:ln>
                  <a:noFill/>
                </a:ln>
                <a:solidFill>
                  <a:schemeClr val="tx1"/>
                </a:solidFill>
                <a:effectLst/>
              </a:rPr>
              <a:t>.</a:t>
            </a:r>
          </a:p>
          <a:p>
            <a:pPr>
              <a:lnSpc>
                <a:spcPct val="150000"/>
              </a:lnSpc>
              <a:spcBef>
                <a:spcPts val="600"/>
              </a:spcBef>
              <a:spcAft>
                <a:spcPts val="600"/>
              </a:spcAft>
            </a:pPr>
            <a:r>
              <a:rPr lang="uk-UA" sz="1900" b="1" dirty="0"/>
              <a:t>Результат:</a:t>
            </a:r>
            <a:r>
              <a:rPr lang="uk-UA" sz="1900" dirty="0"/>
              <a:t> ви</a:t>
            </a:r>
          </a:p>
          <a:p>
            <a:pPr>
              <a:lnSpc>
                <a:spcPct val="150000"/>
              </a:lnSpc>
              <a:spcBef>
                <a:spcPts val="600"/>
              </a:spcBef>
              <a:spcAft>
                <a:spcPts val="600"/>
              </a:spcAft>
              <a:buFont typeface="Arial" panose="020B0604020202020204" pitchFamily="34" charset="0"/>
              <a:buChar char="•"/>
            </a:pPr>
            <a:r>
              <a:rPr lang="uk-UA" sz="1900" dirty="0"/>
              <a:t>розрізняєте </a:t>
            </a:r>
            <a:r>
              <a:rPr lang="en-GB" sz="1900" b="1" dirty="0"/>
              <a:t>CV vs résumé</a:t>
            </a:r>
            <a:r>
              <a:rPr lang="en-GB" sz="1900" dirty="0"/>
              <a:t>, </a:t>
            </a:r>
            <a:r>
              <a:rPr lang="uk-UA" sz="1900" b="1" dirty="0"/>
              <a:t>локальне </a:t>
            </a:r>
            <a:r>
              <a:rPr lang="en-GB" sz="1900" b="1" dirty="0"/>
              <a:t>vs ATS-</a:t>
            </a:r>
            <a:r>
              <a:rPr lang="uk-UA" sz="1900" b="1" dirty="0"/>
              <a:t>версію</a:t>
            </a:r>
            <a:r>
              <a:rPr lang="uk-UA" sz="1900" dirty="0"/>
              <a:t>;</a:t>
            </a:r>
          </a:p>
          <a:p>
            <a:pPr>
              <a:lnSpc>
                <a:spcPct val="150000"/>
              </a:lnSpc>
              <a:spcBef>
                <a:spcPts val="600"/>
              </a:spcBef>
              <a:spcAft>
                <a:spcPts val="600"/>
              </a:spcAft>
              <a:buFont typeface="Arial" panose="020B0604020202020204" pitchFamily="34" charset="0"/>
              <a:buChar char="•"/>
            </a:pPr>
            <a:r>
              <a:rPr lang="uk-UA" sz="1900" dirty="0"/>
              <a:t>вмієте </a:t>
            </a:r>
            <a:r>
              <a:rPr lang="uk-UA" sz="1900" b="1" dirty="0"/>
              <a:t>адаптувати</a:t>
            </a:r>
            <a:r>
              <a:rPr lang="uk-UA" sz="1900" dirty="0"/>
              <a:t> резюме під вакансію;</a:t>
            </a:r>
          </a:p>
          <a:p>
            <a:pPr>
              <a:lnSpc>
                <a:spcPct val="150000"/>
              </a:lnSpc>
              <a:spcBef>
                <a:spcPts val="600"/>
              </a:spcBef>
              <a:spcAft>
                <a:spcPts val="600"/>
              </a:spcAft>
              <a:buFont typeface="Arial" panose="020B0604020202020204" pitchFamily="34" charset="0"/>
              <a:buChar char="•"/>
            </a:pPr>
            <a:r>
              <a:rPr lang="uk-UA" sz="1900" dirty="0"/>
              <a:t>формулюєте </a:t>
            </a:r>
            <a:r>
              <a:rPr lang="uk-UA" sz="1900" b="1" dirty="0"/>
              <a:t>досягнення з метриками</a:t>
            </a:r>
            <a:r>
              <a:rPr lang="uk-UA" sz="1900" dirty="0"/>
              <a:t>;</a:t>
            </a:r>
          </a:p>
          <a:p>
            <a:pPr>
              <a:lnSpc>
                <a:spcPct val="150000"/>
              </a:lnSpc>
              <a:spcBef>
                <a:spcPts val="600"/>
              </a:spcBef>
              <a:spcAft>
                <a:spcPts val="600"/>
              </a:spcAft>
              <a:buFont typeface="Arial" panose="020B0604020202020204" pitchFamily="34" charset="0"/>
              <a:buChar char="•"/>
            </a:pPr>
            <a:r>
              <a:rPr lang="uk-UA" sz="1900" dirty="0"/>
              <a:t>пишете </a:t>
            </a:r>
            <a:r>
              <a:rPr lang="uk-UA" sz="1900" b="1" dirty="0"/>
              <a:t>короткий супровідний лист</a:t>
            </a:r>
            <a:r>
              <a:rPr lang="uk-UA" sz="1900" dirty="0"/>
              <a:t> (120–150 слів);</a:t>
            </a:r>
          </a:p>
          <a:p>
            <a:pPr>
              <a:lnSpc>
                <a:spcPct val="150000"/>
              </a:lnSpc>
              <a:spcBef>
                <a:spcPts val="600"/>
              </a:spcBef>
              <a:spcAft>
                <a:spcPts val="600"/>
              </a:spcAft>
              <a:buFont typeface="Arial" panose="020B0604020202020204" pitchFamily="34" charset="0"/>
              <a:buChar char="•"/>
            </a:pPr>
            <a:r>
              <a:rPr lang="uk-UA" sz="1900" dirty="0"/>
              <a:t>отримуєте набір інструментів: </a:t>
            </a:r>
            <a:r>
              <a:rPr lang="uk-UA" sz="1900" b="1" dirty="0"/>
              <a:t>шаблон листа, добірку ресурсів</a:t>
            </a:r>
            <a:r>
              <a:rPr lang="uk-UA" sz="1900" dirty="0"/>
              <a:t>.</a:t>
            </a:r>
          </a:p>
        </p:txBody>
      </p:sp>
    </p:spTree>
    <p:extLst>
      <p:ext uri="{BB962C8B-B14F-4D97-AF65-F5344CB8AC3E}">
        <p14:creationId xmlns:p14="http://schemas.microsoft.com/office/powerpoint/2010/main" val="42081221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4358" y="260648"/>
            <a:ext cx="8004026" cy="6507935"/>
          </a:xfrm>
          <a:prstGeom prst="rect">
            <a:avLst/>
          </a:prstGeom>
        </p:spPr>
        <p:txBody>
          <a:bodyPr wrap="square">
            <a:spAutoFit/>
          </a:bodyPr>
          <a:lstStyle/>
          <a:p>
            <a:pPr indent="450215" algn="just">
              <a:lnSpc>
                <a:spcPct val="150000"/>
              </a:lnSpc>
              <a:spcAft>
                <a:spcPts val="0"/>
              </a:spcAft>
            </a:pPr>
            <a:r>
              <a:rPr lang="uk-UA" sz="2000" b="1" dirty="0">
                <a:solidFill>
                  <a:schemeClr val="accent5">
                    <a:lumMod val="75000"/>
                  </a:schemeClr>
                </a:solidFill>
                <a:latin typeface="Calibri" panose="020F0502020204030204" pitchFamily="34" charset="0"/>
                <a:ea typeface="Times New Roman" panose="02020603050405020304" pitchFamily="18" charset="0"/>
                <a:cs typeface="Calibri" panose="020F0502020204030204" pitchFamily="34" charset="0"/>
              </a:rPr>
              <a:t>Треба знати і вміти</a:t>
            </a:r>
            <a:endParaRPr lang="uk-UA" sz="2000" dirty="0">
              <a:solidFill>
                <a:schemeClr val="accent5">
                  <a:lumMod val="75000"/>
                </a:schemeClr>
              </a:solidFill>
              <a:latin typeface="Calibri" panose="020F0502020204030204" pitchFamily="34" charset="0"/>
              <a:ea typeface="Times New Roman" panose="02020603050405020304" pitchFamily="18" charset="0"/>
              <a:cs typeface="Calibri" panose="020F0502020204030204" pitchFamily="34" charset="0"/>
            </a:endParaRPr>
          </a:p>
          <a:p>
            <a:pPr indent="450215" algn="just">
              <a:lnSpc>
                <a:spcPct val="150000"/>
              </a:lnSpc>
              <a:spcAft>
                <a:spcPts val="0"/>
              </a:spcAft>
            </a:pPr>
            <a:r>
              <a:rPr lang="uk-UA" sz="2000" dirty="0">
                <a:latin typeface="Calibri" panose="020F0502020204030204" pitchFamily="34" charset="0"/>
                <a:ea typeface="Times New Roman" panose="02020603050405020304" pitchFamily="18" charset="0"/>
                <a:cs typeface="Calibri" panose="020F0502020204030204" pitchFamily="34" charset="0"/>
              </a:rPr>
              <a:t>Якщо вам не вдається подолати суперечності на рівні тексту резюме (наприклад, потребують пояснення перерви в роботі, причини, з яких залишена  престижна, з точки зору зовнішніх оцінок, робота і т. ін.), використовуйте таку можливість, як супровідний лист.</a:t>
            </a:r>
          </a:p>
          <a:p>
            <a:pPr indent="450215" algn="just">
              <a:lnSpc>
                <a:spcPct val="150000"/>
              </a:lnSpc>
              <a:spcAft>
                <a:spcPts val="0"/>
              </a:spcAft>
            </a:pPr>
            <a:r>
              <a:rPr lang="uk-UA" sz="2000" dirty="0">
                <a:latin typeface="Calibri" panose="020F0502020204030204" pitchFamily="34" charset="0"/>
                <a:ea typeface="Times New Roman" panose="02020603050405020304" pitchFamily="18" charset="0"/>
                <a:cs typeface="Calibri" panose="020F0502020204030204" pitchFamily="34" charset="0"/>
              </a:rPr>
              <a:t>Резюме – це не простий хронологічний виклад подій Вашого професійного життя. Його слід писати так, щоб цей виклад відображав попередню кар’єру в контексті отримання, розвитку, накопичення вмінь, потрібних для роботи, на яку ви претендуєте нині.</a:t>
            </a:r>
          </a:p>
          <a:p>
            <a:pPr indent="450215" algn="just">
              <a:lnSpc>
                <a:spcPct val="150000"/>
              </a:lnSpc>
              <a:spcAft>
                <a:spcPts val="0"/>
              </a:spcAft>
            </a:pPr>
            <a:r>
              <a:rPr lang="uk-UA" sz="2000" dirty="0">
                <a:latin typeface="Calibri" panose="020F0502020204030204" pitchFamily="34" charset="0"/>
                <a:ea typeface="Times New Roman" panose="02020603050405020304" pitchFamily="18" charset="0"/>
                <a:cs typeface="Calibri" panose="020F0502020204030204" pitchFamily="34" charset="0"/>
              </a:rPr>
              <a:t>Називаючи в резюме посаду, яку Ви займали вами раніше переконаєтеся, що її назва унеможливлює ймовірність різного тлумачення виконуваної на цій посаді роботи. Щоб правильно зорієнтувати інтерв’юера, опишіть функції, які ви виконували на цій посаді.</a:t>
            </a:r>
          </a:p>
        </p:txBody>
      </p:sp>
    </p:spTree>
    <p:extLst>
      <p:ext uri="{BB962C8B-B14F-4D97-AF65-F5344CB8AC3E}">
        <p14:creationId xmlns:p14="http://schemas.microsoft.com/office/powerpoint/2010/main" val="717980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3" end="3"/>
                                            </p:txEl>
                                          </p:spTgt>
                                        </p:tgtEl>
                                        <p:attrNameLst>
                                          <p:attrName>style.visibility</p:attrName>
                                        </p:attrNameLst>
                                      </p:cBhvr>
                                      <p:to>
                                        <p:strVal val="visible"/>
                                      </p:to>
                                    </p:set>
                                    <p:animEffect transition="in" filter="fade">
                                      <p:cBhvr>
                                        <p:cTn id="14" dur="1000"/>
                                        <p:tgtEl>
                                          <p:spTgt spid="2">
                                            <p:txEl>
                                              <p:pRg st="3" end="3"/>
                                            </p:txEl>
                                          </p:spTgt>
                                        </p:tgtEl>
                                      </p:cBhvr>
                                    </p:animEffect>
                                    <p:anim calcmode="lin" valueType="num">
                                      <p:cBhvr>
                                        <p:cTn id="1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27384"/>
            <a:ext cx="7848872" cy="6684009"/>
          </a:xfrm>
          <a:prstGeom prst="rect">
            <a:avLst/>
          </a:prstGeom>
        </p:spPr>
        <p:txBody>
          <a:bodyPr wrap="square">
            <a:spAutoFit/>
          </a:bodyPr>
          <a:lstStyle/>
          <a:p>
            <a:pPr indent="450215" algn="just">
              <a:lnSpc>
                <a:spcPct val="140000"/>
              </a:lnSpc>
              <a:spcAft>
                <a:spcPts val="0"/>
              </a:spcAft>
            </a:pPr>
            <a:r>
              <a:rPr lang="uk-UA" sz="2200" dirty="0">
                <a:latin typeface="Calibri" panose="020F0502020204030204" pitchFamily="34" charset="0"/>
                <a:ea typeface="Times New Roman" panose="02020603050405020304" pitchFamily="18" charset="0"/>
                <a:cs typeface="Calibri" panose="020F0502020204030204" pitchFamily="34" charset="0"/>
              </a:rPr>
              <a:t>Відбирайте під спеціальний запит тільки потрібну інформацію. Навряд чи претендентові допоможе перерахування всіх численних курсів, які він закінчив, але отримані не застосовував у практичній діяльності, й вони ніяк не пов’язані з майбутньою роботою (так само, як і перерахування взагалі всіх робіт, виконаних протягом професійного життя).</a:t>
            </a:r>
          </a:p>
          <a:p>
            <a:pPr indent="450215" algn="just">
              <a:lnSpc>
                <a:spcPct val="140000"/>
              </a:lnSpc>
              <a:spcAft>
                <a:spcPts val="0"/>
              </a:spcAft>
            </a:pPr>
            <a:r>
              <a:rPr lang="uk-UA" sz="2200" dirty="0">
                <a:latin typeface="Calibri" panose="020F0502020204030204" pitchFamily="34" charset="0"/>
                <a:ea typeface="Times New Roman" panose="02020603050405020304" pitchFamily="18" charset="0"/>
                <a:cs typeface="Calibri" panose="020F0502020204030204" pitchFamily="34" charset="0"/>
              </a:rPr>
              <a:t>Передаючи резюме факсом, вкажіть ваші координати кілька разів, щоб у разі збоїв імовірність збереження можливості контакту з Вами була вищою.</a:t>
            </a:r>
          </a:p>
          <a:p>
            <a:pPr indent="450215" algn="just">
              <a:lnSpc>
                <a:spcPct val="140000"/>
              </a:lnSpc>
              <a:spcAft>
                <a:spcPts val="0"/>
              </a:spcAft>
            </a:pPr>
            <a:r>
              <a:rPr lang="uk-UA" sz="2200" dirty="0">
                <a:latin typeface="Calibri" panose="020F0502020204030204" pitchFamily="34" charset="0"/>
                <a:ea typeface="Times New Roman" panose="02020603050405020304" pitchFamily="18" charset="0"/>
                <a:cs typeface="Calibri" panose="020F0502020204030204" pitchFamily="34" charset="0"/>
              </a:rPr>
              <a:t>Пишіть резюме мовою, яка вказана в оголошенні. Якщо прямих або непрямих вказівок немає, використовуйте ту мову, якою легше спілкуватися. Склавши резюме іноземною мовою, будьте готові провести нею і розгорнене інтерв’ю. </a:t>
            </a:r>
            <a:endParaRPr lang="uk-UA" sz="2200" dirty="0">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643075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60648"/>
            <a:ext cx="9144000" cy="1631216"/>
          </a:xfrm>
          <a:prstGeom prst="rect">
            <a:avLst/>
          </a:prstGeom>
        </p:spPr>
        <p:style>
          <a:lnRef idx="1">
            <a:schemeClr val="accent1"/>
          </a:lnRef>
          <a:fillRef idx="3">
            <a:schemeClr val="accent1"/>
          </a:fillRef>
          <a:effectRef idx="2">
            <a:schemeClr val="accent1"/>
          </a:effectRef>
          <a:fontRef idx="minor">
            <a:schemeClr val="lt1"/>
          </a:fontRef>
        </p:style>
        <p:txBody>
          <a:bodyPr wrap="square">
            <a:spAutoFit/>
          </a:bodyPr>
          <a:lstStyle/>
          <a:p>
            <a:r>
              <a:rPr lang="uk-UA" sz="2800" b="1" dirty="0">
                <a:solidFill>
                  <a:srgbClr val="222222"/>
                </a:solidFill>
                <a:latin typeface="+mj-lt"/>
              </a:rPr>
              <a:t>Приклади у додатках до лекції. </a:t>
            </a:r>
          </a:p>
          <a:p>
            <a:r>
              <a:rPr lang="uk-UA" sz="2400" b="1" dirty="0">
                <a:solidFill>
                  <a:srgbClr val="222222"/>
                </a:solidFill>
                <a:latin typeface="+mj-lt"/>
              </a:rPr>
              <a:t>Сайт для виконання 2 частини </a:t>
            </a:r>
            <a:r>
              <a:rPr lang="uk-UA" sz="2400" b="1" dirty="0" err="1">
                <a:solidFill>
                  <a:srgbClr val="222222"/>
                </a:solidFill>
                <a:latin typeface="+mj-lt"/>
              </a:rPr>
              <a:t>інд</a:t>
            </a:r>
            <a:r>
              <a:rPr lang="uk-UA" sz="2400" b="1" dirty="0">
                <a:solidFill>
                  <a:srgbClr val="222222"/>
                </a:solidFill>
                <a:latin typeface="+mj-lt"/>
              </a:rPr>
              <a:t>. роботи:</a:t>
            </a:r>
          </a:p>
          <a:p>
            <a:r>
              <a:rPr lang="uk-UA" sz="2400" dirty="0">
                <a:hlinkClick r:id="rId2"/>
              </a:rPr>
              <a:t>А) </a:t>
            </a:r>
            <a:r>
              <a:rPr lang="en-US" sz="2400" dirty="0"/>
              <a:t>https://europass.nqa.gov.ua/resume  </a:t>
            </a:r>
          </a:p>
          <a:p>
            <a:r>
              <a:rPr lang="uk-UA" sz="2400" dirty="0">
                <a:hlinkClick r:id="rId3"/>
              </a:rPr>
              <a:t>Б) </a:t>
            </a:r>
            <a:r>
              <a:rPr lang="en-US" sz="2400" dirty="0">
                <a:hlinkClick r:id="rId4"/>
              </a:rPr>
              <a:t>https://europass.europa.eu/en/create-europass-cv</a:t>
            </a:r>
            <a:r>
              <a:rPr lang="en-US" sz="2400" dirty="0"/>
              <a:t> </a:t>
            </a:r>
            <a:endParaRPr lang="uk-UA" sz="2400" b="1" dirty="0">
              <a:latin typeface="+mj-lt"/>
            </a:endParaRPr>
          </a:p>
        </p:txBody>
      </p:sp>
      <p:pic>
        <p:nvPicPr>
          <p:cNvPr id="3" name="Рисунок 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27584" y="2636912"/>
            <a:ext cx="6899448" cy="3883404"/>
          </a:xfrm>
          <a:prstGeom prst="rect">
            <a:avLst/>
          </a:prstGeom>
        </p:spPr>
      </p:pic>
    </p:spTree>
    <p:extLst>
      <p:ext uri="{BB962C8B-B14F-4D97-AF65-F5344CB8AC3E}">
        <p14:creationId xmlns:p14="http://schemas.microsoft.com/office/powerpoint/2010/main" val="27568711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00943C9-EB02-4C22-BAAD-33145F9921BF}"/>
              </a:ext>
            </a:extLst>
          </p:cNvPr>
          <p:cNvSpPr txBox="1"/>
          <p:nvPr/>
        </p:nvSpPr>
        <p:spPr>
          <a:xfrm>
            <a:off x="179512" y="1700808"/>
            <a:ext cx="7992888" cy="3631763"/>
          </a:xfrm>
          <a:prstGeom prst="rect">
            <a:avLst/>
          </a:prstGeom>
          <a:noFill/>
        </p:spPr>
        <p:txBody>
          <a:bodyPr wrap="square">
            <a:spAutoFit/>
          </a:bodyPr>
          <a:lstStyle/>
          <a:p>
            <a:pPr>
              <a:lnSpc>
                <a:spcPct val="150000"/>
              </a:lnSpc>
            </a:pPr>
            <a:r>
              <a:rPr lang="uk-UA" dirty="0"/>
              <a:t>Що це: </a:t>
            </a:r>
            <a:r>
              <a:rPr lang="uk-UA" i="1" dirty="0">
                <a:effectLst>
                  <a:outerShdw blurRad="38100" dist="38100" dir="2700000" algn="tl">
                    <a:srgbClr val="000000">
                      <a:alpha val="43137"/>
                    </a:srgbClr>
                  </a:outerShdw>
                </a:effectLst>
              </a:rPr>
              <a:t>програма, що сканує резюме й звіряє його з описом вакансії за ключовими словами та структурою</a:t>
            </a:r>
            <a:r>
              <a:rPr lang="uk-UA" dirty="0"/>
              <a:t>.</a:t>
            </a:r>
          </a:p>
          <a:p>
            <a:pPr>
              <a:lnSpc>
                <a:spcPct val="150000"/>
              </a:lnSpc>
            </a:pPr>
            <a:r>
              <a:rPr lang="uk-UA" b="1" dirty="0"/>
              <a:t>3 кроки</a:t>
            </a:r>
          </a:p>
          <a:p>
            <a:pPr>
              <a:lnSpc>
                <a:spcPct val="150000"/>
              </a:lnSpc>
              <a:buFont typeface="+mj-lt"/>
              <a:buAutoNum type="arabicPeriod"/>
            </a:pPr>
            <a:r>
              <a:rPr lang="uk-UA" dirty="0"/>
              <a:t> </a:t>
            </a:r>
            <a:r>
              <a:rPr lang="uk-UA" dirty="0" err="1"/>
              <a:t>Випишіть</a:t>
            </a:r>
            <a:r>
              <a:rPr lang="uk-UA" dirty="0"/>
              <a:t> 5–10 вимог із вакансії (технології, методи, сертифікати).</a:t>
            </a:r>
          </a:p>
          <a:p>
            <a:pPr>
              <a:lnSpc>
                <a:spcPct val="150000"/>
              </a:lnSpc>
              <a:buFont typeface="+mj-lt"/>
              <a:buAutoNum type="arabicPeriod"/>
            </a:pPr>
            <a:r>
              <a:rPr lang="uk-UA" dirty="0"/>
              <a:t> Вставте їх буквально у розділи </a:t>
            </a:r>
            <a:r>
              <a:rPr lang="en-GB" dirty="0"/>
              <a:t>Experience/Skills (</a:t>
            </a:r>
            <a:r>
              <a:rPr lang="uk-UA" dirty="0"/>
              <a:t>критичні абревіатури — з розшифровкою 1 раз).</a:t>
            </a:r>
          </a:p>
          <a:p>
            <a:pPr>
              <a:lnSpc>
                <a:spcPct val="150000"/>
              </a:lnSpc>
              <a:buFont typeface="+mj-lt"/>
              <a:buAutoNum type="arabicPeriod"/>
            </a:pPr>
            <a:r>
              <a:rPr lang="uk-UA" dirty="0"/>
              <a:t> Подайте у потрібному форматі (здебільшого </a:t>
            </a:r>
            <a:r>
              <a:rPr lang="en-GB" dirty="0"/>
              <a:t>PDF; DOCX — </a:t>
            </a:r>
            <a:r>
              <a:rPr lang="uk-UA" dirty="0"/>
              <a:t>якщо просять). Назва файлу: </a:t>
            </a:r>
            <a:r>
              <a:rPr lang="en-GB" i="1" dirty="0"/>
              <a:t>Lastname_Firstname_Resume_2025.pdf</a:t>
            </a:r>
            <a:r>
              <a:rPr lang="en-GB" dirty="0"/>
              <a:t>.</a:t>
            </a:r>
          </a:p>
          <a:p>
            <a:endParaRPr lang="uk-UA" sz="1400" dirty="0"/>
          </a:p>
        </p:txBody>
      </p:sp>
      <p:sp>
        <p:nvSpPr>
          <p:cNvPr id="5" name="TextBox 4">
            <a:extLst>
              <a:ext uri="{FF2B5EF4-FFF2-40B4-BE49-F238E27FC236}">
                <a16:creationId xmlns:a16="http://schemas.microsoft.com/office/drawing/2014/main" id="{28E63D80-7A97-4310-84ED-2F0478F3CD61}"/>
              </a:ext>
            </a:extLst>
          </p:cNvPr>
          <p:cNvSpPr txBox="1"/>
          <p:nvPr/>
        </p:nvSpPr>
        <p:spPr>
          <a:xfrm>
            <a:off x="251520" y="620688"/>
            <a:ext cx="7632848" cy="36933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GB" sz="1800" b="1" dirty="0"/>
              <a:t>ATS (Applicant Tracking System): </a:t>
            </a:r>
            <a:r>
              <a:rPr lang="uk-UA" sz="1800" b="1" dirty="0"/>
              <a:t>як пройти автоматичний відбір</a:t>
            </a:r>
          </a:p>
        </p:txBody>
      </p:sp>
    </p:spTree>
    <p:extLst>
      <p:ext uri="{BB962C8B-B14F-4D97-AF65-F5344CB8AC3E}">
        <p14:creationId xmlns:p14="http://schemas.microsoft.com/office/powerpoint/2010/main" val="41718474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697E60A-54FB-40A8-B5C9-D245AF8A0D7A}"/>
              </a:ext>
            </a:extLst>
          </p:cNvPr>
          <p:cNvSpPr txBox="1"/>
          <p:nvPr/>
        </p:nvSpPr>
        <p:spPr>
          <a:xfrm>
            <a:off x="179512" y="692696"/>
            <a:ext cx="7632848" cy="5924699"/>
          </a:xfrm>
          <a:prstGeom prst="rect">
            <a:avLst/>
          </a:prstGeom>
          <a:noFill/>
        </p:spPr>
        <p:txBody>
          <a:bodyPr wrap="square">
            <a:spAutoFit/>
          </a:bodyPr>
          <a:lstStyle/>
          <a:p>
            <a:pPr>
              <a:spcBef>
                <a:spcPts val="600"/>
              </a:spcBef>
            </a:pPr>
            <a:r>
              <a:rPr lang="uk-UA" sz="1600" b="1" dirty="0">
                <a:solidFill>
                  <a:srgbClr val="C00000"/>
                </a:solidFill>
              </a:rPr>
              <a:t>МАКЕТ (ЩОБ «ПРОЧИТАВСЯ»)</a:t>
            </a:r>
          </a:p>
          <a:p>
            <a:pPr>
              <a:spcBef>
                <a:spcPts val="600"/>
              </a:spcBef>
              <a:buFont typeface="Arial" panose="020B0604020202020204" pitchFamily="34" charset="0"/>
              <a:buChar char="•"/>
            </a:pPr>
            <a:r>
              <a:rPr lang="uk-UA" sz="1600" b="1" dirty="0"/>
              <a:t>Одна колонка</a:t>
            </a:r>
            <a:r>
              <a:rPr lang="uk-UA" sz="1600" dirty="0"/>
              <a:t>, стандартні заголовки: </a:t>
            </a:r>
            <a:r>
              <a:rPr lang="en-GB" sz="1600" i="1" dirty="0"/>
              <a:t>Summary, Experience, Education, Skills, Projects/Publications</a:t>
            </a:r>
            <a:r>
              <a:rPr lang="en-GB" sz="1600" dirty="0"/>
              <a:t>.</a:t>
            </a:r>
          </a:p>
          <a:p>
            <a:pPr>
              <a:spcBef>
                <a:spcPts val="600"/>
              </a:spcBef>
              <a:buFont typeface="Arial" panose="020B0604020202020204" pitchFamily="34" charset="0"/>
              <a:buChar char="•"/>
            </a:pPr>
            <a:r>
              <a:rPr lang="uk-UA" sz="1600" b="1" dirty="0"/>
              <a:t>Шрифти 10–12 </a:t>
            </a:r>
            <a:r>
              <a:rPr lang="en-GB" sz="1600" b="1" dirty="0" err="1"/>
              <a:t>pt</a:t>
            </a:r>
            <a:r>
              <a:rPr lang="en-GB" sz="1600" dirty="0"/>
              <a:t>, </a:t>
            </a:r>
            <a:r>
              <a:rPr lang="uk-UA" sz="1600" dirty="0"/>
              <a:t>без таблиць, колонок, іконок/інфографіки; контакти — у тілі, не в колонтитулах.</a:t>
            </a:r>
          </a:p>
          <a:p>
            <a:pPr>
              <a:spcBef>
                <a:spcPts val="600"/>
              </a:spcBef>
              <a:buFont typeface="Arial" panose="020B0604020202020204" pitchFamily="34" charset="0"/>
              <a:buChar char="•"/>
            </a:pPr>
            <a:r>
              <a:rPr lang="uk-UA" sz="1600" dirty="0"/>
              <a:t>Посилання </a:t>
            </a:r>
            <a:r>
              <a:rPr lang="uk-UA" sz="1600" b="1" dirty="0" err="1"/>
              <a:t>клікабельні</a:t>
            </a:r>
            <a:r>
              <a:rPr lang="uk-UA" sz="1600" dirty="0"/>
              <a:t>; </a:t>
            </a:r>
            <a:r>
              <a:rPr lang="en-GB" sz="1600" dirty="0"/>
              <a:t>PDF </a:t>
            </a:r>
            <a:r>
              <a:rPr lang="uk-UA" sz="1600" dirty="0"/>
              <a:t>не має бути зображенням (текст копіюється).</a:t>
            </a:r>
          </a:p>
          <a:p>
            <a:pPr>
              <a:spcBef>
                <a:spcPts val="600"/>
              </a:spcBef>
            </a:pPr>
            <a:r>
              <a:rPr lang="uk-UA" sz="1600" b="1" dirty="0"/>
              <a:t>Текст пунктів (результат, не обов’язки)</a:t>
            </a:r>
            <a:endParaRPr lang="uk-UA" sz="1600" dirty="0"/>
          </a:p>
          <a:p>
            <a:pPr>
              <a:spcBef>
                <a:spcPts val="600"/>
              </a:spcBef>
              <a:buFont typeface="Arial" panose="020B0604020202020204" pitchFamily="34" charset="0"/>
              <a:buChar char="•"/>
            </a:pPr>
            <a:r>
              <a:rPr lang="uk-UA" sz="1600" dirty="0"/>
              <a:t>Формула: </a:t>
            </a:r>
            <a:r>
              <a:rPr lang="uk-UA" sz="1600" b="1" dirty="0"/>
              <a:t>Дія + інструмент/контекст + метрика + ефект</a:t>
            </a:r>
            <a:r>
              <a:rPr lang="uk-UA" sz="1600" dirty="0"/>
              <a:t>.</a:t>
            </a:r>
          </a:p>
          <a:p>
            <a:pPr>
              <a:spcBef>
                <a:spcPts val="600"/>
              </a:spcBef>
              <a:buFont typeface="Arial" panose="020B0604020202020204" pitchFamily="34" charset="0"/>
              <a:buChar char="•"/>
            </a:pPr>
            <a:r>
              <a:rPr lang="uk-UA" sz="1600" dirty="0"/>
              <a:t>Приклад: </a:t>
            </a:r>
            <a:r>
              <a:rPr lang="uk-UA" sz="1600" i="1" dirty="0"/>
              <a:t>Автоматизував облік зразків (</a:t>
            </a:r>
            <a:r>
              <a:rPr lang="en-GB" sz="1600" i="1" dirty="0"/>
              <a:t>Python) → </a:t>
            </a:r>
            <a:r>
              <a:rPr lang="uk-UA" sz="1600" i="1" dirty="0"/>
              <a:t>час пошуку −60% → 200+ записів/день, помилки &lt;1%.</a:t>
            </a:r>
            <a:endParaRPr lang="uk-UA" sz="1600" dirty="0"/>
          </a:p>
          <a:p>
            <a:pPr>
              <a:spcBef>
                <a:spcPts val="600"/>
              </a:spcBef>
            </a:pPr>
            <a:r>
              <a:rPr lang="uk-UA" sz="1600" b="1" dirty="0"/>
              <a:t>Ключові слова й абревіатури</a:t>
            </a:r>
            <a:endParaRPr lang="uk-UA" sz="1600" dirty="0"/>
          </a:p>
          <a:p>
            <a:pPr>
              <a:spcBef>
                <a:spcPts val="600"/>
              </a:spcBef>
              <a:buFont typeface="Arial" panose="020B0604020202020204" pitchFamily="34" charset="0"/>
              <a:buChar char="•"/>
            </a:pPr>
            <a:r>
              <a:rPr lang="uk-UA" sz="1600" dirty="0"/>
              <a:t>Пишіть </a:t>
            </a:r>
            <a:r>
              <a:rPr lang="uk-UA" sz="1600" b="1" dirty="0"/>
              <a:t>як у вакансії</a:t>
            </a:r>
            <a:r>
              <a:rPr lang="uk-UA" sz="1600" dirty="0"/>
              <a:t>: </a:t>
            </a:r>
            <a:r>
              <a:rPr lang="en-GB" sz="1600" i="1" dirty="0"/>
              <a:t>HPLC, LC-MS, GMP, ISO 17025, Python</a:t>
            </a:r>
            <a:r>
              <a:rPr lang="en-GB" sz="1600" dirty="0"/>
              <a:t>.</a:t>
            </a:r>
          </a:p>
          <a:p>
            <a:pPr>
              <a:spcBef>
                <a:spcPts val="600"/>
              </a:spcBef>
              <a:buFont typeface="Arial" panose="020B0604020202020204" pitchFamily="34" charset="0"/>
              <a:buChar char="•"/>
            </a:pPr>
            <a:r>
              <a:rPr lang="uk-UA" sz="1600" dirty="0"/>
              <a:t>Перша згадка: </a:t>
            </a:r>
            <a:r>
              <a:rPr lang="en-GB" sz="1600" i="1" dirty="0"/>
              <a:t>HPLC (High-Performance Liquid Chromatography)</a:t>
            </a:r>
            <a:r>
              <a:rPr lang="en-GB" sz="1600" dirty="0"/>
              <a:t>.</a:t>
            </a:r>
          </a:p>
          <a:p>
            <a:pPr>
              <a:spcBef>
                <a:spcPts val="600"/>
              </a:spcBef>
              <a:buFont typeface="Arial" panose="020B0604020202020204" pitchFamily="34" charset="0"/>
              <a:buChar char="•"/>
            </a:pPr>
            <a:r>
              <a:rPr lang="uk-UA" sz="1600" dirty="0"/>
              <a:t>Для двомовних оголошень можна дублювати: </a:t>
            </a:r>
            <a:r>
              <a:rPr lang="en-GB" sz="1600" i="1" dirty="0"/>
              <a:t>HPLC / </a:t>
            </a:r>
            <a:r>
              <a:rPr lang="uk-UA" sz="1600" i="1" dirty="0"/>
              <a:t>ВЕРХ</a:t>
            </a:r>
            <a:r>
              <a:rPr lang="uk-UA" sz="1600" dirty="0"/>
              <a:t>.</a:t>
            </a:r>
          </a:p>
          <a:p>
            <a:pPr>
              <a:spcBef>
                <a:spcPts val="600"/>
              </a:spcBef>
            </a:pPr>
            <a:r>
              <a:rPr lang="uk-UA" sz="1600" b="1" dirty="0"/>
              <a:t>Швидка перевірка перед відправленням</a:t>
            </a:r>
            <a:endParaRPr lang="uk-UA" sz="1600" dirty="0"/>
          </a:p>
          <a:p>
            <a:pPr>
              <a:spcBef>
                <a:spcPts val="600"/>
              </a:spcBef>
              <a:buFont typeface="Arial" panose="020B0604020202020204" pitchFamily="34" charset="0"/>
              <a:buChar char="•"/>
            </a:pPr>
            <a:r>
              <a:rPr lang="uk-UA" sz="1600" dirty="0"/>
              <a:t>1 сторінка (2 — якщо 6–10 років релевантного досвіду).</a:t>
            </a:r>
          </a:p>
          <a:p>
            <a:pPr>
              <a:spcBef>
                <a:spcPts val="600"/>
              </a:spcBef>
              <a:buFont typeface="Arial" panose="020B0604020202020204" pitchFamily="34" charset="0"/>
              <a:buChar char="•"/>
            </a:pPr>
            <a:r>
              <a:rPr lang="uk-UA" sz="1600" dirty="0"/>
              <a:t>У тексті є </a:t>
            </a:r>
            <a:r>
              <a:rPr lang="uk-UA" sz="1600" b="1" dirty="0"/>
              <a:t>усі</a:t>
            </a:r>
            <a:r>
              <a:rPr lang="uk-UA" sz="1600" dirty="0"/>
              <a:t> ключові слова з опису посади.</a:t>
            </a:r>
          </a:p>
          <a:p>
            <a:pPr>
              <a:spcBef>
                <a:spcPts val="600"/>
              </a:spcBef>
              <a:buFont typeface="Arial" panose="020B0604020202020204" pitchFamily="34" charset="0"/>
              <a:buChar char="•"/>
            </a:pPr>
            <a:r>
              <a:rPr lang="uk-UA" sz="1600" dirty="0"/>
              <a:t>Немає таблиць/іконок/складної графіки; посилання активні.</a:t>
            </a:r>
          </a:p>
          <a:p>
            <a:pPr>
              <a:spcBef>
                <a:spcPts val="600"/>
              </a:spcBef>
              <a:buFont typeface="Arial" panose="020B0604020202020204" pitchFamily="34" charset="0"/>
              <a:buChar char="•"/>
            </a:pPr>
            <a:r>
              <a:rPr lang="uk-UA" sz="1600" dirty="0"/>
              <a:t>Тест: відкрийте </a:t>
            </a:r>
            <a:r>
              <a:rPr lang="en-GB" sz="1600" dirty="0"/>
              <a:t>PDF </a:t>
            </a:r>
            <a:r>
              <a:rPr lang="uk-UA" sz="1600" dirty="0"/>
              <a:t>і спробуйте </a:t>
            </a:r>
            <a:r>
              <a:rPr lang="uk-UA" sz="1600" b="1" dirty="0"/>
              <a:t>скопіювати рядок</a:t>
            </a:r>
            <a:r>
              <a:rPr lang="uk-UA" sz="1600" dirty="0"/>
              <a:t> — текст </a:t>
            </a:r>
            <a:r>
              <a:rPr lang="uk-UA" sz="1600" dirty="0" err="1"/>
              <a:t>читається</a:t>
            </a:r>
            <a:r>
              <a:rPr lang="uk-UA" sz="1600" dirty="0"/>
              <a:t>.</a:t>
            </a:r>
          </a:p>
        </p:txBody>
      </p:sp>
      <p:sp>
        <p:nvSpPr>
          <p:cNvPr id="4" name="TextBox 3">
            <a:extLst>
              <a:ext uri="{FF2B5EF4-FFF2-40B4-BE49-F238E27FC236}">
                <a16:creationId xmlns:a16="http://schemas.microsoft.com/office/drawing/2014/main" id="{679687CF-3981-44DA-8F72-6171B75D5EBB}"/>
              </a:ext>
            </a:extLst>
          </p:cNvPr>
          <p:cNvSpPr txBox="1"/>
          <p:nvPr/>
        </p:nvSpPr>
        <p:spPr>
          <a:xfrm>
            <a:off x="179512" y="116632"/>
            <a:ext cx="7632848" cy="36933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GB" sz="1800" b="1" dirty="0"/>
              <a:t>ATS (Applicant Tracking System): </a:t>
            </a:r>
            <a:r>
              <a:rPr lang="uk-UA" sz="1800" b="1" dirty="0"/>
              <a:t>як пройти автоматичний відбір</a:t>
            </a:r>
          </a:p>
        </p:txBody>
      </p:sp>
    </p:spTree>
    <p:extLst>
      <p:ext uri="{BB962C8B-B14F-4D97-AF65-F5344CB8AC3E}">
        <p14:creationId xmlns:p14="http://schemas.microsoft.com/office/powerpoint/2010/main" val="27293535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88640"/>
            <a:ext cx="8172400" cy="52322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indent="450215" algn="just">
              <a:spcAft>
                <a:spcPts val="0"/>
              </a:spcAft>
            </a:pPr>
            <a:r>
              <a:rPr lang="uk-UA" sz="2800" b="1" cap="small" dirty="0">
                <a:latin typeface="Calibri" panose="020F0502020204030204" pitchFamily="34" charset="0"/>
                <a:ea typeface="Times New Roman" panose="02020603050405020304" pitchFamily="18" charset="0"/>
                <a:cs typeface="Calibri" panose="020F0502020204030204" pitchFamily="34" charset="0"/>
              </a:rPr>
              <a:t>Написання і розсилання супровідного листа</a:t>
            </a:r>
            <a:endParaRPr lang="uk-UA" sz="280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3" name="Прямоугольник 2"/>
          <p:cNvSpPr/>
          <p:nvPr/>
        </p:nvSpPr>
        <p:spPr>
          <a:xfrm>
            <a:off x="179512" y="980728"/>
            <a:ext cx="7632848" cy="5584606"/>
          </a:xfrm>
          <a:prstGeom prst="rect">
            <a:avLst/>
          </a:prstGeom>
        </p:spPr>
        <p:txBody>
          <a:bodyPr wrap="square">
            <a:spAutoFit/>
          </a:bodyPr>
          <a:lstStyle/>
          <a:p>
            <a:pPr indent="450215" algn="just">
              <a:lnSpc>
                <a:spcPct val="150000"/>
              </a:lnSpc>
              <a:spcAft>
                <a:spcPts val="0"/>
              </a:spcAft>
            </a:pPr>
            <a:r>
              <a:rPr lang="uk-UA" sz="2000" dirty="0">
                <a:solidFill>
                  <a:schemeClr val="accent5">
                    <a:lumMod val="75000"/>
                  </a:schemeClr>
                </a:solidFill>
                <a:latin typeface="Calibri" panose="020F0502020204030204" pitchFamily="34" charset="0"/>
                <a:ea typeface="Times New Roman" panose="02020603050405020304" pitchFamily="18" charset="0"/>
                <a:cs typeface="Calibri" panose="020F0502020204030204" pitchFamily="34" charset="0"/>
              </a:rPr>
              <a:t>Супровідний лист</a:t>
            </a:r>
            <a:r>
              <a:rPr lang="uk-UA" sz="2000" dirty="0">
                <a:latin typeface="Calibri" panose="020F0502020204030204" pitchFamily="34" charset="0"/>
                <a:ea typeface="Times New Roman" panose="02020603050405020304" pitchFamily="18" charset="0"/>
                <a:cs typeface="Calibri" panose="020F0502020204030204" pitchFamily="34" charset="0"/>
              </a:rPr>
              <a:t> – важлива характеристика Вашого професіоналізму. Він формує у потенційного працедавця Ваш професійний образ і дає багато інформації про  пошукувача. Читаючи Вашого листа, працедавець зосереджується на низці важливих для себе аспектів. І тому супровідного листа Ви маєте написати, щоби виконати свою найголовнішу функцію. </a:t>
            </a:r>
          </a:p>
          <a:p>
            <a:pPr indent="450215" algn="just">
              <a:lnSpc>
                <a:spcPct val="150000"/>
              </a:lnSpc>
              <a:spcAft>
                <a:spcPts val="0"/>
              </a:spcAft>
            </a:pPr>
            <a:r>
              <a:rPr lang="uk-UA" sz="2000" dirty="0">
                <a:latin typeface="Calibri" panose="020F0502020204030204" pitchFamily="34" charset="0"/>
                <a:ea typeface="Times New Roman" panose="02020603050405020304" pitchFamily="18" charset="0"/>
                <a:cs typeface="Calibri" panose="020F0502020204030204" pitchFamily="34" charset="0"/>
              </a:rPr>
              <a:t>Він має переконати потенційного роботодавця прочитати Ваше резюме.</a:t>
            </a:r>
          </a:p>
          <a:p>
            <a:pPr indent="450215" algn="just">
              <a:lnSpc>
                <a:spcPct val="150000"/>
              </a:lnSpc>
              <a:spcAft>
                <a:spcPts val="0"/>
              </a:spcAft>
            </a:pPr>
            <a:r>
              <a:rPr lang="uk-UA" sz="2000" dirty="0">
                <a:latin typeface="Calibri" panose="020F0502020204030204" pitchFamily="34" charset="0"/>
                <a:ea typeface="Times New Roman" panose="02020603050405020304" pitchFamily="18" charset="0"/>
                <a:cs typeface="Calibri" panose="020F0502020204030204" pitchFamily="34" charset="0"/>
              </a:rPr>
              <a:t>Він має переконати роботодавця у тому, що саме Ви будете надзвичайно корисними для його компанії.</a:t>
            </a:r>
          </a:p>
          <a:p>
            <a:pPr indent="450215" algn="just">
              <a:lnSpc>
                <a:spcPct val="150000"/>
              </a:lnSpc>
              <a:spcAft>
                <a:spcPts val="0"/>
              </a:spcAft>
            </a:pPr>
            <a:r>
              <a:rPr lang="uk-UA" sz="2000" dirty="0">
                <a:latin typeface="Calibri" panose="020F0502020204030204" pitchFamily="34" charset="0"/>
                <a:ea typeface="Times New Roman" panose="02020603050405020304" pitchFamily="18" charset="0"/>
                <a:cs typeface="Calibri" panose="020F0502020204030204" pitchFamily="34" charset="0"/>
              </a:rPr>
              <a:t>Він має переконати у Вашому вмінні писати важливі ділові папери, таланті спілкування і налагоджування стосунків.</a:t>
            </a:r>
            <a:endParaRPr lang="uk-UA" sz="2000" dirty="0">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1408941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682094"/>
            <a:ext cx="7848872" cy="4662815"/>
          </a:xfrm>
          <a:prstGeom prst="rect">
            <a:avLst/>
          </a:prstGeom>
        </p:spPr>
        <p:txBody>
          <a:bodyPr wrap="square">
            <a:spAutoFit/>
          </a:bodyPr>
          <a:lstStyle/>
          <a:p>
            <a:pPr indent="450215" algn="just">
              <a:lnSpc>
                <a:spcPct val="150000"/>
              </a:lnSpc>
              <a:spcAft>
                <a:spcPts val="0"/>
              </a:spcAft>
            </a:pPr>
            <a:r>
              <a:rPr lang="uk-UA" sz="2200" dirty="0">
                <a:latin typeface="Calibri" panose="020F0502020204030204" pitchFamily="34" charset="0"/>
                <a:ea typeface="Times New Roman" panose="02020603050405020304" pitchFamily="18" charset="0"/>
                <a:cs typeface="Calibri" panose="020F0502020204030204" pitchFamily="34" charset="0"/>
              </a:rPr>
              <a:t>При написанні супровідного листа дотримуйтеся певних вимог.</a:t>
            </a:r>
          </a:p>
          <a:p>
            <a:pPr indent="450215" algn="just">
              <a:lnSpc>
                <a:spcPct val="150000"/>
              </a:lnSpc>
              <a:spcAft>
                <a:spcPts val="0"/>
              </a:spcAft>
            </a:pPr>
            <a:r>
              <a:rPr lang="uk-UA" sz="2200" dirty="0">
                <a:latin typeface="Calibri" panose="020F0502020204030204" pitchFamily="34" charset="0"/>
                <a:ea typeface="Times New Roman" panose="02020603050405020304" pitchFamily="18" charset="0"/>
                <a:cs typeface="Calibri" panose="020F0502020204030204" pitchFamily="34" charset="0"/>
              </a:rPr>
              <a:t>1. </a:t>
            </a:r>
            <a:r>
              <a:rPr lang="uk-UA" sz="2200" dirty="0">
                <a:solidFill>
                  <a:srgbClr val="0070C0"/>
                </a:solidFill>
                <a:latin typeface="Calibri" panose="020F0502020204030204" pitchFamily="34" charset="0"/>
                <a:ea typeface="Times New Roman" panose="02020603050405020304" pitchFamily="18" charset="0"/>
                <a:cs typeface="Calibri" panose="020F0502020204030204" pitchFamily="34" charset="0"/>
              </a:rPr>
              <a:t>Супровідний лист – це лаконічний спосіб переконання. </a:t>
            </a:r>
          </a:p>
          <a:p>
            <a:pPr indent="450215" algn="just">
              <a:lnSpc>
                <a:spcPct val="150000"/>
              </a:lnSpc>
              <a:spcAft>
                <a:spcPts val="0"/>
              </a:spcAft>
            </a:pPr>
            <a:r>
              <a:rPr lang="uk-UA" sz="2200" dirty="0">
                <a:latin typeface="Calibri" panose="020F0502020204030204" pitchFamily="34" charset="0"/>
                <a:ea typeface="Times New Roman" panose="02020603050405020304" pitchFamily="18" charset="0"/>
                <a:cs typeface="Calibri" panose="020F0502020204030204" pitchFamily="34" charset="0"/>
              </a:rPr>
              <a:t>2. Резюме не передбачає “вільностей”, тому саме супровідний лист є тим документом, що дає змогу пояснити, чому Ви залишили останнє робоче місце, “</a:t>
            </a:r>
            <a:r>
              <a:rPr lang="uk-UA" sz="2200" dirty="0" err="1">
                <a:latin typeface="Calibri" panose="020F0502020204030204" pitchFamily="34" charset="0"/>
                <a:ea typeface="Times New Roman" panose="02020603050405020304" pitchFamily="18" charset="0"/>
                <a:cs typeface="Calibri" panose="020F0502020204030204" pitchFamily="34" charset="0"/>
              </a:rPr>
              <a:t>нестикування</a:t>
            </a:r>
            <a:r>
              <a:rPr lang="uk-UA" sz="2200" dirty="0">
                <a:latin typeface="Calibri" panose="020F0502020204030204" pitchFamily="34" charset="0"/>
                <a:ea typeface="Times New Roman" panose="02020603050405020304" pitchFamily="18" charset="0"/>
                <a:cs typeface="Calibri" panose="020F0502020204030204" pitchFamily="34" charset="0"/>
              </a:rPr>
              <a:t>” в резюме, те, чому Ви звернулися в цю компанію і які ваші професійні якості будуть особливо корисні. </a:t>
            </a:r>
            <a:br>
              <a:rPr lang="uk-UA" sz="2200" dirty="0">
                <a:latin typeface="Calibri" panose="020F0502020204030204" pitchFamily="34" charset="0"/>
                <a:ea typeface="Times New Roman" panose="02020603050405020304" pitchFamily="18" charset="0"/>
                <a:cs typeface="Calibri" panose="020F0502020204030204" pitchFamily="34" charset="0"/>
              </a:rPr>
            </a:br>
            <a:r>
              <a:rPr lang="uk-UA" sz="2200" dirty="0">
                <a:latin typeface="Calibri" panose="020F0502020204030204" pitchFamily="34" charset="0"/>
                <a:ea typeface="Times New Roman" panose="02020603050405020304" pitchFamily="18" charset="0"/>
                <a:cs typeface="Calibri" panose="020F0502020204030204" pitchFamily="34" charset="0"/>
              </a:rPr>
              <a:t>Все це підвищує Ваші шанси бути запрошеним на співбесіду.</a:t>
            </a:r>
            <a:endParaRPr lang="uk-UA" sz="2200" dirty="0">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402245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266596"/>
            <a:ext cx="7776864" cy="5626027"/>
          </a:xfrm>
          <a:prstGeom prst="rect">
            <a:avLst/>
          </a:prstGeom>
        </p:spPr>
        <p:txBody>
          <a:bodyPr wrap="square">
            <a:spAutoFit/>
          </a:bodyPr>
          <a:lstStyle/>
          <a:p>
            <a:pPr indent="450215" algn="just">
              <a:lnSpc>
                <a:spcPct val="150000"/>
              </a:lnSpc>
              <a:spcAft>
                <a:spcPts val="0"/>
              </a:spcAft>
            </a:pPr>
            <a:r>
              <a:rPr lang="uk-UA" sz="2200" dirty="0">
                <a:latin typeface="Calibri" panose="020F0502020204030204" pitchFamily="34" charset="0"/>
                <a:ea typeface="Times New Roman" panose="02020603050405020304" pitchFamily="18" charset="0"/>
                <a:cs typeface="Calibri" panose="020F0502020204030204" pitchFamily="34" charset="0"/>
              </a:rPr>
              <a:t>3. </a:t>
            </a:r>
            <a:r>
              <a:rPr lang="uk-UA" sz="2200" dirty="0">
                <a:solidFill>
                  <a:srgbClr val="0070C0"/>
                </a:solidFill>
                <a:latin typeface="Calibri" panose="020F0502020204030204" pitchFamily="34" charset="0"/>
                <a:ea typeface="Times New Roman" panose="02020603050405020304" pitchFamily="18" charset="0"/>
                <a:cs typeface="Calibri" panose="020F0502020204030204" pitchFamily="34" charset="0"/>
              </a:rPr>
              <a:t>Супровідний лист – це діловий документ</a:t>
            </a:r>
            <a:r>
              <a:rPr lang="uk-UA" sz="2200" dirty="0">
                <a:latin typeface="Calibri" panose="020F0502020204030204" pitchFamily="34" charset="0"/>
                <a:ea typeface="Times New Roman" panose="02020603050405020304" pitchFamily="18" charset="0"/>
                <a:cs typeface="Calibri" panose="020F0502020204030204" pitchFamily="34" charset="0"/>
              </a:rPr>
              <a:t>. Уміння написати такого листа, правильно виражати думки, складати переконливі пропозиції дасть змогу вам ще до співбесіди продемонструвати працедавцеві свої професійні якості. </a:t>
            </a:r>
            <a:br>
              <a:rPr lang="uk-UA" sz="2200" dirty="0">
                <a:latin typeface="Calibri" panose="020F0502020204030204" pitchFamily="34" charset="0"/>
                <a:ea typeface="Times New Roman" panose="02020603050405020304" pitchFamily="18" charset="0"/>
                <a:cs typeface="Calibri" panose="020F0502020204030204" pitchFamily="34" charset="0"/>
              </a:rPr>
            </a:br>
            <a:r>
              <a:rPr lang="uk-UA" sz="2200" dirty="0">
                <a:latin typeface="Calibri" panose="020F0502020204030204" pitchFamily="34" charset="0"/>
                <a:ea typeface="Times New Roman" panose="02020603050405020304" pitchFamily="18" charset="0"/>
                <a:cs typeface="Calibri" panose="020F0502020204030204" pitchFamily="34" charset="0"/>
              </a:rPr>
              <a:t>Не скористатися цим – великий гріх. </a:t>
            </a:r>
          </a:p>
          <a:p>
            <a:pPr indent="450215" algn="just">
              <a:lnSpc>
                <a:spcPct val="150000"/>
              </a:lnSpc>
              <a:spcAft>
                <a:spcPts val="0"/>
              </a:spcAft>
            </a:pPr>
            <a:r>
              <a:rPr lang="uk-UA" sz="2200" dirty="0">
                <a:latin typeface="Calibri" panose="020F0502020204030204" pitchFamily="34" charset="0"/>
                <a:ea typeface="Times New Roman" panose="02020603050405020304" pitchFamily="18" charset="0"/>
                <a:cs typeface="Calibri" panose="020F0502020204030204" pitchFamily="34" charset="0"/>
              </a:rPr>
              <a:t>4. Напишіть, звідки Ви дізналися про вакансію. </a:t>
            </a:r>
            <a:br>
              <a:rPr lang="uk-UA" sz="2200" dirty="0">
                <a:latin typeface="Calibri" panose="020F0502020204030204" pitchFamily="34" charset="0"/>
                <a:ea typeface="Times New Roman" panose="02020603050405020304" pitchFamily="18" charset="0"/>
                <a:cs typeface="Calibri" panose="020F0502020204030204" pitchFamily="34" charset="0"/>
              </a:rPr>
            </a:br>
            <a:r>
              <a:rPr lang="uk-UA" sz="2200" dirty="0">
                <a:latin typeface="Calibri" panose="020F0502020204030204" pitchFamily="34" charset="0"/>
                <a:ea typeface="Times New Roman" panose="02020603050405020304" pitchFamily="18" charset="0"/>
                <a:cs typeface="Calibri" panose="020F0502020204030204" pitchFamily="34" charset="0"/>
              </a:rPr>
              <a:t>Не полінуйтеся дізнатися ім’я того, хто читатиме листа, і винесіть у першому рядку. Частіше згадуйте назву компанії, не пишіть загальних слів і не вказуйте неконкретні проекти, що Ви їх ніби то здійснили. Стосовно останнього, то взагалі побільше конкретного.</a:t>
            </a:r>
            <a:endParaRPr lang="uk-UA" sz="2200" dirty="0">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516841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60648"/>
            <a:ext cx="8172400" cy="6507935"/>
          </a:xfrm>
          <a:prstGeom prst="rect">
            <a:avLst/>
          </a:prstGeom>
        </p:spPr>
        <p:txBody>
          <a:bodyPr wrap="square">
            <a:spAutoFit/>
          </a:bodyPr>
          <a:lstStyle/>
          <a:p>
            <a:pPr indent="450215" algn="just">
              <a:lnSpc>
                <a:spcPct val="150000"/>
              </a:lnSpc>
              <a:spcAft>
                <a:spcPts val="0"/>
              </a:spcAft>
            </a:pPr>
            <a:r>
              <a:rPr lang="uk-UA" sz="2000" dirty="0">
                <a:latin typeface="Calibri" panose="020F0502020204030204" pitchFamily="34" charset="0"/>
                <a:ea typeface="Times New Roman" panose="02020603050405020304" pitchFamily="18" charset="0"/>
                <a:cs typeface="Calibri" panose="020F0502020204030204" pitchFamily="34" charset="0"/>
              </a:rPr>
              <a:t>5. Напишіть те, що Ви знаєте про цю компанію. </a:t>
            </a:r>
          </a:p>
          <a:p>
            <a:pPr indent="450215" algn="just">
              <a:lnSpc>
                <a:spcPct val="150000"/>
              </a:lnSpc>
              <a:spcAft>
                <a:spcPts val="0"/>
              </a:spcAft>
            </a:pPr>
            <a:r>
              <a:rPr lang="uk-UA" sz="2000" dirty="0">
                <a:latin typeface="Calibri" panose="020F0502020204030204" pitchFamily="34" charset="0"/>
                <a:ea typeface="Times New Roman" panose="02020603050405020304" pitchFamily="18" charset="0"/>
                <a:cs typeface="Calibri" panose="020F0502020204030204" pitchFamily="34" charset="0"/>
              </a:rPr>
              <a:t>6. Напишіть, що саме Вас цікавить в компанії і чому Ви хочете  в ній працювати. </a:t>
            </a:r>
          </a:p>
          <a:p>
            <a:pPr indent="450215" algn="just">
              <a:lnSpc>
                <a:spcPct val="150000"/>
              </a:lnSpc>
              <a:spcAft>
                <a:spcPts val="0"/>
              </a:spcAft>
            </a:pPr>
            <a:r>
              <a:rPr lang="uk-UA" sz="2000" dirty="0">
                <a:latin typeface="Calibri" panose="020F0502020204030204" pitchFamily="34" charset="0"/>
                <a:ea typeface="Times New Roman" panose="02020603050405020304" pitchFamily="18" charset="0"/>
                <a:cs typeface="Calibri" panose="020F0502020204030204" pitchFamily="34" charset="0"/>
              </a:rPr>
              <a:t>7. Пишіть про те, чого Ви  хотіли б досягти, працюючи в компанії. </a:t>
            </a:r>
          </a:p>
          <a:p>
            <a:pPr indent="450215" algn="just">
              <a:lnSpc>
                <a:spcPct val="150000"/>
              </a:lnSpc>
              <a:spcAft>
                <a:spcPts val="0"/>
              </a:spcAft>
            </a:pPr>
            <a:r>
              <a:rPr lang="uk-UA" sz="2000" dirty="0">
                <a:latin typeface="Calibri" panose="020F0502020204030204" pitchFamily="34" charset="0"/>
                <a:ea typeface="Times New Roman" panose="02020603050405020304" pitchFamily="18" charset="0"/>
                <a:cs typeface="Calibri" panose="020F0502020204030204" pitchFamily="34" charset="0"/>
              </a:rPr>
              <a:t>8. Пишіть, які конкретні професійні риси  дають змогу домогтися реалізації окреслених завдань.</a:t>
            </a:r>
          </a:p>
          <a:p>
            <a:pPr indent="450215" algn="just">
              <a:lnSpc>
                <a:spcPct val="150000"/>
              </a:lnSpc>
              <a:spcAft>
                <a:spcPts val="0"/>
              </a:spcAft>
            </a:pPr>
            <a:r>
              <a:rPr lang="uk-UA" sz="2000" dirty="0">
                <a:latin typeface="Calibri" panose="020F0502020204030204" pitchFamily="34" charset="0"/>
                <a:ea typeface="Times New Roman" panose="02020603050405020304" pitchFamily="18" charset="0"/>
                <a:cs typeface="Calibri" panose="020F0502020204030204" pitchFamily="34" charset="0"/>
              </a:rPr>
              <a:t>9. Про попередніх роботодавців відгукуйтеся лише позитивно, а причину, з якої Ви залишили попереднє місце роботи, пов’язуйте з прагненням до професійного зростання, яке стало практично неможливим.</a:t>
            </a:r>
          </a:p>
          <a:p>
            <a:pPr indent="450215" algn="just">
              <a:lnSpc>
                <a:spcPct val="150000"/>
              </a:lnSpc>
              <a:spcAft>
                <a:spcPts val="0"/>
              </a:spcAft>
            </a:pPr>
            <a:r>
              <a:rPr lang="uk-UA" sz="2000" dirty="0">
                <a:latin typeface="Calibri" panose="020F0502020204030204" pitchFamily="34" charset="0"/>
                <a:ea typeface="Times New Roman" panose="02020603050405020304" pitchFamily="18" charset="0"/>
                <a:cs typeface="Calibri" panose="020F0502020204030204" pitchFamily="34" charset="0"/>
              </a:rPr>
              <a:t>10. Вкажіть контактну інформацію, коли Ви готові приїхати на співбесіду.</a:t>
            </a:r>
          </a:p>
          <a:p>
            <a:pPr indent="450215" algn="just">
              <a:lnSpc>
                <a:spcPct val="150000"/>
              </a:lnSpc>
              <a:spcAft>
                <a:spcPts val="0"/>
              </a:spcAft>
            </a:pPr>
            <a:r>
              <a:rPr lang="uk-UA" sz="2000" dirty="0">
                <a:latin typeface="Calibri" panose="020F0502020204030204" pitchFamily="34" charset="0"/>
                <a:ea typeface="Times New Roman" panose="02020603050405020304" pitchFamily="18" charset="0"/>
                <a:cs typeface="Calibri" panose="020F0502020204030204" pitchFamily="34" charset="0"/>
              </a:rPr>
              <a:t>І ще одне. </a:t>
            </a:r>
            <a:r>
              <a:rPr lang="uk-UA" sz="2000" dirty="0">
                <a:solidFill>
                  <a:srgbClr val="0070C0"/>
                </a:solidFill>
                <a:latin typeface="Calibri" panose="020F0502020204030204" pitchFamily="34" charset="0"/>
                <a:ea typeface="Times New Roman" panose="02020603050405020304" pitchFamily="18" charset="0"/>
                <a:cs typeface="Calibri" panose="020F0502020204030204" pitchFamily="34" charset="0"/>
              </a:rPr>
              <a:t>Обсяг листа має не перевищувати 2000 знаків, у тому числі пропуски. </a:t>
            </a:r>
          </a:p>
        </p:txBody>
      </p:sp>
    </p:spTree>
    <p:extLst>
      <p:ext uri="{BB962C8B-B14F-4D97-AF65-F5344CB8AC3E}">
        <p14:creationId xmlns:p14="http://schemas.microsoft.com/office/powerpoint/2010/main" val="140916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D1E92E7-1D6F-415B-86FA-273D928063C6}"/>
              </a:ext>
            </a:extLst>
          </p:cNvPr>
          <p:cNvSpPr txBox="1">
            <a:spLocks/>
          </p:cNvSpPr>
          <p:nvPr/>
        </p:nvSpPr>
        <p:spPr>
          <a:xfrm>
            <a:off x="457200" y="274638"/>
            <a:ext cx="5554960" cy="490066"/>
          </a:xfrm>
          <a:prstGeom prst="rect">
            <a:avLst/>
          </a:prstGeom>
        </p:spPr>
        <p:style>
          <a:lnRef idx="1">
            <a:schemeClr val="accent1"/>
          </a:lnRef>
          <a:fillRef idx="2">
            <a:schemeClr val="accent1"/>
          </a:fillRef>
          <a:effectRef idx="1">
            <a:schemeClr val="accent1"/>
          </a:effectRef>
          <a:fontRef idx="minor">
            <a:schemeClr val="dk1"/>
          </a:fontRef>
        </p:style>
        <p:txBody>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r>
              <a:rPr lang="uk-UA" sz="2800" cap="none" dirty="0">
                <a:solidFill>
                  <a:schemeClr val="bg2">
                    <a:lumMod val="25000"/>
                  </a:schemeClr>
                </a:solidFill>
              </a:rPr>
              <a:t>Супровідний</a:t>
            </a:r>
            <a:r>
              <a:rPr lang="ru-RU" sz="2800" cap="none" dirty="0">
                <a:solidFill>
                  <a:schemeClr val="bg2">
                    <a:lumMod val="25000"/>
                  </a:schemeClr>
                </a:solidFill>
              </a:rPr>
              <a:t> лист: коли І </a:t>
            </a:r>
            <a:r>
              <a:rPr lang="ru-RU" sz="2800" cap="none" dirty="0" err="1">
                <a:solidFill>
                  <a:schemeClr val="bg2">
                    <a:lumMod val="25000"/>
                  </a:schemeClr>
                </a:solidFill>
              </a:rPr>
              <a:t>який</a:t>
            </a:r>
            <a:endParaRPr lang="ru-RU" sz="2800" cap="none" dirty="0">
              <a:solidFill>
                <a:schemeClr val="bg2">
                  <a:lumMod val="25000"/>
                </a:schemeClr>
              </a:solidFill>
            </a:endParaRPr>
          </a:p>
        </p:txBody>
      </p:sp>
      <p:sp>
        <p:nvSpPr>
          <p:cNvPr id="5" name="Content Placeholder 2">
            <a:extLst>
              <a:ext uri="{FF2B5EF4-FFF2-40B4-BE49-F238E27FC236}">
                <a16:creationId xmlns:a16="http://schemas.microsoft.com/office/drawing/2014/main" id="{3F834419-4C29-495D-9810-7276A7E1EE5A}"/>
              </a:ext>
            </a:extLst>
          </p:cNvPr>
          <p:cNvSpPr txBox="1">
            <a:spLocks/>
          </p:cNvSpPr>
          <p:nvPr/>
        </p:nvSpPr>
        <p:spPr>
          <a:xfrm>
            <a:off x="457200" y="1600200"/>
            <a:ext cx="7499176" cy="4525963"/>
          </a:xfrm>
          <a:prstGeom prst="rect">
            <a:avLst/>
          </a:prstGeom>
        </p:spPr>
        <p:txBody>
          <a:bodyPr/>
          <a:lst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a:lstStyle>
          <a:p>
            <a:pPr>
              <a:lnSpc>
                <a:spcPct val="150000"/>
              </a:lnSpc>
              <a:buFont typeface="Wingdings" panose="05000000000000000000" pitchFamily="2" charset="2"/>
              <a:buChar char="Ø"/>
              <a:defRPr sz="2400"/>
            </a:pPr>
            <a:r>
              <a:rPr lang="uk-UA" sz="2400" dirty="0"/>
              <a:t>Коли вимагають або коли додає контекст; </a:t>
            </a:r>
            <a:br>
              <a:rPr lang="uk-UA" sz="2400" dirty="0"/>
            </a:br>
            <a:r>
              <a:rPr lang="uk-UA" sz="2400" dirty="0"/>
              <a:t>120–150 слів, 4 міні‑абзаци:</a:t>
            </a:r>
          </a:p>
          <a:p>
            <a:pPr>
              <a:lnSpc>
                <a:spcPct val="150000"/>
              </a:lnSpc>
              <a:buFont typeface="Wingdings" panose="05000000000000000000" pitchFamily="2" charset="2"/>
              <a:buChar char="Ø"/>
              <a:defRPr sz="2400"/>
            </a:pPr>
            <a:r>
              <a:rPr lang="uk-UA" sz="2400" dirty="0"/>
              <a:t>Шаблон:</a:t>
            </a:r>
          </a:p>
          <a:p>
            <a:pPr marL="292608" lvl="1" indent="0">
              <a:lnSpc>
                <a:spcPct val="150000"/>
              </a:lnSpc>
              <a:buNone/>
              <a:defRPr sz="2000"/>
            </a:pPr>
            <a:r>
              <a:rPr lang="uk-UA" sz="2000" dirty="0"/>
              <a:t>1) цінність під роль;</a:t>
            </a:r>
          </a:p>
          <a:p>
            <a:pPr marL="292608" lvl="1" indent="0">
              <a:lnSpc>
                <a:spcPct val="150000"/>
              </a:lnSpc>
              <a:buNone/>
              <a:defRPr sz="2000"/>
            </a:pPr>
            <a:r>
              <a:rPr lang="uk-UA" sz="2000" dirty="0"/>
              <a:t>2) 1–2 релевантні досягнення з метриками;</a:t>
            </a:r>
          </a:p>
          <a:p>
            <a:pPr marL="292608" lvl="1" indent="0">
              <a:lnSpc>
                <a:spcPct val="150000"/>
              </a:lnSpc>
              <a:buNone/>
              <a:defRPr sz="2000"/>
            </a:pPr>
            <a:r>
              <a:rPr lang="uk-UA" sz="2000" dirty="0"/>
              <a:t>3) чому саме ця організація;</a:t>
            </a:r>
          </a:p>
          <a:p>
            <a:pPr marL="292608" lvl="1" indent="0">
              <a:lnSpc>
                <a:spcPct val="150000"/>
              </a:lnSpc>
              <a:buNone/>
              <a:defRPr sz="2000"/>
            </a:pPr>
            <a:r>
              <a:rPr lang="uk-UA" sz="2000" dirty="0"/>
              <a:t>4) закриття + лінки (</a:t>
            </a:r>
            <a:r>
              <a:rPr lang="en-GB" sz="2000" dirty="0"/>
              <a:t>LinkedIn/ORCID/GS)</a:t>
            </a:r>
          </a:p>
        </p:txBody>
      </p:sp>
    </p:spTree>
    <p:extLst>
      <p:ext uri="{BB962C8B-B14F-4D97-AF65-F5344CB8AC3E}">
        <p14:creationId xmlns:p14="http://schemas.microsoft.com/office/powerpoint/2010/main" val="905065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31540" y="260648"/>
            <a:ext cx="7416824" cy="430887"/>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spcAft>
                <a:spcPts val="0"/>
              </a:spcAft>
            </a:pPr>
            <a:r>
              <a:rPr lang="uk-UA" sz="2200" b="1" dirty="0"/>
              <a:t>Звідси починаємо резюме, CV та супровідний лист</a:t>
            </a:r>
            <a:endParaRPr lang="uk-UA" sz="2200" b="1" dirty="0">
              <a:effectLst/>
              <a:latin typeface="Calibri" panose="020F0502020204030204" pitchFamily="34" charset="0"/>
              <a:ea typeface="Times New Roman" panose="02020603050405020304" pitchFamily="18" charset="0"/>
              <a:cs typeface="Calibri" panose="020F0502020204030204" pitchFamily="34"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76056" y="4836351"/>
            <a:ext cx="3067464" cy="2041258"/>
          </a:xfrm>
          <a:prstGeom prst="rect">
            <a:avLst/>
          </a:prstGeom>
          <a:effectLst>
            <a:softEdge rad="127000"/>
          </a:effectLst>
        </p:spPr>
      </p:pic>
      <p:sp>
        <p:nvSpPr>
          <p:cNvPr id="5" name="Rectangle 1">
            <a:extLst>
              <a:ext uri="{FF2B5EF4-FFF2-40B4-BE49-F238E27FC236}">
                <a16:creationId xmlns:a16="http://schemas.microsoft.com/office/drawing/2014/main" id="{336A0B90-02D8-446A-876E-AA2384B11D30}"/>
              </a:ext>
            </a:extLst>
          </p:cNvPr>
          <p:cNvSpPr>
            <a:spLocks noChangeArrowheads="1"/>
          </p:cNvSpPr>
          <p:nvPr/>
        </p:nvSpPr>
        <p:spPr bwMode="auto">
          <a:xfrm rot="10800000" flipV="1">
            <a:off x="269776" y="1062608"/>
            <a:ext cx="7740352"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0" fontAlgn="base" latinLnBrk="0" hangingPunct="0">
              <a:lnSpc>
                <a:spcPct val="100000"/>
              </a:lnSpc>
              <a:spcBef>
                <a:spcPts val="600"/>
              </a:spcBef>
              <a:spcAft>
                <a:spcPts val="600"/>
              </a:spcAft>
              <a:buClrTx/>
              <a:buSzTx/>
              <a:buFont typeface="Wingdings" panose="05000000000000000000" pitchFamily="2" charset="2"/>
              <a:buChar char="Ø"/>
              <a:tabLst/>
            </a:pPr>
            <a:r>
              <a:rPr kumimoji="0" lang="uk-UA" altLang="uk-UA" sz="2000" b="0" i="0" u="none" strike="noStrike" cap="none" normalizeH="0" baseline="0" dirty="0">
                <a:ln>
                  <a:noFill/>
                </a:ln>
                <a:solidFill>
                  <a:schemeClr val="tx1"/>
                </a:solidFill>
                <a:effectLst/>
              </a:rPr>
              <a:t>Ми вже розібрали </a:t>
            </a:r>
            <a:r>
              <a:rPr kumimoji="0" lang="uk-UA" altLang="uk-UA" sz="2000" b="1" i="0" u="none" strike="noStrike" cap="none" normalizeH="0" baseline="0" dirty="0">
                <a:ln>
                  <a:noFill/>
                </a:ln>
                <a:solidFill>
                  <a:schemeClr val="tx1"/>
                </a:solidFill>
                <a:effectLst/>
              </a:rPr>
              <a:t>канали пошуку</a:t>
            </a:r>
            <a:r>
              <a:rPr kumimoji="0" lang="uk-UA" altLang="uk-UA" sz="2000" b="0" i="0" u="none" strike="noStrike" cap="none" normalizeH="0" baseline="0" dirty="0">
                <a:ln>
                  <a:noFill/>
                </a:ln>
                <a:solidFill>
                  <a:schemeClr val="tx1"/>
                </a:solidFill>
                <a:effectLst/>
              </a:rPr>
              <a:t>: прямі звернення, </a:t>
            </a:r>
            <a:r>
              <a:rPr kumimoji="0" lang="uk-UA" altLang="uk-UA" sz="2000" b="0" i="0" u="none" strike="noStrike" cap="none" normalizeH="0" baseline="0" dirty="0" err="1">
                <a:ln>
                  <a:noFill/>
                </a:ln>
                <a:solidFill>
                  <a:schemeClr val="tx1"/>
                </a:solidFill>
                <a:effectLst/>
              </a:rPr>
              <a:t>нетворкінг</a:t>
            </a:r>
            <a:r>
              <a:rPr kumimoji="0" lang="uk-UA" altLang="uk-UA" sz="2000" b="0" i="0" u="none" strike="noStrike" cap="none" normalizeH="0" baseline="0" dirty="0">
                <a:ln>
                  <a:noFill/>
                </a:ln>
                <a:solidFill>
                  <a:schemeClr val="tx1"/>
                </a:solidFill>
                <a:effectLst/>
              </a:rPr>
              <a:t>, подачі через сайти.</a:t>
            </a:r>
          </a:p>
          <a:p>
            <a:pPr marL="342900" marR="0" lvl="0" indent="-342900" algn="just" defTabSz="914400" rtl="0" eaLnBrk="0" fontAlgn="base" latinLnBrk="0" hangingPunct="0">
              <a:lnSpc>
                <a:spcPct val="100000"/>
              </a:lnSpc>
              <a:spcBef>
                <a:spcPts val="600"/>
              </a:spcBef>
              <a:spcAft>
                <a:spcPts val="600"/>
              </a:spcAft>
              <a:buClrTx/>
              <a:buSzTx/>
              <a:buFont typeface="Wingdings" panose="05000000000000000000" pitchFamily="2" charset="2"/>
              <a:buChar char="Ø"/>
              <a:tabLst/>
            </a:pPr>
            <a:r>
              <a:rPr kumimoji="0" lang="uk-UA" altLang="uk-UA" sz="2000" b="0" i="0" u="none" strike="noStrike" cap="none" normalizeH="0" baseline="0" dirty="0">
                <a:ln>
                  <a:noFill/>
                </a:ln>
                <a:solidFill>
                  <a:schemeClr val="tx1"/>
                </a:solidFill>
                <a:effectLst/>
              </a:rPr>
              <a:t>Далі — </a:t>
            </a:r>
            <a:r>
              <a:rPr kumimoji="0" lang="uk-UA" altLang="uk-UA" sz="2000" b="1" i="0" u="none" strike="noStrike" cap="none" normalizeH="0" baseline="0" dirty="0">
                <a:ln>
                  <a:noFill/>
                </a:ln>
                <a:solidFill>
                  <a:schemeClr val="tx1"/>
                </a:solidFill>
                <a:effectLst/>
              </a:rPr>
              <a:t>упаковка себе</a:t>
            </a:r>
            <a:r>
              <a:rPr kumimoji="0" lang="uk-UA" altLang="uk-UA" sz="2000" b="0" i="0" u="none" strike="noStrike" cap="none" normalizeH="0" baseline="0" dirty="0">
                <a:ln>
                  <a:noFill/>
                </a:ln>
                <a:solidFill>
                  <a:schemeClr val="tx1"/>
                </a:solidFill>
                <a:effectLst/>
              </a:rPr>
              <a:t>: резюме/CV і короткий супровідний лист (</a:t>
            </a:r>
            <a:r>
              <a:rPr lang="en-GB" sz="2000" dirty="0"/>
              <a:t>cover letter</a:t>
            </a:r>
            <a:r>
              <a:rPr lang="uk-UA" sz="2000" dirty="0"/>
              <a:t>)</a:t>
            </a:r>
            <a:r>
              <a:rPr kumimoji="0" lang="uk-UA" altLang="uk-UA" sz="2000" b="0" i="0" u="none" strike="noStrike" cap="none" normalizeH="0" baseline="0" dirty="0">
                <a:ln>
                  <a:noFill/>
                </a:ln>
                <a:solidFill>
                  <a:schemeClr val="tx1"/>
                </a:solidFill>
                <a:effectLst/>
              </a:rPr>
              <a:t>.</a:t>
            </a:r>
          </a:p>
          <a:p>
            <a:pPr marL="342900" marR="0" lvl="0" indent="-342900" algn="just" defTabSz="914400" rtl="0" eaLnBrk="0" fontAlgn="base" latinLnBrk="0" hangingPunct="0">
              <a:lnSpc>
                <a:spcPct val="100000"/>
              </a:lnSpc>
              <a:spcBef>
                <a:spcPts val="600"/>
              </a:spcBef>
              <a:spcAft>
                <a:spcPts val="600"/>
              </a:spcAft>
              <a:buClrTx/>
              <a:buSzTx/>
              <a:buFont typeface="Wingdings" panose="05000000000000000000" pitchFamily="2" charset="2"/>
              <a:buChar char="Ø"/>
              <a:tabLst/>
            </a:pPr>
            <a:r>
              <a:rPr kumimoji="0" lang="uk-UA" altLang="uk-UA" sz="2000" b="0" i="0" u="none" strike="noStrike" cap="none" normalizeH="0" baseline="0" dirty="0">
                <a:ln>
                  <a:noFill/>
                </a:ln>
                <a:solidFill>
                  <a:schemeClr val="tx1"/>
                </a:solidFill>
                <a:effectLst/>
              </a:rPr>
              <a:t>Мета документів: </a:t>
            </a:r>
            <a:r>
              <a:rPr kumimoji="0" lang="uk-UA" altLang="uk-UA" sz="2000" b="1" i="0" u="none" strike="noStrike" cap="none" normalizeH="0" baseline="0" dirty="0">
                <a:ln>
                  <a:noFill/>
                </a:ln>
                <a:solidFill>
                  <a:schemeClr val="tx1"/>
                </a:solidFill>
                <a:effectLst/>
              </a:rPr>
              <a:t>швидко показати відповідність</a:t>
            </a:r>
            <a:r>
              <a:rPr kumimoji="0" lang="uk-UA" altLang="uk-UA" sz="2000" b="0" i="0" u="none" strike="noStrike" cap="none" normalizeH="0" baseline="0" dirty="0">
                <a:ln>
                  <a:noFill/>
                </a:ln>
                <a:solidFill>
                  <a:schemeClr val="tx1"/>
                </a:solidFill>
                <a:effectLst/>
              </a:rPr>
              <a:t> і </a:t>
            </a:r>
            <a:r>
              <a:rPr kumimoji="0" lang="uk-UA" altLang="uk-UA" sz="2000" b="1" i="0" u="none" strike="noStrike" cap="none" normalizeH="0" baseline="0" dirty="0">
                <a:ln>
                  <a:noFill/>
                </a:ln>
                <a:solidFill>
                  <a:schemeClr val="tx1"/>
                </a:solidFill>
                <a:effectLst/>
              </a:rPr>
              <a:t>пройти відбір</a:t>
            </a:r>
            <a:r>
              <a:rPr kumimoji="0" lang="uk-UA" altLang="uk-UA" sz="2000" b="0" i="0" u="none" strike="noStrike" cap="none" normalizeH="0" baseline="0" dirty="0">
                <a:ln>
                  <a:noFill/>
                </a:ln>
                <a:solidFill>
                  <a:schemeClr val="tx1"/>
                </a:solidFill>
                <a:effectLst/>
              </a:rPr>
              <a:t> (часто через </a:t>
            </a:r>
            <a:r>
              <a:rPr kumimoji="0" lang="uk-UA" altLang="uk-UA" sz="2000" b="1" i="0" u="none" strike="noStrike" cap="none" normalizeH="0" baseline="0" dirty="0">
                <a:ln>
                  <a:noFill/>
                </a:ln>
                <a:solidFill>
                  <a:schemeClr val="tx1"/>
                </a:solidFill>
                <a:effectLst/>
              </a:rPr>
              <a:t>ATS </a:t>
            </a:r>
            <a:r>
              <a:rPr lang="en-GB" sz="2000" dirty="0"/>
              <a:t>— Applicant Tracking System</a:t>
            </a:r>
            <a:r>
              <a:rPr kumimoji="0" lang="uk-UA" altLang="uk-UA" sz="2000" b="0" i="0" u="none" strike="noStrike" cap="none" normalizeH="0" baseline="0" dirty="0">
                <a:ln>
                  <a:noFill/>
                </a:ln>
                <a:solidFill>
                  <a:schemeClr val="tx1"/>
                </a:solidFill>
                <a:effectLst/>
              </a:rPr>
              <a:t>) та зацікавити </a:t>
            </a:r>
            <a:r>
              <a:rPr kumimoji="0" lang="uk-UA" altLang="uk-UA" sz="2000" i="0" u="none" strike="noStrike" cap="none" normalizeH="0" baseline="0" dirty="0">
                <a:ln>
                  <a:noFill/>
                </a:ln>
                <a:solidFill>
                  <a:schemeClr val="tx1"/>
                </a:solidFill>
                <a:effectLst/>
              </a:rPr>
              <a:t>роботодавця/HR/керівника напряму.</a:t>
            </a:r>
          </a:p>
          <a:p>
            <a:pPr marL="342900" marR="0" lvl="0" indent="-342900" algn="just" defTabSz="914400" rtl="0" eaLnBrk="0" fontAlgn="base" latinLnBrk="0" hangingPunct="0">
              <a:lnSpc>
                <a:spcPct val="100000"/>
              </a:lnSpc>
              <a:spcBef>
                <a:spcPts val="600"/>
              </a:spcBef>
              <a:spcAft>
                <a:spcPts val="600"/>
              </a:spcAft>
              <a:buClrTx/>
              <a:buSzTx/>
              <a:buFont typeface="Wingdings" panose="05000000000000000000" pitchFamily="2" charset="2"/>
              <a:buChar char="Ø"/>
              <a:tabLst/>
            </a:pPr>
            <a:r>
              <a:rPr kumimoji="0" lang="uk-UA" altLang="uk-UA" sz="2000" b="0" i="0" u="none" strike="noStrike" cap="none" normalizeH="0" baseline="0" dirty="0">
                <a:ln>
                  <a:noFill/>
                </a:ln>
                <a:solidFill>
                  <a:schemeClr val="tx1"/>
                </a:solidFill>
                <a:effectLst/>
              </a:rPr>
              <a:t>Працюємо у двох </a:t>
            </a:r>
            <a:r>
              <a:rPr kumimoji="0" lang="uk-UA" altLang="uk-UA" sz="2000" b="0" i="0" u="none" strike="noStrike" cap="none" normalizeH="0" baseline="0" dirty="0" err="1">
                <a:ln>
                  <a:noFill/>
                </a:ln>
                <a:solidFill>
                  <a:schemeClr val="tx1"/>
                </a:solidFill>
                <a:effectLst/>
              </a:rPr>
              <a:t>площинах</a:t>
            </a:r>
            <a:r>
              <a:rPr kumimoji="0" lang="uk-UA" altLang="uk-UA" sz="2000" b="0" i="0" u="none" strike="noStrike" cap="none" normalizeH="0" baseline="0" dirty="0">
                <a:ln>
                  <a:noFill/>
                </a:ln>
                <a:solidFill>
                  <a:schemeClr val="tx1"/>
                </a:solidFill>
                <a:effectLst/>
              </a:rPr>
              <a:t>: </a:t>
            </a:r>
            <a:r>
              <a:rPr kumimoji="0" lang="uk-UA" altLang="uk-UA" sz="2000" b="1" i="0" u="none" strike="noStrike" cap="none" normalizeH="0" baseline="0" dirty="0">
                <a:ln>
                  <a:noFill/>
                </a:ln>
                <a:solidFill>
                  <a:schemeClr val="tx1"/>
                </a:solidFill>
                <a:effectLst/>
              </a:rPr>
              <a:t>локальна версія</a:t>
            </a:r>
            <a:r>
              <a:rPr kumimoji="0" lang="uk-UA" altLang="uk-UA" sz="2000" b="0" i="0" u="none" strike="noStrike" cap="none" normalizeH="0" baseline="0" dirty="0">
                <a:ln>
                  <a:noFill/>
                </a:ln>
                <a:solidFill>
                  <a:schemeClr val="tx1"/>
                </a:solidFill>
                <a:effectLst/>
              </a:rPr>
              <a:t> (UA-контекст) → </a:t>
            </a:r>
            <a:r>
              <a:rPr kumimoji="0" lang="uk-UA" altLang="uk-UA" sz="2000" b="1" i="0" u="none" strike="noStrike" cap="none" normalizeH="0" baseline="0" dirty="0">
                <a:ln>
                  <a:noFill/>
                </a:ln>
                <a:solidFill>
                  <a:schemeClr val="tx1"/>
                </a:solidFill>
                <a:effectLst/>
              </a:rPr>
              <a:t>ATS-</a:t>
            </a:r>
            <a:r>
              <a:rPr kumimoji="0" lang="uk-UA" altLang="uk-UA" sz="2000" b="1" i="0" u="none" strike="noStrike" cap="none" normalizeH="0" baseline="0" dirty="0" err="1">
                <a:ln>
                  <a:noFill/>
                </a:ln>
                <a:solidFill>
                  <a:schemeClr val="tx1"/>
                </a:solidFill>
                <a:effectLst/>
              </a:rPr>
              <a:t>ready</a:t>
            </a:r>
            <a:r>
              <a:rPr kumimoji="0" lang="uk-UA" altLang="uk-UA" sz="2000" b="0" i="0" u="none" strike="noStrike" cap="none" normalizeH="0" baseline="0" dirty="0">
                <a:ln>
                  <a:noFill/>
                </a:ln>
                <a:solidFill>
                  <a:schemeClr val="tx1"/>
                </a:solidFill>
                <a:effectLst/>
              </a:rPr>
              <a:t> (портали/міжнародні подачі).</a:t>
            </a:r>
          </a:p>
          <a:p>
            <a:pPr marL="342900" marR="0" lvl="0" indent="-342900" algn="just" defTabSz="914400" rtl="0" eaLnBrk="0" fontAlgn="base" latinLnBrk="0" hangingPunct="0">
              <a:lnSpc>
                <a:spcPct val="100000"/>
              </a:lnSpc>
              <a:spcBef>
                <a:spcPts val="600"/>
              </a:spcBef>
              <a:spcAft>
                <a:spcPts val="600"/>
              </a:spcAft>
              <a:buClrTx/>
              <a:buSzTx/>
              <a:buFont typeface="Wingdings" panose="05000000000000000000" pitchFamily="2" charset="2"/>
              <a:buChar char="Ø"/>
              <a:tabLst/>
            </a:pPr>
            <a:r>
              <a:rPr kumimoji="0" lang="uk-UA" altLang="uk-UA" sz="2000" b="0" i="0" u="none" strike="noStrike" cap="none" normalizeH="0" baseline="0" dirty="0">
                <a:ln>
                  <a:noFill/>
                </a:ln>
                <a:solidFill>
                  <a:schemeClr val="tx1"/>
                </a:solidFill>
                <a:effectLst/>
              </a:rPr>
              <a:t>На виході отримаємо </a:t>
            </a:r>
            <a:r>
              <a:rPr kumimoji="0" lang="uk-UA" altLang="uk-UA" sz="2000" b="1" i="0" u="none" strike="noStrike" cap="none" normalizeH="0" baseline="0" dirty="0">
                <a:ln>
                  <a:noFill/>
                </a:ln>
                <a:solidFill>
                  <a:schemeClr val="tx1"/>
                </a:solidFill>
                <a:effectLst/>
              </a:rPr>
              <a:t>чітку структуру</a:t>
            </a:r>
            <a:r>
              <a:rPr kumimoji="0" lang="uk-UA" altLang="uk-UA" sz="2000" b="0" i="0" u="none" strike="noStrike" cap="none" normalizeH="0" baseline="0" dirty="0">
                <a:ln>
                  <a:noFill/>
                </a:ln>
                <a:solidFill>
                  <a:schemeClr val="tx1"/>
                </a:solidFill>
                <a:effectLst/>
              </a:rPr>
              <a:t>, </a:t>
            </a:r>
            <a:r>
              <a:rPr kumimoji="0" lang="uk-UA" altLang="uk-UA" sz="2000" b="1" i="0" u="none" strike="noStrike" cap="none" normalizeH="0" baseline="0" dirty="0">
                <a:ln>
                  <a:noFill/>
                </a:ln>
                <a:solidFill>
                  <a:schemeClr val="tx1"/>
                </a:solidFill>
                <a:effectLst/>
              </a:rPr>
              <a:t>приклади добре сформованих пунктів списку</a:t>
            </a:r>
            <a:r>
              <a:rPr kumimoji="0" lang="uk-UA" altLang="uk-UA" sz="2000" b="0" i="0" u="none" strike="noStrike" cap="none" normalizeH="0" baseline="0" dirty="0">
                <a:ln>
                  <a:noFill/>
                </a:ln>
                <a:solidFill>
                  <a:schemeClr val="tx1"/>
                </a:solidFill>
                <a:effectLst/>
              </a:rPr>
              <a:t>, </a:t>
            </a:r>
            <a:r>
              <a:rPr kumimoji="0" lang="uk-UA" altLang="uk-UA" sz="2000" b="1" i="0" u="none" strike="noStrike" cap="none" normalizeH="0" baseline="0" dirty="0">
                <a:ln>
                  <a:noFill/>
                </a:ln>
                <a:solidFill>
                  <a:schemeClr val="tx1"/>
                </a:solidFill>
                <a:effectLst/>
              </a:rPr>
              <a:t>шаблон листа</a:t>
            </a:r>
            <a:r>
              <a:rPr kumimoji="0" lang="uk-UA" altLang="uk-UA" sz="2000" b="0" i="0" u="none" strike="noStrike" cap="none" normalizeH="0" baseline="0" dirty="0">
                <a:ln>
                  <a:noFill/>
                </a:ln>
                <a:solidFill>
                  <a:schemeClr val="tx1"/>
                </a:solidFill>
                <a:effectLst/>
              </a:rPr>
              <a:t> та </a:t>
            </a:r>
            <a:r>
              <a:rPr kumimoji="0" lang="uk-UA" altLang="uk-UA" sz="2000" b="1" i="0" u="none" strike="noStrike" cap="none" normalizeH="0" baseline="0" dirty="0">
                <a:ln>
                  <a:noFill/>
                </a:ln>
                <a:solidFill>
                  <a:schemeClr val="tx1"/>
                </a:solidFill>
                <a:effectLst/>
              </a:rPr>
              <a:t>чек-листи</a:t>
            </a:r>
            <a:r>
              <a:rPr kumimoji="0" lang="uk-UA" altLang="uk-UA" sz="2000" b="0" i="0" u="none" strike="noStrike" cap="none" normalizeH="0" baseline="0" dirty="0">
                <a:ln>
                  <a:noFill/>
                </a:ln>
                <a:solidFill>
                  <a:schemeClr val="tx1"/>
                </a:solidFill>
                <a:effectLst/>
              </a:rPr>
              <a:t>.</a:t>
            </a:r>
          </a:p>
        </p:txBody>
      </p:sp>
    </p:spTree>
    <p:extLst>
      <p:ext uri="{BB962C8B-B14F-4D97-AF65-F5344CB8AC3E}">
        <p14:creationId xmlns:p14="http://schemas.microsoft.com/office/powerpoint/2010/main" val="3876170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E689F18-0649-4D18-8C5B-F5EDA07FAF7F}"/>
              </a:ext>
            </a:extLst>
          </p:cNvPr>
          <p:cNvSpPr txBox="1"/>
          <p:nvPr/>
        </p:nvSpPr>
        <p:spPr>
          <a:xfrm>
            <a:off x="107504" y="1052736"/>
            <a:ext cx="7776864" cy="5724644"/>
          </a:xfrm>
          <a:prstGeom prst="rect">
            <a:avLst/>
          </a:prstGeom>
          <a:noFill/>
        </p:spPr>
        <p:txBody>
          <a:bodyPr wrap="square">
            <a:spAutoFit/>
          </a:bodyPr>
          <a:lstStyle/>
          <a:p>
            <a:pPr>
              <a:spcBef>
                <a:spcPts val="600"/>
              </a:spcBef>
            </a:pPr>
            <a:r>
              <a:rPr lang="uk-UA" sz="1600" b="1" dirty="0"/>
              <a:t>Формула сильного пункту (для резюме):</a:t>
            </a:r>
            <a:br>
              <a:rPr lang="uk-UA" sz="1600" dirty="0"/>
            </a:br>
            <a:r>
              <a:rPr lang="uk-UA" sz="1600" b="1" dirty="0"/>
              <a:t>Дія</a:t>
            </a:r>
            <a:r>
              <a:rPr lang="uk-UA" sz="1600" dirty="0"/>
              <a:t> + </a:t>
            </a:r>
            <a:r>
              <a:rPr lang="uk-UA" sz="1600" b="1" dirty="0"/>
              <a:t>інструмент/контекст</a:t>
            </a:r>
            <a:r>
              <a:rPr lang="uk-UA" sz="1600" dirty="0"/>
              <a:t> + </a:t>
            </a:r>
            <a:r>
              <a:rPr lang="uk-UA" sz="1600" b="1" dirty="0"/>
              <a:t>метрика</a:t>
            </a:r>
            <a:r>
              <a:rPr lang="uk-UA" sz="1600" dirty="0"/>
              <a:t> + </a:t>
            </a:r>
            <a:r>
              <a:rPr lang="uk-UA" sz="1600" b="1" dirty="0"/>
              <a:t>ефект для кого/чого</a:t>
            </a:r>
            <a:br>
              <a:rPr lang="uk-UA" sz="1600" dirty="0"/>
            </a:br>
            <a:r>
              <a:rPr lang="uk-UA" sz="1600" i="1" dirty="0"/>
              <a:t>Починайте з дієслова дії: Оптимізував/ла, Автоматизував/ла, Запровадив/ла, Зменшив/ла, Підвищив/ла…</a:t>
            </a:r>
          </a:p>
          <a:p>
            <a:pPr>
              <a:spcBef>
                <a:spcPts val="600"/>
              </a:spcBef>
            </a:pPr>
            <a:endParaRPr lang="uk-UA" sz="1600" dirty="0"/>
          </a:p>
          <a:p>
            <a:pPr>
              <a:spcBef>
                <a:spcPts val="600"/>
              </a:spcBef>
            </a:pPr>
            <a:r>
              <a:rPr lang="uk-UA" sz="1600" b="1" dirty="0">
                <a:solidFill>
                  <a:srgbClr val="C00000"/>
                </a:solidFill>
              </a:rPr>
              <a:t>Метод </a:t>
            </a:r>
            <a:r>
              <a:rPr lang="en-GB" sz="1600" b="1" dirty="0">
                <a:solidFill>
                  <a:srgbClr val="C00000"/>
                </a:solidFill>
              </a:rPr>
              <a:t>STAR </a:t>
            </a:r>
            <a:r>
              <a:rPr lang="en-GB" sz="1600" b="1" dirty="0"/>
              <a:t>(</a:t>
            </a:r>
            <a:r>
              <a:rPr lang="uk-UA" sz="1600" b="1" dirty="0"/>
              <a:t>для листа/інтерв’ю, 3–4 рядки):</a:t>
            </a:r>
            <a:br>
              <a:rPr lang="uk-UA" sz="1600" dirty="0"/>
            </a:br>
            <a:r>
              <a:rPr lang="en-GB" sz="1600" b="1" dirty="0"/>
              <a:t>S</a:t>
            </a:r>
            <a:r>
              <a:rPr lang="en-GB" sz="1600" dirty="0"/>
              <a:t>ituation — </a:t>
            </a:r>
            <a:r>
              <a:rPr lang="uk-UA" sz="1600" dirty="0"/>
              <a:t>ситуація → </a:t>
            </a:r>
            <a:r>
              <a:rPr lang="en-GB" sz="1600" b="1" dirty="0"/>
              <a:t>T</a:t>
            </a:r>
            <a:r>
              <a:rPr lang="en-GB" sz="1600" dirty="0"/>
              <a:t>ask — </a:t>
            </a:r>
            <a:r>
              <a:rPr lang="uk-UA" sz="1600" dirty="0"/>
              <a:t>завдання → </a:t>
            </a:r>
            <a:r>
              <a:rPr lang="en-GB" sz="1600" b="1" dirty="0"/>
              <a:t>A</a:t>
            </a:r>
            <a:r>
              <a:rPr lang="en-GB" sz="1600" dirty="0"/>
              <a:t>ction — </a:t>
            </a:r>
            <a:r>
              <a:rPr lang="uk-UA" sz="1600" dirty="0"/>
              <a:t>що зробили → </a:t>
            </a:r>
            <a:r>
              <a:rPr lang="en-GB" sz="1600" b="1" dirty="0"/>
              <a:t>R</a:t>
            </a:r>
            <a:r>
              <a:rPr lang="en-GB" sz="1600" dirty="0"/>
              <a:t>esult — </a:t>
            </a:r>
            <a:r>
              <a:rPr lang="uk-UA" sz="1600" dirty="0"/>
              <a:t>вимірюваний результат.</a:t>
            </a:r>
            <a:br>
              <a:rPr lang="uk-UA" sz="1600" dirty="0"/>
            </a:br>
            <a:r>
              <a:rPr lang="uk-UA" sz="1600" i="1" dirty="0"/>
              <a:t>Той самий кейс, що в резюме, але короткою історією.</a:t>
            </a:r>
            <a:endParaRPr lang="uk-UA" sz="1600" dirty="0"/>
          </a:p>
          <a:p>
            <a:pPr>
              <a:spcBef>
                <a:spcPts val="600"/>
              </a:spcBef>
            </a:pPr>
            <a:r>
              <a:rPr lang="uk-UA" sz="1600" b="1" dirty="0"/>
              <a:t>Приклад (лабораторний аналітик):</a:t>
            </a:r>
            <a:endParaRPr lang="uk-UA" sz="1600" dirty="0"/>
          </a:p>
          <a:p>
            <a:pPr>
              <a:spcBef>
                <a:spcPts val="600"/>
              </a:spcBef>
              <a:buFont typeface="Arial" panose="020B0604020202020204" pitchFamily="34" charset="0"/>
              <a:buChar char="•"/>
            </a:pPr>
            <a:r>
              <a:rPr lang="uk-UA" sz="1600" b="1" dirty="0"/>
              <a:t>Пункт у резюме:</a:t>
            </a:r>
            <a:r>
              <a:rPr lang="uk-UA" sz="1600" dirty="0"/>
              <a:t> </a:t>
            </a:r>
            <a:r>
              <a:rPr lang="uk-UA" sz="1600" i="1" dirty="0"/>
              <a:t>Оптимізував метод </a:t>
            </a:r>
            <a:r>
              <a:rPr lang="en-GB" sz="1600" i="1" dirty="0"/>
              <a:t>HPLC (</a:t>
            </a:r>
            <a:r>
              <a:rPr lang="uk-UA" sz="1600" i="1" dirty="0"/>
              <a:t>градієнт/</a:t>
            </a:r>
            <a:r>
              <a:rPr lang="en-GB" sz="1600" i="1" dirty="0"/>
              <a:t>t°) — </a:t>
            </a:r>
            <a:r>
              <a:rPr lang="uk-UA" sz="1600" i="1" dirty="0"/>
              <a:t>час аналізу ↓ </a:t>
            </a:r>
            <a:r>
              <a:rPr lang="uk-UA" sz="1600" b="1" i="1" dirty="0"/>
              <a:t>35%</a:t>
            </a:r>
            <a:r>
              <a:rPr lang="uk-UA" sz="1600" i="1" dirty="0"/>
              <a:t>, пропускна здатність </a:t>
            </a:r>
            <a:r>
              <a:rPr lang="uk-UA" sz="1600" b="1" i="1" dirty="0"/>
              <a:t>120+ зразків/тиждень</a:t>
            </a:r>
            <a:r>
              <a:rPr lang="uk-UA" sz="1600" i="1" dirty="0"/>
              <a:t>, </a:t>
            </a:r>
            <a:r>
              <a:rPr lang="en-GB" sz="1600" b="1" i="1" dirty="0"/>
              <a:t>RSD &lt;2%</a:t>
            </a:r>
            <a:r>
              <a:rPr lang="en-GB" sz="1600" i="1" dirty="0"/>
              <a:t> </a:t>
            </a:r>
            <a:r>
              <a:rPr lang="uk-UA" sz="1600" i="1" dirty="0"/>
              <a:t>у </a:t>
            </a:r>
            <a:r>
              <a:rPr lang="uk-UA" sz="1600" i="1" dirty="0" err="1"/>
              <a:t>міжсерійному</a:t>
            </a:r>
            <a:r>
              <a:rPr lang="uk-UA" sz="1600" i="1" dirty="0"/>
              <a:t> контролі.</a:t>
            </a:r>
            <a:endParaRPr lang="uk-UA" sz="1600" dirty="0"/>
          </a:p>
          <a:p>
            <a:pPr>
              <a:spcBef>
                <a:spcPts val="600"/>
              </a:spcBef>
              <a:buFont typeface="Arial" panose="020B0604020202020204" pitchFamily="34" charset="0"/>
              <a:buChar char="•"/>
            </a:pPr>
            <a:r>
              <a:rPr lang="uk-UA" sz="1600" b="1" dirty="0"/>
              <a:t>Той самий кейс у форматі </a:t>
            </a:r>
            <a:r>
              <a:rPr lang="en-GB" sz="1600" b="1" dirty="0"/>
              <a:t>STAR (</a:t>
            </a:r>
            <a:r>
              <a:rPr lang="uk-UA" sz="1600" b="1" dirty="0"/>
              <a:t>для листа/відповіді):</a:t>
            </a:r>
            <a:br>
              <a:rPr lang="uk-UA" sz="1600" dirty="0"/>
            </a:br>
            <a:r>
              <a:rPr lang="en-GB" sz="1600" b="1" dirty="0"/>
              <a:t>S/T:</a:t>
            </a:r>
            <a:r>
              <a:rPr lang="en-GB" sz="1600" dirty="0"/>
              <a:t> </a:t>
            </a:r>
            <a:r>
              <a:rPr lang="uk-UA" sz="1600" dirty="0"/>
              <a:t>у відділі накопичувались черги на </a:t>
            </a:r>
            <a:r>
              <a:rPr lang="en-GB" sz="1600" dirty="0"/>
              <a:t>HPLC (</a:t>
            </a:r>
            <a:r>
              <a:rPr lang="uk-UA" sz="1600" dirty="0"/>
              <a:t>до 3 днів).</a:t>
            </a:r>
            <a:br>
              <a:rPr lang="uk-UA" sz="1600" dirty="0"/>
            </a:br>
            <a:r>
              <a:rPr lang="en-GB" sz="1600" b="1" dirty="0"/>
              <a:t>A:</a:t>
            </a:r>
            <a:r>
              <a:rPr lang="en-GB" sz="1600" dirty="0"/>
              <a:t> </a:t>
            </a:r>
            <a:r>
              <a:rPr lang="uk-UA" sz="1600" dirty="0"/>
              <a:t>переглянув градієнт, стандартизував підготовку зразків, ввів контроль якості.</a:t>
            </a:r>
            <a:br>
              <a:rPr lang="uk-UA" sz="1600" dirty="0"/>
            </a:br>
            <a:r>
              <a:rPr lang="en-GB" sz="1600" b="1" dirty="0"/>
              <a:t>R:</a:t>
            </a:r>
            <a:r>
              <a:rPr lang="en-GB" sz="1600" dirty="0"/>
              <a:t> </a:t>
            </a:r>
            <a:r>
              <a:rPr lang="uk-UA" sz="1600" dirty="0"/>
              <a:t>час циклу </a:t>
            </a:r>
            <a:r>
              <a:rPr lang="uk-UA" sz="1600" b="1" dirty="0"/>
              <a:t>−35%</a:t>
            </a:r>
            <a:r>
              <a:rPr lang="uk-UA" sz="1600" dirty="0"/>
              <a:t>, </a:t>
            </a:r>
            <a:r>
              <a:rPr lang="uk-UA" sz="1600" b="1" dirty="0"/>
              <a:t>120+ зразків/</a:t>
            </a:r>
            <a:r>
              <a:rPr lang="uk-UA" sz="1600" b="1" dirty="0" err="1"/>
              <a:t>тиж</a:t>
            </a:r>
            <a:r>
              <a:rPr lang="uk-UA" sz="1600" b="1" dirty="0"/>
              <a:t>.</a:t>
            </a:r>
            <a:r>
              <a:rPr lang="uk-UA" sz="1600" dirty="0"/>
              <a:t>, стабільність </a:t>
            </a:r>
            <a:r>
              <a:rPr lang="en-GB" sz="1600" b="1" dirty="0"/>
              <a:t>RSD &lt;2%</a:t>
            </a:r>
            <a:r>
              <a:rPr lang="en-GB" sz="1600" dirty="0"/>
              <a:t>.</a:t>
            </a:r>
          </a:p>
          <a:p>
            <a:pPr>
              <a:spcBef>
                <a:spcPts val="600"/>
              </a:spcBef>
            </a:pPr>
            <a:r>
              <a:rPr lang="uk-UA" sz="1600" b="1" dirty="0"/>
              <a:t>Швидкий шаблон:</a:t>
            </a:r>
            <a:br>
              <a:rPr lang="uk-UA" sz="1600" dirty="0"/>
            </a:br>
            <a:r>
              <a:rPr lang="uk-UA" sz="1600" i="1" dirty="0"/>
              <a:t>«[Дія] [інструмент/процес] → [метрика/</a:t>
            </a:r>
            <a:r>
              <a:rPr lang="el-GR" sz="1600" i="1" dirty="0"/>
              <a:t>Δ] → [</a:t>
            </a:r>
            <a:r>
              <a:rPr lang="uk-UA" sz="1600" i="1" dirty="0"/>
              <a:t>ефект для команди/</a:t>
            </a:r>
            <a:r>
              <a:rPr lang="uk-UA" sz="1600" i="1" dirty="0" err="1"/>
              <a:t>проєкту</a:t>
            </a:r>
            <a:r>
              <a:rPr lang="uk-UA" sz="1600" i="1" dirty="0"/>
              <a:t>/клієнта]»</a:t>
            </a:r>
            <a:endParaRPr lang="uk-UA" sz="1600" dirty="0"/>
          </a:p>
        </p:txBody>
      </p:sp>
      <p:sp>
        <p:nvSpPr>
          <p:cNvPr id="5" name="TextBox 4">
            <a:extLst>
              <a:ext uri="{FF2B5EF4-FFF2-40B4-BE49-F238E27FC236}">
                <a16:creationId xmlns:a16="http://schemas.microsoft.com/office/drawing/2014/main" id="{42AC8C0D-A020-4E7E-85C8-638DE44BABB8}"/>
              </a:ext>
            </a:extLst>
          </p:cNvPr>
          <p:cNvSpPr txBox="1"/>
          <p:nvPr/>
        </p:nvSpPr>
        <p:spPr>
          <a:xfrm>
            <a:off x="251520" y="315701"/>
            <a:ext cx="7272808" cy="36933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spcBef>
                <a:spcPts val="600"/>
              </a:spcBef>
            </a:pPr>
            <a:r>
              <a:rPr lang="uk-UA" sz="1800" b="1" dirty="0">
                <a:solidFill>
                  <a:schemeClr val="accent1">
                    <a:lumMod val="75000"/>
                  </a:schemeClr>
                </a:solidFill>
              </a:rPr>
              <a:t>МОВА ДОСЯГНЕНЬ: ЯК ПИСАТИ СИЛЬНІ ПУНКТИ (І МЕТОД </a:t>
            </a:r>
            <a:r>
              <a:rPr lang="en-GB" sz="1800" b="1" dirty="0">
                <a:solidFill>
                  <a:srgbClr val="00B050"/>
                </a:solidFill>
              </a:rPr>
              <a:t>STAR</a:t>
            </a:r>
            <a:r>
              <a:rPr lang="en-GB" sz="1800" b="1" dirty="0">
                <a:solidFill>
                  <a:schemeClr val="accent1">
                    <a:lumMod val="75000"/>
                  </a:schemeClr>
                </a:solidFill>
              </a:rPr>
              <a:t>)</a:t>
            </a:r>
            <a:endParaRPr lang="uk-UA" sz="1800" b="1" dirty="0">
              <a:solidFill>
                <a:schemeClr val="accent1">
                  <a:lumMod val="75000"/>
                </a:schemeClr>
              </a:solidFill>
            </a:endParaRPr>
          </a:p>
        </p:txBody>
      </p:sp>
    </p:spTree>
    <p:extLst>
      <p:ext uri="{BB962C8B-B14F-4D97-AF65-F5344CB8AC3E}">
        <p14:creationId xmlns:p14="http://schemas.microsoft.com/office/powerpoint/2010/main" val="35661737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AED3169-CA5A-4C9C-9487-FBF1A2A7BA61}"/>
              </a:ext>
            </a:extLst>
          </p:cNvPr>
          <p:cNvSpPr txBox="1"/>
          <p:nvPr/>
        </p:nvSpPr>
        <p:spPr>
          <a:xfrm>
            <a:off x="323528" y="260648"/>
            <a:ext cx="7416824" cy="4616648"/>
          </a:xfrm>
          <a:prstGeom prst="rect">
            <a:avLst/>
          </a:prstGeom>
          <a:noFill/>
        </p:spPr>
        <p:txBody>
          <a:bodyPr wrap="square">
            <a:spAutoFit/>
          </a:bodyPr>
          <a:lstStyle/>
          <a:p>
            <a:pPr>
              <a:spcBef>
                <a:spcPts val="600"/>
              </a:spcBef>
              <a:spcAft>
                <a:spcPts val="600"/>
              </a:spcAft>
            </a:pPr>
            <a:r>
              <a:rPr lang="uk-UA" b="1" dirty="0">
                <a:solidFill>
                  <a:schemeClr val="accent1">
                    <a:lumMod val="75000"/>
                  </a:schemeClr>
                </a:solidFill>
              </a:rPr>
              <a:t>ЧЕК-ЛИСТ ПЕРЕД ВІДПРАВКОЮ</a:t>
            </a:r>
          </a:p>
          <a:p>
            <a:pPr>
              <a:spcBef>
                <a:spcPts val="600"/>
              </a:spcBef>
              <a:spcAft>
                <a:spcPts val="600"/>
              </a:spcAft>
            </a:pPr>
            <a:endParaRPr lang="uk-UA" b="1" dirty="0">
              <a:solidFill>
                <a:schemeClr val="accent1">
                  <a:lumMod val="75000"/>
                </a:schemeClr>
              </a:solidFill>
            </a:endParaRPr>
          </a:p>
          <a:p>
            <a:pPr marL="342900" indent="-342900">
              <a:spcBef>
                <a:spcPts val="600"/>
              </a:spcBef>
              <a:spcAft>
                <a:spcPts val="600"/>
              </a:spcAft>
              <a:buFont typeface="+mj-lt"/>
              <a:buAutoNum type="arabicPeriod"/>
            </a:pPr>
            <a:r>
              <a:rPr lang="uk-UA" b="1" dirty="0"/>
              <a:t>Обсяг:</a:t>
            </a:r>
            <a:r>
              <a:rPr lang="uk-UA" dirty="0"/>
              <a:t> 1 сторінка (можна 2, якщо маєте 6–10 років релевантного досвіду або багато </a:t>
            </a:r>
            <a:r>
              <a:rPr lang="uk-UA" dirty="0" err="1"/>
              <a:t>проєктів</a:t>
            </a:r>
            <a:r>
              <a:rPr lang="uk-UA" dirty="0"/>
              <a:t>).</a:t>
            </a:r>
          </a:p>
          <a:p>
            <a:pPr marL="342900" indent="-342900">
              <a:spcBef>
                <a:spcPts val="600"/>
              </a:spcBef>
              <a:spcAft>
                <a:spcPts val="600"/>
              </a:spcAft>
              <a:buFont typeface="+mj-lt"/>
              <a:buAutoNum type="arabicPeriod"/>
            </a:pPr>
            <a:r>
              <a:rPr lang="uk-UA" b="1" dirty="0"/>
              <a:t>Зміст:</a:t>
            </a:r>
            <a:r>
              <a:rPr lang="uk-UA" dirty="0"/>
              <a:t> 3–5 вимірюваних досягнень у </a:t>
            </a:r>
            <a:r>
              <a:rPr lang="en-GB" dirty="0"/>
              <a:t>Experience/Projects; </a:t>
            </a:r>
            <a:r>
              <a:rPr lang="uk-UA" dirty="0"/>
              <a:t>додайте ключові слова з опису вакансії.</a:t>
            </a:r>
          </a:p>
          <a:p>
            <a:pPr marL="342900" indent="-342900">
              <a:spcBef>
                <a:spcPts val="600"/>
              </a:spcBef>
              <a:spcAft>
                <a:spcPts val="600"/>
              </a:spcAft>
              <a:buFont typeface="+mj-lt"/>
              <a:buAutoNum type="arabicPeriod"/>
            </a:pPr>
            <a:r>
              <a:rPr lang="uk-UA" b="1" dirty="0"/>
              <a:t>Оформлення:</a:t>
            </a:r>
            <a:r>
              <a:rPr lang="uk-UA" dirty="0"/>
              <a:t> простий </a:t>
            </a:r>
            <a:r>
              <a:rPr lang="uk-UA" dirty="0" err="1"/>
              <a:t>одноколонковий</a:t>
            </a:r>
            <a:r>
              <a:rPr lang="uk-UA" dirty="0"/>
              <a:t> макет, стандартні заголовки; формат </a:t>
            </a:r>
            <a:r>
              <a:rPr lang="en-GB" dirty="0"/>
              <a:t>PDF (</a:t>
            </a:r>
            <a:r>
              <a:rPr lang="uk-UA" dirty="0"/>
              <a:t>або </a:t>
            </a:r>
            <a:r>
              <a:rPr lang="en-GB" dirty="0"/>
              <a:t>DOCX); </a:t>
            </a:r>
            <a:r>
              <a:rPr lang="uk-UA" dirty="0" err="1"/>
              <a:t>клікабельні</a:t>
            </a:r>
            <a:r>
              <a:rPr lang="uk-UA" dirty="0"/>
              <a:t> посилання.</a:t>
            </a:r>
          </a:p>
          <a:p>
            <a:pPr marL="342900" indent="-342900">
              <a:spcBef>
                <a:spcPts val="600"/>
              </a:spcBef>
              <a:spcAft>
                <a:spcPts val="600"/>
              </a:spcAft>
              <a:buFont typeface="+mj-lt"/>
              <a:buAutoNum type="arabicPeriod"/>
            </a:pPr>
            <a:r>
              <a:rPr lang="uk-UA" b="1" dirty="0"/>
              <a:t>Перевірка:</a:t>
            </a:r>
            <a:r>
              <a:rPr lang="uk-UA" dirty="0"/>
              <a:t> правопис, єдине форматування дат; актуальні контакти.</a:t>
            </a:r>
            <a:br>
              <a:rPr lang="uk-UA" dirty="0"/>
            </a:br>
            <a:r>
              <a:rPr lang="uk-UA" b="1" dirty="0"/>
              <a:t>Назва файлу:</a:t>
            </a:r>
            <a:r>
              <a:rPr lang="uk-UA" dirty="0"/>
              <a:t> </a:t>
            </a:r>
            <a:r>
              <a:rPr lang="en-GB" i="1" dirty="0"/>
              <a:t>Lastname_Firstname_Resume_2025.pdf</a:t>
            </a:r>
            <a:r>
              <a:rPr lang="en-GB" dirty="0"/>
              <a:t>.</a:t>
            </a:r>
          </a:p>
          <a:p>
            <a:pPr marL="342900" indent="-342900">
              <a:spcBef>
                <a:spcPts val="600"/>
              </a:spcBef>
              <a:spcAft>
                <a:spcPts val="600"/>
              </a:spcAft>
              <a:buFont typeface="+mj-lt"/>
              <a:buAutoNum type="arabicPeriod"/>
            </a:pPr>
            <a:r>
              <a:rPr lang="uk-UA" i="1" dirty="0"/>
              <a:t>Для академії:</a:t>
            </a:r>
            <a:r>
              <a:rPr lang="uk-UA" dirty="0"/>
              <a:t> дозволено 2–3 </a:t>
            </a:r>
            <a:r>
              <a:rPr lang="uk-UA" dirty="0" err="1"/>
              <a:t>стор</a:t>
            </a:r>
            <a:r>
              <a:rPr lang="uk-UA" dirty="0"/>
              <a:t>. для повного </a:t>
            </a:r>
            <a:r>
              <a:rPr lang="en-GB" dirty="0"/>
              <a:t>CV + </a:t>
            </a:r>
            <a:r>
              <a:rPr lang="uk-UA" dirty="0"/>
              <a:t>розділи </a:t>
            </a:r>
            <a:r>
              <a:rPr lang="en-GB" dirty="0"/>
              <a:t>Publications/Grants/Teaching.</a:t>
            </a:r>
          </a:p>
        </p:txBody>
      </p:sp>
    </p:spTree>
    <p:extLst>
      <p:ext uri="{BB962C8B-B14F-4D97-AF65-F5344CB8AC3E}">
        <p14:creationId xmlns:p14="http://schemas.microsoft.com/office/powerpoint/2010/main" val="27577324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4A4FACE-A52F-477B-8D67-B745847093E9}"/>
              </a:ext>
            </a:extLst>
          </p:cNvPr>
          <p:cNvSpPr txBox="1"/>
          <p:nvPr/>
        </p:nvSpPr>
        <p:spPr>
          <a:xfrm>
            <a:off x="683568" y="1628800"/>
            <a:ext cx="6480720" cy="2229456"/>
          </a:xfrm>
          <a:prstGeom prst="rect">
            <a:avLst/>
          </a:prstGeom>
          <a:noFill/>
        </p:spPr>
        <p:txBody>
          <a:bodyPr wrap="square">
            <a:spAutoFit/>
          </a:bodyPr>
          <a:lstStyle/>
          <a:p>
            <a:pPr algn="just">
              <a:lnSpc>
                <a:spcPct val="200000"/>
              </a:lnSpc>
            </a:pPr>
            <a:r>
              <a:rPr lang="uk-UA" b="1" i="0" dirty="0">
                <a:solidFill>
                  <a:srgbClr val="333333"/>
                </a:solidFill>
                <a:effectLst/>
                <a:latin typeface="Open Sans" panose="020B0606030504020204" pitchFamily="34" charset="0"/>
              </a:rPr>
              <a:t>Завдання </a:t>
            </a:r>
            <a:r>
              <a:rPr lang="uk-UA" b="1" dirty="0">
                <a:solidFill>
                  <a:srgbClr val="333333"/>
                </a:solidFill>
                <a:latin typeface="Open Sans" panose="020B0606030504020204" pitchFamily="34" charset="0"/>
              </a:rPr>
              <a:t>№ 4</a:t>
            </a:r>
            <a:r>
              <a:rPr lang="uk-UA" b="1" i="0" dirty="0">
                <a:solidFill>
                  <a:srgbClr val="333333"/>
                </a:solidFill>
                <a:effectLst/>
                <a:latin typeface="Open Sans" panose="020B0606030504020204" pitchFamily="34" charset="0"/>
              </a:rPr>
              <a:t>:</a:t>
            </a:r>
            <a:r>
              <a:rPr lang="uk-UA" b="0" i="0" dirty="0">
                <a:solidFill>
                  <a:srgbClr val="333333"/>
                </a:solidFill>
                <a:effectLst/>
                <a:latin typeface="Open Sans" panose="020B0606030504020204" pitchFamily="34" charset="0"/>
              </a:rPr>
              <a:t> </a:t>
            </a:r>
          </a:p>
          <a:p>
            <a:pPr algn="just">
              <a:lnSpc>
                <a:spcPct val="200000"/>
              </a:lnSpc>
            </a:pPr>
            <a:r>
              <a:rPr lang="uk-UA" b="0" i="0" dirty="0">
                <a:solidFill>
                  <a:srgbClr val="333333"/>
                </a:solidFill>
                <a:effectLst/>
                <a:latin typeface="Open Sans" panose="020B0606030504020204" pitchFamily="34" charset="0"/>
              </a:rPr>
              <a:t>Ви на співбесіді й вам запропонували не зовсім етичний спосіб отримати підвищення. Напишіть коротку відповідь, як би ви відреагували в цій ситуації. </a:t>
            </a:r>
          </a:p>
        </p:txBody>
      </p:sp>
    </p:spTree>
    <p:extLst>
      <p:ext uri="{BB962C8B-B14F-4D97-AF65-F5344CB8AC3E}">
        <p14:creationId xmlns:p14="http://schemas.microsoft.com/office/powerpoint/2010/main" val="26211881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Результат пошуку зображень за запитом &quot;thank you for attention&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52040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75656" y="0"/>
            <a:ext cx="5328592" cy="430887"/>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lvl="0" indent="450850" fontAlgn="base">
              <a:spcBef>
                <a:spcPct val="0"/>
              </a:spcBef>
              <a:spcAft>
                <a:spcPct val="0"/>
              </a:spcAft>
              <a:tabLst>
                <a:tab pos="228600" algn="l"/>
                <a:tab pos="457200" algn="l"/>
                <a:tab pos="800100" algn="l"/>
              </a:tabLst>
            </a:pPr>
            <a:r>
              <a:rPr lang="uk-UA" sz="2200" b="1" dirty="0">
                <a:solidFill>
                  <a:schemeClr val="tx1"/>
                </a:solidFill>
                <a:latin typeface="+mj-lt"/>
                <a:ea typeface="Times New Roman" pitchFamily="18" charset="0"/>
                <a:cs typeface="Arial" pitchFamily="34" charset="0"/>
              </a:rPr>
              <a:t>РЕКОМЕНДОВАНА ЛІТЕРАТУРА</a:t>
            </a:r>
            <a:endParaRPr lang="ru-RU" sz="2200" dirty="0">
              <a:solidFill>
                <a:schemeClr val="tx1"/>
              </a:solidFill>
              <a:latin typeface="+mj-lt"/>
              <a:cs typeface="Arial" pitchFamily="34" charset="0"/>
            </a:endParaRPr>
          </a:p>
        </p:txBody>
      </p:sp>
      <p:sp>
        <p:nvSpPr>
          <p:cNvPr id="3" name="Rectangle 1"/>
          <p:cNvSpPr>
            <a:spLocks noChangeArrowheads="1"/>
          </p:cNvSpPr>
          <p:nvPr/>
        </p:nvSpPr>
        <p:spPr bwMode="auto">
          <a:xfrm>
            <a:off x="359532" y="796422"/>
            <a:ext cx="7560840" cy="5709255"/>
          </a:xfrm>
          <a:prstGeom prst="rect">
            <a:avLst/>
          </a:prstGeom>
          <a:gradFill flip="none" rotWithShape="1">
            <a:gsLst>
              <a:gs pos="0">
                <a:srgbClr val="FFFFFF">
                  <a:shade val="30000"/>
                  <a:satMod val="115000"/>
                </a:srgbClr>
              </a:gs>
              <a:gs pos="50000">
                <a:srgbClr val="FFFFFF">
                  <a:shade val="67500"/>
                  <a:satMod val="115000"/>
                </a:srgbClr>
              </a:gs>
              <a:gs pos="100000">
                <a:srgbClr val="FFFFFF">
                  <a:shade val="100000"/>
                  <a:satMod val="115000"/>
                </a:srgbClr>
              </a:gs>
            </a:gsLst>
            <a:lin ang="18900000" scaled="1"/>
            <a:tileRect/>
          </a:gradFill>
          <a:ln w="9525">
            <a:solidFill>
              <a:schemeClr val="tx1">
                <a:lumMod val="95000"/>
                <a:lumOff val="5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a:spcBef>
                <a:spcPts val="600"/>
              </a:spcBef>
            </a:pPr>
            <a:r>
              <a:rPr lang="uk-UA" sz="1200" b="1" dirty="0"/>
              <a:t>ОСНОВНІ РЕСУРСИ</a:t>
            </a:r>
          </a:p>
          <a:p>
            <a:pPr>
              <a:spcBef>
                <a:spcPts val="600"/>
              </a:spcBef>
              <a:buFont typeface="+mj-lt"/>
              <a:buAutoNum type="arabicPeriod"/>
            </a:pPr>
            <a:r>
              <a:rPr lang="en-GB" sz="1200" b="1" dirty="0" err="1"/>
              <a:t>Europass</a:t>
            </a:r>
            <a:r>
              <a:rPr lang="en-GB" sz="1200" b="1" dirty="0"/>
              <a:t> CV (</a:t>
            </a:r>
            <a:r>
              <a:rPr lang="uk-UA" sz="1200" b="1" dirty="0"/>
              <a:t>офіційно, українською/</a:t>
            </a:r>
            <a:r>
              <a:rPr lang="uk-UA" sz="1200" b="1" dirty="0" err="1"/>
              <a:t>англ</a:t>
            </a:r>
            <a:r>
              <a:rPr lang="uk-UA" sz="1200" b="1" dirty="0"/>
              <a:t>.)</a:t>
            </a:r>
            <a:r>
              <a:rPr lang="uk-UA" sz="1200" dirty="0"/>
              <a:t> — конструктор </a:t>
            </a:r>
            <a:r>
              <a:rPr lang="en-GB" sz="1200" dirty="0"/>
              <a:t>CV </a:t>
            </a:r>
            <a:r>
              <a:rPr lang="uk-UA" sz="1200" dirty="0"/>
              <a:t>і поради. </a:t>
            </a:r>
            <a:r>
              <a:rPr lang="en-GB" sz="1200" dirty="0">
                <a:solidFill>
                  <a:srgbClr val="FF0000"/>
                </a:solidFill>
              </a:rPr>
              <a:t>https://europass.europa.eu/uk/create-europass-cv </a:t>
            </a:r>
            <a:endParaRPr lang="uk-UA" sz="1200" dirty="0">
              <a:solidFill>
                <a:srgbClr val="FF0000"/>
              </a:solidFill>
            </a:endParaRPr>
          </a:p>
          <a:p>
            <a:pPr>
              <a:spcBef>
                <a:spcPts val="600"/>
              </a:spcBef>
              <a:buFont typeface="+mj-lt"/>
              <a:buAutoNum type="arabicPeriod"/>
            </a:pPr>
            <a:r>
              <a:rPr lang="en-GB" sz="1200" b="1" dirty="0"/>
              <a:t>Harvard (MCS): Resumes &amp; Cover Letters (PDF-</a:t>
            </a:r>
            <a:r>
              <a:rPr lang="uk-UA" sz="1200" b="1" dirty="0" err="1"/>
              <a:t>гайди</a:t>
            </a:r>
            <a:r>
              <a:rPr lang="uk-UA" sz="1200" b="1" dirty="0"/>
              <a:t>)</a:t>
            </a:r>
            <a:r>
              <a:rPr lang="uk-UA" sz="1200" dirty="0"/>
              <a:t> — лаконічні вимоги, приклади.</a:t>
            </a:r>
            <a:r>
              <a:rPr lang="uk-UA" sz="1200" dirty="0">
                <a:solidFill>
                  <a:srgbClr val="FF0000"/>
                </a:solidFill>
              </a:rPr>
              <a:t> </a:t>
            </a:r>
            <a:r>
              <a:rPr lang="en-GB" sz="1200" dirty="0">
                <a:solidFill>
                  <a:srgbClr val="FF0000"/>
                </a:solidFill>
                <a:hlinkClick r:id="rId3">
                  <a:extLst>
                    <a:ext uri="{A12FA001-AC4F-418D-AE19-62706E023703}">
                      <ahyp:hlinkClr xmlns:ahyp="http://schemas.microsoft.com/office/drawing/2018/hyperlinkcolor" val="tx"/>
                    </a:ext>
                  </a:extLst>
                </a:hlinkClick>
              </a:rPr>
              <a:t>https://ocs.fas.harvard.edu/resumes-cover-letters</a:t>
            </a:r>
            <a:endParaRPr lang="uk-UA" sz="1200" dirty="0">
              <a:solidFill>
                <a:srgbClr val="FF0000"/>
              </a:solidFill>
            </a:endParaRPr>
          </a:p>
          <a:p>
            <a:pPr>
              <a:spcBef>
                <a:spcPts val="600"/>
              </a:spcBef>
              <a:buFont typeface="+mj-lt"/>
              <a:buAutoNum type="arabicPeriod"/>
            </a:pPr>
            <a:r>
              <a:rPr lang="en-GB" sz="1200" b="1" dirty="0"/>
              <a:t>MIT CAPD: Resumes / Cover Letters</a:t>
            </a:r>
            <a:r>
              <a:rPr lang="en-GB" sz="1200" dirty="0"/>
              <a:t> — </a:t>
            </a:r>
            <a:r>
              <a:rPr lang="uk-UA" sz="1200" dirty="0"/>
              <a:t>структурні поради + зразки для бакалаврів-</a:t>
            </a:r>
            <a:r>
              <a:rPr lang="en-GB" sz="1200" dirty="0"/>
              <a:t>PhD. </a:t>
            </a:r>
            <a:r>
              <a:rPr lang="en-GB" sz="1200" dirty="0">
                <a:solidFill>
                  <a:srgbClr val="FF0000"/>
                </a:solidFill>
              </a:rPr>
              <a:t>https://ocs.fas.harvard.edu/resumes-cover-letters</a:t>
            </a:r>
          </a:p>
          <a:p>
            <a:pPr>
              <a:spcBef>
                <a:spcPts val="600"/>
              </a:spcBef>
              <a:buFont typeface="+mj-lt"/>
              <a:buAutoNum type="arabicPeriod"/>
            </a:pPr>
            <a:r>
              <a:rPr lang="en-GB" sz="1200" b="1" dirty="0"/>
              <a:t>Oxford University Careers Service: CVs &amp; Cover letters</a:t>
            </a:r>
            <a:r>
              <a:rPr lang="en-GB" sz="1200" dirty="0"/>
              <a:t> — </a:t>
            </a:r>
            <a:r>
              <a:rPr lang="uk-UA" sz="1200" dirty="0"/>
              <a:t>акцент на </a:t>
            </a:r>
            <a:r>
              <a:rPr lang="uk-UA" sz="1200" dirty="0" err="1"/>
              <a:t>таргетуванні</a:t>
            </a:r>
            <a:r>
              <a:rPr lang="uk-UA" sz="1200" dirty="0"/>
              <a:t> й академічних заявках. </a:t>
            </a:r>
            <a:r>
              <a:rPr lang="en-GB" sz="1200" dirty="0">
                <a:solidFill>
                  <a:srgbClr val="FF0000"/>
                </a:solidFill>
                <a:hlinkClick r:id="rId4">
                  <a:extLst>
                    <a:ext uri="{A12FA001-AC4F-418D-AE19-62706E023703}">
                      <ahyp:hlinkClr xmlns:ahyp="http://schemas.microsoft.com/office/drawing/2018/hyperlinkcolor" val="tx"/>
                    </a:ext>
                  </a:extLst>
                </a:hlinkClick>
              </a:rPr>
              <a:t>https://www.careers.ox.ac.uk/cvs-cover-letters</a:t>
            </a:r>
            <a:endParaRPr lang="uk-UA" sz="1200" dirty="0">
              <a:solidFill>
                <a:srgbClr val="FF0000"/>
              </a:solidFill>
            </a:endParaRPr>
          </a:p>
          <a:p>
            <a:pPr>
              <a:spcBef>
                <a:spcPts val="600"/>
              </a:spcBef>
              <a:buFont typeface="+mj-lt"/>
              <a:buAutoNum type="arabicPeriod"/>
            </a:pPr>
            <a:r>
              <a:rPr lang="en-GB" sz="1200" b="1" dirty="0"/>
              <a:t>UK National Careers Service: How to write a CV</a:t>
            </a:r>
            <a:r>
              <a:rPr lang="en-GB" sz="1200" dirty="0"/>
              <a:t> — </a:t>
            </a:r>
            <a:r>
              <a:rPr lang="uk-UA" sz="1200" dirty="0"/>
              <a:t>державні рекомендації для ринку Британії. </a:t>
            </a:r>
            <a:r>
              <a:rPr lang="en-GB" sz="1200" dirty="0">
                <a:solidFill>
                  <a:srgbClr val="FF0000"/>
                </a:solidFill>
                <a:hlinkClick r:id="rId5">
                  <a:extLst>
                    <a:ext uri="{A12FA001-AC4F-418D-AE19-62706E023703}">
                      <ahyp:hlinkClr xmlns:ahyp="http://schemas.microsoft.com/office/drawing/2018/hyperlinkcolor" val="tx"/>
                    </a:ext>
                  </a:extLst>
                </a:hlinkClick>
              </a:rPr>
              <a:t>https://nationalcareers.service.gov.uk/careers-advice/how-to-write-a-cv</a:t>
            </a:r>
            <a:endParaRPr lang="uk-UA" sz="1200" dirty="0">
              <a:solidFill>
                <a:srgbClr val="FF0000"/>
              </a:solidFill>
            </a:endParaRPr>
          </a:p>
          <a:p>
            <a:pPr>
              <a:spcBef>
                <a:spcPts val="600"/>
              </a:spcBef>
              <a:buFont typeface="+mj-lt"/>
              <a:buAutoNum type="arabicPeriod"/>
            </a:pPr>
            <a:r>
              <a:rPr lang="en-GB" sz="1200" b="1" dirty="0"/>
              <a:t>USAJOBS (</a:t>
            </a:r>
            <a:r>
              <a:rPr lang="uk-UA" sz="1200" b="1" dirty="0"/>
              <a:t>офіційно): </a:t>
            </a:r>
            <a:r>
              <a:rPr lang="en-GB" sz="1200" b="1" dirty="0"/>
              <a:t>federal résumé</a:t>
            </a:r>
            <a:r>
              <a:rPr lang="en-GB" sz="1200" dirty="0"/>
              <a:t> — </a:t>
            </a:r>
            <a:r>
              <a:rPr lang="uk-UA" sz="1200" dirty="0"/>
              <a:t>специфіка резюме для держслужби США (дві сторінки тощо). </a:t>
            </a:r>
            <a:r>
              <a:rPr lang="en-GB" sz="1200" dirty="0">
                <a:solidFill>
                  <a:srgbClr val="FF0000"/>
                </a:solidFill>
                <a:hlinkClick r:id="rId5">
                  <a:extLst>
                    <a:ext uri="{A12FA001-AC4F-418D-AE19-62706E023703}">
                      <ahyp:hlinkClr xmlns:ahyp="http://schemas.microsoft.com/office/drawing/2018/hyperlinkcolor" val="tx"/>
                    </a:ext>
                  </a:extLst>
                </a:hlinkClick>
              </a:rPr>
              <a:t>https://nationalcareers.service.gov.uk/careers-advice/how-to-write-a-cv</a:t>
            </a:r>
            <a:r>
              <a:rPr lang="uk-UA" sz="1200" dirty="0">
                <a:solidFill>
                  <a:srgbClr val="FF0000"/>
                </a:solidFill>
              </a:rPr>
              <a:t> </a:t>
            </a:r>
            <a:endParaRPr lang="en-GB" sz="1200" dirty="0">
              <a:solidFill>
                <a:srgbClr val="FF0000"/>
              </a:solidFill>
            </a:endParaRPr>
          </a:p>
          <a:p>
            <a:pPr>
              <a:spcBef>
                <a:spcPts val="600"/>
              </a:spcBef>
            </a:pPr>
            <a:r>
              <a:rPr lang="uk-UA" sz="1200" b="1" dirty="0"/>
              <a:t>ІНСТРУМЕНТИ ДЛЯ КОНТЕНТУ </a:t>
            </a:r>
            <a:r>
              <a:rPr lang="en-GB" sz="1200" b="1" dirty="0"/>
              <a:t>CV (</a:t>
            </a:r>
            <a:r>
              <a:rPr lang="uk-UA" sz="1200" b="1" dirty="0"/>
              <a:t>КЛЮЧОВІ СЛОВА Й КОМПЕТЕНЦІЇ)</a:t>
            </a:r>
          </a:p>
          <a:p>
            <a:pPr>
              <a:spcBef>
                <a:spcPts val="600"/>
              </a:spcBef>
              <a:buFont typeface="+mj-lt"/>
              <a:buAutoNum type="arabicPeriod" startAt="7"/>
            </a:pPr>
            <a:r>
              <a:rPr lang="en-GB" sz="1200" b="1" dirty="0"/>
              <a:t>ESCO (</a:t>
            </a:r>
            <a:r>
              <a:rPr lang="uk-UA" sz="1200" b="1" dirty="0"/>
              <a:t>ЄС): словник професій/навичок</a:t>
            </a:r>
            <a:r>
              <a:rPr lang="uk-UA" sz="1200" dirty="0"/>
              <a:t> — щоб підбирати правильні </a:t>
            </a:r>
            <a:r>
              <a:rPr lang="uk-UA" sz="1200" dirty="0" err="1"/>
              <a:t>скіли</a:t>
            </a:r>
            <a:r>
              <a:rPr lang="uk-UA" sz="1200" dirty="0"/>
              <a:t> й назви професій під ЄС. </a:t>
            </a:r>
            <a:r>
              <a:rPr lang="en-GB" sz="1200" dirty="0">
                <a:solidFill>
                  <a:srgbClr val="FF0000"/>
                </a:solidFill>
                <a:hlinkClick r:id="rId5">
                  <a:extLst>
                    <a:ext uri="{A12FA001-AC4F-418D-AE19-62706E023703}">
                      <ahyp:hlinkClr xmlns:ahyp="http://schemas.microsoft.com/office/drawing/2018/hyperlinkcolor" val="tx"/>
                    </a:ext>
                  </a:extLst>
                </a:hlinkClick>
              </a:rPr>
              <a:t>https://nationalcareers.service.gov.uk/careers-advice/how-to-write-a-cv</a:t>
            </a:r>
            <a:endParaRPr lang="uk-UA" sz="1200" dirty="0">
              <a:solidFill>
                <a:srgbClr val="FF0000"/>
              </a:solidFill>
            </a:endParaRPr>
          </a:p>
          <a:p>
            <a:pPr>
              <a:spcBef>
                <a:spcPts val="600"/>
              </a:spcBef>
              <a:buFont typeface="+mj-lt"/>
              <a:buAutoNum type="arabicPeriod" startAt="7"/>
            </a:pPr>
            <a:r>
              <a:rPr lang="en-GB" sz="1200" b="1" dirty="0"/>
              <a:t>O*NET (</a:t>
            </a:r>
            <a:r>
              <a:rPr lang="uk-UA" sz="1200" b="1" dirty="0"/>
              <a:t>США): база професій та навичок</a:t>
            </a:r>
            <a:r>
              <a:rPr lang="uk-UA" sz="1200" dirty="0"/>
              <a:t> — для формулювань </a:t>
            </a:r>
            <a:r>
              <a:rPr lang="en-GB" sz="1200" dirty="0"/>
              <a:t>hard/soft skills </a:t>
            </a:r>
            <a:r>
              <a:rPr lang="uk-UA" sz="1200" dirty="0"/>
              <a:t>і </a:t>
            </a:r>
            <a:r>
              <a:rPr lang="en-GB" sz="1200" dirty="0"/>
              <a:t>duty statements. </a:t>
            </a:r>
            <a:r>
              <a:rPr lang="en-GB" sz="1200" dirty="0">
                <a:solidFill>
                  <a:srgbClr val="FF0000"/>
                </a:solidFill>
                <a:hlinkClick r:id="rId5">
                  <a:extLst>
                    <a:ext uri="{A12FA001-AC4F-418D-AE19-62706E023703}">
                      <ahyp:hlinkClr xmlns:ahyp="http://schemas.microsoft.com/office/drawing/2018/hyperlinkcolor" val="tx"/>
                    </a:ext>
                  </a:extLst>
                </a:hlinkClick>
              </a:rPr>
              <a:t>https://nationalcareers.service.gov.uk/careers-advice/how-to-write-a-cv</a:t>
            </a:r>
            <a:endParaRPr lang="uk-UA" sz="1200" dirty="0">
              <a:solidFill>
                <a:srgbClr val="FF0000"/>
              </a:solidFill>
            </a:endParaRPr>
          </a:p>
          <a:p>
            <a:pPr>
              <a:spcBef>
                <a:spcPts val="600"/>
              </a:spcBef>
              <a:buFont typeface="+mj-lt"/>
              <a:buAutoNum type="arabicPeriod" startAt="7"/>
            </a:pPr>
            <a:r>
              <a:rPr lang="en-GB" sz="1200" b="1" dirty="0"/>
              <a:t>NACE Career Readiness Competencies (2024, </a:t>
            </a:r>
            <a:r>
              <a:rPr lang="uk-UA" sz="1200" b="1" dirty="0" err="1"/>
              <a:t>оновл</a:t>
            </a:r>
            <a:r>
              <a:rPr lang="uk-UA" sz="1200" b="1" dirty="0"/>
              <a:t>.)</a:t>
            </a:r>
            <a:r>
              <a:rPr lang="uk-UA" sz="1200" dirty="0"/>
              <a:t> — 8 компетенцій з прикладами поведінки (для метрик у </a:t>
            </a:r>
            <a:r>
              <a:rPr lang="en-GB" sz="1200" dirty="0"/>
              <a:t>CV/</a:t>
            </a:r>
            <a:r>
              <a:rPr lang="uk-UA" sz="1200" dirty="0"/>
              <a:t>листах</a:t>
            </a:r>
            <a:r>
              <a:rPr lang="uk-UA" sz="1200" dirty="0">
                <a:solidFill>
                  <a:srgbClr val="FF0000"/>
                </a:solidFill>
              </a:rPr>
              <a:t>). </a:t>
            </a:r>
            <a:r>
              <a:rPr lang="en-GB" sz="1200" dirty="0">
                <a:solidFill>
                  <a:srgbClr val="FF0000"/>
                </a:solidFill>
                <a:hlinkClick r:id="rId5">
                  <a:extLst>
                    <a:ext uri="{A12FA001-AC4F-418D-AE19-62706E023703}">
                      <ahyp:hlinkClr xmlns:ahyp="http://schemas.microsoft.com/office/drawing/2018/hyperlinkcolor" val="tx"/>
                    </a:ext>
                  </a:extLst>
                </a:hlinkClick>
              </a:rPr>
              <a:t>https://nationalcareers.service.gov.uk/careers-advice/how-to-write-a-cv</a:t>
            </a:r>
            <a:r>
              <a:rPr lang="uk-UA" sz="1200" dirty="0">
                <a:solidFill>
                  <a:srgbClr val="FF0000"/>
                </a:solidFill>
              </a:rPr>
              <a:t> </a:t>
            </a:r>
            <a:endParaRPr lang="en-GB" sz="1200" dirty="0">
              <a:solidFill>
                <a:srgbClr val="FF0000"/>
              </a:solidFill>
            </a:endParaRPr>
          </a:p>
          <a:p>
            <a:pPr>
              <a:spcBef>
                <a:spcPts val="600"/>
              </a:spcBef>
            </a:pPr>
            <a:r>
              <a:rPr lang="uk-UA" sz="1200" b="1" dirty="0"/>
              <a:t>УКРАЇНСЬКИЙ КОНТЕКСТ</a:t>
            </a:r>
          </a:p>
          <a:p>
            <a:pPr>
              <a:spcBef>
                <a:spcPts val="600"/>
              </a:spcBef>
              <a:buFont typeface="+mj-lt"/>
              <a:buAutoNum type="arabicPeriod" startAt="10"/>
            </a:pPr>
            <a:r>
              <a:rPr lang="en-GB" sz="1200" b="1" dirty="0" err="1"/>
              <a:t>Europass</a:t>
            </a:r>
            <a:r>
              <a:rPr lang="en-GB" sz="1200" b="1" dirty="0"/>
              <a:t> </a:t>
            </a:r>
            <a:r>
              <a:rPr lang="uk-UA" sz="1200" b="1" dirty="0"/>
              <a:t>Україна (НАЗЯВО): резюме українською</a:t>
            </a:r>
            <a:r>
              <a:rPr lang="uk-UA" sz="1200" dirty="0"/>
              <a:t> — локалізована сторінка з інструкціями. </a:t>
            </a:r>
            <a:r>
              <a:rPr lang="en-GB" sz="1200" dirty="0">
                <a:solidFill>
                  <a:srgbClr val="FF0000"/>
                </a:solidFill>
              </a:rPr>
              <a:t>https://europass.nqa.gov.ua/resume </a:t>
            </a:r>
            <a:endParaRPr lang="uk-UA" sz="1200" dirty="0">
              <a:solidFill>
                <a:srgbClr val="FF0000"/>
              </a:solidFill>
            </a:endParaRPr>
          </a:p>
          <a:p>
            <a:pPr>
              <a:spcBef>
                <a:spcPts val="600"/>
              </a:spcBef>
              <a:buFont typeface="+mj-lt"/>
              <a:buAutoNum type="arabicPeriod" startAt="10"/>
            </a:pPr>
            <a:r>
              <a:rPr lang="uk-UA" sz="1200" b="1" dirty="0"/>
              <a:t>Державна служба зайнятості: як створити/розмістити резюме</a:t>
            </a:r>
            <a:r>
              <a:rPr lang="uk-UA" sz="1200" dirty="0"/>
              <a:t> — офіційні кроки та поради. </a:t>
            </a:r>
            <a:r>
              <a:rPr lang="uk-UA" sz="1200" dirty="0">
                <a:solidFill>
                  <a:srgbClr val="FF0000"/>
                </a:solidFill>
                <a:hlinkClick r:id="rId6">
                  <a:extLst>
                    <a:ext uri="{A12FA001-AC4F-418D-AE19-62706E023703}">
                      <ahyp:hlinkClr xmlns:ahyp="http://schemas.microsoft.com/office/drawing/2018/hyperlinkcolor" val="tx"/>
                    </a:ext>
                  </a:extLst>
                </a:hlinkClick>
              </a:rPr>
              <a:t>Як розмістити резюме на сайті служби зайнятості? | Київський міський центр зайнятості</a:t>
            </a:r>
            <a:r>
              <a:rPr lang="uk-UA" sz="1200" dirty="0">
                <a:solidFill>
                  <a:srgbClr val="FF0000"/>
                </a:solidFill>
              </a:rPr>
              <a:t> </a:t>
            </a:r>
          </a:p>
        </p:txBody>
      </p:sp>
      <p:sp>
        <p:nvSpPr>
          <p:cNvPr id="4" name="Номер слайда 4"/>
          <p:cNvSpPr>
            <a:spLocks noGrp="1"/>
          </p:cNvSpPr>
          <p:nvPr>
            <p:ph type="sldNum" sz="quarter" idx="12"/>
          </p:nvPr>
        </p:nvSpPr>
        <p:spPr>
          <a:xfrm>
            <a:off x="6251448" y="6556248"/>
            <a:ext cx="588336" cy="228600"/>
          </a:xfrm>
        </p:spPr>
        <p:txBody>
          <a:bodyPr/>
          <a:lstStyle/>
          <a:p>
            <a:fld id="{725C68B6-61C2-468F-89AB-4B9F7531AA68}" type="slidenum">
              <a:rPr lang="ru-RU" smtClean="0"/>
              <a:pPr/>
              <a:t>34</a:t>
            </a:fld>
            <a:endParaRPr lang="ru-RU"/>
          </a:p>
        </p:txBody>
      </p:sp>
    </p:spTree>
    <p:extLst>
      <p:ext uri="{BB962C8B-B14F-4D97-AF65-F5344CB8AC3E}">
        <p14:creationId xmlns:p14="http://schemas.microsoft.com/office/powerpoint/2010/main" val="30252388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5800A65-E4FA-4714-9139-6FE4E22E230D}"/>
              </a:ext>
            </a:extLst>
          </p:cNvPr>
          <p:cNvSpPr txBox="1"/>
          <p:nvPr/>
        </p:nvSpPr>
        <p:spPr>
          <a:xfrm>
            <a:off x="107504" y="116632"/>
            <a:ext cx="7992888" cy="6494085"/>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a:spAutoFit/>
          </a:bodyPr>
          <a:lstStyle/>
          <a:p>
            <a:pPr algn="just">
              <a:spcBef>
                <a:spcPts val="600"/>
              </a:spcBef>
              <a:spcAft>
                <a:spcPts val="600"/>
              </a:spcAft>
            </a:pPr>
            <a:r>
              <a:rPr lang="uk-UA" sz="1600" i="1" dirty="0">
                <a:solidFill>
                  <a:schemeClr val="accent5">
                    <a:lumMod val="75000"/>
                  </a:schemeClr>
                </a:solidFill>
                <a:latin typeface="Arial" panose="020B0604020202020204" pitchFamily="34" charset="0"/>
                <a:cs typeface="Arial" panose="020B0604020202020204" pitchFamily="34" charset="0"/>
              </a:rPr>
              <a:t>Існує дослідження, яке описує так звану "</a:t>
            </a:r>
            <a:r>
              <a:rPr lang="uk-UA" sz="1600" b="1" i="1" dirty="0">
                <a:solidFill>
                  <a:schemeClr val="accent5">
                    <a:lumMod val="75000"/>
                  </a:schemeClr>
                </a:solidFill>
                <a:latin typeface="Arial" panose="020B0604020202020204" pitchFamily="34" charset="0"/>
                <a:cs typeface="Arial" panose="020B0604020202020204" pitchFamily="34" charset="0"/>
              </a:rPr>
              <a:t>піраміду навчання</a:t>
            </a:r>
            <a:r>
              <a:rPr lang="uk-UA" sz="1600" i="1" dirty="0">
                <a:solidFill>
                  <a:schemeClr val="accent5">
                    <a:lumMod val="75000"/>
                  </a:schemeClr>
                </a:solidFill>
                <a:latin typeface="Arial" panose="020B0604020202020204" pitchFamily="34" charset="0"/>
                <a:cs typeface="Arial" panose="020B0604020202020204" pitchFamily="34" charset="0"/>
              </a:rPr>
              <a:t>", що показує, який відсоток інформації люди запам'ятовують через різні методи сприйняття і навчання. Ось приблизні відсотки, відповідно до цієї моделі:</a:t>
            </a:r>
          </a:p>
          <a:p>
            <a:pPr algn="just">
              <a:spcBef>
                <a:spcPts val="600"/>
              </a:spcBef>
              <a:spcAft>
                <a:spcPts val="600"/>
              </a:spcAft>
            </a:pPr>
            <a:endParaRPr lang="uk-UA" sz="1600" dirty="0"/>
          </a:p>
          <a:p>
            <a:pPr indent="457200" algn="just">
              <a:spcBef>
                <a:spcPts val="600"/>
              </a:spcBef>
              <a:spcAft>
                <a:spcPts val="600"/>
              </a:spcAft>
              <a:buFont typeface="+mj-lt"/>
              <a:buAutoNum type="arabicPeriod"/>
            </a:pPr>
            <a:r>
              <a:rPr lang="uk-UA" sz="1600" b="1" dirty="0">
                <a:latin typeface="Arial" panose="020B0604020202020204" pitchFamily="34" charset="0"/>
                <a:cs typeface="Arial" panose="020B0604020202020204" pitchFamily="34" charset="0"/>
              </a:rPr>
              <a:t>Читання</a:t>
            </a:r>
            <a:r>
              <a:rPr lang="uk-UA" sz="1600" dirty="0">
                <a:latin typeface="Arial" panose="020B0604020202020204" pitchFamily="34" charset="0"/>
                <a:cs typeface="Arial" panose="020B0604020202020204" pitchFamily="34" charset="0"/>
              </a:rPr>
              <a:t> – 10%: Якщо ви просто читаєте текст або навчальний матеріал, ви зазвичай запам'ятовуєте близько 10% інформації.</a:t>
            </a:r>
          </a:p>
          <a:p>
            <a:pPr indent="457200" algn="just">
              <a:spcBef>
                <a:spcPts val="600"/>
              </a:spcBef>
              <a:spcAft>
                <a:spcPts val="600"/>
              </a:spcAft>
              <a:buFont typeface="+mj-lt"/>
              <a:buAutoNum type="arabicPeriod"/>
            </a:pPr>
            <a:r>
              <a:rPr lang="uk-UA" sz="1600" b="1" dirty="0">
                <a:latin typeface="Arial" panose="020B0604020202020204" pitchFamily="34" charset="0"/>
                <a:cs typeface="Arial" panose="020B0604020202020204" pitchFamily="34" charset="0"/>
              </a:rPr>
              <a:t>Слухання (лекції, подкасти)</a:t>
            </a:r>
            <a:r>
              <a:rPr lang="uk-UA" sz="1600" dirty="0">
                <a:latin typeface="Arial" panose="020B0604020202020204" pitchFamily="34" charset="0"/>
                <a:cs typeface="Arial" panose="020B0604020202020204" pitchFamily="34" charset="0"/>
              </a:rPr>
              <a:t> – 20%: При сприйнятті інформації на слух, наприклад, через лекції чи </a:t>
            </a:r>
            <a:r>
              <a:rPr lang="uk-UA" sz="1600" dirty="0" err="1">
                <a:latin typeface="Arial" panose="020B0604020202020204" pitchFamily="34" charset="0"/>
                <a:cs typeface="Arial" panose="020B0604020202020204" pitchFamily="34" charset="0"/>
              </a:rPr>
              <a:t>аудіоматеріали</a:t>
            </a:r>
            <a:r>
              <a:rPr lang="uk-UA" sz="1600" dirty="0">
                <a:latin typeface="Arial" panose="020B0604020202020204" pitchFamily="34" charset="0"/>
                <a:cs typeface="Arial" panose="020B0604020202020204" pitchFamily="34" charset="0"/>
              </a:rPr>
              <a:t>, люди запам'ятовують приблизно 20% інформації.</a:t>
            </a:r>
          </a:p>
          <a:p>
            <a:pPr indent="457200" algn="just">
              <a:spcBef>
                <a:spcPts val="600"/>
              </a:spcBef>
              <a:spcAft>
                <a:spcPts val="600"/>
              </a:spcAft>
              <a:buFont typeface="+mj-lt"/>
              <a:buAutoNum type="arabicPeriod"/>
            </a:pPr>
            <a:r>
              <a:rPr lang="uk-UA" sz="1600" b="1" dirty="0">
                <a:latin typeface="Arial" panose="020B0604020202020204" pitchFamily="34" charset="0"/>
                <a:cs typeface="Arial" panose="020B0604020202020204" pitchFamily="34" charset="0"/>
              </a:rPr>
              <a:t>Візуальне сприйняття (відео, графіки, діаграми)</a:t>
            </a:r>
            <a:r>
              <a:rPr lang="uk-UA" sz="1600" dirty="0">
                <a:latin typeface="Arial" panose="020B0604020202020204" pitchFamily="34" charset="0"/>
                <a:cs typeface="Arial" panose="020B0604020202020204" pitchFamily="34" charset="0"/>
              </a:rPr>
              <a:t> – 30%: Візуальні матеріали, такі як картинки, графіки чи презентації, допомагають запам'ятати приблизно 30% інформації.</a:t>
            </a:r>
          </a:p>
          <a:p>
            <a:pPr indent="457200" algn="just">
              <a:spcBef>
                <a:spcPts val="600"/>
              </a:spcBef>
              <a:spcAft>
                <a:spcPts val="600"/>
              </a:spcAft>
              <a:buFont typeface="+mj-lt"/>
              <a:buAutoNum type="arabicPeriod"/>
            </a:pPr>
            <a:r>
              <a:rPr lang="uk-UA" sz="1600" b="1" dirty="0">
                <a:latin typeface="Arial" panose="020B0604020202020204" pitchFamily="34" charset="0"/>
                <a:cs typeface="Arial" panose="020B0604020202020204" pitchFamily="34" charset="0"/>
              </a:rPr>
              <a:t>Аудіо-візуальне сприйняття (відео з поясненням)</a:t>
            </a:r>
            <a:r>
              <a:rPr lang="uk-UA" sz="1600" dirty="0">
                <a:latin typeface="Arial" panose="020B0604020202020204" pitchFamily="34" charset="0"/>
                <a:cs typeface="Arial" panose="020B0604020202020204" pitchFamily="34" charset="0"/>
              </a:rPr>
              <a:t> – 50%: Поєднання зорового і слухового сприйняття, як, наприклад, перегляд відео з поясненням, дає можливість запам'ятати до 50% інформації.</a:t>
            </a:r>
          </a:p>
          <a:p>
            <a:pPr indent="457200" algn="just">
              <a:spcBef>
                <a:spcPts val="600"/>
              </a:spcBef>
              <a:spcAft>
                <a:spcPts val="600"/>
              </a:spcAft>
              <a:buFont typeface="+mj-lt"/>
              <a:buAutoNum type="arabicPeriod"/>
            </a:pPr>
            <a:r>
              <a:rPr lang="uk-UA" sz="1600" b="1" dirty="0">
                <a:latin typeface="Arial" panose="020B0604020202020204" pitchFamily="34" charset="0"/>
                <a:cs typeface="Arial" panose="020B0604020202020204" pitchFamily="34" charset="0"/>
              </a:rPr>
              <a:t>Обговорення з іншими (групові дискусії)</a:t>
            </a:r>
            <a:r>
              <a:rPr lang="uk-UA" sz="1600" dirty="0">
                <a:latin typeface="Arial" panose="020B0604020202020204" pitchFamily="34" charset="0"/>
                <a:cs typeface="Arial" panose="020B0604020202020204" pitchFamily="34" charset="0"/>
              </a:rPr>
              <a:t> – 70%: В процесі активного обговорення чи участі в дискусії ви запам'ятовуєте близько 70% інформації.</a:t>
            </a:r>
          </a:p>
          <a:p>
            <a:pPr indent="457200" algn="just">
              <a:spcBef>
                <a:spcPts val="600"/>
              </a:spcBef>
              <a:spcAft>
                <a:spcPts val="600"/>
              </a:spcAft>
              <a:buFont typeface="+mj-lt"/>
              <a:buAutoNum type="arabicPeriod"/>
            </a:pPr>
            <a:r>
              <a:rPr lang="uk-UA" sz="1600" b="1" dirty="0">
                <a:latin typeface="Arial" panose="020B0604020202020204" pitchFamily="34" charset="0"/>
                <a:cs typeface="Arial" panose="020B0604020202020204" pitchFamily="34" charset="0"/>
              </a:rPr>
              <a:t>Практичне застосування (виконання задач)</a:t>
            </a:r>
            <a:r>
              <a:rPr lang="uk-UA" sz="1600" dirty="0">
                <a:latin typeface="Arial" panose="020B0604020202020204" pitchFamily="34" charset="0"/>
                <a:cs typeface="Arial" panose="020B0604020202020204" pitchFamily="34" charset="0"/>
              </a:rPr>
              <a:t> – 80%: Коли людина практично застосовує нові знання, вона запам'ятовує приблизно 80% інформації.</a:t>
            </a:r>
          </a:p>
          <a:p>
            <a:pPr indent="457200" algn="just">
              <a:spcBef>
                <a:spcPts val="600"/>
              </a:spcBef>
              <a:spcAft>
                <a:spcPts val="600"/>
              </a:spcAft>
              <a:buFont typeface="+mj-lt"/>
              <a:buAutoNum type="arabicPeriod"/>
            </a:pPr>
            <a:r>
              <a:rPr lang="uk-UA" sz="1600" b="1" dirty="0">
                <a:latin typeface="Arial" panose="020B0604020202020204" pitchFamily="34" charset="0"/>
                <a:cs typeface="Arial" panose="020B0604020202020204" pitchFamily="34" charset="0"/>
              </a:rPr>
              <a:t>Навчання інших</a:t>
            </a:r>
            <a:r>
              <a:rPr lang="uk-UA" sz="1600" dirty="0">
                <a:latin typeface="Arial" panose="020B0604020202020204" pitchFamily="34" charset="0"/>
                <a:cs typeface="Arial" panose="020B0604020202020204" pitchFamily="34" charset="0"/>
              </a:rPr>
              <a:t> – 90%: Найвищий рівень запам'ятовування (до 90%) досягається, коли ви навчаєте інших людей або пояснюєте матеріал самостійно.</a:t>
            </a:r>
          </a:p>
        </p:txBody>
      </p:sp>
    </p:spTree>
    <p:extLst>
      <p:ext uri="{BB962C8B-B14F-4D97-AF65-F5344CB8AC3E}">
        <p14:creationId xmlns:p14="http://schemas.microsoft.com/office/powerpoint/2010/main" val="10927304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411760" y="95061"/>
            <a:ext cx="4572000" cy="584775"/>
          </a:xfrm>
          <a:prstGeom prst="rect">
            <a:avLst/>
          </a:prstGeom>
          <a:solidFill>
            <a:schemeClr val="accent4">
              <a:lumMod val="20000"/>
              <a:lumOff val="80000"/>
            </a:schemeClr>
          </a:solidFill>
          <a:effectLst>
            <a:softEdge rad="31750"/>
          </a:effectLst>
        </p:spPr>
        <p:style>
          <a:lnRef idx="2">
            <a:schemeClr val="accent5"/>
          </a:lnRef>
          <a:fillRef idx="1">
            <a:schemeClr val="lt1"/>
          </a:fillRef>
          <a:effectRef idx="0">
            <a:schemeClr val="accent5"/>
          </a:effectRef>
          <a:fontRef idx="minor">
            <a:schemeClr val="dk1"/>
          </a:fontRef>
        </p:style>
        <p:txBody>
          <a:bodyPr wrap="square">
            <a:spAutoFit/>
          </a:bodyPr>
          <a:lstStyle/>
          <a:p>
            <a:r>
              <a:rPr lang="uk-UA" sz="3200" dirty="0">
                <a:solidFill>
                  <a:srgbClr val="FF0000"/>
                </a:solidFill>
              </a:rPr>
              <a:t>ЗАГАДКА ЕЙНШТЕЙНА</a:t>
            </a: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5677" y="-27384"/>
            <a:ext cx="2124075" cy="2152650"/>
          </a:xfrm>
          <a:prstGeom prst="rect">
            <a:avLst/>
          </a:prstGeom>
          <a:effectLst>
            <a:softEdge rad="127000"/>
          </a:effectLst>
        </p:spPr>
      </p:pic>
      <p:sp>
        <p:nvSpPr>
          <p:cNvPr id="4" name="Прямоугольник 3"/>
          <p:cNvSpPr/>
          <p:nvPr/>
        </p:nvSpPr>
        <p:spPr>
          <a:xfrm>
            <a:off x="2411760" y="793971"/>
            <a:ext cx="4572000" cy="1200329"/>
          </a:xfrm>
          <a:prstGeom prst="rect">
            <a:avLst/>
          </a:prstGeom>
        </p:spPr>
        <p:style>
          <a:lnRef idx="1">
            <a:schemeClr val="accent3"/>
          </a:lnRef>
          <a:fillRef idx="2">
            <a:schemeClr val="accent3"/>
          </a:fillRef>
          <a:effectRef idx="1">
            <a:schemeClr val="accent3"/>
          </a:effectRef>
          <a:fontRef idx="minor">
            <a:schemeClr val="dk1"/>
          </a:fontRef>
        </p:style>
        <p:txBody>
          <a:bodyPr>
            <a:spAutoFit/>
          </a:bodyPr>
          <a:lstStyle/>
          <a:p>
            <a:pPr algn="just">
              <a:spcAft>
                <a:spcPts val="0"/>
              </a:spcAft>
            </a:pPr>
            <a:r>
              <a:rPr lang="uk-UA" dirty="0">
                <a:latin typeface="Arial Narrow" panose="020B0606020202030204" pitchFamily="34" charset="0"/>
                <a:ea typeface="Times New Roman" panose="02020603050405020304" pitchFamily="18" charset="0"/>
              </a:rPr>
              <a:t>Ейнштейн вважав, що цю головоломку в його час могло вирішити тільки 2% населення. Зараз цей відсоток вище, але все-таки цікаво чи належите ви до цього відсотку?</a:t>
            </a:r>
            <a:endParaRPr lang="uk-UA" dirty="0">
              <a:effectLst/>
              <a:latin typeface="Arial Narrow" panose="020B0606020202030204" pitchFamily="34" charset="0"/>
              <a:ea typeface="Times New Roman" panose="02020603050405020304" pitchFamily="18" charset="0"/>
            </a:endParaRPr>
          </a:p>
        </p:txBody>
      </p:sp>
      <p:sp>
        <p:nvSpPr>
          <p:cNvPr id="5" name="Прямоугольник 4"/>
          <p:cNvSpPr/>
          <p:nvPr/>
        </p:nvSpPr>
        <p:spPr>
          <a:xfrm>
            <a:off x="71661" y="2345416"/>
            <a:ext cx="3492227" cy="341632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spcBef>
                <a:spcPts val="600"/>
              </a:spcBef>
              <a:spcAft>
                <a:spcPts val="0"/>
              </a:spcAft>
            </a:pPr>
            <a:r>
              <a:rPr lang="uk-UA" sz="1400" b="1" dirty="0">
                <a:solidFill>
                  <a:srgbClr val="C00000"/>
                </a:solidFill>
                <a:ea typeface="Times New Roman" panose="02020603050405020304" pitchFamily="18" charset="0"/>
              </a:rPr>
              <a:t>Початкові дані:</a:t>
            </a:r>
          </a:p>
          <a:p>
            <a:pPr algn="just">
              <a:spcBef>
                <a:spcPts val="600"/>
              </a:spcBef>
              <a:spcAft>
                <a:spcPts val="0"/>
              </a:spcAft>
            </a:pPr>
            <a:r>
              <a:rPr lang="uk-UA" sz="1400" dirty="0">
                <a:ea typeface="Times New Roman" panose="02020603050405020304" pitchFamily="18" charset="0"/>
              </a:rPr>
              <a:t>1. Є 5 будинків, кожен різного кольору.</a:t>
            </a:r>
          </a:p>
          <a:p>
            <a:pPr algn="just">
              <a:spcBef>
                <a:spcPts val="600"/>
              </a:spcBef>
              <a:spcAft>
                <a:spcPts val="0"/>
              </a:spcAft>
            </a:pPr>
            <a:r>
              <a:rPr lang="uk-UA" sz="1400" dirty="0">
                <a:ea typeface="Times New Roman" panose="02020603050405020304" pitchFamily="18" charset="0"/>
              </a:rPr>
              <a:t>2. У кожному будинку живе одна людина, що відрізняється від сусідньої за національністю: німець, англієць, швед, датчанин і норвежець.</a:t>
            </a:r>
          </a:p>
          <a:p>
            <a:pPr algn="just">
              <a:spcBef>
                <a:spcPts val="600"/>
              </a:spcBef>
              <a:spcAft>
                <a:spcPts val="0"/>
              </a:spcAft>
            </a:pPr>
            <a:r>
              <a:rPr lang="uk-UA" sz="1400" dirty="0">
                <a:ea typeface="Times New Roman" panose="02020603050405020304" pitchFamily="18" charset="0"/>
              </a:rPr>
              <a:t>3. Кожен п'є тільки один певний напій, курить певну марку сигарет</a:t>
            </a:r>
            <a:r>
              <a:rPr lang="en-US" sz="1400" dirty="0">
                <a:ea typeface="Times New Roman" panose="02020603050405020304" pitchFamily="18" charset="0"/>
              </a:rPr>
              <a:t> </a:t>
            </a:r>
            <a:r>
              <a:rPr lang="uk-UA" sz="1400" dirty="0">
                <a:ea typeface="Times New Roman" panose="02020603050405020304" pitchFamily="18" charset="0"/>
              </a:rPr>
              <a:t>і тримає певну тварину.</a:t>
            </a:r>
          </a:p>
          <a:p>
            <a:pPr algn="just">
              <a:spcBef>
                <a:spcPts val="600"/>
              </a:spcBef>
              <a:spcAft>
                <a:spcPts val="0"/>
              </a:spcAft>
            </a:pPr>
            <a:r>
              <a:rPr lang="uk-UA" sz="1400" dirty="0">
                <a:ea typeface="Times New Roman" panose="02020603050405020304" pitchFamily="18" charset="0"/>
              </a:rPr>
              <a:t>4. Ніхто з п'яти чоловік не п'є однакові з іншими напої, не курить однакові сигарети і не тримає однакову тварину.</a:t>
            </a:r>
            <a:endParaRPr lang="uk-UA" sz="1400" dirty="0">
              <a:effectLst/>
              <a:ea typeface="Times New Roman" panose="02020603050405020304" pitchFamily="18" charset="0"/>
            </a:endParaRPr>
          </a:p>
        </p:txBody>
      </p:sp>
      <p:sp>
        <p:nvSpPr>
          <p:cNvPr id="6" name="Прямоугольник 5"/>
          <p:cNvSpPr/>
          <p:nvPr/>
        </p:nvSpPr>
        <p:spPr>
          <a:xfrm>
            <a:off x="71661" y="6112852"/>
            <a:ext cx="3535135" cy="369332"/>
          </a:xfrm>
          <a:prstGeom prst="rect">
            <a:avLst/>
          </a:prstGeom>
        </p:spPr>
        <p:txBody>
          <a:bodyPr wrap="none">
            <a:spAutoFit/>
          </a:bodyPr>
          <a:lstStyle/>
          <a:p>
            <a:pPr>
              <a:spcAft>
                <a:spcPts val="0"/>
              </a:spcAft>
            </a:pPr>
            <a:r>
              <a:rPr lang="uk-UA" b="1" dirty="0">
                <a:solidFill>
                  <a:srgbClr val="0070C0"/>
                </a:solidFill>
                <a:latin typeface="Times New Roman" panose="02020603050405020304" pitchFamily="18" charset="0"/>
                <a:ea typeface="Times New Roman" panose="02020603050405020304" pitchFamily="18" charset="0"/>
              </a:rPr>
              <a:t>Питання: Кому належить риба?</a:t>
            </a:r>
            <a:endParaRPr lang="uk-UA" b="1" dirty="0">
              <a:solidFill>
                <a:srgbClr val="0070C0"/>
              </a:solidFill>
              <a:effectLst/>
              <a:latin typeface="Times New Roman" panose="02020603050405020304" pitchFamily="18" charset="0"/>
              <a:ea typeface="Times New Roman" panose="02020603050405020304" pitchFamily="18" charset="0"/>
            </a:endParaRPr>
          </a:p>
        </p:txBody>
      </p:sp>
      <p:sp>
        <p:nvSpPr>
          <p:cNvPr id="7" name="Прямоугольник 6"/>
          <p:cNvSpPr/>
          <p:nvPr/>
        </p:nvSpPr>
        <p:spPr>
          <a:xfrm>
            <a:off x="3779912" y="2222569"/>
            <a:ext cx="5364088" cy="466281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spcAft>
                <a:spcPts val="600"/>
              </a:spcAft>
            </a:pPr>
            <a:r>
              <a:rPr lang="uk-UA" sz="1400" b="1" dirty="0">
                <a:solidFill>
                  <a:srgbClr val="C00000"/>
                </a:solidFill>
                <a:ea typeface="Times New Roman" panose="02020603050405020304" pitchFamily="18" charset="0"/>
              </a:rPr>
              <a:t>Підказки:</a:t>
            </a:r>
          </a:p>
          <a:p>
            <a:pPr>
              <a:spcAft>
                <a:spcPts val="600"/>
              </a:spcAft>
            </a:pPr>
            <a:r>
              <a:rPr lang="uk-UA" sz="1400" dirty="0">
                <a:ea typeface="Times New Roman" panose="02020603050405020304" pitchFamily="18" charset="0"/>
              </a:rPr>
              <a:t>9. Норвежець живе в першому будинку.</a:t>
            </a:r>
          </a:p>
          <a:p>
            <a:pPr>
              <a:spcAft>
                <a:spcPts val="600"/>
              </a:spcAft>
            </a:pPr>
            <a:r>
              <a:rPr lang="uk-UA" sz="1400" dirty="0">
                <a:ea typeface="Times New Roman" panose="02020603050405020304" pitchFamily="18" charset="0"/>
              </a:rPr>
              <a:t>13. Норвежець живе близько блакитного будинку.</a:t>
            </a:r>
          </a:p>
          <a:p>
            <a:pPr>
              <a:spcAft>
                <a:spcPts val="600"/>
              </a:spcAft>
            </a:pPr>
            <a:r>
              <a:rPr lang="uk-UA" sz="1400" dirty="0">
                <a:ea typeface="Times New Roman" panose="02020603050405020304" pitchFamily="18" charset="0"/>
              </a:rPr>
              <a:t>7. Мешканець із середнього будинку п'є молоко</a:t>
            </a:r>
          </a:p>
          <a:p>
            <a:pPr>
              <a:spcAft>
                <a:spcPts val="600"/>
              </a:spcAft>
            </a:pPr>
            <a:r>
              <a:rPr lang="uk-UA" sz="1400" dirty="0">
                <a:ea typeface="Times New Roman" panose="02020603050405020304" pitchFamily="18" charset="0"/>
              </a:rPr>
              <a:t>1. Англієць живе в червоному будинку.</a:t>
            </a:r>
          </a:p>
          <a:p>
            <a:pPr>
              <a:spcAft>
                <a:spcPts val="600"/>
              </a:spcAft>
            </a:pPr>
            <a:r>
              <a:rPr lang="uk-UA" sz="1400" dirty="0">
                <a:ea typeface="Times New Roman" panose="02020603050405020304" pitchFamily="18" charset="0"/>
              </a:rPr>
              <a:t>4. Зелений будинок стоїть ліворуч від білого, поруч.</a:t>
            </a:r>
          </a:p>
          <a:p>
            <a:pPr>
              <a:spcAft>
                <a:spcPts val="600"/>
              </a:spcAft>
            </a:pPr>
            <a:r>
              <a:rPr lang="uk-UA" sz="1400" dirty="0">
                <a:ea typeface="Times New Roman" panose="02020603050405020304" pitchFamily="18" charset="0"/>
              </a:rPr>
              <a:t>5. Мешканець зеленого будинку п'є каву.</a:t>
            </a:r>
          </a:p>
          <a:p>
            <a:pPr>
              <a:spcAft>
                <a:spcPts val="600"/>
              </a:spcAft>
            </a:pPr>
            <a:r>
              <a:rPr lang="uk-UA" sz="1400" dirty="0">
                <a:ea typeface="Times New Roman" panose="02020603050405020304" pitchFamily="18" charset="0"/>
              </a:rPr>
              <a:t>8. Мешканець з жовтого будинку курить "</a:t>
            </a:r>
            <a:r>
              <a:rPr lang="uk-UA" sz="1400" dirty="0" err="1">
                <a:ea typeface="Times New Roman" panose="02020603050405020304" pitchFamily="18" charset="0"/>
              </a:rPr>
              <a:t>Dunhill</a:t>
            </a:r>
            <a:r>
              <a:rPr lang="uk-UA" sz="1400" dirty="0">
                <a:ea typeface="Times New Roman" panose="02020603050405020304" pitchFamily="18" charset="0"/>
              </a:rPr>
              <a:t>".</a:t>
            </a:r>
          </a:p>
          <a:p>
            <a:pPr>
              <a:spcAft>
                <a:spcPts val="600"/>
              </a:spcAft>
            </a:pPr>
            <a:r>
              <a:rPr lang="uk-UA" sz="1300" dirty="0">
                <a:ea typeface="Times New Roman" panose="02020603050405020304" pitchFamily="18" charset="0"/>
              </a:rPr>
              <a:t>11. Людина, яка містить коня, живе біля того, хто курить "</a:t>
            </a:r>
            <a:r>
              <a:rPr lang="uk-UA" sz="1300" dirty="0" err="1">
                <a:ea typeface="Times New Roman" panose="02020603050405020304" pitchFamily="18" charset="0"/>
              </a:rPr>
              <a:t>Dunhill</a:t>
            </a:r>
            <a:r>
              <a:rPr lang="uk-UA" sz="1300" dirty="0">
                <a:ea typeface="Times New Roman" panose="02020603050405020304" pitchFamily="18" charset="0"/>
              </a:rPr>
              <a:t>".</a:t>
            </a:r>
          </a:p>
          <a:p>
            <a:pPr>
              <a:spcAft>
                <a:spcPts val="600"/>
              </a:spcAft>
            </a:pPr>
            <a:r>
              <a:rPr lang="uk-UA" sz="1400" dirty="0">
                <a:ea typeface="Times New Roman" panose="02020603050405020304" pitchFamily="18" charset="0"/>
              </a:rPr>
              <a:t>2. Швед тримає собаку.</a:t>
            </a:r>
          </a:p>
          <a:p>
            <a:pPr>
              <a:spcAft>
                <a:spcPts val="600"/>
              </a:spcAft>
            </a:pPr>
            <a:r>
              <a:rPr lang="uk-UA" sz="1400" dirty="0">
                <a:ea typeface="Times New Roman" panose="02020603050405020304" pitchFamily="18" charset="0"/>
              </a:rPr>
              <a:t>3. Датчанин п'є чай.</a:t>
            </a:r>
          </a:p>
          <a:p>
            <a:pPr>
              <a:spcAft>
                <a:spcPts val="600"/>
              </a:spcAft>
            </a:pPr>
            <a:r>
              <a:rPr lang="uk-UA" sz="1400" dirty="0">
                <a:ea typeface="Times New Roman" panose="02020603050405020304" pitchFamily="18" charset="0"/>
              </a:rPr>
              <a:t>6. Людина, яка курить "</a:t>
            </a:r>
            <a:r>
              <a:rPr lang="uk-UA" sz="1400" dirty="0" err="1">
                <a:ea typeface="Times New Roman" panose="02020603050405020304" pitchFamily="18" charset="0"/>
              </a:rPr>
              <a:t>Pall</a:t>
            </a:r>
            <a:r>
              <a:rPr lang="uk-UA" sz="1400" dirty="0">
                <a:ea typeface="Times New Roman" panose="02020603050405020304" pitchFamily="18" charset="0"/>
              </a:rPr>
              <a:t> </a:t>
            </a:r>
            <a:r>
              <a:rPr lang="uk-UA" sz="1400" dirty="0" err="1">
                <a:ea typeface="Times New Roman" panose="02020603050405020304" pitchFamily="18" charset="0"/>
              </a:rPr>
              <a:t>Mall</a:t>
            </a:r>
            <a:r>
              <a:rPr lang="uk-UA" sz="1400" dirty="0">
                <a:ea typeface="Times New Roman" panose="02020603050405020304" pitchFamily="18" charset="0"/>
              </a:rPr>
              <a:t>", тримає птаха.</a:t>
            </a:r>
          </a:p>
          <a:p>
            <a:pPr>
              <a:spcAft>
                <a:spcPts val="600"/>
              </a:spcAft>
            </a:pPr>
            <a:r>
              <a:rPr lang="uk-UA" sz="1400" dirty="0">
                <a:ea typeface="Times New Roman" panose="02020603050405020304" pitchFamily="18" charset="0"/>
              </a:rPr>
              <a:t>10. Курець "</a:t>
            </a:r>
            <a:r>
              <a:rPr lang="uk-UA" sz="1400" dirty="0" err="1">
                <a:ea typeface="Times New Roman" panose="02020603050405020304" pitchFamily="18" charset="0"/>
              </a:rPr>
              <a:t>Marlboro</a:t>
            </a:r>
            <a:r>
              <a:rPr lang="uk-UA" sz="1400" dirty="0">
                <a:ea typeface="Times New Roman" panose="02020603050405020304" pitchFamily="18" charset="0"/>
              </a:rPr>
              <a:t>" живе близько того, хто тримає кішку.</a:t>
            </a:r>
          </a:p>
          <a:p>
            <a:pPr>
              <a:spcAft>
                <a:spcPts val="600"/>
              </a:spcAft>
            </a:pPr>
            <a:r>
              <a:rPr lang="uk-UA" sz="1400" dirty="0">
                <a:ea typeface="Times New Roman" panose="02020603050405020304" pitchFamily="18" charset="0"/>
              </a:rPr>
              <a:t>12. Курець сигарет "</a:t>
            </a:r>
            <a:r>
              <a:rPr lang="uk-UA" sz="1400" dirty="0" err="1">
                <a:ea typeface="Times New Roman" panose="02020603050405020304" pitchFamily="18" charset="0"/>
              </a:rPr>
              <a:t>Winfield</a:t>
            </a:r>
            <a:r>
              <a:rPr lang="uk-UA" sz="1400" dirty="0">
                <a:ea typeface="Times New Roman" panose="02020603050405020304" pitchFamily="18" charset="0"/>
              </a:rPr>
              <a:t>" п'є пиво.</a:t>
            </a:r>
          </a:p>
          <a:p>
            <a:pPr>
              <a:spcAft>
                <a:spcPts val="600"/>
              </a:spcAft>
            </a:pPr>
            <a:r>
              <a:rPr lang="uk-UA" sz="1400" dirty="0">
                <a:ea typeface="Times New Roman" panose="02020603050405020304" pitchFamily="18" charset="0"/>
              </a:rPr>
              <a:t>14. Німець курить "</a:t>
            </a:r>
            <a:r>
              <a:rPr lang="uk-UA" sz="1400" dirty="0" err="1">
                <a:ea typeface="Times New Roman" panose="02020603050405020304" pitchFamily="18" charset="0"/>
              </a:rPr>
              <a:t>Rothmans</a:t>
            </a:r>
            <a:r>
              <a:rPr lang="uk-UA" sz="1400" dirty="0">
                <a:ea typeface="Times New Roman" panose="02020603050405020304" pitchFamily="18" charset="0"/>
              </a:rPr>
              <a:t>"</a:t>
            </a:r>
          </a:p>
          <a:p>
            <a:pPr>
              <a:spcAft>
                <a:spcPts val="600"/>
              </a:spcAft>
            </a:pPr>
            <a:r>
              <a:rPr lang="uk-UA" sz="1300" dirty="0">
                <a:ea typeface="Times New Roman" panose="02020603050405020304" pitchFamily="18" charset="0"/>
              </a:rPr>
              <a:t>15. Курець "</a:t>
            </a:r>
            <a:r>
              <a:rPr lang="uk-UA" sz="1300" dirty="0" err="1">
                <a:ea typeface="Times New Roman" panose="02020603050405020304" pitchFamily="18" charset="0"/>
              </a:rPr>
              <a:t>Marlboro</a:t>
            </a:r>
            <a:r>
              <a:rPr lang="uk-UA" sz="1300" dirty="0">
                <a:ea typeface="Times New Roman" panose="02020603050405020304" pitchFamily="18" charset="0"/>
              </a:rPr>
              <a:t>" живе по сусідству з людиною, яка п'є воду.</a:t>
            </a:r>
            <a:endParaRPr lang="uk-UA" sz="1300" dirty="0"/>
          </a:p>
        </p:txBody>
      </p:sp>
    </p:spTree>
    <p:extLst>
      <p:ext uri="{BB962C8B-B14F-4D97-AF65-F5344CB8AC3E}">
        <p14:creationId xmlns:p14="http://schemas.microsoft.com/office/powerpoint/2010/main" val="4238018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640" y="44624"/>
            <a:ext cx="8064896" cy="954107"/>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spcAft>
                <a:spcPts val="0"/>
              </a:spcAft>
            </a:pPr>
            <a:r>
              <a:rPr lang="uk-UA" sz="2800" b="1" dirty="0">
                <a:latin typeface="+mj-lt"/>
              </a:rPr>
              <a:t>Як застосувати це у прямих зверненнях </a:t>
            </a:r>
            <a:r>
              <a:rPr lang="ru-RU" sz="2800" b="1" dirty="0">
                <a:latin typeface="+mj-lt"/>
              </a:rPr>
              <a:t>(</a:t>
            </a:r>
            <a:r>
              <a:rPr lang="ru-RU" sz="2800" b="1" dirty="0" err="1">
                <a:latin typeface="+mj-lt"/>
              </a:rPr>
              <a:t>targeted</a:t>
            </a:r>
            <a:r>
              <a:rPr lang="ru-RU" sz="2800" b="1" dirty="0">
                <a:latin typeface="+mj-lt"/>
              </a:rPr>
              <a:t> </a:t>
            </a:r>
            <a:r>
              <a:rPr lang="ru-RU" sz="2800" b="1" dirty="0" err="1">
                <a:latin typeface="+mj-lt"/>
              </a:rPr>
              <a:t>outreach</a:t>
            </a:r>
            <a:r>
              <a:rPr lang="ru-RU" sz="2800" b="1" dirty="0">
                <a:latin typeface="+mj-lt"/>
              </a:rPr>
              <a:t>)</a:t>
            </a:r>
            <a:endParaRPr lang="uk-UA" sz="2800" b="1" dirty="0">
              <a:effectLst/>
              <a:latin typeface="+mj-lt"/>
              <a:ea typeface="Times New Roman" panose="02020603050405020304" pitchFamily="18" charset="0"/>
              <a:cs typeface="Calibri" panose="020F0502020204030204" pitchFamily="34" charset="0"/>
            </a:endParaRPr>
          </a:p>
        </p:txBody>
      </p:sp>
      <p:sp>
        <p:nvSpPr>
          <p:cNvPr id="3" name="Прямоугольник 2"/>
          <p:cNvSpPr/>
          <p:nvPr/>
        </p:nvSpPr>
        <p:spPr>
          <a:xfrm>
            <a:off x="53640" y="1268760"/>
            <a:ext cx="8000578" cy="4956934"/>
          </a:xfrm>
          <a:prstGeom prst="rect">
            <a:avLst/>
          </a:prstGeom>
        </p:spPr>
        <p:txBody>
          <a:bodyPr wrap="square">
            <a:spAutoFit/>
          </a:bodyPr>
          <a:lstStyle/>
          <a:p>
            <a:pPr marL="285750" indent="-285750" algn="just">
              <a:lnSpc>
                <a:spcPct val="150000"/>
              </a:lnSpc>
              <a:spcBef>
                <a:spcPts val="600"/>
              </a:spcBef>
              <a:buFont typeface="Wingdings" panose="05000000000000000000" pitchFamily="2" charset="2"/>
              <a:buChar char="ü"/>
            </a:pPr>
            <a:r>
              <a:rPr lang="uk-UA" dirty="0"/>
              <a:t>Складаємо короткий список місць (10–20) і знаходимо контакту особу (керівник напряму/</a:t>
            </a:r>
            <a:r>
              <a:rPr lang="en-GB" dirty="0"/>
              <a:t>HR).</a:t>
            </a:r>
          </a:p>
          <a:p>
            <a:pPr marL="285750" indent="-285750" algn="just">
              <a:lnSpc>
                <a:spcPct val="150000"/>
              </a:lnSpc>
              <a:spcBef>
                <a:spcPts val="600"/>
              </a:spcBef>
              <a:buFont typeface="Wingdings" panose="05000000000000000000" pitchFamily="2" charset="2"/>
              <a:buChar char="ü"/>
            </a:pPr>
            <a:r>
              <a:rPr lang="uk-UA" dirty="0"/>
              <a:t>Надсилаємо персоналізований лист (5–7 речень) + резюме (</a:t>
            </a:r>
            <a:r>
              <a:rPr lang="en-GB" dirty="0"/>
              <a:t>PDF): </a:t>
            </a:r>
            <a:r>
              <a:rPr lang="uk-UA" dirty="0"/>
              <a:t>цінність → 1–2 досягнення з метриками → чому саме вони → запит на коротку розмову.</a:t>
            </a:r>
          </a:p>
          <a:p>
            <a:pPr marL="285750" indent="-285750" algn="just">
              <a:lnSpc>
                <a:spcPct val="150000"/>
              </a:lnSpc>
              <a:spcBef>
                <a:spcPts val="600"/>
              </a:spcBef>
              <a:buFont typeface="Wingdings" panose="05000000000000000000" pitchFamily="2" charset="2"/>
              <a:buChar char="ü"/>
            </a:pPr>
            <a:r>
              <a:rPr lang="uk-UA" dirty="0"/>
              <a:t>Додаємо посилання (</a:t>
            </a:r>
            <a:r>
              <a:rPr lang="en-GB" dirty="0"/>
              <a:t>LinkedIn/ORCID/</a:t>
            </a:r>
            <a:r>
              <a:rPr lang="uk-UA" dirty="0"/>
              <a:t>портфоліо) і даємо професійну назву файлу (напр., </a:t>
            </a:r>
            <a:r>
              <a:rPr lang="en-GB" i="1" dirty="0"/>
              <a:t>Kornet_CV.pdf</a:t>
            </a:r>
            <a:r>
              <a:rPr lang="en-GB" dirty="0"/>
              <a:t>)</a:t>
            </a:r>
            <a:r>
              <a:rPr lang="uk-UA" dirty="0"/>
              <a:t>.</a:t>
            </a:r>
          </a:p>
          <a:p>
            <a:pPr marL="285750" indent="-285750" algn="just">
              <a:lnSpc>
                <a:spcPct val="150000"/>
              </a:lnSpc>
              <a:spcBef>
                <a:spcPts val="600"/>
              </a:spcBef>
              <a:buFont typeface="Wingdings" panose="05000000000000000000" pitchFamily="2" charset="2"/>
              <a:buChar char="ü"/>
            </a:pPr>
            <a:r>
              <a:rPr lang="uk-UA" dirty="0"/>
              <a:t>Не робимо масову розсилку. Одне коректне нагадування</a:t>
            </a:r>
            <a:r>
              <a:rPr lang="en-GB" dirty="0"/>
              <a:t> </a:t>
            </a:r>
            <a:r>
              <a:rPr lang="uk-UA" dirty="0"/>
              <a:t>на 5–7 день.</a:t>
            </a:r>
          </a:p>
          <a:p>
            <a:pPr marL="285750" indent="-285750" algn="just">
              <a:lnSpc>
                <a:spcPct val="150000"/>
              </a:lnSpc>
              <a:spcBef>
                <a:spcPts val="600"/>
              </a:spcBef>
              <a:buFont typeface="Wingdings" panose="05000000000000000000" pitchFamily="2" charset="2"/>
              <a:buChar char="ü"/>
            </a:pPr>
            <a:r>
              <a:rPr lang="uk-UA" dirty="0"/>
              <a:t>Якщо у них є портал — подаємо також через нього (для </a:t>
            </a:r>
            <a:r>
              <a:rPr lang="en-GB" dirty="0"/>
              <a:t>ATS) </a:t>
            </a:r>
            <a:r>
              <a:rPr lang="uk-UA" dirty="0"/>
              <a:t>і</a:t>
            </a:r>
            <a:r>
              <a:rPr lang="en-GB" dirty="0"/>
              <a:t> </a:t>
            </a:r>
            <a:r>
              <a:rPr lang="uk-UA" dirty="0"/>
              <a:t>надіслаємо ініціативний лист керівнику.</a:t>
            </a:r>
          </a:p>
          <a:p>
            <a:pPr algn="just">
              <a:lnSpc>
                <a:spcPct val="150000"/>
              </a:lnSpc>
              <a:spcBef>
                <a:spcPts val="600"/>
              </a:spcBef>
            </a:pPr>
            <a:r>
              <a:rPr lang="uk-UA" sz="1600" dirty="0">
                <a:effectLst>
                  <a:outerShdw blurRad="38100" dist="38100" dir="2700000" algn="tl">
                    <a:srgbClr val="000000">
                      <a:alpha val="43137"/>
                    </a:srgbClr>
                  </a:outerShdw>
                </a:effectLst>
              </a:rPr>
              <a:t>Тема листа (приклад): Ініціативна заявка: Молодша дослідниця — Марина Корнет</a:t>
            </a:r>
            <a:endParaRPr lang="uk-UA" sz="16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16411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5B8C2A6-2EB2-4993-B3CA-3967E2FCBB25}"/>
              </a:ext>
            </a:extLst>
          </p:cNvPr>
          <p:cNvSpPr txBox="1"/>
          <p:nvPr/>
        </p:nvSpPr>
        <p:spPr>
          <a:xfrm>
            <a:off x="179512" y="1124744"/>
            <a:ext cx="7848872" cy="340644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ctr">
              <a:lnSpc>
                <a:spcPct val="200000"/>
              </a:lnSpc>
            </a:pPr>
            <a:r>
              <a:rPr lang="uk-UA" sz="2800" dirty="0"/>
              <a:t>Ми знаємо, де шукати. Тепер зробімо так, щоб </a:t>
            </a:r>
            <a:r>
              <a:rPr lang="uk-UA" sz="2800" b="1" dirty="0"/>
              <a:t>нас легко знайти</a:t>
            </a:r>
            <a:r>
              <a:rPr lang="uk-UA" sz="2800" dirty="0"/>
              <a:t>: упакуємо досвід у форму, яку однаково добре сприймають і люди, і системи.</a:t>
            </a:r>
          </a:p>
        </p:txBody>
      </p:sp>
    </p:spTree>
    <p:extLst>
      <p:ext uri="{BB962C8B-B14F-4D97-AF65-F5344CB8AC3E}">
        <p14:creationId xmlns:p14="http://schemas.microsoft.com/office/powerpoint/2010/main" val="4112909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985517"/>
          </a:xfrm>
          <a:prstGeom prst="rect">
            <a:avLst/>
          </a:prstGeom>
        </p:spPr>
      </p:pic>
      <p:sp>
        <p:nvSpPr>
          <p:cNvPr id="6" name="TextBox 5">
            <a:extLst>
              <a:ext uri="{FF2B5EF4-FFF2-40B4-BE49-F238E27FC236}">
                <a16:creationId xmlns:a16="http://schemas.microsoft.com/office/drawing/2014/main" id="{7B27ABE3-071C-40D3-9769-EAE52180DA0D}"/>
              </a:ext>
            </a:extLst>
          </p:cNvPr>
          <p:cNvSpPr txBox="1"/>
          <p:nvPr/>
        </p:nvSpPr>
        <p:spPr>
          <a:xfrm>
            <a:off x="3275856" y="908720"/>
            <a:ext cx="5112568" cy="416461"/>
          </a:xfrm>
          <a:prstGeom prst="rect">
            <a:avLst/>
          </a:prstGeom>
          <a:noFill/>
        </p:spPr>
        <p:txBody>
          <a:bodyPr wrap="square">
            <a:spAutoFit/>
          </a:bodyPr>
          <a:lstStyle/>
          <a:p>
            <a:pPr lvl="1" algn="just">
              <a:lnSpc>
                <a:spcPct val="150000"/>
              </a:lnSpc>
              <a:spcBef>
                <a:spcPts val="600"/>
              </a:spcBef>
              <a:spcAft>
                <a:spcPts val="600"/>
              </a:spcAft>
            </a:pPr>
            <a:r>
              <a:rPr lang="uk-UA" sz="1600" dirty="0"/>
              <a:t>(</a:t>
            </a:r>
            <a:r>
              <a:rPr lang="uk-UA" sz="1600" i="1" dirty="0" err="1"/>
              <a:t>Curriculum</a:t>
            </a:r>
            <a:r>
              <a:rPr lang="uk-UA" sz="1600" i="1" dirty="0"/>
              <a:t> </a:t>
            </a:r>
            <a:r>
              <a:rPr lang="uk-UA" sz="1600" i="1" dirty="0" err="1"/>
              <a:t>Vitae</a:t>
            </a:r>
            <a:r>
              <a:rPr lang="uk-UA" sz="1600" dirty="0"/>
              <a:t>, з латини – "лінія життя") </a:t>
            </a:r>
          </a:p>
        </p:txBody>
      </p:sp>
      <p:sp>
        <p:nvSpPr>
          <p:cNvPr id="7" name="Rectangle 1">
            <a:extLst>
              <a:ext uri="{FF2B5EF4-FFF2-40B4-BE49-F238E27FC236}">
                <a16:creationId xmlns:a16="http://schemas.microsoft.com/office/drawing/2014/main" id="{40BF4F11-7813-46A0-AF5C-1A01BBA57F76}"/>
              </a:ext>
            </a:extLst>
          </p:cNvPr>
          <p:cNvSpPr>
            <a:spLocks noChangeArrowheads="1"/>
          </p:cNvSpPr>
          <p:nvPr/>
        </p:nvSpPr>
        <p:spPr bwMode="auto">
          <a:xfrm>
            <a:off x="0" y="5960126"/>
            <a:ext cx="9144000" cy="872418"/>
          </a:xfrm>
          <a:prstGeom prst="rect">
            <a:avLst/>
          </a:prstGeom>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pPr marL="285750" marR="0" lvl="0" indent="-285750"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uk-UA" altLang="uk-UA" sz="1800" b="1" i="0" u="none" strike="noStrike" cap="none" normalizeH="0" baseline="0" dirty="0" err="1">
                <a:ln>
                  <a:noFill/>
                </a:ln>
                <a:solidFill>
                  <a:schemeClr val="tx1"/>
                </a:solidFill>
                <a:effectLst/>
              </a:rPr>
              <a:t>Résumé</a:t>
            </a:r>
            <a:r>
              <a:rPr kumimoji="0" lang="uk-UA" altLang="uk-UA" sz="1800" b="1" i="0" u="none" strike="noStrike" cap="none" normalizeH="0" baseline="0" dirty="0">
                <a:ln>
                  <a:noFill/>
                </a:ln>
                <a:solidFill>
                  <a:schemeClr val="tx1"/>
                </a:solidFill>
                <a:effectLst/>
              </a:rPr>
              <a:t> → </a:t>
            </a:r>
            <a:r>
              <a:rPr kumimoji="0" lang="uk-UA" altLang="uk-UA" sz="1800" b="1" i="1" u="none" strike="noStrike" cap="none" normalizeH="0" baseline="0" dirty="0">
                <a:ln>
                  <a:noFill/>
                </a:ln>
                <a:solidFill>
                  <a:schemeClr val="tx1"/>
                </a:solidFill>
                <a:effectLst/>
              </a:rPr>
              <a:t>1 сторінка, фокус на досягненнях і метриках</a:t>
            </a:r>
            <a:r>
              <a:rPr kumimoji="0" lang="uk-UA" altLang="uk-UA" sz="1800" b="1" i="0" u="none" strike="noStrike" cap="none" normalizeH="0" baseline="0" dirty="0">
                <a:ln>
                  <a:noFill/>
                </a:ln>
                <a:solidFill>
                  <a:schemeClr val="tx1"/>
                </a:solidFill>
                <a:effectLst/>
              </a:rPr>
              <a:t>.</a:t>
            </a:r>
          </a:p>
          <a:p>
            <a:pPr marL="285750" marR="0" lvl="0" indent="-285750"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uk-UA" altLang="uk-UA" sz="1800" b="1" i="0" u="none" strike="noStrike" cap="none" normalizeH="0" baseline="0" dirty="0">
                <a:ln>
                  <a:noFill/>
                </a:ln>
                <a:solidFill>
                  <a:schemeClr val="tx1"/>
                </a:solidFill>
                <a:effectLst/>
              </a:rPr>
              <a:t>CV → </a:t>
            </a:r>
            <a:r>
              <a:rPr kumimoji="0" lang="uk-UA" altLang="uk-UA" sz="1800" b="1" i="1" u="none" strike="noStrike" cap="none" normalizeH="0" baseline="0" dirty="0">
                <a:ln>
                  <a:noFill/>
                </a:ln>
                <a:solidFill>
                  <a:schemeClr val="tx1"/>
                </a:solidFill>
                <a:effectLst/>
              </a:rPr>
              <a:t>повний академічний життєпис, без обмеження сторінок</a:t>
            </a:r>
            <a:r>
              <a:rPr kumimoji="0" lang="uk-UA" altLang="uk-UA" sz="1800" b="1" i="0" u="none" strike="noStrike" cap="none" normalizeH="0" baseline="0" dirty="0">
                <a:ln>
                  <a:noFill/>
                </a:ln>
                <a:solidFill>
                  <a:schemeClr val="tx1"/>
                </a:solidFill>
                <a:effectLst/>
              </a:rPr>
              <a:t>.</a:t>
            </a:r>
          </a:p>
        </p:txBody>
      </p:sp>
    </p:spTree>
    <p:extLst>
      <p:ext uri="{BB962C8B-B14F-4D97-AF65-F5344CB8AC3E}">
        <p14:creationId xmlns:p14="http://schemas.microsoft.com/office/powerpoint/2010/main" val="3616038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50F55FE-4607-482A-9F2A-BDBCCB98FC82}"/>
              </a:ext>
            </a:extLst>
          </p:cNvPr>
          <p:cNvSpPr txBox="1"/>
          <p:nvPr/>
        </p:nvSpPr>
        <p:spPr>
          <a:xfrm>
            <a:off x="107504" y="1559277"/>
            <a:ext cx="7992888" cy="4571444"/>
          </a:xfrm>
          <a:prstGeom prst="rect">
            <a:avLst/>
          </a:prstGeom>
          <a:noFill/>
        </p:spPr>
        <p:txBody>
          <a:bodyPr wrap="square">
            <a:spAutoFit/>
          </a:bodyPr>
          <a:lstStyle/>
          <a:p>
            <a:pPr marL="285750" indent="-285750" algn="just">
              <a:lnSpc>
                <a:spcPct val="150000"/>
              </a:lnSpc>
              <a:spcBef>
                <a:spcPts val="600"/>
              </a:spcBef>
              <a:spcAft>
                <a:spcPts val="600"/>
              </a:spcAft>
              <a:buFont typeface="Wingdings" panose="05000000000000000000" pitchFamily="2" charset="2"/>
              <a:buChar char="Ø"/>
            </a:pPr>
            <a:r>
              <a:rPr lang="en-GB" sz="1600" b="1" dirty="0"/>
              <a:t>CV (</a:t>
            </a:r>
            <a:r>
              <a:rPr lang="en-GB" sz="1600" b="1" i="1" dirty="0"/>
              <a:t>Curriculum Vitae</a:t>
            </a:r>
            <a:r>
              <a:rPr lang="en-GB" sz="1600" b="1" dirty="0"/>
              <a:t>)</a:t>
            </a:r>
            <a:r>
              <a:rPr lang="en-GB" sz="1600" dirty="0"/>
              <a:t> — </a:t>
            </a:r>
            <a:r>
              <a:rPr lang="uk-UA" sz="1600" dirty="0"/>
              <a:t>повний академічний «життєпис» </a:t>
            </a:r>
            <a:r>
              <a:rPr lang="uk-UA" sz="1600" b="1" dirty="0"/>
              <a:t>без ліміту сторінок</a:t>
            </a:r>
            <a:r>
              <a:rPr lang="uk-UA" sz="1600" dirty="0"/>
              <a:t>: освіта, досвід, </a:t>
            </a:r>
            <a:r>
              <a:rPr lang="uk-UA" sz="1600" b="1" dirty="0"/>
              <a:t>публікації</a:t>
            </a:r>
            <a:r>
              <a:rPr lang="uk-UA" sz="1600" dirty="0"/>
              <a:t>, </a:t>
            </a:r>
            <a:r>
              <a:rPr lang="uk-UA" sz="1600" b="1" dirty="0"/>
              <a:t>гранти</a:t>
            </a:r>
            <a:r>
              <a:rPr lang="uk-UA" sz="1600" dirty="0"/>
              <a:t>, </a:t>
            </a:r>
            <a:r>
              <a:rPr lang="uk-UA" sz="1600" b="1" dirty="0"/>
              <a:t>викладання</a:t>
            </a:r>
            <a:r>
              <a:rPr lang="uk-UA" sz="1600" dirty="0"/>
              <a:t>, посилання на профілі </a:t>
            </a:r>
            <a:r>
              <a:rPr lang="en-GB" sz="1600" b="1" dirty="0"/>
              <a:t>ORCID</a:t>
            </a:r>
            <a:r>
              <a:rPr lang="en-GB" sz="1600" dirty="0"/>
              <a:t> (</a:t>
            </a:r>
            <a:r>
              <a:rPr lang="uk-UA" sz="1600" dirty="0"/>
              <a:t>ідентифікатор дослідника) та </a:t>
            </a:r>
            <a:r>
              <a:rPr lang="en-GB" sz="1600" b="1" dirty="0"/>
              <a:t>Google Scholar</a:t>
            </a:r>
            <a:r>
              <a:rPr lang="en-GB" sz="1600" dirty="0"/>
              <a:t> (</a:t>
            </a:r>
            <a:r>
              <a:rPr lang="uk-UA" sz="1600" dirty="0"/>
              <a:t>список публікацій/цитувань).</a:t>
            </a:r>
          </a:p>
          <a:p>
            <a:pPr marL="285750" indent="-285750" algn="just">
              <a:lnSpc>
                <a:spcPct val="150000"/>
              </a:lnSpc>
              <a:spcBef>
                <a:spcPts val="600"/>
              </a:spcBef>
              <a:spcAft>
                <a:spcPts val="600"/>
              </a:spcAft>
              <a:buFont typeface="Wingdings" panose="05000000000000000000" pitchFamily="2" charset="2"/>
              <a:buChar char="Ø"/>
            </a:pPr>
            <a:r>
              <a:rPr lang="en-GB" sz="1600" b="1" dirty="0"/>
              <a:t>Résumé</a:t>
            </a:r>
            <a:r>
              <a:rPr lang="en-GB" sz="1600" dirty="0"/>
              <a:t> — </a:t>
            </a:r>
            <a:r>
              <a:rPr lang="en-GB" sz="1600" b="1" dirty="0"/>
              <a:t>1 </a:t>
            </a:r>
            <a:r>
              <a:rPr lang="uk-UA" sz="1600" b="1" dirty="0"/>
              <a:t>сторінка</a:t>
            </a:r>
            <a:r>
              <a:rPr lang="uk-UA" sz="1600" dirty="0"/>
              <a:t> для індустрії; фокус на </a:t>
            </a:r>
            <a:r>
              <a:rPr lang="uk-UA" sz="1600" b="1" dirty="0"/>
              <a:t>досягненнях з метриками</a:t>
            </a:r>
            <a:r>
              <a:rPr lang="uk-UA" sz="1600" dirty="0"/>
              <a:t> (%, кількість, час, економія тощо) та </a:t>
            </a:r>
            <a:r>
              <a:rPr lang="uk-UA" sz="1600" b="1" dirty="0"/>
              <a:t>чистому макеті</a:t>
            </a:r>
            <a:r>
              <a:rPr lang="uk-UA" sz="1600" dirty="0"/>
              <a:t> (одна колонка, стандартні заголовки, без іконок/складних таблиць; </a:t>
            </a:r>
            <a:r>
              <a:rPr lang="en-GB" sz="1600" dirty="0"/>
              <a:t>PDF/DOCX).</a:t>
            </a:r>
          </a:p>
          <a:p>
            <a:pPr marL="285750" indent="-285750" algn="just">
              <a:lnSpc>
                <a:spcPct val="150000"/>
              </a:lnSpc>
              <a:spcBef>
                <a:spcPts val="600"/>
              </a:spcBef>
              <a:spcAft>
                <a:spcPts val="600"/>
              </a:spcAft>
              <a:buFont typeface="Wingdings" panose="05000000000000000000" pitchFamily="2" charset="2"/>
              <a:buChar char="Ø"/>
            </a:pPr>
            <a:r>
              <a:rPr lang="uk-UA" sz="1600" b="1" dirty="0"/>
              <a:t>Україна:</a:t>
            </a:r>
            <a:r>
              <a:rPr lang="uk-UA" sz="1600" dirty="0"/>
              <a:t> частіше просять </a:t>
            </a:r>
            <a:r>
              <a:rPr lang="uk-UA" sz="1600" b="1" dirty="0"/>
              <a:t>резюме</a:t>
            </a:r>
            <a:r>
              <a:rPr lang="en-GB" sz="1600" dirty="0"/>
              <a:t>; </a:t>
            </a:r>
            <a:r>
              <a:rPr lang="en-GB" sz="1600" b="1" dirty="0"/>
              <a:t>CV</a:t>
            </a:r>
            <a:r>
              <a:rPr lang="en-GB" sz="1600" dirty="0"/>
              <a:t> </a:t>
            </a:r>
            <a:r>
              <a:rPr lang="uk-UA" sz="1600" dirty="0"/>
              <a:t>потрібне для </a:t>
            </a:r>
            <a:r>
              <a:rPr lang="uk-UA" sz="1600" b="1" dirty="0"/>
              <a:t>науки/конкурсів/міжнародних програм</a:t>
            </a:r>
            <a:r>
              <a:rPr lang="uk-UA" sz="1600" dirty="0"/>
              <a:t>.</a:t>
            </a:r>
          </a:p>
          <a:p>
            <a:pPr marL="285750" indent="-285750" algn="just">
              <a:lnSpc>
                <a:spcPct val="150000"/>
              </a:lnSpc>
              <a:spcBef>
                <a:spcPts val="600"/>
              </a:spcBef>
              <a:spcAft>
                <a:spcPts val="600"/>
              </a:spcAft>
              <a:buFont typeface="Wingdings" panose="05000000000000000000" pitchFamily="2" charset="2"/>
              <a:buChar char="Ø"/>
            </a:pPr>
            <a:r>
              <a:rPr lang="en-GB" sz="1600" b="1" dirty="0"/>
              <a:t>ATS (Applicant Tracking System)</a:t>
            </a:r>
            <a:r>
              <a:rPr lang="en-GB" sz="1600" dirty="0"/>
              <a:t> — </a:t>
            </a:r>
            <a:r>
              <a:rPr lang="uk-UA" sz="1600" dirty="0"/>
              <a:t>система, що автоматично сканує резюме й шукає </a:t>
            </a:r>
            <a:r>
              <a:rPr lang="uk-UA" sz="1600" b="1" dirty="0"/>
              <a:t>ключові слова</a:t>
            </a:r>
            <a:r>
              <a:rPr lang="uk-UA" sz="1600" dirty="0"/>
              <a:t> з опису вакансії; використовується на порталах і у великих компаніях для </a:t>
            </a:r>
            <a:r>
              <a:rPr lang="uk-UA" sz="1600" b="1" dirty="0"/>
              <a:t>первинного відбору</a:t>
            </a:r>
            <a:r>
              <a:rPr lang="uk-UA" sz="1600" dirty="0"/>
              <a:t>.</a:t>
            </a:r>
          </a:p>
        </p:txBody>
      </p:sp>
      <p:sp>
        <p:nvSpPr>
          <p:cNvPr id="5" name="TextBox 4">
            <a:extLst>
              <a:ext uri="{FF2B5EF4-FFF2-40B4-BE49-F238E27FC236}">
                <a16:creationId xmlns:a16="http://schemas.microsoft.com/office/drawing/2014/main" id="{1B06417F-7B21-48DE-A183-891755C8F4BF}"/>
              </a:ext>
            </a:extLst>
          </p:cNvPr>
          <p:cNvSpPr txBox="1"/>
          <p:nvPr/>
        </p:nvSpPr>
        <p:spPr>
          <a:xfrm>
            <a:off x="1403648" y="50149"/>
            <a:ext cx="6120680" cy="46166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GB" sz="2400" b="1" dirty="0"/>
              <a:t>CV VS RÉSUMÉ — </a:t>
            </a:r>
            <a:r>
              <a:rPr lang="uk-UA" sz="2400" b="1" dirty="0"/>
              <a:t>КЛЮЧОВА РІЗНИЦЯ</a:t>
            </a:r>
          </a:p>
        </p:txBody>
      </p:sp>
      <p:sp>
        <p:nvSpPr>
          <p:cNvPr id="7" name="TextBox 6">
            <a:extLst>
              <a:ext uri="{FF2B5EF4-FFF2-40B4-BE49-F238E27FC236}">
                <a16:creationId xmlns:a16="http://schemas.microsoft.com/office/drawing/2014/main" id="{525EA64D-AC8A-49A1-A5D5-D7FE3AC73558}"/>
              </a:ext>
            </a:extLst>
          </p:cNvPr>
          <p:cNvSpPr txBox="1"/>
          <p:nvPr/>
        </p:nvSpPr>
        <p:spPr>
          <a:xfrm>
            <a:off x="251520" y="6253687"/>
            <a:ext cx="7704856" cy="40011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ctr">
              <a:spcBef>
                <a:spcPts val="600"/>
              </a:spcBef>
              <a:spcAft>
                <a:spcPts val="600"/>
              </a:spcAft>
            </a:pPr>
            <a:r>
              <a:rPr lang="ru-RU" sz="2000" dirty="0"/>
              <a:t>👉 </a:t>
            </a:r>
            <a:r>
              <a:rPr lang="ru-RU" sz="2000" i="1" dirty="0"/>
              <a:t>Майте </a:t>
            </a:r>
            <a:r>
              <a:rPr lang="ru-RU" sz="2000" i="1" dirty="0" err="1"/>
              <a:t>обидві</a:t>
            </a:r>
            <a:r>
              <a:rPr lang="ru-RU" sz="2000" i="1" dirty="0"/>
              <a:t> </a:t>
            </a:r>
            <a:r>
              <a:rPr lang="ru-RU" sz="2000" i="1" dirty="0" err="1"/>
              <a:t>версії</a:t>
            </a:r>
            <a:r>
              <a:rPr lang="ru-RU" sz="2000" i="1" dirty="0"/>
              <a:t>. </a:t>
            </a:r>
            <a:r>
              <a:rPr lang="ru-RU" sz="2000" i="1" dirty="0" err="1"/>
              <a:t>Використовуйте</a:t>
            </a:r>
            <a:r>
              <a:rPr lang="ru-RU" sz="2000" i="1" dirty="0"/>
              <a:t> ту, яку </a:t>
            </a:r>
            <a:r>
              <a:rPr lang="ru-RU" sz="2000" i="1" dirty="0" err="1"/>
              <a:t>просять</a:t>
            </a:r>
            <a:r>
              <a:rPr lang="ru-RU" sz="2000" i="1" dirty="0"/>
              <a:t>.</a:t>
            </a:r>
            <a:endParaRPr lang="uk-UA" sz="2000" dirty="0"/>
          </a:p>
        </p:txBody>
      </p:sp>
      <p:sp>
        <p:nvSpPr>
          <p:cNvPr id="8" name="TextBox 7">
            <a:extLst>
              <a:ext uri="{FF2B5EF4-FFF2-40B4-BE49-F238E27FC236}">
                <a16:creationId xmlns:a16="http://schemas.microsoft.com/office/drawing/2014/main" id="{D567DA15-FCA0-4BE6-B58B-09010FC44C7D}"/>
              </a:ext>
            </a:extLst>
          </p:cNvPr>
          <p:cNvSpPr txBox="1"/>
          <p:nvPr/>
        </p:nvSpPr>
        <p:spPr>
          <a:xfrm>
            <a:off x="35496" y="637277"/>
            <a:ext cx="8064896" cy="83099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spcBef>
                <a:spcPts val="600"/>
              </a:spcBef>
              <a:spcAft>
                <a:spcPts val="600"/>
              </a:spcAft>
            </a:pPr>
            <a:r>
              <a:rPr lang="en-GB" sz="1600" b="1" dirty="0">
                <a:solidFill>
                  <a:schemeClr val="accent5">
                    <a:lumMod val="75000"/>
                  </a:schemeClr>
                </a:solidFill>
              </a:rPr>
              <a:t>CV (Curriculum Vitae)</a:t>
            </a:r>
            <a:r>
              <a:rPr lang="en-GB" sz="1600" dirty="0">
                <a:solidFill>
                  <a:schemeClr val="accent5">
                    <a:lumMod val="75000"/>
                  </a:schemeClr>
                </a:solidFill>
              </a:rPr>
              <a:t> </a:t>
            </a:r>
            <a:r>
              <a:rPr lang="uk-UA" sz="1600" dirty="0">
                <a:solidFill>
                  <a:schemeClr val="accent5">
                    <a:lumMod val="75000"/>
                  </a:schemeClr>
                </a:solidFill>
              </a:rPr>
              <a:t>та </a:t>
            </a:r>
            <a:r>
              <a:rPr lang="uk-UA" sz="1600" b="1" dirty="0">
                <a:solidFill>
                  <a:schemeClr val="accent5">
                    <a:lumMod val="75000"/>
                  </a:schemeClr>
                </a:solidFill>
              </a:rPr>
              <a:t>резюме</a:t>
            </a:r>
            <a:r>
              <a:rPr lang="uk-UA" sz="1600" dirty="0">
                <a:solidFill>
                  <a:schemeClr val="accent5">
                    <a:lumMod val="75000"/>
                  </a:schemeClr>
                </a:solidFill>
              </a:rPr>
              <a:t> — це два різні документи, хоча їх часто плутають, оскільки обидва використовуються при пошуку роботи. Ось основні відмінності:</a:t>
            </a:r>
          </a:p>
        </p:txBody>
      </p:sp>
    </p:spTree>
    <p:extLst>
      <p:ext uri="{BB962C8B-B14F-4D97-AF65-F5344CB8AC3E}">
        <p14:creationId xmlns:p14="http://schemas.microsoft.com/office/powerpoint/2010/main" val="3241566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188640"/>
            <a:ext cx="3960440" cy="6186309"/>
          </a:xfrm>
          <a:prstGeom prst="rect">
            <a:avLst/>
          </a:prstGeom>
        </p:spPr>
        <p:txBody>
          <a:bodyPr wrap="square">
            <a:spAutoFit/>
          </a:bodyPr>
          <a:lstStyle/>
          <a:p>
            <a:pPr indent="450215" algn="just">
              <a:lnSpc>
                <a:spcPct val="150000"/>
              </a:lnSpc>
              <a:spcAft>
                <a:spcPts val="0"/>
              </a:spcAft>
            </a:pPr>
            <a:r>
              <a:rPr lang="uk-UA" sz="2400" dirty="0">
                <a:latin typeface="Calibri" panose="020F0502020204030204" pitchFamily="34" charset="0"/>
                <a:ea typeface="Times New Roman" panose="02020603050405020304" pitchFamily="18" charset="0"/>
                <a:cs typeface="Calibri" panose="020F0502020204030204" pitchFamily="34" charset="0"/>
              </a:rPr>
              <a:t>Хоча єдиного зразка резюме нема, але практика його складання і застосування свідчить про наявність головних розділів, за якими його доцільно писати. Дуже важливо: </a:t>
            </a:r>
            <a:r>
              <a:rPr lang="uk-UA" sz="2400" dirty="0">
                <a:solidFill>
                  <a:srgbClr val="0070C0"/>
                </a:solidFill>
                <a:latin typeface="Calibri" panose="020F0502020204030204" pitchFamily="34" charset="0"/>
                <a:ea typeface="Times New Roman" panose="02020603050405020304" pitchFamily="18" charset="0"/>
                <a:cs typeface="Calibri" panose="020F0502020204030204" pitchFamily="34" charset="0"/>
              </a:rPr>
              <a:t>воно має бути структурованим, оформленим у діловому стилі й написаним без граматичних помилок</a:t>
            </a:r>
            <a:r>
              <a:rPr lang="uk-UA" sz="2400" dirty="0">
                <a:latin typeface="Calibri" panose="020F0502020204030204" pitchFamily="34" charset="0"/>
                <a:ea typeface="Times New Roman" panose="02020603050405020304" pitchFamily="18" charset="0"/>
                <a:cs typeface="Calibri" panose="020F0502020204030204" pitchFamily="34" charset="0"/>
              </a:rPr>
              <a:t>.</a:t>
            </a:r>
            <a:endParaRPr lang="uk-UA" sz="2400" dirty="0">
              <a:effectLst/>
              <a:latin typeface="Calibri" panose="020F0502020204030204" pitchFamily="34" charset="0"/>
              <a:ea typeface="Times New Roman" panose="02020603050405020304" pitchFamily="18" charset="0"/>
              <a:cs typeface="Calibri" panose="020F0502020204030204" pitchFamily="34" charset="0"/>
            </a:endParaRPr>
          </a:p>
        </p:txBody>
      </p:sp>
      <p:pic>
        <p:nvPicPr>
          <p:cNvPr id="13314" name="Picture 2" descr="Результат пошуку зображень за запитом &quot;CV&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3969" y="3110"/>
            <a:ext cx="4860032" cy="68621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616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3715" y="620688"/>
            <a:ext cx="7856850" cy="6093976"/>
          </a:xfrm>
          <a:prstGeom prst="rect">
            <a:avLst/>
          </a:prstGeom>
        </p:spPr>
        <p:txBody>
          <a:bodyPr wrap="square">
            <a:spAutoFit/>
          </a:bodyPr>
          <a:lstStyle/>
          <a:p>
            <a:pPr lvl="0" algn="just" eaLnBrk="0" fontAlgn="base" hangingPunct="0">
              <a:spcBef>
                <a:spcPts val="600"/>
              </a:spcBef>
              <a:spcAft>
                <a:spcPts val="600"/>
              </a:spcAft>
            </a:pPr>
            <a:r>
              <a:rPr lang="uk-UA" sz="2000" b="1" dirty="0">
                <a:solidFill>
                  <a:srgbClr val="00B0F0"/>
                </a:solidFill>
                <a:latin typeface="Calibri" panose="020F0502020204030204" pitchFamily="34" charset="0"/>
                <a:ea typeface="Times New Roman" panose="02020603050405020304" pitchFamily="18" charset="0"/>
                <a:cs typeface="Calibri" panose="020F0502020204030204" pitchFamily="34" charset="0"/>
              </a:rPr>
              <a:t>Наведемо декілька типових помилок при складанні резюме:</a:t>
            </a:r>
          </a:p>
          <a:p>
            <a:pPr marL="457200" lvl="0" indent="-457200" algn="just" eaLnBrk="0" fontAlgn="base" hangingPunct="0">
              <a:spcBef>
                <a:spcPts val="600"/>
              </a:spcBef>
              <a:spcAft>
                <a:spcPts val="600"/>
              </a:spcAft>
              <a:buFont typeface="+mj-lt"/>
              <a:buAutoNum type="arabicPeriod"/>
            </a:pPr>
            <a:r>
              <a:rPr lang="uk-UA" altLang="uk-UA" sz="1500" b="1" dirty="0"/>
              <a:t>Зрозумілий та чіткий формат.</a:t>
            </a:r>
            <a:r>
              <a:rPr lang="uk-UA" altLang="uk-UA" sz="1500" dirty="0"/>
              <a:t> Резюме має бути структурованим та легким для читання. Уникайте зайвих елементів оформлення (зайвих кольорів, графіків, складної верстки). Використовуйте простий, професійний шрифт і форматування.</a:t>
            </a:r>
          </a:p>
          <a:p>
            <a:pPr marL="342900" lvl="0" indent="-342900" algn="just" eaLnBrk="0" fontAlgn="base" hangingPunct="0">
              <a:spcBef>
                <a:spcPts val="600"/>
              </a:spcBef>
              <a:spcAft>
                <a:spcPts val="600"/>
              </a:spcAft>
              <a:buFont typeface="+mj-lt"/>
              <a:buAutoNum type="arabicPeriod"/>
            </a:pPr>
            <a:r>
              <a:rPr lang="uk-UA" altLang="uk-UA" sz="1500" b="1" dirty="0"/>
              <a:t>Оптимальний обсяг.</a:t>
            </a:r>
            <a:r>
              <a:rPr lang="uk-UA" altLang="uk-UA" sz="1500" dirty="0"/>
              <a:t> Резюме має вміщатися на одну, максимум дві сторінки, особливо якщо у вас небагато досвіду роботи. Виділяйте головне, уникайте зайвих деталей.</a:t>
            </a:r>
          </a:p>
          <a:p>
            <a:pPr marL="342900" lvl="0" indent="-342900" algn="just" eaLnBrk="0" fontAlgn="base" hangingPunct="0">
              <a:spcBef>
                <a:spcPts val="600"/>
              </a:spcBef>
              <a:spcAft>
                <a:spcPts val="600"/>
              </a:spcAft>
              <a:buFont typeface="+mj-lt"/>
              <a:buAutoNum type="arabicPeriod"/>
            </a:pPr>
            <a:r>
              <a:rPr lang="uk-UA" altLang="uk-UA" sz="1500" b="1" dirty="0"/>
              <a:t>Адаптація під вакансію.</a:t>
            </a:r>
            <a:r>
              <a:rPr lang="uk-UA" altLang="uk-UA" sz="1500" dirty="0"/>
              <a:t> Кожне резюме має бути адаптоване під конкретну вакансію. Виділяйте досвід та навички, які безпосередньо відповідають вимогам роботодавця.</a:t>
            </a:r>
          </a:p>
          <a:p>
            <a:pPr marL="342900" lvl="0" indent="-342900" algn="just" eaLnBrk="0" fontAlgn="base" hangingPunct="0">
              <a:spcBef>
                <a:spcPts val="600"/>
              </a:spcBef>
              <a:spcAft>
                <a:spcPts val="600"/>
              </a:spcAft>
              <a:buFont typeface="+mj-lt"/>
              <a:buAutoNum type="arabicPeriod"/>
            </a:pPr>
            <a:r>
              <a:rPr lang="uk-UA" altLang="uk-UA" sz="1500" b="1" dirty="0"/>
              <a:t>Конкретні досягнення.</a:t>
            </a:r>
            <a:r>
              <a:rPr lang="uk-UA" altLang="uk-UA" sz="1500" dirty="0"/>
              <a:t> Пишіть не лише про ваші обов'язки, а й про конкретні досягнення на попередніх місцях роботи. Наприклад, «збільшив обсяг продажів на 20% за рік», «реалізував проект, що зекономив 100 000 грн».</a:t>
            </a:r>
          </a:p>
          <a:p>
            <a:pPr marL="342900" lvl="0" indent="-342900" algn="just" eaLnBrk="0" fontAlgn="base" hangingPunct="0">
              <a:spcBef>
                <a:spcPts val="600"/>
              </a:spcBef>
              <a:spcAft>
                <a:spcPts val="600"/>
              </a:spcAft>
              <a:buFont typeface="+mj-lt"/>
              <a:buAutoNum type="arabicPeriod"/>
            </a:pPr>
            <a:r>
              <a:rPr lang="uk-UA" altLang="uk-UA" sz="1500" b="1" dirty="0"/>
              <a:t>Актуальна інформація.</a:t>
            </a:r>
            <a:r>
              <a:rPr lang="uk-UA" altLang="uk-UA" sz="1500" dirty="0"/>
              <a:t> Включайте лише актуальні та правдиві дані про досвід роботи, освіту та навички. Уникайте застарілої або зайвої інформації.</a:t>
            </a:r>
          </a:p>
          <a:p>
            <a:pPr marL="342900" lvl="0" indent="-342900" algn="just" eaLnBrk="0" fontAlgn="base" hangingPunct="0">
              <a:spcBef>
                <a:spcPts val="600"/>
              </a:spcBef>
              <a:spcAft>
                <a:spcPts val="600"/>
              </a:spcAft>
              <a:buFont typeface="+mj-lt"/>
              <a:buAutoNum type="arabicPeriod"/>
            </a:pPr>
            <a:r>
              <a:rPr lang="uk-UA" altLang="uk-UA" sz="1500" b="1" dirty="0"/>
              <a:t>Чітка контактна інформація.</a:t>
            </a:r>
            <a:r>
              <a:rPr lang="uk-UA" altLang="uk-UA" sz="1500" dirty="0"/>
              <a:t> Вкажіть вашу актуальну електронну пошту та номер телефону. За можливості, додайте посилання на ваш </a:t>
            </a:r>
            <a:r>
              <a:rPr lang="uk-UA" altLang="uk-UA" sz="1500" dirty="0" err="1"/>
              <a:t>LinkedIn</a:t>
            </a:r>
            <a:r>
              <a:rPr lang="uk-UA" altLang="uk-UA" sz="1500" dirty="0"/>
              <a:t>-профіль чи інші професійні ресурси.</a:t>
            </a:r>
          </a:p>
          <a:p>
            <a:pPr marL="342900" lvl="0" indent="-342900" algn="just" eaLnBrk="0" fontAlgn="base" hangingPunct="0">
              <a:spcBef>
                <a:spcPts val="600"/>
              </a:spcBef>
              <a:spcAft>
                <a:spcPts val="600"/>
              </a:spcAft>
              <a:buFont typeface="+mj-lt"/>
              <a:buAutoNum type="arabicPeriod"/>
            </a:pPr>
            <a:r>
              <a:rPr lang="uk-UA" altLang="uk-UA" sz="1500" b="1" dirty="0"/>
              <a:t>Ключові навички.</a:t>
            </a:r>
            <a:r>
              <a:rPr lang="uk-UA" altLang="uk-UA" sz="1500" dirty="0"/>
              <a:t> Складіть блок ключових навичок, які відповідають вакансії. Це допоможе роботодавцю швидше оцінити вашу придатність для посади.</a:t>
            </a:r>
            <a:endParaRPr lang="uk-UA" sz="1500" b="1" dirty="0">
              <a:solidFill>
                <a:srgbClr val="00B0F0"/>
              </a:solidFill>
              <a:ea typeface="Times New Roman" panose="02020603050405020304" pitchFamily="18" charset="0"/>
              <a:cs typeface="Calibri" panose="020F0502020204030204" pitchFamily="34"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40565" y="0"/>
            <a:ext cx="1219761" cy="1203569"/>
          </a:xfrm>
          <a:prstGeom prst="rect">
            <a:avLst/>
          </a:prstGeom>
        </p:spPr>
      </p:pic>
    </p:spTree>
    <p:extLst>
      <p:ext uri="{BB962C8B-B14F-4D97-AF65-F5344CB8AC3E}">
        <p14:creationId xmlns:p14="http://schemas.microsoft.com/office/powerpoint/2010/main" val="33413808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Opulent</Template>
  <TotalTime>0</TotalTime>
  <Words>4876</Words>
  <Application>Microsoft Office PowerPoint</Application>
  <PresentationFormat>Екран (4:3)</PresentationFormat>
  <Paragraphs>300</Paragraphs>
  <Slides>36</Slides>
  <Notes>4</Notes>
  <HiddenSlides>0</HiddenSlides>
  <MMClips>0</MMClips>
  <ScaleCrop>false</ScaleCrop>
  <HeadingPairs>
    <vt:vector size="6" baseType="variant">
      <vt:variant>
        <vt:lpstr>Використані шрифти</vt:lpstr>
      </vt:variant>
      <vt:variant>
        <vt:i4>8</vt:i4>
      </vt:variant>
      <vt:variant>
        <vt:lpstr>Тема</vt:lpstr>
      </vt:variant>
      <vt:variant>
        <vt:i4>1</vt:i4>
      </vt:variant>
      <vt:variant>
        <vt:lpstr>Заголовки слайдів</vt:lpstr>
      </vt:variant>
      <vt:variant>
        <vt:i4>36</vt:i4>
      </vt:variant>
    </vt:vector>
  </HeadingPairs>
  <TitlesOfParts>
    <vt:vector size="45" baseType="lpstr">
      <vt:lpstr>Arial</vt:lpstr>
      <vt:lpstr>Arial Narrow</vt:lpstr>
      <vt:lpstr>Calibri</vt:lpstr>
      <vt:lpstr>Open Sans</vt:lpstr>
      <vt:lpstr>Times New Roman</vt:lpstr>
      <vt:lpstr>Trebuchet MS</vt:lpstr>
      <vt:lpstr>Wingdings</vt:lpstr>
      <vt:lpstr>Wingdings 2</vt:lpstr>
      <vt:lpstr>Изящная</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Marina</dc:creator>
  <cp:lastModifiedBy>Maryna</cp:lastModifiedBy>
  <cp:revision>206</cp:revision>
  <dcterms:created xsi:type="dcterms:W3CDTF">2015-11-18T17:54:03Z</dcterms:created>
  <dcterms:modified xsi:type="dcterms:W3CDTF">2025-10-01T07:17:55Z</dcterms:modified>
</cp:coreProperties>
</file>