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81"/>
  </p:notesMasterIdLst>
  <p:sldIdLst>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6" r:id="rId30"/>
    <p:sldId id="287" r:id="rId31"/>
    <p:sldId id="289" r:id="rId32"/>
    <p:sldId id="291" r:id="rId33"/>
    <p:sldId id="292" r:id="rId34"/>
    <p:sldId id="296" r:id="rId35"/>
    <p:sldId id="297" r:id="rId36"/>
    <p:sldId id="298" r:id="rId37"/>
    <p:sldId id="304" r:id="rId38"/>
    <p:sldId id="306"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379" r:id="rId54"/>
    <p:sldId id="380" r:id="rId55"/>
    <p:sldId id="381" r:id="rId56"/>
    <p:sldId id="382" r:id="rId57"/>
    <p:sldId id="331" r:id="rId58"/>
    <p:sldId id="332" r:id="rId59"/>
    <p:sldId id="333" r:id="rId60"/>
    <p:sldId id="334" r:id="rId61"/>
    <p:sldId id="335" r:id="rId62"/>
    <p:sldId id="336" r:id="rId63"/>
    <p:sldId id="337" r:id="rId64"/>
    <p:sldId id="338" r:id="rId65"/>
    <p:sldId id="339" r:id="rId66"/>
    <p:sldId id="357" r:id="rId67"/>
    <p:sldId id="358" r:id="rId68"/>
    <p:sldId id="359" r:id="rId69"/>
    <p:sldId id="360" r:id="rId70"/>
    <p:sldId id="344" r:id="rId71"/>
    <p:sldId id="345" r:id="rId72"/>
    <p:sldId id="346" r:id="rId73"/>
    <p:sldId id="347" r:id="rId74"/>
    <p:sldId id="348" r:id="rId75"/>
    <p:sldId id="349" r:id="rId76"/>
    <p:sldId id="350" r:id="rId77"/>
    <p:sldId id="351" r:id="rId78"/>
    <p:sldId id="352" r:id="rId79"/>
    <p:sldId id="355" r:id="rId80"/>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88" autoAdjust="0"/>
  </p:normalViewPr>
  <p:slideViewPr>
    <p:cSldViewPr snapToGrid="0">
      <p:cViewPr varScale="1">
        <p:scale>
          <a:sx n="76" d="100"/>
          <a:sy n="76" d="100"/>
        </p:scale>
        <p:origin x="1085" y="48"/>
      </p:cViewPr>
      <p:guideLst>
        <p:guide orient="horz" pos="2160"/>
        <p:guide pos="2880"/>
      </p:guideLst>
    </p:cSldViewPr>
  </p:slideViewPr>
  <p:outlineViewPr>
    <p:cViewPr>
      <p:scale>
        <a:sx n="33" d="100"/>
        <a:sy n="33" d="100"/>
      </p:scale>
      <p:origin x="0" y="-5832"/>
    </p:cViewPr>
  </p:outlin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BBFE488-7425-4DE6-B91B-BAE27B25EE47}" type="datetimeFigureOut">
              <a:rPr lang="ru-RU" smtClean="0"/>
              <a:pPr/>
              <a:t>27.03.2024</a:t>
            </a:fld>
            <a:endParaRPr lang="ru-RU"/>
          </a:p>
        </p:txBody>
      </p:sp>
      <p:sp>
        <p:nvSpPr>
          <p:cNvPr id="4" name="Образ слайда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E18A2EC-536C-48BB-9FCC-8B6583732244}" type="slidenum">
              <a:rPr lang="ru-RU" smtClean="0"/>
              <a:pPr/>
              <a:t>‹#›</a:t>
            </a:fld>
            <a:endParaRPr lang="ru-RU"/>
          </a:p>
        </p:txBody>
      </p:sp>
    </p:spTree>
    <p:extLst>
      <p:ext uri="{BB962C8B-B14F-4D97-AF65-F5344CB8AC3E}">
        <p14:creationId xmlns:p14="http://schemas.microsoft.com/office/powerpoint/2010/main" val="152078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18A2EC-536C-48BB-9FCC-8B6583732244}" type="slidenum">
              <a:rPr lang="ru-RU" smtClean="0"/>
              <a:pPr/>
              <a:t>31</a:t>
            </a:fld>
            <a:endParaRPr lang="ru-RU"/>
          </a:p>
        </p:txBody>
      </p:sp>
    </p:spTree>
    <p:extLst>
      <p:ext uri="{BB962C8B-B14F-4D97-AF65-F5344CB8AC3E}">
        <p14:creationId xmlns:p14="http://schemas.microsoft.com/office/powerpoint/2010/main" val="13927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2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7"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2"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3"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hidden="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3" name="CustomShape 2" hidden="1"/>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44" name="CustomShape 3" hidden="1"/>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45" name="CustomShape 4" hidden="1"/>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6" name="CustomShape 5"/>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7" name="PlaceHolder 6"/>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8" name="PlaceHolder 7"/>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86"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87"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88"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89"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90"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459422" y="930166"/>
            <a:ext cx="8243280" cy="2967378"/>
          </a:xfrm>
          <a:prstGeom prst="rect">
            <a:avLst/>
          </a:prstGeom>
          <a:noFill/>
          <a:ln>
            <a:noFill/>
          </a:ln>
        </p:spPr>
        <p:style>
          <a:lnRef idx="0">
            <a:scrgbClr r="0" g="0" b="0"/>
          </a:lnRef>
          <a:fillRef idx="0">
            <a:scrgbClr r="0" g="0" b="0"/>
          </a:fillRef>
          <a:effectRef idx="0">
            <a:scrgbClr r="0" g="0" b="0"/>
          </a:effectRef>
          <a:fontRef idx="minor"/>
        </p:style>
        <p:txBody>
          <a:bodyPr wrap="square" lIns="0" tIns="12600" rIns="0" bIns="0">
            <a:spAutoFit/>
          </a:bodyPr>
          <a:lstStyle/>
          <a:p>
            <a:pPr algn="ctr">
              <a:lnSpc>
                <a:spcPct val="100000"/>
              </a:lnSpc>
            </a:pPr>
            <a:r>
              <a:rPr lang="ru-RU" sz="3200" b="1" strike="noStrike" spc="-1" dirty="0" err="1" smtClean="0">
                <a:solidFill>
                  <a:srgbClr val="009900"/>
                </a:solidFill>
                <a:latin typeface="Times New Roman"/>
                <a:ea typeface="Microsoft YaHei"/>
              </a:rPr>
              <a:t>Лекція</a:t>
            </a:r>
            <a:r>
              <a:rPr lang="ru-RU" sz="3200" b="1" strike="noStrike" spc="-1" dirty="0" smtClean="0">
                <a:solidFill>
                  <a:srgbClr val="009900"/>
                </a:solidFill>
                <a:latin typeface="Times New Roman"/>
                <a:ea typeface="Microsoft YaHei"/>
              </a:rPr>
              <a:t> № </a:t>
            </a:r>
            <a:r>
              <a:rPr lang="ru-RU" sz="3200" b="1" strike="noStrike" spc="-1" dirty="0">
                <a:solidFill>
                  <a:srgbClr val="009900"/>
                </a:solidFill>
                <a:latin typeface="Times New Roman"/>
                <a:ea typeface="Microsoft YaHei"/>
              </a:rPr>
              <a:t>2</a:t>
            </a:r>
            <a:r>
              <a:rPr dirty="0"/>
              <a:t/>
            </a:r>
            <a:br>
              <a:rPr dirty="0"/>
            </a:br>
            <a:endParaRPr lang="ru-RU" sz="16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Тема: </a:t>
            </a:r>
            <a:r>
              <a:rPr lang="ru-RU" sz="3600" b="1" i="1" strike="noStrike" spc="-1" dirty="0" err="1">
                <a:solidFill>
                  <a:srgbClr val="1510E2"/>
                </a:solidFill>
                <a:latin typeface="Times New Roman"/>
                <a:ea typeface="Times New Roman"/>
              </a:rPr>
              <a:t>Вивчення</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структури</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основних</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органів</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імунної</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системи</a:t>
            </a:r>
            <a:r>
              <a:rPr lang="ru-RU" sz="3600" b="1" i="1" strike="noStrike" spc="-1" dirty="0">
                <a:solidFill>
                  <a:srgbClr val="1510E2"/>
                </a:solidFill>
                <a:latin typeface="Times New Roman"/>
                <a:ea typeface="Times New Roman"/>
              </a:rPr>
              <a:t>. </a:t>
            </a:r>
            <a:endParaRPr lang="ru-RU" sz="36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Тимус, </a:t>
            </a:r>
            <a:r>
              <a:rPr lang="ru-RU" sz="3600" b="1" i="1" strike="noStrike" spc="-1" dirty="0" err="1">
                <a:solidFill>
                  <a:srgbClr val="1510E2"/>
                </a:solidFill>
                <a:latin typeface="Times New Roman"/>
                <a:ea typeface="Times New Roman"/>
              </a:rPr>
              <a:t>кістковий</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мозок</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селезінка</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лімфатичні</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вузли</a:t>
            </a:r>
            <a:r>
              <a:rPr lang="ru-RU" sz="3600" b="1" i="1" strike="noStrike" spc="-1" dirty="0">
                <a:solidFill>
                  <a:srgbClr val="1510E2"/>
                </a:solidFill>
                <a:latin typeface="Times New Roman"/>
                <a:ea typeface="Times New Roman"/>
              </a:rPr>
              <a:t>, кров</a:t>
            </a:r>
            <a:r>
              <a:rPr lang="ru-RU" sz="3200" b="1" strike="noStrike" spc="-1" dirty="0">
                <a:solidFill>
                  <a:srgbClr val="0033CC"/>
                </a:solidFill>
                <a:latin typeface="Arial"/>
                <a:ea typeface="DejaVu Sans"/>
              </a:rPr>
              <a:t> </a:t>
            </a:r>
            <a:endParaRPr lang="ru-RU" sz="3200" b="0" strike="noStrike" spc="-1" dirty="0">
              <a:latin typeface="Arial"/>
            </a:endParaRPr>
          </a:p>
        </p:txBody>
      </p:sp>
      <p:sp>
        <p:nvSpPr>
          <p:cNvPr id="128" name="CustomShape 2"/>
          <p:cNvSpPr/>
          <p:nvPr/>
        </p:nvSpPr>
        <p:spPr>
          <a:xfrm>
            <a:off x="654828" y="4101890"/>
            <a:ext cx="8063640" cy="199296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algn="just">
              <a:lnSpc>
                <a:spcPct val="100000"/>
              </a:lnSpc>
            </a:pPr>
            <a:r>
              <a:rPr lang="ru-RU" sz="2600" b="1" i="1" strike="noStrike" spc="-1" dirty="0">
                <a:solidFill>
                  <a:srgbClr val="FF0000"/>
                </a:solidFill>
                <a:latin typeface="Times New Roman"/>
                <a:ea typeface="Times New Roman"/>
              </a:rPr>
              <a:t>Мета </a:t>
            </a:r>
            <a:r>
              <a:rPr lang="ru-RU" sz="2600" b="1" i="1" strike="noStrike" spc="-1" dirty="0" err="1">
                <a:solidFill>
                  <a:srgbClr val="FF0000"/>
                </a:solidFill>
                <a:latin typeface="Times New Roman"/>
                <a:ea typeface="Times New Roman"/>
              </a:rPr>
              <a:t>роботи</a:t>
            </a:r>
            <a:r>
              <a:rPr lang="ru-RU" sz="2600" b="1" i="1" strike="noStrike" spc="-1" dirty="0">
                <a:solidFill>
                  <a:srgbClr val="FF0000"/>
                </a:solidFill>
                <a:latin typeface="Times New Roman"/>
                <a:ea typeface="Times New Roman"/>
              </a:rPr>
              <a:t>:</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ознайомитися</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класифікацією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морфологією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функціями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розташуванням</a:t>
            </a:r>
            <a:r>
              <a:rPr lang="ru-RU" sz="2600" b="1" i="1" strike="noStrike" spc="-1" dirty="0">
                <a:solidFill>
                  <a:srgbClr val="000000"/>
                </a:solidFill>
                <a:latin typeface="Times New Roman"/>
                <a:ea typeface="DejaVu Sans"/>
              </a:rPr>
              <a:t> та </a:t>
            </a:r>
            <a:r>
              <a:rPr lang="ru-RU" sz="2600" b="1" i="1" strike="noStrike" spc="-1" dirty="0" err="1">
                <a:solidFill>
                  <a:srgbClr val="000000"/>
                </a:solidFill>
                <a:latin typeface="Times New Roman"/>
                <a:ea typeface="DejaVu Sans"/>
              </a:rPr>
              <a:t>гістологією</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органів</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імунної</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системи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ознайомитися</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особливостями</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відбору</a:t>
            </a:r>
            <a:r>
              <a:rPr lang="ru-RU" sz="2600" b="1" i="1" strike="noStrike" spc="-1" dirty="0">
                <a:solidFill>
                  <a:srgbClr val="000000"/>
                </a:solidFill>
                <a:latin typeface="Times New Roman"/>
                <a:ea typeface="DejaVu Sans"/>
              </a:rPr>
              <a:t> та </a:t>
            </a:r>
            <a:r>
              <a:rPr lang="ru-RU" sz="2600" b="1" i="1" strike="noStrike" spc="-1" dirty="0" err="1">
                <a:solidFill>
                  <a:srgbClr val="000000"/>
                </a:solidFill>
                <a:latin typeface="Times New Roman"/>
                <a:ea typeface="DejaVu Sans"/>
              </a:rPr>
              <a:t>фіксації</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біологічних</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зразків</a:t>
            </a:r>
            <a:r>
              <a:rPr lang="ru-RU" sz="2600" b="1" i="1" strike="noStrike" spc="-1" dirty="0">
                <a:solidFill>
                  <a:srgbClr val="000000"/>
                </a:solidFill>
                <a:latin typeface="Times New Roman"/>
                <a:ea typeface="DejaVu Sans"/>
              </a:rPr>
              <a:t> для </a:t>
            </a:r>
            <a:r>
              <a:rPr lang="ru-RU" sz="2600" b="1" i="1" strike="noStrike" spc="-1" dirty="0" err="1">
                <a:solidFill>
                  <a:srgbClr val="000000"/>
                </a:solidFill>
                <a:latin typeface="Times New Roman"/>
                <a:ea typeface="DejaVu Sans"/>
              </a:rPr>
              <a:t>імунологічних</a:t>
            </a:r>
            <a:r>
              <a:rPr lang="ru-RU" sz="2600" b="1" i="1" strike="noStrike" spc="-1" dirty="0">
                <a:solidFill>
                  <a:srgbClr val="000000"/>
                </a:solidFill>
                <a:latin typeface="Times New Roman"/>
                <a:ea typeface="DejaVu Sans"/>
              </a:rPr>
              <a:t> </a:t>
            </a:r>
            <a:r>
              <a:rPr lang="ru-RU" sz="2600" b="1" i="1" strike="noStrike" spc="-1" dirty="0" err="1">
                <a:solidFill>
                  <a:srgbClr val="000000"/>
                </a:solidFill>
                <a:latin typeface="Times New Roman"/>
                <a:ea typeface="DejaVu Sans"/>
              </a:rPr>
              <a:t>досліджень</a:t>
            </a:r>
            <a:r>
              <a:rPr lang="ru-RU" sz="2600" b="1" i="1" strike="noStrike" spc="-1" dirty="0">
                <a:solidFill>
                  <a:srgbClr val="000000"/>
                </a:solidFill>
                <a:latin typeface="Times New Roman"/>
                <a:ea typeface="DejaVu Sans"/>
              </a:rPr>
              <a:t>.</a:t>
            </a:r>
            <a:endParaRPr lang="ru-RU" sz="2600" b="0" strike="noStrike" spc="-1" dirty="0">
              <a:latin typeface="Arial"/>
            </a:endParaRPr>
          </a:p>
        </p:txBody>
      </p:sp>
      <p:sp>
        <p:nvSpPr>
          <p:cNvPr id="4" name="Прямоугольник 3"/>
          <p:cNvSpPr/>
          <p:nvPr/>
        </p:nvSpPr>
        <p:spPr>
          <a:xfrm>
            <a:off x="378372" y="375010"/>
            <a:ext cx="8497614" cy="523220"/>
          </a:xfrm>
          <a:prstGeom prst="rect">
            <a:avLst/>
          </a:prstGeom>
        </p:spPr>
        <p:txBody>
          <a:bodyPr wrap="square">
            <a:spAutoFit/>
          </a:bodyPr>
          <a:lstStyle/>
          <a:p>
            <a:pPr algn="ctr">
              <a:lnSpc>
                <a:spcPct val="100000"/>
              </a:lnSpc>
            </a:pPr>
            <a:r>
              <a:rPr lang="uk-UA" sz="2800" b="1" spc="-1" dirty="0" smtClean="0">
                <a:solidFill>
                  <a:srgbClr val="000000"/>
                </a:solidFill>
                <a:latin typeface="Times New Roman" pitchFamily="18" charset="0"/>
                <a:cs typeface="Times New Roman" pitchFamily="18" charset="0"/>
              </a:rPr>
              <a:t>Методологія досліджень імунної системи</a:t>
            </a:r>
            <a:endParaRPr lang="ru-RU" sz="2800" spc="-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432000" y="216000"/>
            <a:ext cx="8496000" cy="630072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Тимус</a:t>
            </a:r>
            <a:r>
              <a:rPr lang="ru-RU" sz="1800" b="1" strike="noStrike" spc="-1">
                <a:latin typeface="Arial"/>
              </a:rPr>
              <a:t> - </a:t>
            </a:r>
            <a:r>
              <a:rPr lang="ru-RU" sz="1500" b="1" strike="noStrike" spc="-1">
                <a:latin typeface="Arial"/>
              </a:rPr>
              <a:t>другий центральний орган імунної системи. Цей орган отримав також назва вилочкової, або зобної, залози, так як є ендокринної залозою, що грає найважливішу роль у формуванні імунітету. Він стимулює розвиток Т ("тимусних") - клітин як у власній тканини, так і в лімфоїдної тканини інших частин тіла. Т-клітини "атакують" потрапили в організм чужорідні речовини, здійснюють контроль над виробленням антитіл проти хвороботворних агентів, впливають на інші захисні реакції організму.</a:t>
            </a:r>
            <a:endParaRPr lang="ru-RU" sz="1500" b="0" strike="noStrike" spc="-1">
              <a:latin typeface="Arial"/>
            </a:endParaRPr>
          </a:p>
          <a:p>
            <a:pPr algn="just"/>
            <a:r>
              <a:rPr lang="ru-RU" sz="1500" b="1" strike="noStrike" spc="-1">
                <a:latin typeface="Arial"/>
              </a:rPr>
              <a:t>Тимус є у всіх хребетних тварин, але його форма і місце розташування можуть бути різні. У людини тимус складається з двох часток, розташованих у верхній частині грудної клітки відразу за грудиною. Щільна сполучнотканинна капсула покриває обидві частки, поєднуючи їх, проникає всередину і розділяє їх на менші часточки. Кожна часточка складається з зовнішньої зони (кори), яка ділиться на поверхневий і глибокий коркові шари, і центральної внутрішньої зони - мозкового шару. У ньому розташовані пучки плоских клітин, гак звані тільця Гассаля, службовці місцем руйнування клітин.</a:t>
            </a:r>
            <a:endParaRPr lang="ru-RU" sz="1500" b="0" strike="noStrike" spc="-1">
              <a:latin typeface="Arial"/>
            </a:endParaRPr>
          </a:p>
          <a:p>
            <a:pPr algn="just"/>
            <a:r>
              <a:rPr lang="ru-RU" sz="1500" b="1" strike="noStrike" spc="-1">
                <a:latin typeface="Arial"/>
              </a:rPr>
              <a:t>Тимус виділяє всього один гормон - тимозин. Цей гормон впливає на обмін вуглеводів, а також кальцію. У регуляції обміну кальцію дію тимозина близько до паратгормону паращитовидних залоз: він регулює ріст скелета, бере участь в управлінні імунними реакціями (збільшує кількість лімфоцитів в крові, посилює реакції імунітету) протягом перших 10-15 років життя.</a:t>
            </a:r>
            <a:endParaRPr lang="ru-RU" sz="1500" b="0" strike="noStrike" spc="-1">
              <a:latin typeface="Arial"/>
            </a:endParaRPr>
          </a:p>
          <a:p>
            <a:pPr algn="just"/>
            <a:r>
              <a:rPr lang="ru-RU" sz="1500" b="1" strike="noStrike" spc="-1">
                <a:latin typeface="Arial"/>
              </a:rPr>
              <a:t>Кров доставляє в тимус незрілі стовбурові клітини кісткового мозку (лімфобластів), де вони вступають в контакт з епітеліальними клітинами коркового шару часточок і під впливом гормону тимуса трансформуються в білі кров'яні клітини (лімфоцити) - клітини лімфатичної системи. У міру дозрівання цих дрібних лімфоцитів (званих також тімоцітамі) вони переходять з коркового в мозковий шар часточок. Деякі лімфоцити тут і гинуть, тоді як інші продовжують розвиватися і на різних стадіях, аж до повністю зрілих Т-клітин, виходять з тимусу в кров і лімфатичну систему для циркуляції по організму. При порушеннях освіти Т-клітин в тимусі розвивається стан імунодефіциту, при якому дитина залишається беззахисним перед хвороботворними мікробами.</a:t>
            </a:r>
            <a:endParaRPr lang="ru-RU" sz="1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Рисунок 140"/>
          <p:cNvPicPr/>
          <p:nvPr/>
        </p:nvPicPr>
        <p:blipFill>
          <a:blip r:embed="rId2" cstate="print"/>
          <a:srcRect l="37527" t="34483" r="16800" b="19291"/>
          <a:stretch/>
        </p:blipFill>
        <p:spPr>
          <a:xfrm>
            <a:off x="447120" y="720000"/>
            <a:ext cx="8605800" cy="48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Рисунок 141"/>
          <p:cNvPicPr/>
          <p:nvPr/>
        </p:nvPicPr>
        <p:blipFill>
          <a:blip r:embed="rId2" cstate="print"/>
          <a:srcRect l="41461" t="20477" r="21526" b="17889"/>
          <a:stretch/>
        </p:blipFill>
        <p:spPr>
          <a:xfrm>
            <a:off x="1224000" y="99720"/>
            <a:ext cx="6840000" cy="6403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576000" y="432000"/>
            <a:ext cx="8208000" cy="5221080"/>
          </a:xfrm>
          <a:prstGeom prst="rect">
            <a:avLst/>
          </a:prstGeom>
          <a:noFill/>
          <a:ln>
            <a:noFill/>
          </a:ln>
        </p:spPr>
        <p:txBody>
          <a:bodyPr lIns="90000" tIns="45000" rIns="90000" bIns="45000">
            <a:spAutoFit/>
          </a:bodyPr>
          <a:lstStyle/>
          <a:p>
            <a:pPr algn="just"/>
            <a:r>
              <a:rPr lang="ru-RU" sz="2200" b="1" strike="noStrike" spc="-1">
                <a:solidFill>
                  <a:srgbClr val="0000B0"/>
                </a:solidFill>
                <a:latin typeface="Arial"/>
              </a:rPr>
              <a:t>Мигдалини</a:t>
            </a:r>
            <a:r>
              <a:rPr lang="ru-RU" sz="2000" b="1" strike="noStrike" spc="-1">
                <a:latin typeface="Arial"/>
              </a:rPr>
              <a:t> - піднебінна і трубна (парні), мовний і глоткова (непарні) - утворюють лімфоїдне глоткове кільце Пирогова - Вальдейера, розташоване на кордоні ротової, носової порожнин і глотки. Це скупчення лімфоїдної тканини, що містить лімфоїдні вузлики, є "стражем" на шляху у мікроорганізмів, що потрапляють в носоглотку при диханні і в ротоглотки при диханні і ковтанні.</a:t>
            </a:r>
            <a:endParaRPr lang="ru-RU" sz="2000" b="0" strike="noStrike" spc="-1">
              <a:latin typeface="Arial"/>
            </a:endParaRPr>
          </a:p>
          <a:p>
            <a:pPr algn="just"/>
            <a:endParaRPr lang="ru-RU" sz="2000" b="0" strike="noStrike" spc="-1">
              <a:latin typeface="Arial"/>
            </a:endParaRPr>
          </a:p>
          <a:p>
            <a:pPr algn="just"/>
            <a:r>
              <a:rPr lang="ru-RU" sz="2200" b="1" strike="noStrike" spc="-1">
                <a:solidFill>
                  <a:srgbClr val="0000B0"/>
                </a:solidFill>
                <a:latin typeface="Arial"/>
              </a:rPr>
              <a:t>Групові лімфоїдні вузлики (пейерови бляшки)</a:t>
            </a:r>
            <a:r>
              <a:rPr lang="ru-RU" sz="2000" b="1" strike="noStrike" spc="-1">
                <a:latin typeface="Arial"/>
              </a:rPr>
              <a:t> розташовуються в стінках клубової кишки, мають вигляд плоских бляшок округлої форми, які виступають в просвіт кишки. Одиночні лімфоїдні вузлики знаходяться в товщі слизової і підслизової оболонок травної та дихальної систем. Вони розташовуються по всій довжині зазначених органів на різній глибині і на різній відстані один від одного. Групові лімфоїдні вузлики у великій кількості присутні в червоподібному відростку - апендиксі, який називають "кишкової миндалиной".</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Рисунок 143"/>
          <p:cNvPicPr/>
          <p:nvPr/>
        </p:nvPicPr>
        <p:blipFill>
          <a:blip r:embed="rId2" cstate="print"/>
          <a:srcRect l="38313" t="27530" r="18375" b="33292"/>
          <a:stretch/>
        </p:blipFill>
        <p:spPr>
          <a:xfrm>
            <a:off x="1368000" y="155880"/>
            <a:ext cx="6624000" cy="3588120"/>
          </a:xfrm>
          <a:prstGeom prst="rect">
            <a:avLst/>
          </a:prstGeom>
          <a:ln>
            <a:noFill/>
          </a:ln>
        </p:spPr>
      </p:pic>
      <p:pic>
        <p:nvPicPr>
          <p:cNvPr id="145" name="Рисунок 144"/>
          <p:cNvPicPr/>
          <p:nvPr/>
        </p:nvPicPr>
        <p:blipFill>
          <a:blip r:embed="rId3" cstate="print"/>
          <a:srcRect l="37793" t="32756" r="18106" b="32219"/>
          <a:stretch/>
        </p:blipFill>
        <p:spPr>
          <a:xfrm>
            <a:off x="1264680" y="3960000"/>
            <a:ext cx="5863320" cy="26172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Рисунок 145"/>
          <p:cNvPicPr/>
          <p:nvPr/>
        </p:nvPicPr>
        <p:blipFill>
          <a:blip r:embed="rId2" cstate="print"/>
          <a:srcRect l="41461" t="16275" r="20738" b="19291"/>
          <a:stretch/>
        </p:blipFill>
        <p:spPr>
          <a:xfrm>
            <a:off x="1138680" y="158760"/>
            <a:ext cx="6768000" cy="6486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Рисунок 146"/>
          <p:cNvPicPr/>
          <p:nvPr/>
        </p:nvPicPr>
        <p:blipFill>
          <a:blip r:embed="rId2" cstate="print"/>
          <a:srcRect l="41461" t="37372" r="20738" b="29094"/>
          <a:stretch/>
        </p:blipFill>
        <p:spPr>
          <a:xfrm>
            <a:off x="544320" y="831960"/>
            <a:ext cx="8294400" cy="442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504000" y="216000"/>
            <a:ext cx="8280000" cy="498096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Селезінка</a:t>
            </a:r>
            <a:r>
              <a:rPr lang="ru-RU" sz="1800" b="1" strike="noStrike" spc="-1">
                <a:latin typeface="Arial"/>
              </a:rPr>
              <a:t> розташовується в черевній порожнині, в лівому підребер'ї, на рівні IX-XI ребер. Маса її в середньому коливається від 150 до 200 г. На внутрішній поверхні знаходяться ворота селезінки, через них входять артерії і нерви, а виходять вени. Селезінка покрита фіброзною капсулою, яка зростається з очеревиною. Від капсули всередину відходять трабекули, між ними знаходиться паренхіма - пульпа біла і червона. Біла пульпа - типова лімфоїдна тканина, з якої складаються периартеріальні лімфоїдні муфти і лімфоїдні вузлики. Лімфоїдні вузлики лежать далеко від судин і мають центри розмноження з молодими діляться клітинами. Периартеріальні лімфоїдні муфти оточують артеріальні судини пульпи. Вони являють собою ретикулярну тканину, заповнену лімфоцитами і макрофагами. Червона пульпа займає 75-80% маси селезінки і складається з ретикулярної тканини, в петлях якої знаходяться лейкоцити, макрофаги, еритроцити. Ці клітини утворюють селезінкові тяжі, між ними розташовуються венозні синуси. Тут також знаходяться судини типу капілярів з оточуючими їх макрофагально-лімфоїдними муфтами (еліпсоїда). Останні складаються з щільно лежачих ретикулярних клітин і волокон, макрофагів і лімфоцитів.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Рисунок 148"/>
          <p:cNvPicPr/>
          <p:nvPr/>
        </p:nvPicPr>
        <p:blipFill>
          <a:blip r:embed="rId2" cstate="print"/>
          <a:srcRect l="37524" t="25517" r="18353" b="29094"/>
          <a:stretch/>
        </p:blipFill>
        <p:spPr>
          <a:xfrm>
            <a:off x="360000" y="720000"/>
            <a:ext cx="8496000" cy="504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Рисунок 149"/>
          <p:cNvPicPr/>
          <p:nvPr/>
        </p:nvPicPr>
        <p:blipFill>
          <a:blip r:embed="rId2" cstate="print"/>
          <a:stretch/>
        </p:blipFill>
        <p:spPr>
          <a:xfrm>
            <a:off x="2088000" y="232200"/>
            <a:ext cx="5904000" cy="5599800"/>
          </a:xfrm>
          <a:prstGeom prst="rect">
            <a:avLst/>
          </a:prstGeom>
          <a:ln>
            <a:noFill/>
          </a:ln>
        </p:spPr>
      </p:pic>
      <p:sp>
        <p:nvSpPr>
          <p:cNvPr id="151" name="TextShape 1"/>
          <p:cNvSpPr txBox="1"/>
          <p:nvPr/>
        </p:nvSpPr>
        <p:spPr>
          <a:xfrm>
            <a:off x="3038040" y="6048000"/>
            <a:ext cx="3369960" cy="602280"/>
          </a:xfrm>
          <a:prstGeom prst="rect">
            <a:avLst/>
          </a:prstGeom>
          <a:noFill/>
          <a:ln>
            <a:noFill/>
          </a:ln>
        </p:spPr>
        <p:txBody>
          <a:bodyPr lIns="90000" tIns="45000" rIns="90000" bIns="45000">
            <a:spAutoFit/>
          </a:bodyPr>
          <a:lstStyle/>
          <a:p>
            <a:r>
              <a:rPr lang="ru-RU" sz="2000" b="1" strike="noStrike" spc="-1">
                <a:solidFill>
                  <a:srgbClr val="5D005D"/>
                </a:solidFill>
                <a:latin typeface="Arial"/>
              </a:rPr>
              <a:t>Будова селезінки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500040" y="214200"/>
            <a:ext cx="8357760" cy="53846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i="1" strike="noStrike" spc="-1" dirty="0" smtClean="0">
                <a:solidFill>
                  <a:srgbClr val="9E004F"/>
                </a:solidFill>
                <a:latin typeface="Arial"/>
                <a:ea typeface="DejaVu Sans"/>
              </a:rPr>
              <a:t>ІМУННА </a:t>
            </a:r>
            <a:r>
              <a:rPr lang="ru-RU" sz="2400" b="1" i="1" strike="noStrike" spc="-1" dirty="0">
                <a:solidFill>
                  <a:srgbClr val="9E004F"/>
                </a:solidFill>
                <a:latin typeface="Arial"/>
                <a:ea typeface="DejaVu Sans"/>
              </a:rPr>
              <a:t>СИСТЕМА</a:t>
            </a:r>
            <a:endParaRPr lang="ru-RU" sz="2400" b="0" strike="noStrike" spc="-1" dirty="0">
              <a:latin typeface="Arial"/>
            </a:endParaRPr>
          </a:p>
          <a:p>
            <a:pPr algn="just">
              <a:lnSpc>
                <a:spcPct val="100000"/>
              </a:lnSpc>
            </a:pPr>
            <a:r>
              <a:rPr lang="ru-RU" sz="2000" b="1" strike="noStrike" spc="-1" dirty="0" err="1">
                <a:solidFill>
                  <a:srgbClr val="000000"/>
                </a:solidFill>
                <a:latin typeface="Arial"/>
                <a:ea typeface="DejaVu Sans"/>
              </a:rPr>
              <a:t>Матеріальним</a:t>
            </a:r>
            <a:r>
              <a:rPr lang="ru-RU" sz="2000" b="1" strike="noStrike" spc="-1" dirty="0">
                <a:solidFill>
                  <a:srgbClr val="000000"/>
                </a:solidFill>
                <a:latin typeface="Arial"/>
                <a:ea typeface="DejaVu Sans"/>
              </a:rPr>
              <a:t> субстратом </a:t>
            </a:r>
            <a:r>
              <a:rPr lang="ru-RU" sz="2000" b="1" strike="noStrike" spc="-1" dirty="0" err="1">
                <a:solidFill>
                  <a:srgbClr val="0000DC"/>
                </a:solidFill>
                <a:latin typeface="Arial"/>
                <a:ea typeface="DejaVu Sans"/>
              </a:rPr>
              <a:t>імунної</a:t>
            </a:r>
            <a:r>
              <a:rPr lang="ru-RU" sz="2000" b="1" strike="noStrike" spc="-1" dirty="0">
                <a:solidFill>
                  <a:srgbClr val="0000DC"/>
                </a:solidFill>
                <a:latin typeface="Arial"/>
                <a:ea typeface="DejaVu Sans"/>
              </a:rPr>
              <a:t> </a:t>
            </a:r>
            <a:r>
              <a:rPr lang="ru-RU" sz="2000" b="1" strike="noStrike" spc="-1" dirty="0" err="1">
                <a:solidFill>
                  <a:srgbClr val="0000DC"/>
                </a:solidFill>
                <a:latin typeface="Arial"/>
                <a:ea typeface="DejaVu Sans"/>
              </a:rPr>
              <a:t>системи</a:t>
            </a:r>
            <a:r>
              <a:rPr lang="ru-RU" sz="2000" b="1" strike="noStrike" spc="-1" dirty="0">
                <a:solidFill>
                  <a:srgbClr val="000000"/>
                </a:solidFill>
                <a:latin typeface="Arial"/>
                <a:ea typeface="DejaVu Sans"/>
              </a:rPr>
              <a:t> є </a:t>
            </a:r>
            <a:r>
              <a:rPr lang="ru-RU" sz="2000" b="1" strike="noStrike" spc="-1" dirty="0" err="1">
                <a:solidFill>
                  <a:srgbClr val="000000"/>
                </a:solidFill>
                <a:latin typeface="Arial"/>
                <a:ea typeface="DejaVu Sans"/>
              </a:rPr>
              <a:t>інкапсульована</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лімфовузли</a:t>
            </a:r>
            <a:r>
              <a:rPr lang="ru-RU" sz="2000" b="1" strike="noStrike" spc="-1" dirty="0">
                <a:solidFill>
                  <a:srgbClr val="000000"/>
                </a:solidFill>
                <a:latin typeface="Arial"/>
                <a:ea typeface="DejaVu Sans"/>
              </a:rPr>
              <a:t>) та </a:t>
            </a:r>
            <a:r>
              <a:rPr lang="ru-RU" sz="2000" b="1" strike="noStrike" spc="-1" dirty="0" err="1">
                <a:solidFill>
                  <a:srgbClr val="000000"/>
                </a:solidFill>
                <a:latin typeface="Arial"/>
                <a:ea typeface="DejaVu Sans"/>
              </a:rPr>
              <a:t>дифузно</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розсіяна</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лімфоїдна</a:t>
            </a:r>
            <a:r>
              <a:rPr lang="ru-RU" sz="2000" b="1" strike="noStrike" spc="-1" dirty="0">
                <a:solidFill>
                  <a:srgbClr val="000000"/>
                </a:solidFill>
                <a:latin typeface="Arial"/>
                <a:ea typeface="DejaVu Sans"/>
              </a:rPr>
              <a:t> тканина. </a:t>
            </a:r>
            <a:r>
              <a:rPr lang="ru-RU" sz="2000" b="1" strike="noStrike" spc="-1" dirty="0" err="1">
                <a:solidFill>
                  <a:srgbClr val="000000"/>
                </a:solidFill>
                <a:latin typeface="Arial"/>
                <a:ea typeface="DejaVu Sans"/>
              </a:rPr>
              <a:t>Зважаючи</a:t>
            </a:r>
            <a:r>
              <a:rPr lang="ru-RU" sz="2000" b="1" strike="noStrike" spc="-1" dirty="0">
                <a:solidFill>
                  <a:srgbClr val="000000"/>
                </a:solidFill>
                <a:latin typeface="Arial"/>
                <a:ea typeface="DejaVu Sans"/>
              </a:rPr>
              <a:t> на </a:t>
            </a:r>
            <a:r>
              <a:rPr lang="ru-RU" sz="2000" b="1" strike="noStrike" spc="-1" dirty="0" err="1">
                <a:solidFill>
                  <a:srgbClr val="000000"/>
                </a:solidFill>
                <a:latin typeface="Arial"/>
                <a:ea typeface="DejaVu Sans"/>
              </a:rPr>
              <a:t>це</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імунну</a:t>
            </a:r>
            <a:r>
              <a:rPr lang="ru-RU" sz="2000" b="1" strike="noStrike" spc="-1" dirty="0">
                <a:solidFill>
                  <a:srgbClr val="000000"/>
                </a:solidFill>
                <a:latin typeface="Arial"/>
                <a:ea typeface="DejaVu Sans"/>
              </a:rPr>
              <a:t> систему </a:t>
            </a:r>
            <a:r>
              <a:rPr lang="ru-RU" sz="2000" b="1" strike="noStrike" spc="-1" dirty="0" err="1">
                <a:solidFill>
                  <a:srgbClr val="000000"/>
                </a:solidFill>
                <a:latin typeface="Arial"/>
                <a:ea typeface="DejaVu Sans"/>
              </a:rPr>
              <a:t>нерідко</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ототожнюють</a:t>
            </a:r>
            <a:r>
              <a:rPr lang="ru-RU" sz="2000" b="1" strike="noStrike" spc="-1" dirty="0">
                <a:solidFill>
                  <a:srgbClr val="000000"/>
                </a:solidFill>
                <a:latin typeface="Arial"/>
                <a:ea typeface="DejaVu Sans"/>
              </a:rPr>
              <a:t> з </a:t>
            </a:r>
            <a:r>
              <a:rPr lang="ru-RU" sz="2000" b="1" strike="noStrike" spc="-1" dirty="0" err="1">
                <a:solidFill>
                  <a:srgbClr val="000000"/>
                </a:solidFill>
                <a:latin typeface="Arial"/>
                <a:ea typeface="DejaVu Sans"/>
              </a:rPr>
              <a:t>лімфоїдною</a:t>
            </a:r>
            <a:r>
              <a:rPr lang="ru-RU" sz="2000" b="1" strike="noStrike" spc="-1" dirty="0">
                <a:solidFill>
                  <a:srgbClr val="000000"/>
                </a:solidFill>
                <a:latin typeface="Arial"/>
                <a:ea typeface="DejaVu Sans"/>
              </a:rPr>
              <a:t> системою.</a:t>
            </a:r>
            <a:endParaRPr lang="ru-RU" sz="2000" b="0" strike="noStrike" spc="-1" dirty="0">
              <a:latin typeface="Arial"/>
            </a:endParaRPr>
          </a:p>
          <a:p>
            <a:pPr algn="just">
              <a:lnSpc>
                <a:spcPct val="100000"/>
              </a:lnSpc>
            </a:pPr>
            <a:r>
              <a:rPr lang="ru-RU" sz="2000" b="1" strike="noStrike" spc="-1" dirty="0">
                <a:solidFill>
                  <a:srgbClr val="000000"/>
                </a:solidFill>
                <a:latin typeface="Arial"/>
                <a:ea typeface="DejaVu Sans"/>
              </a:rPr>
              <a:t>В </a:t>
            </a:r>
            <a:r>
              <a:rPr lang="ru-RU" sz="2000" b="1" strike="noStrike" spc="-1" dirty="0" err="1">
                <a:solidFill>
                  <a:srgbClr val="000000"/>
                </a:solidFill>
                <a:latin typeface="Arial"/>
                <a:ea typeface="DejaVu Sans"/>
              </a:rPr>
              <a:t>імунній</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системі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виділяють</a:t>
            </a:r>
            <a:r>
              <a:rPr lang="ru-RU" sz="2000" b="1" strike="noStrike" spc="-1" dirty="0">
                <a:solidFill>
                  <a:srgbClr val="000000"/>
                </a:solidFill>
                <a:latin typeface="Arial"/>
                <a:ea typeface="DejaVu Sans"/>
              </a:rPr>
              <a:t> </a:t>
            </a:r>
            <a:r>
              <a:rPr lang="ru-RU" sz="2000" b="1" strike="noStrike" spc="-1" dirty="0" err="1">
                <a:solidFill>
                  <a:srgbClr val="0000DC"/>
                </a:solidFill>
                <a:latin typeface="Arial"/>
                <a:ea typeface="DejaVu Sans"/>
              </a:rPr>
              <a:t>центральні</a:t>
            </a:r>
            <a:r>
              <a:rPr lang="ru-RU" sz="2000" b="1" strike="noStrike" spc="-1" dirty="0">
                <a:solidFill>
                  <a:srgbClr val="0000DC"/>
                </a:solidFill>
                <a:latin typeface="Arial"/>
                <a:ea typeface="DejaVu Sans"/>
              </a:rPr>
              <a:t> (</a:t>
            </a:r>
            <a:r>
              <a:rPr lang="ru-RU" sz="2000" b="1" strike="noStrike" spc="-1" dirty="0" err="1">
                <a:solidFill>
                  <a:srgbClr val="0000DC"/>
                </a:solidFill>
                <a:latin typeface="Arial"/>
                <a:ea typeface="DejaVu Sans"/>
              </a:rPr>
              <a:t>первинні</a:t>
            </a:r>
            <a:r>
              <a:rPr lang="ru-RU" sz="2000" b="1" strike="noStrike" spc="-1" dirty="0">
                <a:solidFill>
                  <a:srgbClr val="0000DC"/>
                </a:solidFill>
                <a:latin typeface="Arial"/>
                <a:ea typeface="DejaVu Sans"/>
              </a:rPr>
              <a:t>) </a:t>
            </a:r>
            <a:r>
              <a:rPr lang="ru-RU" sz="2000" b="1" strike="noStrike" spc="-1" dirty="0">
                <a:solidFill>
                  <a:srgbClr val="000000"/>
                </a:solidFill>
                <a:latin typeface="Arial"/>
                <a:ea typeface="DejaVu Sans"/>
              </a:rPr>
              <a:t>та </a:t>
            </a:r>
            <a:r>
              <a:rPr lang="ru-RU" sz="2000" b="1" strike="noStrike" spc="-1" dirty="0" err="1">
                <a:solidFill>
                  <a:srgbClr val="0000DC"/>
                </a:solidFill>
                <a:latin typeface="Arial"/>
                <a:ea typeface="DejaVu Sans"/>
              </a:rPr>
              <a:t>периферичні</a:t>
            </a:r>
            <a:r>
              <a:rPr lang="ru-RU" sz="2000" b="1" strike="noStrike" spc="-1" dirty="0">
                <a:solidFill>
                  <a:srgbClr val="0000DC"/>
                </a:solidFill>
                <a:latin typeface="Arial"/>
                <a:ea typeface="DejaVu Sans"/>
              </a:rPr>
              <a:t> (</a:t>
            </a:r>
            <a:r>
              <a:rPr lang="ru-RU" sz="2000" b="1" strike="noStrike" spc="-1" dirty="0" err="1">
                <a:solidFill>
                  <a:srgbClr val="0000DC"/>
                </a:solidFill>
                <a:latin typeface="Arial"/>
                <a:ea typeface="DejaVu Sans"/>
              </a:rPr>
              <a:t>вторинні</a:t>
            </a:r>
            <a:r>
              <a:rPr lang="ru-RU" sz="2000" b="1" strike="noStrike" spc="-1" dirty="0">
                <a:solidFill>
                  <a:srgbClr val="0000DC"/>
                </a:solidFill>
                <a:latin typeface="Arial"/>
                <a:ea typeface="DejaVu Sans"/>
              </a:rPr>
              <a:t>)</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органи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імунітету</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Центральними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називаються</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ті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органи</a:t>
            </a:r>
            <a:r>
              <a:rPr lang="ru-RU" sz="2000" b="1" strike="noStrike" spc="-1" dirty="0">
                <a:solidFill>
                  <a:srgbClr val="000000"/>
                </a:solidFill>
                <a:latin typeface="Arial"/>
                <a:ea typeface="DejaVu Sans"/>
              </a:rPr>
              <a:t>, в </a:t>
            </a:r>
            <a:r>
              <a:rPr lang="ru-RU" sz="2000" b="1" strike="noStrike" spc="-1" dirty="0" err="1">
                <a:solidFill>
                  <a:srgbClr val="000000"/>
                </a:solidFill>
                <a:latin typeface="Arial"/>
                <a:ea typeface="DejaVu Sans"/>
              </a:rPr>
              <a:t>яких</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відбувається</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формування</a:t>
            </a:r>
            <a:r>
              <a:rPr lang="ru-RU" sz="2000" b="1" strike="noStrike" spc="-1" dirty="0">
                <a:solidFill>
                  <a:srgbClr val="000000"/>
                </a:solidFill>
                <a:latin typeface="Arial"/>
                <a:ea typeface="DejaVu Sans"/>
              </a:rPr>
              <a:t> та </a:t>
            </a:r>
            <a:r>
              <a:rPr lang="ru-RU" sz="2000" b="1" strike="noStrike" spc="-1" dirty="0" err="1">
                <a:solidFill>
                  <a:srgbClr val="000000"/>
                </a:solidFill>
                <a:latin typeface="Arial"/>
                <a:ea typeface="DejaVu Sans"/>
              </a:rPr>
              <a:t>дозрівання</a:t>
            </a:r>
            <a:r>
              <a:rPr lang="ru-RU" sz="2000" b="1" strike="noStrike" spc="-1" dirty="0">
                <a:solidFill>
                  <a:srgbClr val="000000"/>
                </a:solidFill>
                <a:latin typeface="Arial"/>
                <a:ea typeface="DejaVu Sans"/>
              </a:rPr>
              <a:t> В- та Т-</a:t>
            </a:r>
            <a:r>
              <a:rPr lang="ru-RU" sz="2000" b="1" strike="noStrike" spc="-1" dirty="0" err="1">
                <a:solidFill>
                  <a:srgbClr val="000000"/>
                </a:solidFill>
                <a:latin typeface="Arial"/>
                <a:ea typeface="DejaVu Sans"/>
              </a:rPr>
              <a:t>клітин</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здатних</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розпізнавати</a:t>
            </a:r>
            <a:r>
              <a:rPr lang="ru-RU" sz="2000" b="1" strike="noStrike" spc="-1" dirty="0">
                <a:solidFill>
                  <a:srgbClr val="000000"/>
                </a:solidFill>
                <a:latin typeface="Arial"/>
                <a:ea typeface="DejaVu Sans"/>
              </a:rPr>
              <a:t> антиген, а </a:t>
            </a:r>
            <a:r>
              <a:rPr lang="ru-RU" sz="2000" b="1" strike="noStrike" spc="-1" dirty="0" err="1">
                <a:solidFill>
                  <a:srgbClr val="000000"/>
                </a:solidFill>
                <a:latin typeface="Arial"/>
                <a:ea typeface="DejaVu Sans"/>
              </a:rPr>
              <a:t>периферичними</a:t>
            </a:r>
            <a:r>
              <a:rPr lang="ru-RU" sz="2000" b="1" strike="noStrike" spc="-1" dirty="0">
                <a:solidFill>
                  <a:srgbClr val="000000"/>
                </a:solidFill>
                <a:latin typeface="Arial"/>
                <a:ea typeface="DejaVu Sans"/>
              </a:rPr>
              <a:t> – </a:t>
            </a:r>
            <a:r>
              <a:rPr lang="ru-RU" sz="2000" b="1" strike="noStrike" spc="-1" dirty="0" err="1">
                <a:solidFill>
                  <a:srgbClr val="000000"/>
                </a:solidFill>
                <a:latin typeface="Arial"/>
                <a:ea typeface="DejaVu Sans"/>
              </a:rPr>
              <a:t>органи</a:t>
            </a:r>
            <a:r>
              <a:rPr lang="ru-RU" sz="2000" b="1" strike="noStrike" spc="-1" dirty="0">
                <a:solidFill>
                  <a:srgbClr val="000000"/>
                </a:solidFill>
                <a:latin typeface="Arial"/>
                <a:ea typeface="DejaVu Sans"/>
              </a:rPr>
              <a:t>, де </a:t>
            </a:r>
            <a:r>
              <a:rPr lang="ru-RU" sz="2000" b="1" strike="noStrike" spc="-1" dirty="0" err="1">
                <a:solidFill>
                  <a:srgbClr val="000000"/>
                </a:solidFill>
                <a:latin typeface="Arial"/>
                <a:ea typeface="DejaVu Sans"/>
              </a:rPr>
              <a:t>ці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клітини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потім</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функціонують</a:t>
            </a:r>
            <a:r>
              <a:rPr lang="ru-RU" sz="2000" b="1" strike="noStrike" spc="-1" dirty="0">
                <a:solidFill>
                  <a:srgbClr val="000000"/>
                </a:solidFill>
                <a:latin typeface="Arial"/>
                <a:ea typeface="DejaVu Sans"/>
              </a:rPr>
              <a:t>.</a:t>
            </a:r>
            <a:endParaRPr lang="ru-RU" sz="2000" b="0" strike="noStrike" spc="-1" dirty="0">
              <a:latin typeface="Arial"/>
            </a:endParaRPr>
          </a:p>
          <a:p>
            <a:pPr algn="just">
              <a:lnSpc>
                <a:spcPct val="100000"/>
              </a:lnSpc>
            </a:pPr>
            <a:r>
              <a:rPr lang="ru-RU" sz="2000" b="1" i="1" strike="noStrike" spc="-1" dirty="0" err="1">
                <a:solidFill>
                  <a:srgbClr val="FF0000"/>
                </a:solidFill>
                <a:latin typeface="Arial"/>
                <a:ea typeface="DejaVu Sans"/>
              </a:rPr>
              <a:t>Центральними</a:t>
            </a:r>
            <a:r>
              <a:rPr lang="ru-RU" sz="2000" b="1" i="1" strike="noStrike" spc="-1" dirty="0">
                <a:solidFill>
                  <a:srgbClr val="FF0000"/>
                </a:solidFill>
                <a:latin typeface="Arial"/>
                <a:ea typeface="DejaVu Sans"/>
              </a:rPr>
              <a:t> органами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імунітету</a:t>
            </a:r>
            <a:r>
              <a:rPr lang="ru-RU" sz="2000" b="1" strike="noStrike" spc="-1" dirty="0">
                <a:solidFill>
                  <a:srgbClr val="000000"/>
                </a:solidFill>
                <a:latin typeface="Arial"/>
                <a:ea typeface="DejaVu Sans"/>
              </a:rPr>
              <a:t> є тимус та </a:t>
            </a:r>
            <a:r>
              <a:rPr lang="ru-RU" sz="2000" b="1" strike="noStrike" spc="-1" dirty="0" err="1">
                <a:solidFill>
                  <a:srgbClr val="000000"/>
                </a:solidFill>
                <a:latin typeface="Arial"/>
                <a:ea typeface="DejaVu Sans"/>
              </a:rPr>
              <a:t>фабріцієва</a:t>
            </a:r>
            <a:r>
              <a:rPr lang="ru-RU" sz="2000" b="1" strike="noStrike" spc="-1" dirty="0">
                <a:solidFill>
                  <a:srgbClr val="000000"/>
                </a:solidFill>
                <a:latin typeface="Arial"/>
                <a:ea typeface="DejaVu Sans"/>
              </a:rPr>
              <a:t> бурса (сумка) у </a:t>
            </a:r>
            <a:r>
              <a:rPr lang="ru-RU" sz="2000" b="1" strike="noStrike" spc="-1" dirty="0" err="1">
                <a:solidFill>
                  <a:srgbClr val="000000"/>
                </a:solidFill>
                <a:latin typeface="Arial"/>
                <a:ea typeface="DejaVu Sans"/>
              </a:rPr>
              <a:t>птахів</a:t>
            </a:r>
            <a:r>
              <a:rPr lang="ru-RU" sz="2000" b="1" strike="noStrike" spc="-1" dirty="0">
                <a:solidFill>
                  <a:srgbClr val="000000"/>
                </a:solidFill>
                <a:latin typeface="Arial"/>
                <a:ea typeface="DejaVu Sans"/>
              </a:rPr>
              <a:t>, а у </a:t>
            </a:r>
            <a:r>
              <a:rPr lang="ru-RU" sz="2000" b="1" strike="noStrike" spc="-1" dirty="0" err="1">
                <a:solidFill>
                  <a:srgbClr val="000000"/>
                </a:solidFill>
                <a:latin typeface="Arial"/>
                <a:ea typeface="DejaVu Sans"/>
              </a:rPr>
              <a:t>ссавців</a:t>
            </a:r>
            <a:r>
              <a:rPr lang="ru-RU" sz="2000" b="1" strike="noStrike" spc="-1" dirty="0">
                <a:solidFill>
                  <a:srgbClr val="000000"/>
                </a:solidFill>
                <a:latin typeface="Arial"/>
                <a:ea typeface="DejaVu Sans"/>
              </a:rPr>
              <a:t> – </a:t>
            </a:r>
            <a:r>
              <a:rPr lang="ru-RU" sz="2000" b="1" strike="noStrike" spc="-1" dirty="0" err="1">
                <a:solidFill>
                  <a:srgbClr val="000000"/>
                </a:solidFill>
                <a:latin typeface="Arial"/>
                <a:ea typeface="DejaVu Sans"/>
              </a:rPr>
              <a:t>кістковий</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мозок</a:t>
            </a:r>
            <a:r>
              <a:rPr lang="ru-RU" sz="2000" b="1" strike="noStrike" spc="-1" dirty="0">
                <a:solidFill>
                  <a:srgbClr val="000000"/>
                </a:solidFill>
                <a:latin typeface="Arial"/>
                <a:ea typeface="DejaVu Sans"/>
              </a:rPr>
              <a:t>; </a:t>
            </a:r>
            <a:r>
              <a:rPr lang="ru-RU" sz="2000" b="1" i="1" strike="noStrike" spc="-1" dirty="0" err="1">
                <a:solidFill>
                  <a:srgbClr val="DC0000"/>
                </a:solidFill>
                <a:latin typeface="Arial"/>
                <a:ea typeface="DejaVu Sans"/>
              </a:rPr>
              <a:t>периферичними</a:t>
            </a:r>
            <a:r>
              <a:rPr lang="ru-RU" sz="2000" b="1" strike="noStrike" spc="-1" dirty="0">
                <a:solidFill>
                  <a:srgbClr val="000000"/>
                </a:solidFill>
                <a:latin typeface="Arial"/>
                <a:ea typeface="DejaVu Sans"/>
              </a:rPr>
              <a:t> – </a:t>
            </a:r>
            <a:r>
              <a:rPr lang="ru-RU" sz="2000" b="1" strike="noStrike" spc="-1" dirty="0" err="1">
                <a:solidFill>
                  <a:srgbClr val="000000"/>
                </a:solidFill>
                <a:latin typeface="Arial"/>
                <a:ea typeface="DejaVu Sans"/>
              </a:rPr>
              <a:t>лімфатичні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вузли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селезінка</a:t>
            </a:r>
            <a:r>
              <a:rPr lang="ru-RU" sz="2000" b="1" strike="noStrike" spc="-1" dirty="0">
                <a:solidFill>
                  <a:srgbClr val="000000"/>
                </a:solidFill>
                <a:latin typeface="Arial"/>
                <a:ea typeface="DejaVu Sans"/>
              </a:rPr>
              <a:t>, а </a:t>
            </a:r>
            <a:r>
              <a:rPr lang="ru-RU" sz="2000" b="1" strike="noStrike" spc="-1" dirty="0" err="1">
                <a:solidFill>
                  <a:srgbClr val="000000"/>
                </a:solidFill>
                <a:latin typeface="Arial"/>
                <a:ea typeface="DejaVu Sans"/>
              </a:rPr>
              <a:t>також</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скупчення</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лімфоїдної</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тканини</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слизових</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оболонок</a:t>
            </a:r>
            <a:r>
              <a:rPr lang="ru-RU" sz="2000" b="1" strike="noStrike" spc="-1" dirty="0">
                <a:solidFill>
                  <a:srgbClr val="000000"/>
                </a:solidFill>
                <a:latin typeface="Arial"/>
                <a:ea typeface="DejaVu Sans"/>
              </a:rPr>
              <a:t>.</a:t>
            </a:r>
            <a:endParaRPr lang="ru-RU" sz="2000" b="0" strike="noStrike" spc="-1" dirty="0">
              <a:latin typeface="Arial"/>
            </a:endParaRPr>
          </a:p>
          <a:p>
            <a:pPr algn="just">
              <a:lnSpc>
                <a:spcPct val="100000"/>
              </a:lnSpc>
            </a:pPr>
            <a:r>
              <a:rPr lang="ru-RU" sz="2000" b="1" strike="noStrike" spc="-1" dirty="0" err="1">
                <a:solidFill>
                  <a:srgbClr val="000000"/>
                </a:solidFill>
                <a:latin typeface="Arial"/>
                <a:ea typeface="DejaVu Sans"/>
              </a:rPr>
              <a:t>Функціонуючою</a:t>
            </a:r>
            <a:r>
              <a:rPr lang="ru-RU" sz="2000" b="1" strike="noStrike" spc="-1" dirty="0">
                <a:solidFill>
                  <a:srgbClr val="000000"/>
                </a:solidFill>
                <a:latin typeface="Arial"/>
                <a:ea typeface="DejaVu Sans"/>
              </a:rPr>
              <a:t> основою </a:t>
            </a:r>
            <a:r>
              <a:rPr lang="ru-RU" sz="2000" b="1" strike="noStrike" spc="-1" dirty="0" err="1">
                <a:solidFill>
                  <a:srgbClr val="000000"/>
                </a:solidFill>
                <a:latin typeface="Arial"/>
                <a:ea typeface="DejaVu Sans"/>
              </a:rPr>
              <a:t>імунної</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системи</a:t>
            </a:r>
            <a:r>
              <a:rPr lang="ru-RU" sz="2000" b="1" strike="noStrike" spc="-1" dirty="0">
                <a:solidFill>
                  <a:srgbClr val="000000"/>
                </a:solidFill>
                <a:latin typeface="Arial"/>
                <a:ea typeface="DejaVu Sans"/>
              </a:rPr>
              <a:t> є Т-, В-</a:t>
            </a:r>
            <a:r>
              <a:rPr lang="ru-RU" sz="2000" b="1" strike="noStrike" spc="-1" dirty="0" err="1">
                <a:solidFill>
                  <a:srgbClr val="000000"/>
                </a:solidFill>
                <a:latin typeface="Arial"/>
                <a:ea typeface="DejaVu Sans"/>
              </a:rPr>
              <a:t>клітини</a:t>
            </a:r>
            <a:r>
              <a:rPr lang="ru-RU" sz="2000" b="1" strike="noStrike" spc="-1" dirty="0">
                <a:solidFill>
                  <a:srgbClr val="000000"/>
                </a:solidFill>
                <a:latin typeface="Arial"/>
                <a:ea typeface="DejaVu Sans"/>
              </a:rPr>
              <a:t>, макрофаги, </a:t>
            </a:r>
            <a:r>
              <a:rPr lang="ru-RU" sz="2000" b="1" strike="noStrike" spc="-1" dirty="0" err="1">
                <a:solidFill>
                  <a:srgbClr val="000000"/>
                </a:solidFill>
                <a:latin typeface="Arial"/>
                <a:ea typeface="DejaVu Sans"/>
              </a:rPr>
              <a:t>дендритні</a:t>
            </a:r>
            <a:r>
              <a:rPr lang="ru-RU" sz="2000" b="1" strike="noStrike" spc="-1" dirty="0">
                <a:solidFill>
                  <a:srgbClr val="000000"/>
                </a:solidFill>
                <a:latin typeface="Arial"/>
                <a:ea typeface="DejaVu Sans"/>
              </a:rPr>
              <a:t> та </a:t>
            </a:r>
            <a:r>
              <a:rPr lang="ru-RU" sz="2000" b="1" strike="noStrike" spc="-1" dirty="0" err="1">
                <a:solidFill>
                  <a:srgbClr val="000000"/>
                </a:solidFill>
                <a:latin typeface="Arial"/>
                <a:ea typeface="DejaVu Sans"/>
              </a:rPr>
              <a:t>інші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допоміжні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антигенпрезентуючі</a:t>
            </a:r>
            <a:r>
              <a:rPr lang="ru-RU" sz="2000" b="1" strike="noStrike" spc="-1" dirty="0">
                <a:solidFill>
                  <a:srgbClr val="000000"/>
                </a:solidFill>
                <a:latin typeface="Arial"/>
                <a:ea typeface="DejaVu Sans"/>
              </a:rPr>
              <a:t> </a:t>
            </a:r>
            <a:r>
              <a:rPr lang="ru-RU" sz="2000" b="1" strike="noStrike" spc="-1" dirty="0" err="1">
                <a:solidFill>
                  <a:srgbClr val="000000"/>
                </a:solidFill>
                <a:latin typeface="Arial"/>
                <a:ea typeface="DejaVu Sans"/>
              </a:rPr>
              <a:t>клітини</a:t>
            </a:r>
            <a:r>
              <a:rPr lang="ru-RU" sz="2000" b="1" strike="noStrike" spc="-1" dirty="0">
                <a:solidFill>
                  <a:srgbClr val="000000"/>
                </a:solidFill>
                <a:latin typeface="Arial"/>
                <a:ea typeface="DejaVu Sans"/>
              </a:rPr>
              <a:t> (АПК).</a:t>
            </a: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Shape 1"/>
          <p:cNvSpPr txBox="1"/>
          <p:nvPr/>
        </p:nvSpPr>
        <p:spPr>
          <a:xfrm>
            <a:off x="543240" y="221760"/>
            <a:ext cx="8240760" cy="5537880"/>
          </a:xfrm>
          <a:prstGeom prst="rect">
            <a:avLst/>
          </a:prstGeom>
          <a:noFill/>
          <a:ln>
            <a:noFill/>
          </a:ln>
        </p:spPr>
        <p:txBody>
          <a:bodyPr lIns="90000" tIns="45000" rIns="90000" bIns="45000">
            <a:spAutoFit/>
          </a:bodyPr>
          <a:lstStyle/>
          <a:p>
            <a:pPr algn="just"/>
            <a:r>
              <a:rPr lang="ru-RU" sz="1800" b="1" strike="noStrike" spc="-1">
                <a:solidFill>
                  <a:srgbClr val="0000B0"/>
                </a:solidFill>
                <a:latin typeface="Arial"/>
              </a:rPr>
              <a:t>Лімфатичні вузли</a:t>
            </a:r>
            <a:r>
              <a:rPr lang="ru-RU" sz="1800" b="1" strike="noStrike" spc="-1">
                <a:latin typeface="Arial"/>
              </a:rPr>
              <a:t> </a:t>
            </a:r>
            <a:r>
              <a:rPr lang="ru-RU" sz="1600" b="1" strike="noStrike" spc="-1">
                <a:latin typeface="Arial"/>
              </a:rPr>
              <a:t>також є органами імунної системи і лежать на шляху проходження лімфи від органів і тканин до лімфатичних протоках і стовбурах. </a:t>
            </a:r>
          </a:p>
          <a:p>
            <a:pPr algn="just"/>
            <a:r>
              <a:rPr lang="ru-RU" sz="1600" b="1" strike="noStrike" spc="-1">
                <a:latin typeface="Arial"/>
              </a:rPr>
              <a:t>Це різних розмірів скупчення лімфоїдної тканини губчастої структури по ходу лімфатичних судин у місцях їх злиття. Вони поширені по всьому організму і сполучаються між собою та іншими лімфоїдними органами за допомогою лімфатичних судин, утворюючи лімфатичну систему. У певних пунктах системи, стратегічно важливих для організації захисту (у шийній, паховій і пахвовій ділянках, середостінній черевній порожнині), лімфовузли зібрані у вигляді конгломератів. У лімфатичних вузлах здійснюються затримання й елімінація антигенів із тканинної рідини та лімфи на шляхах протікання її від периферії до грудної протоки. При цьому розміщені поверхнево підшкірні лімфовузли реагують на антигени, що проникають через шкіру, а локалізовані глибоко в тканинах (вісцеральні) – на антигени, що проникають крізь слизові оболонки.</a:t>
            </a:r>
          </a:p>
          <a:p>
            <a:pPr algn="just"/>
            <a:r>
              <a:rPr lang="ru-RU" sz="1600" b="1" strike="noStrike" spc="-1">
                <a:latin typeface="Arial"/>
              </a:rPr>
              <a:t>У людини й приматів лімфовузлів значно більше, ніж у інших видів тварин. У людини налічується 500–1000 лімфовузлів діаметром від 2 до 8 мм. За наявності інфекції та злоякісних пухлин розміри лімфовузлів збільшуються, вони пальпуються.</a:t>
            </a:r>
          </a:p>
          <a:p>
            <a:pPr algn="just"/>
            <a:r>
              <a:rPr lang="ru-RU" sz="1600" b="1" strike="noStrike" spc="-1">
                <a:latin typeface="Arial"/>
              </a:rPr>
              <a:t>Лімфатичні вузли мають округлу або бобоподібну форму із заглибленням для входу та виходу кровоносних судин, яке називають воротами. Зовні вузол вкритий сполучнотканинною капсулою, від якої в глиб органа відходять перетинки – трабекули. У лімфовузлі розрізняють три ділянки: зовнішню, кіркову, або кортикальну (кортекс), внутрішню, або центральну, мозкову (медулу) і розміщену між ними паракортикальну.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p:nvPr/>
        </p:nvPicPr>
        <p:blipFill>
          <a:blip r:embed="rId2" cstate="print"/>
          <a:srcRect l="41461" t="16166" r="20738" b="12397"/>
          <a:stretch/>
        </p:blipFill>
        <p:spPr>
          <a:xfrm>
            <a:off x="1475280" y="63360"/>
            <a:ext cx="6408000" cy="6808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288000" y="72000"/>
            <a:ext cx="8640000" cy="6864120"/>
          </a:xfrm>
          <a:prstGeom prst="rect">
            <a:avLst/>
          </a:prstGeom>
          <a:noFill/>
          <a:ln>
            <a:noFill/>
          </a:ln>
        </p:spPr>
        <p:txBody>
          <a:bodyPr lIns="90000" tIns="45000" rIns="90000" bIns="45000">
            <a:spAutoFit/>
          </a:bodyPr>
          <a:lstStyle/>
          <a:p>
            <a:pPr algn="just"/>
            <a:r>
              <a:rPr lang="ru-RU" sz="1500" b="1" strike="noStrike" spc="-1">
                <a:latin typeface="Arial"/>
              </a:rPr>
              <a:t>Кіркова ділянка – це так звана тимуснезалежна зона, або В-зона. У ній містяться переважно В-лімфоцити, що мігрували з кісткового мозку. Вони групуються у вигляді скупчень округлої форми, які називають фолікулами. Розрізняють первинні фолікули, які не мають зародкових центрів (центрів розмноження), та вторинні, в яких вони є. Первинні фолікули формуються природно в процесі гістогенезу і містять близько 10</a:t>
            </a:r>
            <a:r>
              <a:rPr lang="ru-RU" sz="1500" b="1" strike="noStrike" spc="-1" baseline="33000">
                <a:latin typeface="Arial"/>
              </a:rPr>
              <a:t>3</a:t>
            </a:r>
            <a:r>
              <a:rPr lang="ru-RU" sz="1500" b="1" strike="noStrike" spc="-1">
                <a:latin typeface="Arial"/>
              </a:rPr>
              <a:t> В-лімфоцитів (наївних) у стані спокою, які щільно укладені навколо фолікулярних дендритних клітин (ФДК).</a:t>
            </a:r>
          </a:p>
          <a:p>
            <a:pPr algn="just"/>
            <a:r>
              <a:rPr lang="ru-RU" sz="1500" b="1" strike="noStrike" spc="-1">
                <a:latin typeface="Arial"/>
              </a:rPr>
              <a:t>Вторинні фолікули утворюються в процесі розвитку імунної відповіді після потрапляння в лімфовузол антигену. Активовані антигеном і Т-хелпером (у тимусзалежній зоні) В-лімфоцити проникають у первинні фолікули, де проліферують і утворюють центри розмноження. Внаслідок цього первинний фолікул стає вторинним. Вторинні фолікули є місцем утворення В-клітин пам’яті та клітинантитілопродуцентів. У них містяться В-клітини на різних стадіях розвитку – центробласти, центроцити, плазмоцити; ФДК, що несуть антиген і рецептор СD23 і перевіряють центроцити на наявність високоафінних антигенрозпізнавальних рецепторів, спрямовуючи їх диференціювання в плазмоцити; незначна кількість хелперних СD4Тклітин, які, очевидно, взаємодіють із центроцитами через СD40L і сприяють перетворенню їх на клітини пам’яті; макрофаги, що поглинають апоптичні центроцити.</a:t>
            </a:r>
          </a:p>
          <a:p>
            <a:pPr algn="just"/>
            <a:r>
              <a:rPr lang="ru-RU" sz="1500" b="1" strike="noStrike" spc="-1">
                <a:latin typeface="Arial"/>
              </a:rPr>
              <a:t>Зародковий центр оточений мантією з концентрично розміщених В-лімфоцитів, на яких експресуються поверхневі IgM та IgD. Мантія часто має потовщення, яке називають короною. Бластні клітини, що активно проліферують у центрах розмноження, забарвлюються слабкіше, тому в гістологічних препаратах центральна частина вторинного фолікула світліша. У міжфолікулярному просторі містяться як В-, так і Т-лімфоцити й макрофаги. Паракортикальна ділянка – це тимусзалежна зона, або Т-зона. У ній містяться тільки Т-лімфоцити. Після неонатальної тимектомії з неї зникають лімфоцити і в ній спостерігаються атрофічні зміни. У людей із природженими вадами Т-системи, наприклад при синдромі Ді Джорджі, в паракортикальній зоні міститься значно менше лімфоцитів. У разі індукції імунної відповіді локальним введенням (у шкіру або слизову оболонку) тимусзалежного антигену в паракортикальній ділянці регіонарного лімфовузла (що дренує місце ін'єкції) відбувається активна проліферація Т-клітин і з'являються Т-лімфобласти.</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Рисунок 154"/>
          <p:cNvPicPr/>
          <p:nvPr/>
        </p:nvPicPr>
        <p:blipFill>
          <a:blip r:embed="rId2" cstate="print"/>
          <a:srcRect l="41461" t="21880" r="21526" b="36097"/>
          <a:stretch/>
        </p:blipFill>
        <p:spPr>
          <a:xfrm>
            <a:off x="972720" y="138240"/>
            <a:ext cx="7019280" cy="4479840"/>
          </a:xfrm>
          <a:prstGeom prst="rect">
            <a:avLst/>
          </a:prstGeom>
          <a:ln>
            <a:noFill/>
          </a:ln>
        </p:spPr>
      </p:pic>
      <p:sp>
        <p:nvSpPr>
          <p:cNvPr id="156" name="TextShape 1"/>
          <p:cNvSpPr txBox="1"/>
          <p:nvPr/>
        </p:nvSpPr>
        <p:spPr>
          <a:xfrm>
            <a:off x="504000" y="4749480"/>
            <a:ext cx="8273160" cy="1370520"/>
          </a:xfrm>
          <a:prstGeom prst="rect">
            <a:avLst/>
          </a:prstGeom>
          <a:noFill/>
          <a:ln>
            <a:noFill/>
          </a:ln>
        </p:spPr>
        <p:txBody>
          <a:bodyPr lIns="90000" tIns="45000" rIns="90000" bIns="45000">
            <a:spAutoFit/>
          </a:bodyPr>
          <a:lstStyle/>
          <a:p>
            <a:pPr algn="just"/>
            <a:r>
              <a:rPr lang="ru-RU" sz="1800" b="1" strike="noStrike" spc="-1">
                <a:latin typeface="Arial"/>
              </a:rPr>
              <a:t>У паракортикальній зоні міститься багато ІДК, що є зрілими формами клітин Лангерганса або ДК, які мігрували зі шкірних покривів чи слизових оболонок у регіонарний лімфовузол разом із захопленим антигеном. ІДК експресують значну кількість молекул МНС класу II і здійснюють презентацію тимусзалежних антигенів Т-лімфоцитам.</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504000" y="288000"/>
            <a:ext cx="8514720" cy="5209560"/>
          </a:xfrm>
          <a:prstGeom prst="rect">
            <a:avLst/>
          </a:prstGeom>
          <a:noFill/>
          <a:ln>
            <a:noFill/>
          </a:ln>
        </p:spPr>
        <p:txBody>
          <a:bodyPr lIns="90000" tIns="45000" rIns="90000" bIns="45000">
            <a:spAutoFit/>
          </a:bodyPr>
          <a:lstStyle/>
          <a:p>
            <a:pPr algn="just"/>
            <a:r>
              <a:rPr lang="ru-RU" sz="1800" b="1" strike="noStrike" spc="-1">
                <a:latin typeface="Arial"/>
              </a:rPr>
              <a:t>Мозкова ділянка складається з утворених ретикуліновими волокнами м'якушевих тяжів, що відходять від кортексу і містять Т- і Влімфоцити (з переважанням останніх), плазматичні клітини та макрофаги. М'якушеві тяжі розмежовують лімфатичні мозкові синуси, які забезпечують транспортування в орган лімфи та лімфоцитів і антигенів, що містяться в ній. Лімфа з лімфоцитами та антигенами надходить із міжклітинного простору тканини, що оточує орган, у лімфовузол через аферентні (приносні) лімфатичні судини і виливається в розміщений безпосередньо під капсулою крайовий синус. Із крайового синуса лімфа потрапляє в проміжні синуси, які пронизують кіркову (кортикальні синуси) та мозкову (медулярні синуси) речовини по  всій товщі органа, і збирається в еферентну (виносну) лімфатичну судину. У процесі протікання лімфи розміщені вздовж синусів макрофаги вилучають із неї корпускулярні (переважно мікробні) антигени і переносять їх у власне лімфоїдну тканину лімфовузла. Антигени (розчинні) адсорбуються також відростками ретикулярних клітин, ФДК, що створює умови для контакту антигену з антигенспецифічними лімфоцитами.</a:t>
            </a:r>
          </a:p>
          <a:p>
            <a:pPr algn="just"/>
            <a:r>
              <a:rPr lang="ru-RU" sz="1800" b="1" strike="noStrike" spc="-1">
                <a:latin typeface="Arial"/>
              </a:rPr>
              <a:t>У лімфатичних вузлах відбувається розвиток як клітинної, так і гуморальної імунної відповіді.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Рисунок 154"/>
          <p:cNvPicPr/>
          <p:nvPr/>
        </p:nvPicPr>
        <p:blipFill>
          <a:blip r:embed="rId2" cstate="print"/>
          <a:srcRect l="48553" t="35891" r="27041" b="8086"/>
          <a:stretch/>
        </p:blipFill>
        <p:spPr>
          <a:xfrm>
            <a:off x="357120" y="928800"/>
            <a:ext cx="4319280" cy="5573520"/>
          </a:xfrm>
          <a:prstGeom prst="rect">
            <a:avLst/>
          </a:prstGeom>
          <a:ln>
            <a:noFill/>
          </a:ln>
        </p:spPr>
      </p:pic>
      <p:sp>
        <p:nvSpPr>
          <p:cNvPr id="160" name="CustomShape 2"/>
          <p:cNvSpPr/>
          <p:nvPr/>
        </p:nvSpPr>
        <p:spPr>
          <a:xfrm>
            <a:off x="4714920" y="1152000"/>
            <a:ext cx="4212720" cy="481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Топографія лімфоїдних органів мишей: </a:t>
            </a:r>
            <a:endParaRPr lang="ru-RU" sz="2000" b="0" strike="noStrike" spc="-1">
              <a:latin typeface="Arial"/>
            </a:endParaRPr>
          </a:p>
          <a:p>
            <a:pPr>
              <a:lnSpc>
                <a:spcPct val="100000"/>
              </a:lnSpc>
            </a:pPr>
            <a:r>
              <a:rPr lang="ru-RU" sz="1800" b="1" strike="noStrike" spc="-1">
                <a:solidFill>
                  <a:srgbClr val="000000"/>
                </a:solidFill>
                <a:latin typeface="Arial"/>
                <a:ea typeface="DejaVu Sans"/>
              </a:rPr>
              <a:t>1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шийний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2 – пахвовий лімфатичний вузол;</a:t>
            </a:r>
            <a:endParaRPr lang="ru-RU" sz="1800" b="0" strike="noStrike" spc="-1">
              <a:latin typeface="Arial"/>
            </a:endParaRPr>
          </a:p>
          <a:p>
            <a:pPr>
              <a:lnSpc>
                <a:spcPct val="100000"/>
              </a:lnSpc>
            </a:pPr>
            <a:r>
              <a:rPr lang="ru-RU" sz="1800" b="1" strike="noStrike" spc="-1">
                <a:solidFill>
                  <a:srgbClr val="000000"/>
                </a:solidFill>
                <a:latin typeface="Arial"/>
                <a:ea typeface="DejaVu Sans"/>
              </a:rPr>
              <a:t>3 – селезінка; </a:t>
            </a:r>
            <a:endParaRPr lang="ru-RU" sz="1800" b="0" strike="noStrike" spc="-1">
              <a:latin typeface="Arial"/>
            </a:endParaRPr>
          </a:p>
          <a:p>
            <a:pPr>
              <a:lnSpc>
                <a:spcPct val="100000"/>
              </a:lnSpc>
            </a:pPr>
            <a:r>
              <a:rPr lang="ru-RU" sz="1800" b="1" strike="noStrike" spc="-1">
                <a:solidFill>
                  <a:srgbClr val="000000"/>
                </a:solidFill>
                <a:latin typeface="Arial"/>
                <a:ea typeface="DejaVu Sans"/>
              </a:rPr>
              <a:t>4 – глибокий пахвовий та стегновий лімфатичні</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вузли; </a:t>
            </a:r>
            <a:endParaRPr lang="ru-RU" sz="1800" b="0" strike="noStrike" spc="-1">
              <a:latin typeface="Arial"/>
            </a:endParaRPr>
          </a:p>
          <a:p>
            <a:pPr>
              <a:lnSpc>
                <a:spcPct val="100000"/>
              </a:lnSpc>
            </a:pPr>
            <a:r>
              <a:rPr lang="ru-RU" sz="1800" b="1" strike="noStrike" spc="-1">
                <a:solidFill>
                  <a:srgbClr val="000000"/>
                </a:solidFill>
                <a:latin typeface="Arial"/>
                <a:ea typeface="DejaVu Sans"/>
              </a:rPr>
              <a:t>5 – підколінний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6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пахвовий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7 – брижовий лімфатичний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8 – плечовий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9 – тимус</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Рисунок 160"/>
          <p:cNvPicPr/>
          <p:nvPr/>
        </p:nvPicPr>
        <p:blipFill>
          <a:blip r:embed="rId2" cstate="print"/>
          <a:srcRect l="43041" t="17677" r="23103" b="8086"/>
          <a:stretch/>
        </p:blipFill>
        <p:spPr>
          <a:xfrm>
            <a:off x="571320" y="1872000"/>
            <a:ext cx="4142880" cy="4903200"/>
          </a:xfrm>
          <a:prstGeom prst="rect">
            <a:avLst/>
          </a:prstGeom>
          <a:ln>
            <a:noFill/>
          </a:ln>
        </p:spPr>
      </p:pic>
      <p:sp>
        <p:nvSpPr>
          <p:cNvPr id="166" name="CustomShape 2"/>
          <p:cNvSpPr/>
          <p:nvPr/>
        </p:nvSpPr>
        <p:spPr>
          <a:xfrm>
            <a:off x="5072040" y="1714320"/>
            <a:ext cx="3571560" cy="466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Будова селезінки</a:t>
            </a:r>
            <a:r>
              <a:rPr lang="ru-RU" sz="2000" b="1" strike="noStrike" spc="-1">
                <a:solidFill>
                  <a:srgbClr val="000000"/>
                </a:solidFill>
                <a:latin typeface="Arial"/>
                <a:ea typeface="DejaVu Sans"/>
              </a:rPr>
              <a:t>: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 – артерія селезінки;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2 – вена селезінки;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3 – черевний покрив; </a:t>
            </a:r>
            <a:endParaRPr lang="ru-RU" sz="2000" b="0" strike="noStrike" spc="-1">
              <a:latin typeface="Arial"/>
            </a:endParaRPr>
          </a:p>
          <a:p>
            <a:pPr>
              <a:lnSpc>
                <a:spcPct val="100000"/>
              </a:lnSpc>
            </a:pPr>
            <a:r>
              <a:rPr lang="ru-RU" sz="2000" b="1" strike="noStrike" spc="-1">
                <a:solidFill>
                  <a:srgbClr val="000000"/>
                </a:solidFill>
                <a:latin typeface="Arial"/>
                <a:ea typeface="DejaVu Sans"/>
              </a:rPr>
              <a:t>4 – центральна артерія; </a:t>
            </a:r>
            <a:endParaRPr lang="ru-RU" sz="2000" b="0" strike="noStrike" spc="-1">
              <a:latin typeface="Arial"/>
            </a:endParaRPr>
          </a:p>
          <a:p>
            <a:pPr>
              <a:lnSpc>
                <a:spcPct val="100000"/>
              </a:lnSpc>
            </a:pPr>
            <a:r>
              <a:rPr lang="ru-RU" sz="2000" b="1" strike="noStrike" spc="-1">
                <a:solidFill>
                  <a:srgbClr val="000000"/>
                </a:solidFill>
                <a:latin typeface="Arial"/>
                <a:ea typeface="DejaVu Sans"/>
              </a:rPr>
              <a:t>5 – біла пульпа;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6 – закупорка судин;</a:t>
            </a:r>
            <a:endParaRPr lang="ru-RU" sz="2000" b="0" strike="noStrike" spc="-1">
              <a:latin typeface="Arial"/>
            </a:endParaRPr>
          </a:p>
          <a:p>
            <a:pPr>
              <a:lnSpc>
                <a:spcPct val="100000"/>
              </a:lnSpc>
            </a:pPr>
            <a:r>
              <a:rPr lang="ru-RU" sz="2000" b="1" strike="noStrike" spc="-1">
                <a:solidFill>
                  <a:srgbClr val="000000"/>
                </a:solidFill>
                <a:latin typeface="Arial"/>
                <a:ea typeface="DejaVu Sans"/>
              </a:rPr>
              <a:t>7 – червона пульпа; </a:t>
            </a:r>
            <a:endParaRPr lang="ru-RU" sz="2000" b="0" strike="noStrike" spc="-1">
              <a:latin typeface="Arial"/>
            </a:endParaRPr>
          </a:p>
          <a:p>
            <a:pPr>
              <a:lnSpc>
                <a:spcPct val="100000"/>
              </a:lnSpc>
            </a:pPr>
            <a:r>
              <a:rPr lang="ru-RU" sz="2000" b="1" strike="noStrike" spc="-1">
                <a:solidFill>
                  <a:srgbClr val="000000"/>
                </a:solidFill>
                <a:latin typeface="Arial"/>
                <a:ea typeface="DejaVu Sans"/>
              </a:rPr>
              <a:t>8 – синус; </a:t>
            </a:r>
            <a:endParaRPr lang="ru-RU" sz="2000" b="0" strike="noStrike" spc="-1">
              <a:latin typeface="Arial"/>
            </a:endParaRPr>
          </a:p>
          <a:p>
            <a:pPr>
              <a:lnSpc>
                <a:spcPct val="100000"/>
              </a:lnSpc>
            </a:pPr>
            <a:r>
              <a:rPr lang="ru-RU" sz="2000" b="1" strike="noStrike" spc="-1">
                <a:solidFill>
                  <a:srgbClr val="000000"/>
                </a:solidFill>
                <a:latin typeface="Arial"/>
                <a:ea typeface="DejaVu Sans"/>
              </a:rPr>
              <a:t>9 – оболонка;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10 – периферичний синус; 11 – лейкоцити;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12 – еритроцити;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13 – плазматична клітина; 14 – моноцит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512400" y="504219"/>
            <a:ext cx="8857440" cy="304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dirty="0" err="1">
                <a:solidFill>
                  <a:srgbClr val="FF0000"/>
                </a:solidFill>
                <a:latin typeface="Arial"/>
                <a:ea typeface="Times New Roman"/>
              </a:rPr>
              <a:t>Вторинний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лімфоїдний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фолікул</a:t>
            </a:r>
            <a:r>
              <a:rPr lang="ru-RU" sz="2400" b="1" strike="noStrike" spc="-1" dirty="0">
                <a:solidFill>
                  <a:srgbClr val="FF0000"/>
                </a:solidFill>
                <a:latin typeface="Arial"/>
                <a:ea typeface="Times New Roman"/>
              </a:rPr>
              <a:t> у </a:t>
            </a:r>
            <a:r>
              <a:rPr lang="ru-RU" sz="2400" b="1" strike="noStrike" spc="-1" dirty="0" err="1">
                <a:solidFill>
                  <a:srgbClr val="FF0000"/>
                </a:solidFill>
                <a:latin typeface="Arial"/>
                <a:ea typeface="Times New Roman"/>
              </a:rPr>
              <a:t>корі</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лімфовузла</a:t>
            </a:r>
            <a:r>
              <a:rPr lang="ru-RU" sz="2400" b="1" strike="noStrike" spc="-1" dirty="0">
                <a:solidFill>
                  <a:srgbClr val="FF0000"/>
                </a:solidFill>
                <a:latin typeface="Arial"/>
                <a:ea typeface="Times New Roman"/>
              </a:rPr>
              <a:t>.</a:t>
            </a:r>
            <a:endParaRPr lang="ru-RU" sz="2400" b="0" strike="noStrike" spc="-1" dirty="0">
              <a:solidFill>
                <a:srgbClr val="FF0000"/>
              </a:solidFill>
              <a:latin typeface="Arial"/>
            </a:endParaRPr>
          </a:p>
        </p:txBody>
      </p:sp>
      <p:pic>
        <p:nvPicPr>
          <p:cNvPr id="170" name="Picture 3"/>
          <p:cNvPicPr/>
          <p:nvPr/>
        </p:nvPicPr>
        <p:blipFill>
          <a:blip r:embed="rId2" cstate="print"/>
          <a:stretch/>
        </p:blipFill>
        <p:spPr>
          <a:xfrm>
            <a:off x="1642746" y="955962"/>
            <a:ext cx="5755582" cy="4140351"/>
          </a:xfrm>
          <a:prstGeom prst="rect">
            <a:avLst/>
          </a:prstGeom>
          <a:ln>
            <a:noFill/>
          </a:ln>
        </p:spPr>
      </p:pic>
      <p:sp>
        <p:nvSpPr>
          <p:cNvPr id="171" name="CustomShape 2"/>
          <p:cNvSpPr/>
          <p:nvPr/>
        </p:nvSpPr>
        <p:spPr>
          <a:xfrm>
            <a:off x="2179391" y="5268685"/>
            <a:ext cx="5523457" cy="10997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400" b="1" strike="noStrike" spc="-1" dirty="0" smtClean="0">
                <a:solidFill>
                  <a:srgbClr val="000000"/>
                </a:solidFill>
                <a:latin typeface="Calibri"/>
                <a:ea typeface="DejaVu Sans"/>
              </a:rPr>
              <a:t>л</a:t>
            </a:r>
            <a:r>
              <a:rPr lang="uk-UA" sz="2400" b="1" spc="-1" dirty="0">
                <a:solidFill>
                  <a:srgbClr val="000000"/>
                </a:solidFill>
                <a:latin typeface="Calibri"/>
                <a:ea typeface="DejaVu Sans"/>
              </a:rPr>
              <a:t>і</a:t>
            </a:r>
            <a:r>
              <a:rPr lang="ru-RU" sz="2400" b="1" strike="noStrike" spc="-1" dirty="0" err="1" smtClean="0">
                <a:solidFill>
                  <a:srgbClr val="000000"/>
                </a:solidFill>
                <a:latin typeface="Calibri"/>
                <a:ea typeface="DejaVu Sans"/>
              </a:rPr>
              <a:t>мфатичні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фолікули</a:t>
            </a:r>
            <a:r>
              <a:rPr lang="ru-RU" sz="2400" b="1" strike="noStrike" spc="-1" dirty="0" smtClean="0">
                <a:solidFill>
                  <a:srgbClr val="000000"/>
                </a:solidFill>
                <a:latin typeface="Calibri"/>
                <a:ea typeface="DejaVu Sans"/>
              </a:rPr>
              <a:t> </a:t>
            </a:r>
            <a:r>
              <a:rPr lang="ru-RU" sz="2400" b="1" strike="noStrike" spc="-1" dirty="0">
                <a:solidFill>
                  <a:srgbClr val="000000"/>
                </a:solidFill>
                <a:latin typeface="Calibri"/>
                <a:ea typeface="DejaVu Sans"/>
              </a:rPr>
              <a:t>(</a:t>
            </a:r>
            <a:r>
              <a:rPr lang="ru-RU" sz="2400" b="1" strike="noStrike" spc="-1" dirty="0">
                <a:solidFill>
                  <a:srgbClr val="FF0000"/>
                </a:solidFill>
                <a:latin typeface="Calibri"/>
                <a:ea typeface="DejaVu Sans"/>
              </a:rPr>
              <a:t>1</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мозкові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тяжі</a:t>
            </a:r>
            <a:r>
              <a:rPr lang="ru-RU" sz="2400" b="1" strike="noStrike" spc="-1" dirty="0" smtClean="0">
                <a:solidFill>
                  <a:srgbClr val="000000"/>
                </a:solidFill>
                <a:latin typeface="Calibri"/>
                <a:ea typeface="DejaVu Sans"/>
              </a:rPr>
              <a:t> (</a:t>
            </a:r>
            <a:r>
              <a:rPr lang="ru-RU" sz="2400" b="1" strike="noStrike" spc="-1" dirty="0">
                <a:solidFill>
                  <a:srgbClr val="FF0000"/>
                </a:solidFill>
                <a:latin typeface="Calibri"/>
                <a:ea typeface="DejaVu Sans"/>
              </a:rPr>
              <a:t>2</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сполучнотканинна</a:t>
            </a:r>
            <a:r>
              <a:rPr lang="ru-RU" sz="2400" b="1" strike="noStrike" spc="-1" dirty="0" smtClean="0">
                <a:solidFill>
                  <a:srgbClr val="000000"/>
                </a:solidFill>
                <a:latin typeface="Calibri"/>
                <a:ea typeface="DejaVu Sans"/>
              </a:rPr>
              <a:t> капсула </a:t>
            </a:r>
            <a:r>
              <a:rPr lang="ru-RU" sz="2400" b="1" strike="noStrike" spc="-1" dirty="0">
                <a:solidFill>
                  <a:srgbClr val="000000"/>
                </a:solidFill>
                <a:latin typeface="Calibri"/>
                <a:ea typeface="DejaVu Sans"/>
              </a:rPr>
              <a:t>(</a:t>
            </a:r>
            <a:r>
              <a:rPr lang="ru-RU" sz="2400" b="1" strike="noStrike" spc="-1" dirty="0">
                <a:solidFill>
                  <a:srgbClr val="DC0000"/>
                </a:solidFill>
                <a:latin typeface="Calibri"/>
                <a:ea typeface="DejaVu Sans"/>
              </a:rPr>
              <a:t>3</a:t>
            </a:r>
            <a:r>
              <a:rPr lang="ru-RU" sz="2400" b="1" strike="noStrike" spc="-1" dirty="0" smtClean="0">
                <a:solidFill>
                  <a:srgbClr val="000000"/>
                </a:solidFill>
                <a:latin typeface="Calibri"/>
                <a:ea typeface="DejaVu Sans"/>
              </a:rPr>
              <a:t>)</a:t>
            </a: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Рисунок 163"/>
          <p:cNvPicPr/>
          <p:nvPr/>
        </p:nvPicPr>
        <p:blipFill>
          <a:blip r:embed="rId2" cstate="print"/>
          <a:srcRect l="43830" t="28888" r="22315" b="9488"/>
          <a:stretch/>
        </p:blipFill>
        <p:spPr>
          <a:xfrm>
            <a:off x="1643040" y="1000080"/>
            <a:ext cx="5786280" cy="5857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cstate="print"/>
          <a:stretch/>
        </p:blipFill>
        <p:spPr>
          <a:xfrm>
            <a:off x="576000" y="341640"/>
            <a:ext cx="8412120" cy="4379040"/>
          </a:xfrm>
          <a:prstGeom prst="rect">
            <a:avLst/>
          </a:prstGeom>
          <a:ln>
            <a:noFill/>
          </a:ln>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466" y="4834128"/>
            <a:ext cx="5501148" cy="2023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Рисунок 131"/>
          <p:cNvPicPr/>
          <p:nvPr/>
        </p:nvPicPr>
        <p:blipFill>
          <a:blip r:embed="rId2" cstate="print"/>
          <a:srcRect l="43036" t="20477" r="30186" b="13686"/>
          <a:stretch/>
        </p:blipFill>
        <p:spPr>
          <a:xfrm>
            <a:off x="2086920" y="216000"/>
            <a:ext cx="5000040" cy="65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314280" y="0"/>
            <a:ext cx="8640000" cy="6242400"/>
          </a:xfrm>
          <a:prstGeom prst="rect">
            <a:avLst/>
          </a:prstGeom>
          <a:noFill/>
          <a:ln>
            <a:noFill/>
          </a:ln>
        </p:spPr>
        <p:txBody>
          <a:bodyPr lIns="90000" tIns="45000" rIns="90000" bIns="45000">
            <a:spAutoFit/>
          </a:bodyPr>
          <a:lstStyle/>
          <a:p>
            <a:pPr algn="just"/>
            <a:r>
              <a:rPr lang="ru-RU" sz="2000" b="1" strike="noStrike" spc="-1" dirty="0" err="1">
                <a:solidFill>
                  <a:srgbClr val="9C009C"/>
                </a:solidFill>
                <a:latin typeface="Arial"/>
              </a:rPr>
              <a:t>Лейкоцити</a:t>
            </a:r>
            <a:r>
              <a:rPr lang="ru-RU" sz="1600" b="1" strike="noStrike" spc="-1" dirty="0">
                <a:latin typeface="Arial"/>
              </a:rPr>
              <a:t>, у </a:t>
            </a:r>
            <a:r>
              <a:rPr lang="ru-RU" sz="1600" b="1" strike="noStrike" spc="-1" dirty="0" err="1">
                <a:latin typeface="Arial"/>
              </a:rPr>
              <a:t>цитоплазмі</a:t>
            </a:r>
            <a:r>
              <a:rPr lang="ru-RU" sz="1600" b="1" strike="noStrike" spc="-1" dirty="0">
                <a:latin typeface="Arial"/>
              </a:rPr>
              <a:t> </a:t>
            </a:r>
            <a:r>
              <a:rPr lang="ru-RU" sz="1600" b="1" strike="noStrike" spc="-1" dirty="0" err="1">
                <a:latin typeface="Arial"/>
              </a:rPr>
              <a:t>яких</a:t>
            </a:r>
            <a:r>
              <a:rPr lang="ru-RU" sz="1600" b="1" strike="noStrike" spc="-1" dirty="0">
                <a:latin typeface="Arial"/>
              </a:rPr>
              <a:t> при </a:t>
            </a:r>
            <a:r>
              <a:rPr lang="ru-RU" sz="1600" b="1" strike="noStrike" spc="-1" dirty="0" err="1">
                <a:latin typeface="Arial"/>
              </a:rPr>
              <a:t>забарвленні</a:t>
            </a:r>
            <a:r>
              <a:rPr lang="ru-RU" sz="1600" b="1" strike="noStrike" spc="-1" dirty="0">
                <a:latin typeface="Arial"/>
              </a:rPr>
              <a:t> </a:t>
            </a:r>
            <a:r>
              <a:rPr lang="ru-RU" sz="1600" b="1" strike="noStrike" spc="-1" dirty="0" err="1">
                <a:latin typeface="Arial"/>
              </a:rPr>
              <a:t>виявляється</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називаються</a:t>
            </a:r>
            <a:r>
              <a:rPr lang="ru-RU" sz="1600" b="1" strike="noStrike" spc="-1" dirty="0">
                <a:latin typeface="Arial"/>
              </a:rPr>
              <a:t> гранулоцитами,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зернистими</a:t>
            </a:r>
            <a:r>
              <a:rPr lang="ru-RU" sz="1600" b="1" strike="noStrike" spc="-1" dirty="0">
                <a:latin typeface="Arial"/>
              </a:rPr>
              <a:t>, а </a:t>
            </a:r>
            <a:r>
              <a:rPr lang="ru-RU" sz="1600" b="1" strike="noStrike" spc="-1" dirty="0" err="1">
                <a:latin typeface="Arial"/>
              </a:rPr>
              <a:t>ті</a:t>
            </a:r>
            <a:r>
              <a:rPr lang="ru-RU" sz="1600" b="1" strike="noStrike" spc="-1" dirty="0">
                <a:latin typeface="Arial"/>
              </a:rPr>
              <a:t>, у </a:t>
            </a:r>
            <a:r>
              <a:rPr lang="ru-RU" sz="1600" b="1" strike="noStrike" spc="-1" dirty="0" err="1">
                <a:latin typeface="Arial"/>
              </a:rPr>
              <a:t>яких</a:t>
            </a:r>
            <a:r>
              <a:rPr lang="ru-RU" sz="1600" b="1" strike="noStrike" spc="-1" dirty="0">
                <a:latin typeface="Arial"/>
              </a:rPr>
              <a:t> </a:t>
            </a:r>
            <a:r>
              <a:rPr lang="ru-RU" sz="1600" b="1" strike="noStrike" spc="-1" dirty="0" err="1">
                <a:latin typeface="Arial"/>
              </a:rPr>
              <a:t>такої</a:t>
            </a:r>
            <a:r>
              <a:rPr lang="ru-RU" sz="1600" b="1" strike="noStrike" spc="-1" dirty="0">
                <a:latin typeface="Arial"/>
              </a:rPr>
              <a:t> </a:t>
            </a:r>
            <a:r>
              <a:rPr lang="ru-RU" sz="1600" b="1" strike="noStrike" spc="-1" dirty="0" err="1">
                <a:latin typeface="Arial"/>
              </a:rPr>
              <a:t>зернистості</a:t>
            </a:r>
            <a:r>
              <a:rPr lang="ru-RU" sz="1600" b="1" strike="noStrike" spc="-1" dirty="0">
                <a:latin typeface="Arial"/>
              </a:rPr>
              <a:t> </a:t>
            </a:r>
            <a:r>
              <a:rPr lang="ru-RU" sz="1600" b="1" strike="noStrike" spc="-1" dirty="0" err="1">
                <a:latin typeface="Arial"/>
              </a:rPr>
              <a:t>немає</a:t>
            </a:r>
            <a:r>
              <a:rPr lang="ru-RU" sz="1600" b="1" strike="noStrike" spc="-1" dirty="0">
                <a:latin typeface="Arial"/>
              </a:rPr>
              <a:t> - агранулоцитами,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незернистими</a:t>
            </a:r>
            <a:r>
              <a:rPr lang="ru-RU" sz="1600" b="1" strike="noStrike" spc="-1" dirty="0">
                <a:latin typeface="Arial"/>
              </a:rPr>
              <a:t>. </a:t>
            </a:r>
          </a:p>
          <a:p>
            <a:pPr algn="just"/>
            <a:r>
              <a:rPr lang="ru-RU" sz="1600" b="1" strike="noStrike" spc="-1" dirty="0" err="1">
                <a:solidFill>
                  <a:srgbClr val="0000B0"/>
                </a:solidFill>
                <a:latin typeface="Arial"/>
              </a:rPr>
              <a:t>Гранулоцити</a:t>
            </a:r>
            <a:r>
              <a:rPr lang="ru-RU" sz="1600" b="1" strike="noStrike" spc="-1" dirty="0">
                <a:latin typeface="Arial"/>
              </a:rPr>
              <a:t> </a:t>
            </a:r>
            <a:r>
              <a:rPr lang="ru-RU" sz="1600" b="1" strike="noStrike" spc="-1" dirty="0" err="1">
                <a:latin typeface="Arial"/>
              </a:rPr>
              <a:t>залежно</a:t>
            </a:r>
            <a:r>
              <a:rPr lang="ru-RU" sz="1600" b="1" strike="noStrike" spc="-1" dirty="0">
                <a:latin typeface="Arial"/>
              </a:rPr>
              <a:t> </a:t>
            </a:r>
            <a:r>
              <a:rPr lang="ru-RU" sz="1600" b="1" strike="noStrike" spc="-1" dirty="0" err="1">
                <a:latin typeface="Arial"/>
              </a:rPr>
              <a:t>від</a:t>
            </a:r>
            <a:r>
              <a:rPr lang="ru-RU" sz="1600" b="1" strike="noStrike" spc="-1" dirty="0">
                <a:latin typeface="Arial"/>
              </a:rPr>
              <a:t> </a:t>
            </a:r>
            <a:r>
              <a:rPr lang="ru-RU" sz="1600" b="1" strike="noStrike" spc="-1" dirty="0" err="1">
                <a:latin typeface="Arial"/>
              </a:rPr>
              <a:t>забарвлення</a:t>
            </a:r>
            <a:r>
              <a:rPr lang="ru-RU" sz="1600" b="1" strike="noStrike" spc="-1" dirty="0">
                <a:latin typeface="Arial"/>
              </a:rPr>
              <a:t> зерен </a:t>
            </a:r>
            <a:r>
              <a:rPr lang="ru-RU" sz="1600" b="1" strike="noStrike" spc="-1" dirty="0" err="1">
                <a:latin typeface="Arial"/>
              </a:rPr>
              <a:t>їх</a:t>
            </a:r>
            <a:r>
              <a:rPr lang="ru-RU" sz="1600" b="1" strike="noStrike" spc="-1" dirty="0">
                <a:latin typeface="Arial"/>
              </a:rPr>
              <a:t> </a:t>
            </a:r>
            <a:r>
              <a:rPr lang="ru-RU" sz="1600" b="1" strike="noStrike" spc="-1" dirty="0" err="1">
                <a:latin typeface="Arial"/>
              </a:rPr>
              <a:t>цитоплазми</a:t>
            </a:r>
            <a:r>
              <a:rPr lang="ru-RU" sz="1600" b="1" strike="noStrike" spc="-1" dirty="0">
                <a:latin typeface="Arial"/>
              </a:rPr>
              <a:t>, </a:t>
            </a:r>
            <a:r>
              <a:rPr lang="ru-RU" sz="1600" b="1" strike="noStrike" spc="-1" dirty="0" err="1">
                <a:latin typeface="Arial"/>
              </a:rPr>
              <a:t>величини</a:t>
            </a:r>
            <a:r>
              <a:rPr lang="ru-RU" sz="1600" b="1" strike="noStrike" spc="-1" dirty="0">
                <a:latin typeface="Arial"/>
              </a:rPr>
              <a:t> та характеру </a:t>
            </a:r>
            <a:r>
              <a:rPr lang="ru-RU" sz="1600" b="1" strike="noStrike" spc="-1" dirty="0" err="1">
                <a:latin typeface="Arial"/>
              </a:rPr>
              <a:t>зернистості</a:t>
            </a:r>
            <a:r>
              <a:rPr lang="ru-RU" sz="1600" b="1" strike="noStrike" spc="-1" dirty="0">
                <a:latin typeface="Arial"/>
              </a:rPr>
              <a:t> </a:t>
            </a:r>
            <a:r>
              <a:rPr lang="ru-RU" sz="1600" b="1" strike="noStrike" spc="-1" dirty="0" err="1">
                <a:latin typeface="Arial"/>
              </a:rPr>
              <a:t>поділяються</a:t>
            </a:r>
            <a:r>
              <a:rPr lang="ru-RU" sz="1600" b="1" strike="noStrike" spc="-1" dirty="0">
                <a:latin typeface="Arial"/>
              </a:rPr>
              <a:t> на: </a:t>
            </a:r>
          </a:p>
          <a:p>
            <a:pPr algn="just"/>
            <a:r>
              <a:rPr lang="ru-RU" sz="1600" b="1" strike="noStrike" spc="-1" dirty="0">
                <a:latin typeface="Arial"/>
              </a:rPr>
              <a:t>1) </a:t>
            </a:r>
            <a:r>
              <a:rPr lang="ru-RU" sz="1600" b="1" strike="noStrike" spc="-1" dirty="0" err="1">
                <a:solidFill>
                  <a:srgbClr val="DC0000"/>
                </a:solidFill>
                <a:latin typeface="Arial"/>
              </a:rPr>
              <a:t>нейтрофіли</a:t>
            </a:r>
            <a:r>
              <a:rPr lang="ru-RU" sz="1600" b="1" strike="noStrike" spc="-1" dirty="0">
                <a:latin typeface="Arial"/>
              </a:rPr>
              <a:t> (60 – 70%) — </a:t>
            </a:r>
            <a:r>
              <a:rPr lang="ru-RU" sz="1600" b="1" strike="noStrike" spc="-1" dirty="0" err="1">
                <a:latin typeface="Arial"/>
              </a:rPr>
              <a:t>забарвлюються</a:t>
            </a:r>
            <a:r>
              <a:rPr lang="ru-RU" sz="1600" b="1" strike="noStrike" spc="-1" dirty="0">
                <a:latin typeface="Arial"/>
              </a:rPr>
              <a:t> </a:t>
            </a:r>
            <a:r>
              <a:rPr lang="ru-RU" sz="1600" b="1" strike="noStrike" spc="-1" dirty="0" err="1">
                <a:latin typeface="Arial"/>
              </a:rPr>
              <a:t>нейтральними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у </a:t>
            </a:r>
            <a:r>
              <a:rPr lang="ru-RU" sz="1600" b="1" strike="noStrike" spc="-1" dirty="0" err="1">
                <a:latin typeface="Arial"/>
              </a:rPr>
              <a:t>фіолетовий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дрібну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здатні</a:t>
            </a:r>
            <a:r>
              <a:rPr lang="ru-RU" sz="1600" b="1" strike="noStrike" spc="-1" dirty="0">
                <a:latin typeface="Arial"/>
              </a:rPr>
              <a:t> до </a:t>
            </a:r>
            <a:r>
              <a:rPr lang="ru-RU" sz="1600" b="1" strike="noStrike" spc="-1" dirty="0" err="1">
                <a:latin typeface="Arial"/>
              </a:rPr>
              <a:t>амебоїдного</a:t>
            </a:r>
            <a:r>
              <a:rPr lang="ru-RU" sz="1600" b="1" strike="noStrike" spc="-1" dirty="0">
                <a:latin typeface="Arial"/>
              </a:rPr>
              <a:t> </a:t>
            </a:r>
            <a:r>
              <a:rPr lang="ru-RU" sz="1600" b="1" strike="noStrike" spc="-1" dirty="0" err="1">
                <a:latin typeface="Arial"/>
              </a:rPr>
              <a:t>руху</a:t>
            </a:r>
            <a:r>
              <a:rPr lang="ru-RU" sz="1600" b="1" strike="noStrike" spc="-1" dirty="0">
                <a:latin typeface="Arial"/>
              </a:rPr>
              <a:t>, </a:t>
            </a:r>
            <a:r>
              <a:rPr lang="ru-RU" sz="1600" b="1" strike="noStrike" spc="-1" dirty="0" err="1">
                <a:latin typeface="Arial"/>
              </a:rPr>
              <a:t>проходять</a:t>
            </a:r>
            <a:r>
              <a:rPr lang="ru-RU" sz="1600" b="1" strike="noStrike" spc="-1" dirty="0">
                <a:latin typeface="Arial"/>
              </a:rPr>
              <a:t> </a:t>
            </a:r>
            <a:r>
              <a:rPr lang="ru-RU" sz="1600" b="1" strike="noStrike" spc="-1" dirty="0" err="1">
                <a:latin typeface="Arial"/>
              </a:rPr>
              <a:t>крізь</a:t>
            </a:r>
            <a:r>
              <a:rPr lang="ru-RU" sz="1600" b="1" strike="noStrike" spc="-1" dirty="0">
                <a:latin typeface="Arial"/>
              </a:rPr>
              <a:t> </a:t>
            </a:r>
            <a:r>
              <a:rPr lang="ru-RU" sz="1600" b="1" strike="noStrike" spc="-1" dirty="0" err="1">
                <a:latin typeface="Arial"/>
              </a:rPr>
              <a:t>стінки</a:t>
            </a:r>
            <a:r>
              <a:rPr lang="ru-RU" sz="1600" b="1" strike="noStrike" spc="-1" dirty="0">
                <a:latin typeface="Arial"/>
              </a:rPr>
              <a:t> </a:t>
            </a:r>
            <a:r>
              <a:rPr lang="ru-RU" sz="1600" b="1" strike="noStrike" spc="-1" dirty="0" err="1">
                <a:latin typeface="Arial"/>
              </a:rPr>
              <a:t>капілярів</a:t>
            </a:r>
            <a:r>
              <a:rPr lang="ru-RU" sz="1600" b="1" strike="noStrike" spc="-1" dirty="0">
                <a:latin typeface="Arial"/>
              </a:rPr>
              <a:t> </a:t>
            </a:r>
            <a:r>
              <a:rPr lang="ru-RU" sz="1600" b="1" strike="noStrike" spc="-1" dirty="0" err="1">
                <a:latin typeface="Arial"/>
              </a:rPr>
              <a:t>між</a:t>
            </a:r>
            <a:r>
              <a:rPr lang="ru-RU" sz="1600" b="1" strike="noStrike" spc="-1" dirty="0">
                <a:latin typeface="Arial"/>
              </a:rPr>
              <a:t> </a:t>
            </a:r>
            <a:r>
              <a:rPr lang="ru-RU" sz="1600" b="1" strike="noStrike" spc="-1" dirty="0" err="1">
                <a:latin typeface="Arial"/>
              </a:rPr>
              <a:t>клітинами</a:t>
            </a:r>
            <a:r>
              <a:rPr lang="ru-RU" sz="1600" b="1" strike="noStrike" spc="-1" dirty="0">
                <a:latin typeface="Arial"/>
              </a:rPr>
              <a:t> </a:t>
            </a:r>
            <a:r>
              <a:rPr lang="ru-RU" sz="1600" b="1" strike="noStrike" spc="-1" dirty="0" err="1">
                <a:latin typeface="Arial"/>
              </a:rPr>
              <a:t>ендотелію</a:t>
            </a:r>
            <a:r>
              <a:rPr lang="ru-RU" sz="1600" b="1" strike="noStrike" spc="-1" dirty="0">
                <a:latin typeface="Arial"/>
              </a:rPr>
              <a:t> і </a:t>
            </a:r>
            <a:r>
              <a:rPr lang="ru-RU" sz="1600" b="1" strike="noStrike" spc="-1" dirty="0" err="1">
                <a:latin typeface="Arial"/>
              </a:rPr>
              <a:t>фагоцитують</a:t>
            </a:r>
            <a:r>
              <a:rPr lang="ru-RU" sz="1600" b="1" strike="noStrike" spc="-1" dirty="0">
                <a:latin typeface="Arial"/>
              </a:rPr>
              <a:t> </a:t>
            </a:r>
            <a:r>
              <a:rPr lang="ru-RU" sz="1600" b="1" strike="noStrike" spc="-1" dirty="0" err="1">
                <a:latin typeface="Arial"/>
              </a:rPr>
              <a:t>хвороботворних</a:t>
            </a:r>
            <a:r>
              <a:rPr lang="ru-RU" sz="1600" b="1" strike="noStrike" spc="-1" dirty="0">
                <a:latin typeface="Arial"/>
              </a:rPr>
              <a:t> </a:t>
            </a:r>
            <a:r>
              <a:rPr lang="ru-RU" sz="1600" b="1" strike="noStrike" spc="-1" dirty="0" err="1">
                <a:latin typeface="Arial"/>
              </a:rPr>
              <a:t>бактерій</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a:t>
            </a:r>
            <a:r>
              <a:rPr lang="ru-RU" sz="1600" b="1" strike="noStrike" spc="-1" dirty="0" err="1">
                <a:latin typeface="Arial"/>
              </a:rPr>
              <a:t>первинну</a:t>
            </a:r>
            <a:r>
              <a:rPr lang="ru-RU" sz="1600" b="1" strike="noStrike" spc="-1" dirty="0">
                <a:latin typeface="Arial"/>
              </a:rPr>
              <a:t> роль в </a:t>
            </a:r>
            <a:r>
              <a:rPr lang="ru-RU" sz="1600" b="1" strike="noStrike" spc="-1" dirty="0" err="1">
                <a:latin typeface="Arial"/>
              </a:rPr>
              <a:t>опірності</a:t>
            </a:r>
            <a:r>
              <a:rPr lang="ru-RU" sz="1600" b="1" strike="noStrike" spc="-1" dirty="0">
                <a:latin typeface="Arial"/>
              </a:rPr>
              <a:t> </a:t>
            </a:r>
            <a:r>
              <a:rPr lang="ru-RU" sz="1600" b="1" strike="noStrike" spc="-1" dirty="0" err="1">
                <a:latin typeface="Arial"/>
              </a:rPr>
              <a:t>організму</a:t>
            </a:r>
            <a:r>
              <a:rPr lang="ru-RU" sz="1600" b="1" strike="noStrike" spc="-1" dirty="0">
                <a:latin typeface="Arial"/>
              </a:rPr>
              <a:t> до </a:t>
            </a:r>
            <a:r>
              <a:rPr lang="ru-RU" sz="1600" b="1" strike="noStrike" spc="-1" dirty="0" err="1">
                <a:latin typeface="Arial"/>
              </a:rPr>
              <a:t>гострих</a:t>
            </a:r>
            <a:r>
              <a:rPr lang="ru-RU" sz="1600" b="1" strike="noStrike" spc="-1" dirty="0">
                <a:latin typeface="Arial"/>
              </a:rPr>
              <a:t> </a:t>
            </a:r>
            <a:r>
              <a:rPr lang="ru-RU" sz="1600" b="1" strike="noStrike" spc="-1" dirty="0" err="1">
                <a:latin typeface="Arial"/>
              </a:rPr>
              <a:t>інфекційних</a:t>
            </a:r>
            <a:r>
              <a:rPr lang="ru-RU" sz="1600" b="1" strike="noStrike" spc="-1" dirty="0">
                <a:latin typeface="Arial"/>
              </a:rPr>
              <a:t> </a:t>
            </a:r>
            <a:r>
              <a:rPr lang="ru-RU" sz="1600" b="1" strike="noStrike" spc="-1" dirty="0" err="1">
                <a:latin typeface="Arial"/>
              </a:rPr>
              <a:t>захворювань</a:t>
            </a:r>
            <a:r>
              <a:rPr lang="ru-RU" sz="1600" b="1" strike="noStrike" spc="-1" dirty="0">
                <a:latin typeface="Arial"/>
              </a:rPr>
              <a:t>; </a:t>
            </a:r>
          </a:p>
          <a:p>
            <a:pPr algn="just"/>
            <a:r>
              <a:rPr lang="ru-RU" sz="1600" b="1" strike="noStrike" spc="-1" dirty="0">
                <a:latin typeface="Arial"/>
              </a:rPr>
              <a:t>2) </a:t>
            </a:r>
            <a:r>
              <a:rPr lang="ru-RU" sz="1600" b="1" strike="noStrike" spc="-1" dirty="0" err="1">
                <a:solidFill>
                  <a:srgbClr val="DC0000"/>
                </a:solidFill>
                <a:latin typeface="Arial"/>
              </a:rPr>
              <a:t>еозинофіли</a:t>
            </a:r>
            <a:r>
              <a:rPr lang="ru-RU" sz="1600" b="1" strike="noStrike" spc="-1" dirty="0">
                <a:latin typeface="Arial"/>
              </a:rPr>
              <a:t> (2 – 4%) —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велику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забарвлюються</a:t>
            </a:r>
            <a:r>
              <a:rPr lang="ru-RU" sz="1600" b="1" strike="noStrike" spc="-1" dirty="0">
                <a:latin typeface="Arial"/>
              </a:rPr>
              <a:t> в </a:t>
            </a:r>
            <a:r>
              <a:rPr lang="ru-RU" sz="1600" b="1" strike="noStrike" spc="-1" dirty="0" err="1">
                <a:latin typeface="Arial"/>
              </a:rPr>
              <a:t>червоний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a:t>
            </a:r>
            <a:r>
              <a:rPr lang="ru-RU" sz="1600" b="1" strike="noStrike" spc="-1" dirty="0" err="1">
                <a:latin typeface="Arial"/>
              </a:rPr>
              <a:t>кислими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a:t>
            </a:r>
            <a:r>
              <a:rPr lang="ru-RU" sz="1600" b="1" strike="noStrike" spc="-1" dirty="0" err="1">
                <a:latin typeface="Arial"/>
              </a:rPr>
              <a:t>еозином</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a:t>
            </a:r>
            <a:r>
              <a:rPr lang="ru-RU" sz="1600" b="1" strike="noStrike" spc="-1" dirty="0" err="1">
                <a:latin typeface="Arial"/>
              </a:rPr>
              <a:t>важливу</a:t>
            </a:r>
            <a:r>
              <a:rPr lang="ru-RU" sz="1600" b="1" strike="noStrike" spc="-1" dirty="0">
                <a:latin typeface="Arial"/>
              </a:rPr>
              <a:t> роль при </a:t>
            </a:r>
            <a:r>
              <a:rPr lang="ru-RU" sz="1600" b="1" strike="noStrike" spc="-1" dirty="0" err="1">
                <a:latin typeface="Arial"/>
              </a:rPr>
              <a:t>алергічних</a:t>
            </a:r>
            <a:r>
              <a:rPr lang="ru-RU" sz="1600" b="1" strike="noStrike" spc="-1" dirty="0">
                <a:latin typeface="Arial"/>
              </a:rPr>
              <a:t> станах </a:t>
            </a:r>
            <a:r>
              <a:rPr lang="ru-RU" sz="1600" b="1" strike="noStrike" spc="-1" dirty="0" err="1">
                <a:latin typeface="Arial"/>
              </a:rPr>
              <a:t>організму</a:t>
            </a:r>
            <a:r>
              <a:rPr lang="ru-RU" sz="1600" b="1" strike="noStrike" spc="-1" dirty="0">
                <a:latin typeface="Arial"/>
              </a:rPr>
              <a:t> (</a:t>
            </a:r>
            <a:r>
              <a:rPr lang="ru-RU" sz="1600" b="1" strike="noStrike" spc="-1" dirty="0" err="1">
                <a:latin typeface="Arial"/>
              </a:rPr>
              <a:t>підвищеній</a:t>
            </a:r>
            <a:r>
              <a:rPr lang="ru-RU" sz="1600" b="1" strike="noStrike" spc="-1" dirty="0">
                <a:latin typeface="Arial"/>
              </a:rPr>
              <a:t> </a:t>
            </a:r>
            <a:r>
              <a:rPr lang="ru-RU" sz="1600" b="1" strike="noStrike" spc="-1" dirty="0" err="1">
                <a:latin typeface="Arial"/>
              </a:rPr>
              <a:t>чутливості</a:t>
            </a:r>
            <a:r>
              <a:rPr lang="ru-RU" sz="1600" b="1" strike="noStrike" spc="-1" dirty="0">
                <a:latin typeface="Arial"/>
              </a:rPr>
              <a:t> до будь-</a:t>
            </a:r>
            <a:r>
              <a:rPr lang="ru-RU" sz="1600" b="1" strike="noStrike" spc="-1" dirty="0" err="1">
                <a:latin typeface="Arial"/>
              </a:rPr>
              <a:t>якої</a:t>
            </a:r>
            <a:r>
              <a:rPr lang="ru-RU" sz="1600" b="1" strike="noStrike" spc="-1" dirty="0">
                <a:latin typeface="Arial"/>
              </a:rPr>
              <a:t> </a:t>
            </a:r>
            <a:r>
              <a:rPr lang="ru-RU" sz="1600" b="1" strike="noStrike" spc="-1" dirty="0" err="1">
                <a:latin typeface="Arial"/>
              </a:rPr>
              <a:t>речовини</a:t>
            </a:r>
            <a:r>
              <a:rPr lang="ru-RU" sz="1600" b="1" strike="noStrike" spc="-1" dirty="0">
                <a:latin typeface="Arial"/>
              </a:rPr>
              <a:t>) та у </a:t>
            </a:r>
            <a:r>
              <a:rPr lang="ru-RU" sz="1600" b="1" strike="noStrike" spc="-1" dirty="0" err="1">
                <a:latin typeface="Arial"/>
              </a:rPr>
              <a:t>разі</a:t>
            </a:r>
            <a:r>
              <a:rPr lang="ru-RU" sz="1600" b="1" strike="noStrike" spc="-1" dirty="0">
                <a:latin typeface="Arial"/>
              </a:rPr>
              <a:t> </a:t>
            </a:r>
            <a:r>
              <a:rPr lang="ru-RU" sz="1600" b="1" strike="noStrike" spc="-1" dirty="0" err="1">
                <a:latin typeface="Arial"/>
              </a:rPr>
              <a:t>глистової</a:t>
            </a:r>
            <a:r>
              <a:rPr lang="ru-RU" sz="1600" b="1" strike="noStrike" spc="-1" dirty="0">
                <a:latin typeface="Arial"/>
              </a:rPr>
              <a:t> </a:t>
            </a:r>
            <a:r>
              <a:rPr lang="ru-RU" sz="1600" b="1" strike="noStrike" spc="-1" dirty="0" err="1">
                <a:latin typeface="Arial"/>
              </a:rPr>
              <a:t>інвазії</a:t>
            </a:r>
            <a:r>
              <a:rPr lang="ru-RU" sz="1600" b="1" strike="noStrike" spc="-1" dirty="0">
                <a:latin typeface="Arial"/>
              </a:rPr>
              <a:t>; </a:t>
            </a:r>
          </a:p>
          <a:p>
            <a:pPr algn="just"/>
            <a:r>
              <a:rPr lang="ru-RU" sz="1600" b="1" strike="noStrike" spc="-1" dirty="0">
                <a:latin typeface="Arial"/>
              </a:rPr>
              <a:t>3) </a:t>
            </a:r>
            <a:r>
              <a:rPr lang="ru-RU" sz="1600" b="1" strike="noStrike" spc="-1" dirty="0" err="1">
                <a:solidFill>
                  <a:srgbClr val="FF0000"/>
                </a:solidFill>
                <a:latin typeface="Arial"/>
              </a:rPr>
              <a:t>базофіли</a:t>
            </a:r>
            <a:r>
              <a:rPr lang="ru-RU" sz="1600" b="1" strike="noStrike" spc="-1" dirty="0">
                <a:latin typeface="Arial"/>
              </a:rPr>
              <a:t> (0,2 – 0,5%) —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велику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забарвлюються</a:t>
            </a:r>
            <a:r>
              <a:rPr lang="ru-RU" sz="1600" b="1" strike="noStrike" spc="-1" dirty="0">
                <a:latin typeface="Arial"/>
              </a:rPr>
              <a:t> </a:t>
            </a:r>
            <a:r>
              <a:rPr lang="ru-RU" sz="1600" b="1" strike="noStrike" spc="-1" dirty="0" err="1">
                <a:latin typeface="Arial"/>
              </a:rPr>
              <a:t>лужними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у </a:t>
            </a:r>
            <a:r>
              <a:rPr lang="ru-RU" sz="1600" b="1" strike="noStrike" spc="-1" dirty="0" err="1">
                <a:latin typeface="Arial"/>
              </a:rPr>
              <a:t>синій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(азуром), </a:t>
            </a:r>
            <a:r>
              <a:rPr lang="ru-RU" sz="1600" b="1" strike="noStrike" spc="-1" dirty="0" err="1">
                <a:latin typeface="Arial"/>
              </a:rPr>
              <a:t>містять</a:t>
            </a:r>
            <a:r>
              <a:rPr lang="ru-RU" sz="1600" b="1" strike="noStrike" spc="-1" dirty="0">
                <a:latin typeface="Arial"/>
              </a:rPr>
              <a:t> гепарин, </a:t>
            </a:r>
            <a:r>
              <a:rPr lang="ru-RU" sz="1600" b="1" strike="noStrike" spc="-1" dirty="0" err="1">
                <a:latin typeface="Arial"/>
              </a:rPr>
              <a:t>тобто</a:t>
            </a:r>
            <a:r>
              <a:rPr lang="ru-RU" sz="1600" b="1" strike="noStrike" spc="-1" dirty="0">
                <a:latin typeface="Arial"/>
              </a:rPr>
              <a:t> </a:t>
            </a:r>
            <a:r>
              <a:rPr lang="ru-RU" sz="1600" b="1" strike="noStrike" spc="-1" dirty="0" err="1">
                <a:latin typeface="Arial"/>
              </a:rPr>
              <a:t>речовину</a:t>
            </a:r>
            <a:r>
              <a:rPr lang="ru-RU" sz="1600" b="1" strike="noStrike" spc="-1" dirty="0">
                <a:latin typeface="Arial"/>
              </a:rPr>
              <a:t>, яка </a:t>
            </a:r>
            <a:r>
              <a:rPr lang="ru-RU" sz="1600" b="1" strike="noStrike" spc="-1" dirty="0" err="1">
                <a:latin typeface="Arial"/>
              </a:rPr>
              <a:t>запобігає</a:t>
            </a:r>
            <a:r>
              <a:rPr lang="ru-RU" sz="1600" b="1" strike="noStrike" spc="-1" dirty="0">
                <a:latin typeface="Arial"/>
              </a:rPr>
              <a:t> </a:t>
            </a:r>
            <a:r>
              <a:rPr lang="ru-RU" sz="1600" b="1" strike="noStrike" spc="-1" dirty="0" err="1">
                <a:latin typeface="Arial"/>
              </a:rPr>
              <a:t>зсіданню</a:t>
            </a:r>
            <a:r>
              <a:rPr lang="ru-RU" sz="1600" b="1" strike="noStrike" spc="-1" dirty="0">
                <a:latin typeface="Arial"/>
              </a:rPr>
              <a:t> </a:t>
            </a:r>
            <a:r>
              <a:rPr lang="ru-RU" sz="1600" b="1" strike="noStrike" spc="-1" dirty="0" err="1">
                <a:latin typeface="Arial"/>
              </a:rPr>
              <a:t>крові</a:t>
            </a:r>
            <a:r>
              <a:rPr lang="ru-RU" sz="1600" b="1" strike="noStrike" spc="-1" dirty="0">
                <a:latin typeface="Arial"/>
              </a:rPr>
              <a:t>.</a:t>
            </a:r>
          </a:p>
          <a:p>
            <a:pPr algn="just"/>
            <a:r>
              <a:rPr lang="ru-RU" sz="1600" b="1" strike="noStrike" spc="-1" dirty="0" err="1">
                <a:latin typeface="Arial"/>
              </a:rPr>
              <a:t>Серед</a:t>
            </a:r>
            <a:r>
              <a:rPr lang="ru-RU" sz="1600" b="1" strike="noStrike" spc="-1" dirty="0">
                <a:latin typeface="Arial"/>
              </a:rPr>
              <a:t> </a:t>
            </a:r>
            <a:r>
              <a:rPr lang="ru-RU" sz="1600" b="1" strike="noStrike" spc="-1" dirty="0" err="1">
                <a:solidFill>
                  <a:srgbClr val="0000DC"/>
                </a:solidFill>
                <a:latin typeface="Arial"/>
              </a:rPr>
              <a:t>агранулоцитів</a:t>
            </a:r>
            <a:r>
              <a:rPr lang="ru-RU" sz="1600" b="1" strike="noStrike" spc="-1" dirty="0">
                <a:solidFill>
                  <a:srgbClr val="0000DC"/>
                </a:solidFill>
                <a:latin typeface="Arial"/>
              </a:rPr>
              <a:t> </a:t>
            </a:r>
            <a:r>
              <a:rPr lang="ru-RU" sz="1600" b="1" strike="noStrike" spc="-1" dirty="0" err="1">
                <a:latin typeface="Arial"/>
              </a:rPr>
              <a:t>розрізняють</a:t>
            </a:r>
            <a:r>
              <a:rPr lang="ru-RU" sz="1600" b="1" strike="noStrike" spc="-1" dirty="0">
                <a:latin typeface="Arial"/>
              </a:rPr>
              <a:t>: </a:t>
            </a:r>
          </a:p>
          <a:p>
            <a:pPr algn="just"/>
            <a:r>
              <a:rPr lang="ru-RU" sz="1600" b="1" strike="noStrike" spc="-1" dirty="0">
                <a:latin typeface="Arial"/>
              </a:rPr>
              <a:t>1) </a:t>
            </a:r>
            <a:r>
              <a:rPr lang="ru-RU" sz="1600" b="1" strike="noStrike" spc="-1" dirty="0" err="1">
                <a:solidFill>
                  <a:srgbClr val="DC0000"/>
                </a:solidFill>
                <a:latin typeface="Arial"/>
              </a:rPr>
              <a:t>моноцити</a:t>
            </a:r>
            <a:r>
              <a:rPr lang="ru-RU" sz="1600" b="1" strike="noStrike" spc="-1" dirty="0">
                <a:latin typeface="Arial"/>
              </a:rPr>
              <a:t> (5 – 8%) — </a:t>
            </a:r>
            <a:r>
              <a:rPr lang="ru-RU" sz="1600" b="1" strike="noStrike" spc="-1" dirty="0" err="1">
                <a:latin typeface="Arial"/>
              </a:rPr>
              <a:t>найбільші</a:t>
            </a:r>
            <a:r>
              <a:rPr lang="ru-RU" sz="1600" b="1" strike="noStrike" spc="-1" dirty="0">
                <a:latin typeface="Arial"/>
              </a:rPr>
              <a:t> </a:t>
            </a:r>
            <a:r>
              <a:rPr lang="ru-RU" sz="1600" b="1" strike="noStrike" spc="-1" dirty="0" err="1">
                <a:latin typeface="Arial"/>
              </a:rPr>
              <a:t>лейкоцити</a:t>
            </a:r>
            <a:r>
              <a:rPr lang="ru-RU" sz="1600" b="1" strike="noStrike" spc="-1" dirty="0">
                <a:latin typeface="Arial"/>
              </a:rPr>
              <a:t>, </a:t>
            </a:r>
            <a:r>
              <a:rPr lang="ru-RU" sz="1600" b="1" strike="noStrike" spc="-1" dirty="0" err="1">
                <a:latin typeface="Arial"/>
              </a:rPr>
              <a:t>округлої</a:t>
            </a:r>
            <a:r>
              <a:rPr lang="ru-RU" sz="1600" b="1" strike="noStrike" spc="-1" dirty="0">
                <a:latin typeface="Arial"/>
              </a:rPr>
              <a:t> </a:t>
            </a:r>
            <a:r>
              <a:rPr lang="ru-RU" sz="1600" b="1" strike="noStrike" spc="-1" dirty="0" err="1">
                <a:latin typeface="Arial"/>
              </a:rPr>
              <a:t>форми</a:t>
            </a:r>
            <a:r>
              <a:rPr lang="ru-RU" sz="1600" b="1" strike="noStrike" spc="-1" dirty="0">
                <a:latin typeface="Arial"/>
              </a:rPr>
              <a:t> з </a:t>
            </a:r>
            <a:r>
              <a:rPr lang="ru-RU" sz="1600" b="1" strike="noStrike" spc="-1" dirty="0" err="1">
                <a:latin typeface="Arial"/>
              </a:rPr>
              <a:t>бобоподібним</a:t>
            </a:r>
            <a:r>
              <a:rPr lang="ru-RU" sz="1600" b="1" strike="noStrike" spc="-1" dirty="0">
                <a:latin typeface="Arial"/>
              </a:rPr>
              <a:t>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підковоподібним</a:t>
            </a:r>
            <a:r>
              <a:rPr lang="ru-RU" sz="1600" b="1" strike="noStrike" spc="-1" dirty="0">
                <a:latin typeface="Arial"/>
              </a:rPr>
              <a:t> ядром, </a:t>
            </a:r>
            <a:r>
              <a:rPr lang="ru-RU" sz="1600" b="1" strike="noStrike" spc="-1" dirty="0" err="1">
                <a:latin typeface="Arial"/>
              </a:rPr>
              <a:t>здатні</a:t>
            </a:r>
            <a:r>
              <a:rPr lang="ru-RU" sz="1600" b="1" strike="noStrike" spc="-1" dirty="0">
                <a:latin typeface="Arial"/>
              </a:rPr>
              <a:t> до фагоцитозу. </a:t>
            </a:r>
            <a:r>
              <a:rPr lang="ru-RU" sz="1600" b="1" strike="noStrike" spc="-1" dirty="0" err="1">
                <a:latin typeface="Arial"/>
              </a:rPr>
              <a:t>Моноцити</a:t>
            </a:r>
            <a:r>
              <a:rPr lang="ru-RU" sz="1600" b="1" strike="noStrike" spc="-1" dirty="0">
                <a:latin typeface="Arial"/>
              </a:rPr>
              <a:t> часто </a:t>
            </a:r>
            <a:r>
              <a:rPr lang="ru-RU" sz="1600" b="1" strike="noStrike" spc="-1" dirty="0" err="1">
                <a:latin typeface="Arial"/>
              </a:rPr>
              <a:t>збільшуються</a:t>
            </a:r>
            <a:r>
              <a:rPr lang="ru-RU" sz="1600" b="1" strike="noStrike" spc="-1" dirty="0">
                <a:latin typeface="Arial"/>
              </a:rPr>
              <a:t> і </a:t>
            </a:r>
            <a:r>
              <a:rPr lang="ru-RU" sz="1600" b="1" strike="noStrike" spc="-1" dirty="0" err="1">
                <a:latin typeface="Arial"/>
              </a:rPr>
              <a:t>стають</a:t>
            </a:r>
            <a:r>
              <a:rPr lang="ru-RU" sz="1600" b="1" strike="noStrike" spc="-1" dirty="0">
                <a:latin typeface="Arial"/>
              </a:rPr>
              <a:t> макрофагами, </a:t>
            </a:r>
            <a:r>
              <a:rPr lang="ru-RU" sz="1600" b="1" strike="noStrike" spc="-1" dirty="0" err="1">
                <a:latin typeface="Arial"/>
              </a:rPr>
              <a:t>які</a:t>
            </a:r>
            <a:r>
              <a:rPr lang="ru-RU" sz="1600" b="1" strike="noStrike" spc="-1" dirty="0">
                <a:latin typeface="Arial"/>
              </a:rPr>
              <a:t> </a:t>
            </a:r>
            <a:r>
              <a:rPr lang="ru-RU" sz="1600" b="1" strike="noStrike" spc="-1" dirty="0" err="1">
                <a:latin typeface="Arial"/>
              </a:rPr>
              <a:t>швидко</a:t>
            </a:r>
            <a:r>
              <a:rPr lang="ru-RU" sz="1600" b="1" strike="noStrike" spc="-1" dirty="0">
                <a:latin typeface="Arial"/>
              </a:rPr>
              <a:t> </a:t>
            </a:r>
            <a:r>
              <a:rPr lang="ru-RU" sz="1600" b="1" strike="noStrike" spc="-1" dirty="0" err="1">
                <a:latin typeface="Arial"/>
              </a:rPr>
              <a:t>рухаються</a:t>
            </a:r>
            <a:r>
              <a:rPr lang="ru-RU" sz="1600" b="1" strike="noStrike" spc="-1" dirty="0">
                <a:latin typeface="Arial"/>
              </a:rPr>
              <a:t> і </a:t>
            </a:r>
            <a:r>
              <a:rPr lang="ru-RU" sz="1600" b="1" strike="noStrike" spc="-1" dirty="0" err="1">
                <a:latin typeface="Arial"/>
              </a:rPr>
              <a:t>поглинають</a:t>
            </a:r>
            <a:r>
              <a:rPr lang="ru-RU" sz="1600" b="1" strike="noStrike" spc="-1" dirty="0">
                <a:latin typeface="Arial"/>
              </a:rPr>
              <a:t> 100 і </a:t>
            </a:r>
            <a:r>
              <a:rPr lang="ru-RU" sz="1600" b="1" strike="noStrike" spc="-1" dirty="0" err="1">
                <a:latin typeface="Arial"/>
              </a:rPr>
              <a:t>більше</a:t>
            </a:r>
            <a:r>
              <a:rPr lang="ru-RU" sz="1600" b="1" strike="noStrike" spc="-1" dirty="0">
                <a:latin typeface="Arial"/>
              </a:rPr>
              <a:t> </a:t>
            </a:r>
            <a:r>
              <a:rPr lang="ru-RU" sz="1600" b="1" strike="noStrike" spc="-1" dirty="0" err="1">
                <a:latin typeface="Arial"/>
              </a:rPr>
              <a:t>бактерій</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роль в </a:t>
            </a:r>
            <a:r>
              <a:rPr lang="ru-RU" sz="1600" b="1" strike="noStrike" spc="-1" dirty="0" err="1">
                <a:latin typeface="Arial"/>
              </a:rPr>
              <a:t>опірності</a:t>
            </a:r>
            <a:r>
              <a:rPr lang="ru-RU" sz="1600" b="1" strike="noStrike" spc="-1" dirty="0">
                <a:latin typeface="Arial"/>
              </a:rPr>
              <a:t> </a:t>
            </a:r>
            <a:r>
              <a:rPr lang="ru-RU" sz="1600" b="1" strike="noStrike" spc="-1" dirty="0" err="1">
                <a:latin typeface="Arial"/>
              </a:rPr>
              <a:t>організму</a:t>
            </a:r>
            <a:r>
              <a:rPr lang="ru-RU" sz="1600" b="1" strike="noStrike" spc="-1" dirty="0">
                <a:latin typeface="Arial"/>
              </a:rPr>
              <a:t> до </a:t>
            </a:r>
            <a:r>
              <a:rPr lang="ru-RU" sz="1600" b="1" strike="noStrike" spc="-1" dirty="0" err="1">
                <a:latin typeface="Arial"/>
              </a:rPr>
              <a:t>хронічних</a:t>
            </a:r>
            <a:r>
              <a:rPr lang="ru-RU" sz="1600" b="1" strike="noStrike" spc="-1" dirty="0">
                <a:latin typeface="Arial"/>
              </a:rPr>
              <a:t> </a:t>
            </a:r>
            <a:r>
              <a:rPr lang="ru-RU" sz="1600" b="1" strike="noStrike" spc="-1" dirty="0" err="1">
                <a:latin typeface="Arial"/>
              </a:rPr>
              <a:t>інфекційних</a:t>
            </a:r>
            <a:r>
              <a:rPr lang="ru-RU" sz="1600" b="1" strike="noStrike" spc="-1" dirty="0">
                <a:latin typeface="Arial"/>
              </a:rPr>
              <a:t> хвороб; </a:t>
            </a:r>
          </a:p>
          <a:p>
            <a:pPr algn="just"/>
            <a:r>
              <a:rPr lang="ru-RU" sz="1600" b="1" strike="noStrike" spc="-1" dirty="0">
                <a:latin typeface="Arial"/>
              </a:rPr>
              <a:t>2) </a:t>
            </a:r>
            <a:r>
              <a:rPr lang="ru-RU" sz="1600" b="1" strike="noStrike" spc="-1" dirty="0" err="1">
                <a:solidFill>
                  <a:srgbClr val="DC0000"/>
                </a:solidFill>
                <a:latin typeface="Arial"/>
              </a:rPr>
              <a:t>лімфоцити</a:t>
            </a:r>
            <a:r>
              <a:rPr lang="ru-RU" sz="1600" b="1" strike="noStrike" spc="-1" dirty="0">
                <a:latin typeface="Arial"/>
              </a:rPr>
              <a:t> (20 – 30%) — </a:t>
            </a:r>
            <a:r>
              <a:rPr lang="ru-RU" sz="1600" b="1" strike="noStrike" spc="-1" dirty="0" err="1">
                <a:latin typeface="Arial"/>
              </a:rPr>
              <a:t>найменші</a:t>
            </a:r>
            <a:r>
              <a:rPr lang="ru-RU" sz="1600" b="1" strike="noStrike" spc="-1" dirty="0">
                <a:latin typeface="Arial"/>
              </a:rPr>
              <a:t> </a:t>
            </a:r>
            <a:r>
              <a:rPr lang="ru-RU" sz="1600" b="1" strike="noStrike" spc="-1" dirty="0" err="1">
                <a:latin typeface="Arial"/>
              </a:rPr>
              <a:t>лейкоцити</a:t>
            </a:r>
            <a:r>
              <a:rPr lang="ru-RU" sz="1600" b="1" strike="noStrike" spc="-1" dirty="0">
                <a:latin typeface="Arial"/>
              </a:rPr>
              <a:t>,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кругле</a:t>
            </a:r>
            <a:r>
              <a:rPr lang="ru-RU" sz="1600" b="1" strike="noStrike" spc="-1" dirty="0">
                <a:latin typeface="Arial"/>
              </a:rPr>
              <a:t> </a:t>
            </a:r>
            <a:r>
              <a:rPr lang="ru-RU" sz="1600" b="1" strike="noStrike" spc="-1" dirty="0" err="1">
                <a:latin typeface="Arial"/>
              </a:rPr>
              <a:t>велике</a:t>
            </a:r>
            <a:r>
              <a:rPr lang="ru-RU" sz="1600" b="1" strike="noStrike" spc="-1" dirty="0">
                <a:latin typeface="Arial"/>
              </a:rPr>
              <a:t> ядро, яке </a:t>
            </a:r>
            <a:r>
              <a:rPr lang="ru-RU" sz="1600" b="1" strike="noStrike" spc="-1" dirty="0" err="1">
                <a:latin typeface="Arial"/>
              </a:rPr>
              <a:t>заповнює</a:t>
            </a:r>
            <a:r>
              <a:rPr lang="ru-RU" sz="1600" b="1" strike="noStrike" spc="-1" dirty="0">
                <a:latin typeface="Arial"/>
              </a:rPr>
              <a:t> </a:t>
            </a:r>
            <a:r>
              <a:rPr lang="ru-RU" sz="1600" b="1" strike="noStrike" spc="-1" dirty="0" err="1">
                <a:latin typeface="Arial"/>
              </a:rPr>
              <a:t>майже</a:t>
            </a:r>
            <a:r>
              <a:rPr lang="ru-RU" sz="1600" b="1" strike="noStrike" spc="-1" dirty="0">
                <a:latin typeface="Arial"/>
              </a:rPr>
              <a:t> всю цитоплазму. </a:t>
            </a:r>
            <a:r>
              <a:rPr lang="ru-RU" sz="1600" b="1" strike="noStrike" spc="-1" dirty="0" err="1">
                <a:latin typeface="Arial"/>
              </a:rPr>
              <a:t>Лімфоцити</a:t>
            </a:r>
            <a:r>
              <a:rPr lang="ru-RU" sz="1600" b="1" strike="noStrike" spc="-1" dirty="0">
                <a:latin typeface="Arial"/>
              </a:rPr>
              <a:t> </a:t>
            </a:r>
            <a:r>
              <a:rPr lang="ru-RU" sz="1600" b="1" strike="noStrike" spc="-1" dirty="0" err="1">
                <a:latin typeface="Arial"/>
              </a:rPr>
              <a:t>можуть</a:t>
            </a:r>
            <a:r>
              <a:rPr lang="ru-RU" sz="1600" b="1" strike="noStrike" spc="-1" dirty="0">
                <a:latin typeface="Arial"/>
              </a:rPr>
              <a:t> </a:t>
            </a:r>
            <a:r>
              <a:rPr lang="ru-RU" sz="1600" b="1" strike="noStrike" spc="-1" dirty="0" err="1">
                <a:latin typeface="Arial"/>
              </a:rPr>
              <a:t>перетворюватись</a:t>
            </a:r>
            <a:r>
              <a:rPr lang="ru-RU" sz="1600" b="1" strike="noStrike" spc="-1" dirty="0">
                <a:latin typeface="Arial"/>
              </a:rPr>
              <a:t> в </a:t>
            </a:r>
            <a:r>
              <a:rPr lang="ru-RU" sz="1600" b="1" strike="noStrike" spc="-1" dirty="0" err="1">
                <a:latin typeface="Arial"/>
              </a:rPr>
              <a:t>моноцити</a:t>
            </a:r>
            <a:r>
              <a:rPr lang="ru-RU" sz="1600" b="1" strike="noStrike" spc="-1" dirty="0">
                <a:latin typeface="Arial"/>
              </a:rPr>
              <a:t>, макрофаги, </a:t>
            </a:r>
            <a:r>
              <a:rPr lang="ru-RU" sz="1600" b="1" strike="noStrike" spc="-1" dirty="0" err="1">
                <a:latin typeface="Arial"/>
              </a:rPr>
              <a:t>беруть</a:t>
            </a:r>
            <a:r>
              <a:rPr lang="ru-RU" sz="1600" b="1" strike="noStrike" spc="-1" dirty="0">
                <a:latin typeface="Arial"/>
              </a:rPr>
              <a:t> участь в </a:t>
            </a:r>
            <a:r>
              <a:rPr lang="ru-RU" sz="1600" b="1" strike="noStrike" spc="-1" dirty="0" err="1">
                <a:latin typeface="Arial"/>
              </a:rPr>
              <a:t>утворенні</a:t>
            </a:r>
            <a:r>
              <a:rPr lang="ru-RU" sz="1600" b="1" strike="noStrike" spc="-1" dirty="0">
                <a:latin typeface="Arial"/>
              </a:rPr>
              <a:t> </a:t>
            </a:r>
            <a:r>
              <a:rPr lang="ru-RU" sz="1600" b="1" strike="noStrike" spc="-1" dirty="0" err="1">
                <a:latin typeface="Arial"/>
              </a:rPr>
              <a:t>антитіл</a:t>
            </a:r>
            <a:r>
              <a:rPr lang="ru-RU" sz="1600" b="1" strike="noStrike" spc="-1" dirty="0">
                <a:latin typeface="Arial"/>
              </a:rPr>
              <a:t>. </a:t>
            </a:r>
            <a:r>
              <a:rPr lang="ru-RU" sz="1600" b="1" strike="noStrike" spc="-1" dirty="0" err="1">
                <a:latin typeface="Arial"/>
              </a:rPr>
              <a:t>Живуть</a:t>
            </a:r>
            <a:r>
              <a:rPr lang="ru-RU" sz="1600" b="1" strike="noStrike" spc="-1" dirty="0">
                <a:latin typeface="Arial"/>
              </a:rPr>
              <a:t> 20 і </a:t>
            </a:r>
            <a:r>
              <a:rPr lang="ru-RU" sz="1600" b="1" strike="noStrike" spc="-1" dirty="0" err="1">
                <a:latin typeface="Arial"/>
              </a:rPr>
              <a:t>більше</a:t>
            </a:r>
            <a:r>
              <a:rPr lang="ru-RU" sz="1600" b="1" strike="noStrike" spc="-1" dirty="0">
                <a:latin typeface="Arial"/>
              </a:rPr>
              <a:t> </a:t>
            </a:r>
            <a:r>
              <a:rPr lang="ru-RU" sz="1600" b="1" strike="noStrike" spc="-1" dirty="0" err="1">
                <a:latin typeface="Arial"/>
              </a:rPr>
              <a:t>років</a:t>
            </a:r>
            <a:r>
              <a:rPr lang="ru-RU" sz="1600" b="1" strike="noStrike" spc="-1" dirty="0">
                <a:latin typeface="Arial"/>
              </a:rPr>
              <a:t>. Вони </a:t>
            </a:r>
            <a:r>
              <a:rPr lang="ru-RU" sz="1600" b="1" strike="noStrike" spc="-1" dirty="0" err="1">
                <a:latin typeface="Arial"/>
              </a:rPr>
              <a:t>формують</a:t>
            </a:r>
            <a:r>
              <a:rPr lang="ru-RU" sz="1600" b="1" strike="noStrike" spc="-1" dirty="0">
                <a:latin typeface="Arial"/>
              </a:rPr>
              <a:t> </a:t>
            </a:r>
            <a:r>
              <a:rPr lang="ru-RU" sz="1600" b="1" strike="noStrike" spc="-1" dirty="0" err="1">
                <a:latin typeface="Arial"/>
              </a:rPr>
              <a:t>специфічний</a:t>
            </a:r>
            <a:r>
              <a:rPr lang="ru-RU" sz="1600" b="1" strike="noStrike" spc="-1" dirty="0">
                <a:latin typeface="Arial"/>
              </a:rPr>
              <a:t> </a:t>
            </a:r>
            <a:r>
              <a:rPr lang="ru-RU" sz="1600" b="1" strike="noStrike" spc="-1" dirty="0" err="1">
                <a:latin typeface="Arial"/>
              </a:rPr>
              <a:t>імунітет</a:t>
            </a:r>
            <a:r>
              <a:rPr lang="ru-RU" sz="1600" b="1" strike="noStrike" spc="-1" dirty="0">
                <a:latin typeface="Arial"/>
              </a:rPr>
              <a:t> і </a:t>
            </a:r>
            <a:r>
              <a:rPr lang="ru-RU" sz="1600" b="1" strike="noStrike" spc="-1" dirty="0" err="1">
                <a:latin typeface="Arial"/>
              </a:rPr>
              <a:t>здійснюють</a:t>
            </a:r>
            <a:r>
              <a:rPr lang="ru-RU" sz="1600" b="1" strike="noStrike" spc="-1" dirty="0">
                <a:latin typeface="Arial"/>
              </a:rPr>
              <a:t> </a:t>
            </a:r>
            <a:r>
              <a:rPr lang="ru-RU" sz="1600" b="1" strike="noStrike" spc="-1" dirty="0" err="1">
                <a:latin typeface="Arial"/>
              </a:rPr>
              <a:t>функцію</a:t>
            </a:r>
            <a:r>
              <a:rPr lang="ru-RU" sz="1600" b="1" strike="noStrike" spc="-1" dirty="0">
                <a:latin typeface="Arial"/>
              </a:rPr>
              <a:t> </a:t>
            </a:r>
            <a:r>
              <a:rPr lang="ru-RU" sz="1600" b="1" strike="noStrike" spc="-1" dirty="0" err="1">
                <a:latin typeface="Arial"/>
              </a:rPr>
              <a:t>імунного</a:t>
            </a:r>
            <a:r>
              <a:rPr lang="ru-RU" sz="1600" b="1" strike="noStrike" spc="-1" dirty="0">
                <a:latin typeface="Arial"/>
              </a:rPr>
              <a:t> </a:t>
            </a:r>
            <a:r>
              <a:rPr lang="ru-RU" sz="1600" b="1" strike="noStrike" spc="-1" dirty="0" err="1">
                <a:latin typeface="Arial"/>
              </a:rPr>
              <a:t>нагляду</a:t>
            </a:r>
            <a:r>
              <a:rPr lang="ru-RU" sz="1600" b="1" strike="noStrike" spc="-1" dirty="0">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6000" y="144000"/>
            <a:ext cx="8350560" cy="578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ru-RU" sz="1600" b="1" strike="noStrike" spc="-1" dirty="0">
                <a:solidFill>
                  <a:srgbClr val="FF0000"/>
                </a:solidFill>
                <a:latin typeface="Arial"/>
                <a:ea typeface="Times New Roman"/>
              </a:rPr>
              <a:t>ЗАВДАННЯ 5. </a:t>
            </a:r>
            <a:r>
              <a:rPr lang="ru-RU" sz="1600" b="1" u="sng" strike="noStrike" spc="-1" dirty="0">
                <a:solidFill>
                  <a:srgbClr val="FF0000"/>
                </a:solidFill>
                <a:uFillTx/>
                <a:latin typeface="Arial"/>
                <a:ea typeface="Times New Roman"/>
              </a:rPr>
              <a:t>Схема</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постембріонального</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кровотворення</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хребетних</a:t>
            </a:r>
            <a:r>
              <a:rPr lang="ru-RU" sz="1600" b="1" strike="noStrike" spc="-1" dirty="0">
                <a:solidFill>
                  <a:srgbClr val="FF0000"/>
                </a:solidFill>
                <a:latin typeface="Arial"/>
                <a:ea typeface="Times New Roman"/>
              </a:rPr>
              <a:t>. </a:t>
            </a:r>
            <a:endParaRPr lang="ru-RU" sz="1600" b="0" strike="noStrike" spc="-1" dirty="0">
              <a:latin typeface="Arial"/>
            </a:endParaRPr>
          </a:p>
          <a:p>
            <a:pPr>
              <a:lnSpc>
                <a:spcPct val="100000"/>
              </a:lnSpc>
            </a:pPr>
            <a:r>
              <a:rPr lang="ru-RU" sz="1600" b="1" u="sng" strike="noStrike" spc="-1" dirty="0" err="1">
                <a:solidFill>
                  <a:srgbClr val="FF0000"/>
                </a:solidFill>
                <a:uFillTx/>
                <a:latin typeface="Arial"/>
                <a:ea typeface="Times New Roman"/>
              </a:rPr>
              <a:t>Запишіть</a:t>
            </a:r>
            <a:r>
              <a:rPr lang="ru-RU" sz="1600" b="1" u="sng" strike="noStrike" spc="-1" dirty="0">
                <a:solidFill>
                  <a:srgbClr val="FF0000"/>
                </a:solidFill>
                <a:uFillTx/>
                <a:latin typeface="Arial"/>
                <a:ea typeface="Times New Roman"/>
              </a:rPr>
              <a:t> схему(без рис. </a:t>
            </a:r>
            <a:r>
              <a:rPr lang="ru-RU" sz="1600" b="1" u="sng" strike="noStrike" spc="-1" dirty="0" err="1">
                <a:solidFill>
                  <a:srgbClr val="FF0000"/>
                </a:solidFill>
                <a:uFillTx/>
                <a:latin typeface="Arial"/>
                <a:ea typeface="Times New Roman"/>
              </a:rPr>
              <a:t>клітин</a:t>
            </a:r>
            <a:r>
              <a:rPr lang="ru-RU" sz="1600" b="1" u="sng" strike="noStrike" spc="-1" dirty="0">
                <a:solidFill>
                  <a:srgbClr val="FF0000"/>
                </a:solidFill>
                <a:uFillTx/>
                <a:latin typeface="Arial"/>
                <a:ea typeface="Times New Roman"/>
              </a:rPr>
              <a:t>)</a:t>
            </a:r>
            <a:r>
              <a:rPr lang="ru-RU" sz="1600" b="1" strike="noStrike" spc="-1" dirty="0">
                <a:solidFill>
                  <a:srgbClr val="FF0000"/>
                </a:solidFill>
                <a:latin typeface="Arial"/>
                <a:ea typeface="Times New Roman"/>
              </a:rPr>
              <a:t>. </a:t>
            </a:r>
            <a:r>
              <a:rPr lang="ru-RU" sz="1600" b="1" u="sng" strike="noStrike" spc="-1" dirty="0" err="1">
                <a:solidFill>
                  <a:srgbClr val="FF0000"/>
                </a:solidFill>
                <a:uFillTx/>
                <a:latin typeface="Arial"/>
                <a:ea typeface="Times New Roman"/>
              </a:rPr>
              <a:t>Заповніть</a:t>
            </a:r>
            <a:r>
              <a:rPr lang="ru-RU" sz="1600" b="1" u="sng" strike="noStrike" spc="-1" dirty="0">
                <a:solidFill>
                  <a:srgbClr val="FF0000"/>
                </a:solidFill>
                <a:uFillTx/>
                <a:latin typeface="Arial"/>
                <a:ea typeface="Times New Roman"/>
              </a:rPr>
              <a:t> </a:t>
            </a:r>
            <a:r>
              <a:rPr lang="ru-RU" sz="1600" b="1" u="sng" strike="noStrike" spc="-1" dirty="0" err="1">
                <a:solidFill>
                  <a:srgbClr val="FF0000"/>
                </a:solidFill>
                <a:uFillTx/>
                <a:latin typeface="Arial"/>
                <a:ea typeface="Times New Roman"/>
              </a:rPr>
              <a:t>таблицю</a:t>
            </a:r>
            <a:r>
              <a:rPr lang="ru-RU" sz="1600" b="1" strike="noStrike" spc="-1" dirty="0">
                <a:solidFill>
                  <a:srgbClr val="FF0000"/>
                </a:solidFill>
                <a:latin typeface="Arial"/>
                <a:ea typeface="Times New Roman"/>
              </a:rPr>
              <a:t>. </a:t>
            </a:r>
            <a:r>
              <a:rPr lang="ru-RU" sz="1600" b="1" strike="noStrike" spc="-1" dirty="0">
                <a:solidFill>
                  <a:srgbClr val="000000"/>
                </a:solidFill>
                <a:latin typeface="Arial"/>
                <a:ea typeface="Times New Roman"/>
              </a:rPr>
              <a:t> </a:t>
            </a:r>
            <a:endParaRPr lang="ru-RU" sz="1600" b="0" strike="noStrike" spc="-1" dirty="0">
              <a:latin typeface="Aria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1" y="817580"/>
            <a:ext cx="8928000" cy="5925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514440" y="288000"/>
            <a:ext cx="8341560" cy="6033960"/>
          </a:xfrm>
          <a:prstGeom prst="rect">
            <a:avLst/>
          </a:prstGeom>
          <a:noFill/>
          <a:ln>
            <a:noFill/>
          </a:ln>
        </p:spPr>
        <p:txBody>
          <a:bodyPr lIns="90000" tIns="45000" rIns="90000" bIns="45000">
            <a:spAutoFit/>
          </a:bodyPr>
          <a:lstStyle/>
          <a:p>
            <a:pPr algn="ctr"/>
            <a:r>
              <a:rPr lang="ru-RU" sz="2200" b="1" strike="noStrike" spc="-1">
                <a:solidFill>
                  <a:srgbClr val="0000B0"/>
                </a:solidFill>
                <a:latin typeface="Arial"/>
              </a:rPr>
              <a:t>Диференціювання лімфоцитів </a:t>
            </a:r>
            <a:endParaRPr lang="ru-RU" sz="2200" b="0" strike="noStrike" spc="-1">
              <a:latin typeface="Arial"/>
            </a:endParaRPr>
          </a:p>
          <a:p>
            <a:pPr algn="just"/>
            <a:r>
              <a:rPr lang="ru-RU" sz="1800" b="1" strike="noStrike" spc="-1">
                <a:solidFill>
                  <a:srgbClr val="DC0000"/>
                </a:solidFill>
                <a:latin typeface="Arial"/>
              </a:rPr>
              <a:t>Лімфопоез</a:t>
            </a:r>
            <a:r>
              <a:rPr lang="ru-RU" sz="1800" b="1" strike="noStrike" spc="-1">
                <a:latin typeface="Arial"/>
              </a:rPr>
              <a:t> – це диференціювання лімфоцитів від стовбурової кровотворної клітини до </a:t>
            </a:r>
            <a:r>
              <a:rPr lang="ru-RU" sz="1800" b="1" u="sng" strike="noStrike" spc="-1">
                <a:uFillTx/>
                <a:latin typeface="Arial"/>
              </a:rPr>
              <a:t>зрілого неімунного лімфоцита</a:t>
            </a:r>
            <a:r>
              <a:rPr lang="ru-RU" sz="1800" b="1" strike="noStrike" spc="-1">
                <a:latin typeface="Arial"/>
              </a:rPr>
              <a:t>, яке відбувається </a:t>
            </a:r>
            <a:r>
              <a:rPr lang="ru-RU" sz="1800" b="1" strike="noStrike" spc="-1">
                <a:solidFill>
                  <a:srgbClr val="7C007C"/>
                </a:solidFill>
                <a:latin typeface="Arial"/>
              </a:rPr>
              <a:t>в центральних органах</a:t>
            </a:r>
            <a:r>
              <a:rPr lang="ru-RU" sz="1800" b="1" strike="noStrike" spc="-1">
                <a:latin typeface="Arial"/>
              </a:rPr>
              <a:t> – червоному кістковому мозку і тимусі. </a:t>
            </a:r>
            <a:endParaRPr lang="ru-RU" sz="1800" b="0" strike="noStrike" spc="-1">
              <a:latin typeface="Arial"/>
            </a:endParaRPr>
          </a:p>
          <a:p>
            <a:pPr algn="just"/>
            <a:r>
              <a:rPr lang="ru-RU" sz="1800" b="1" strike="noStrike" spc="-1">
                <a:solidFill>
                  <a:srgbClr val="4F009E"/>
                </a:solidFill>
                <a:latin typeface="Arial"/>
              </a:rPr>
              <a:t>Зрілі неімунні лімфоцити</a:t>
            </a:r>
            <a:r>
              <a:rPr lang="ru-RU" sz="1800" b="1" strike="noStrike" spc="-1">
                <a:latin typeface="Arial"/>
              </a:rPr>
              <a:t> локалізуються в периферичних лімфоїдних органах і циркулюють між ними через кров. </a:t>
            </a:r>
            <a:endParaRPr lang="ru-RU" sz="1800" b="0" strike="noStrike" spc="-1">
              <a:latin typeface="Arial"/>
            </a:endParaRPr>
          </a:p>
          <a:p>
            <a:pPr algn="just"/>
            <a:r>
              <a:rPr lang="ru-RU" sz="1800" b="1" u="sng" strike="noStrike" spc="-1">
                <a:uFillTx/>
                <a:latin typeface="Arial"/>
              </a:rPr>
              <a:t>Диференціювання лімфоцитів на периферії </a:t>
            </a:r>
            <a:r>
              <a:rPr lang="ru-RU" sz="1800" b="1" strike="noStrike" spc="-1">
                <a:latin typeface="Arial"/>
              </a:rPr>
              <a:t>після розпізнання АГ називають </a:t>
            </a:r>
            <a:r>
              <a:rPr lang="ru-RU" sz="1800" b="1" strike="noStrike" spc="-1">
                <a:solidFill>
                  <a:srgbClr val="DC0000"/>
                </a:solidFill>
                <a:latin typeface="Arial"/>
              </a:rPr>
              <a:t>імуногенезом</a:t>
            </a:r>
            <a:r>
              <a:rPr lang="ru-RU" sz="1800" b="1" strike="noStrike" spc="-1">
                <a:latin typeface="Arial"/>
              </a:rPr>
              <a:t>. </a:t>
            </a:r>
            <a:endParaRPr lang="ru-RU" sz="1800" b="0" strike="noStrike" spc="-1">
              <a:latin typeface="Arial"/>
            </a:endParaRPr>
          </a:p>
          <a:p>
            <a:pPr algn="just"/>
            <a:r>
              <a:rPr lang="ru-RU" sz="1800" b="1" strike="noStrike" spc="-1">
                <a:latin typeface="Arial"/>
              </a:rPr>
              <a:t>Зрілі неімунні лімфоцити в англомовній літературі називають </a:t>
            </a:r>
            <a:r>
              <a:rPr lang="ru-RU" sz="1800" b="1" strike="noStrike" spc="-1">
                <a:solidFill>
                  <a:srgbClr val="9E004F"/>
                </a:solidFill>
                <a:latin typeface="Arial"/>
              </a:rPr>
              <a:t>naive (наївними) </a:t>
            </a:r>
            <a:r>
              <a:rPr lang="ru-RU" sz="1800" b="1" strike="noStrike" spc="-1">
                <a:latin typeface="Arial"/>
              </a:rPr>
              <a:t>або virgine (дівочими).</a:t>
            </a:r>
            <a:endParaRPr lang="ru-RU" sz="1800" b="0" strike="noStrike" spc="-1">
              <a:latin typeface="Arial"/>
            </a:endParaRPr>
          </a:p>
          <a:p>
            <a:pPr algn="just"/>
            <a:r>
              <a:rPr lang="ru-RU" sz="1800" b="1" strike="noStrike" spc="-1">
                <a:latin typeface="Arial"/>
              </a:rPr>
              <a:t>Обов’язковим процесом на початку імуногенезу в периферичних лімфоїдних органах є</a:t>
            </a:r>
            <a:r>
              <a:rPr lang="ru-RU" sz="1800" b="1" strike="noStrike" spc="-1">
                <a:solidFill>
                  <a:srgbClr val="0000B0"/>
                </a:solidFill>
                <a:latin typeface="Arial"/>
              </a:rPr>
              <a:t> проліферація клонів лімфоцитів,</a:t>
            </a:r>
            <a:r>
              <a:rPr lang="ru-RU" sz="1800" b="1" strike="noStrike" spc="-1">
                <a:latin typeface="Arial"/>
              </a:rPr>
              <a:t> які розпізнали АГ. У результаті імуногенезу розвиваються </a:t>
            </a:r>
            <a:r>
              <a:rPr lang="ru-RU" sz="1800" b="1" strike="noStrike" spc="-1">
                <a:solidFill>
                  <a:srgbClr val="0000B0"/>
                </a:solidFill>
                <a:latin typeface="Arial"/>
              </a:rPr>
              <a:t>клони імунних лімфоцитів,</a:t>
            </a:r>
            <a:r>
              <a:rPr lang="ru-RU" sz="1800" b="1" strike="noStrike" spc="-1">
                <a:latin typeface="Arial"/>
              </a:rPr>
              <a:t> які в англомовній літературі називають armed (озброєними) або </a:t>
            </a:r>
            <a:r>
              <a:rPr lang="ru-RU" sz="1800" b="1" strike="noStrike" spc="-1">
                <a:solidFill>
                  <a:srgbClr val="9E004F"/>
                </a:solidFill>
                <a:latin typeface="Arial"/>
              </a:rPr>
              <a:t>effector (ефекторними) лімфоцитами</a:t>
            </a:r>
            <a:r>
              <a:rPr lang="ru-RU" sz="1800" b="1" strike="noStrike" spc="-1">
                <a:latin typeface="Arial"/>
              </a:rPr>
              <a:t>. </a:t>
            </a:r>
            <a:endParaRPr lang="ru-RU" sz="1800" b="0" strike="noStrike" spc="-1">
              <a:latin typeface="Arial"/>
            </a:endParaRPr>
          </a:p>
          <a:p>
            <a:pPr algn="just"/>
            <a:r>
              <a:rPr lang="ru-RU" sz="1800" b="1" strike="noStrike" spc="-1">
                <a:latin typeface="Arial"/>
              </a:rPr>
              <a:t>Імунні лімфоцити розпізнають АГ та організовують деструкцію тих тканин організму, де цей АГ присутній. </a:t>
            </a:r>
            <a:endParaRPr lang="ru-RU" sz="1800" b="0" strike="noStrike" spc="-1">
              <a:latin typeface="Arial"/>
            </a:endParaRPr>
          </a:p>
          <a:p>
            <a:pPr algn="just"/>
            <a:r>
              <a:rPr lang="ru-RU" sz="1800" b="1" strike="noStrike" spc="-1">
                <a:solidFill>
                  <a:srgbClr val="7C007C"/>
                </a:solidFill>
                <a:latin typeface="Arial"/>
              </a:rPr>
              <a:t>У кістковому мозку проходить диференціювання всіх лейкоцитів крові.</a:t>
            </a:r>
            <a:r>
              <a:rPr lang="ru-RU" sz="1800" b="1" strike="noStrike" spc="-1">
                <a:latin typeface="Arial"/>
              </a:rPr>
              <a:t> Після виходу з кісткового мозку у периферичні тканини лейкоцити в нормі вже ніколи не будуть розмножуватися (на відміну від лімфоцитів). У відповідь на адекватні сигнали ззовні вони лише будуть активовані до виконання своїх певних функцій.</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Рисунок 188"/>
          <p:cNvPicPr/>
          <p:nvPr/>
        </p:nvPicPr>
        <p:blipFill>
          <a:blip r:embed="rId2" cstate="print"/>
          <a:stretch/>
        </p:blipFill>
        <p:spPr>
          <a:xfrm>
            <a:off x="504000" y="144000"/>
            <a:ext cx="8352000" cy="6264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648000" y="222120"/>
            <a:ext cx="8245440" cy="4213080"/>
          </a:xfrm>
          <a:prstGeom prst="rect">
            <a:avLst/>
          </a:prstGeom>
          <a:noFill/>
          <a:ln>
            <a:noFill/>
          </a:ln>
        </p:spPr>
        <p:txBody>
          <a:bodyPr lIns="90000" tIns="45000" rIns="90000" bIns="45000">
            <a:spAutoFit/>
          </a:bodyPr>
          <a:lstStyle/>
          <a:p>
            <a:pPr algn="just"/>
            <a:r>
              <a:rPr lang="ru-RU" sz="2000" b="1" strike="noStrike" spc="-1">
                <a:solidFill>
                  <a:srgbClr val="0000B0"/>
                </a:solidFill>
                <a:latin typeface="Arial"/>
              </a:rPr>
              <a:t>Т-лімфоцити </a:t>
            </a:r>
            <a:endParaRPr lang="ru-RU" sz="2000" b="0" strike="noStrike" spc="-1">
              <a:latin typeface="Arial"/>
            </a:endParaRPr>
          </a:p>
          <a:p>
            <a:pPr algn="just"/>
            <a:r>
              <a:rPr lang="ru-RU" sz="1800" b="1" strike="noStrike" spc="-1">
                <a:latin typeface="Arial"/>
              </a:rPr>
              <a:t>Лімфоцити людини мають рецептори для будь-яких потенційних АГ. Лімфоцити здатні розпізнати близько 10 18 антигенів. Згідно із міжнародною класифікацією, всі антигенні маркери лімфоцитів та інших клітин зведені в групи і позначені як кластери диференціювання або CD. В даний час відомо понад 320 CD. Нумерація їх йде у хронологічному порядку від раніше описаних антигенів до більш пізніх. </a:t>
            </a:r>
            <a:endParaRPr lang="ru-RU" sz="1800" b="0" strike="noStrike" spc="-1">
              <a:latin typeface="Arial"/>
            </a:endParaRPr>
          </a:p>
          <a:p>
            <a:pPr algn="just"/>
            <a:r>
              <a:rPr lang="ru-RU" sz="1800" b="1" strike="noStrike" spc="-1">
                <a:latin typeface="Arial"/>
              </a:rPr>
              <a:t>Набір різних CD на окремих клітинах складає фенотип (поверхнева характеристика). </a:t>
            </a:r>
            <a:endParaRPr lang="ru-RU" sz="1800" b="0" strike="noStrike" spc="-1">
              <a:latin typeface="Arial"/>
            </a:endParaRPr>
          </a:p>
          <a:p>
            <a:pPr algn="just"/>
            <a:r>
              <a:rPr lang="ru-RU" sz="1800" b="1" strike="noStrike" spc="-1">
                <a:latin typeface="Arial"/>
              </a:rPr>
              <a:t>До Т-клітинних антигенів, характерних для більшості Т-лімфоцитів, відносяться CD 3, CD 4, CD 8. </a:t>
            </a:r>
            <a:endParaRPr lang="ru-RU" sz="1800" b="0" strike="noStrike" spc="-1">
              <a:latin typeface="Arial"/>
            </a:endParaRPr>
          </a:p>
          <a:p>
            <a:pPr algn="just"/>
            <a:r>
              <a:rPr lang="ru-RU" sz="1800" b="1" strike="noStrike" spc="-1">
                <a:solidFill>
                  <a:srgbClr val="3B0076"/>
                </a:solidFill>
                <a:latin typeface="Arial"/>
              </a:rPr>
              <a:t>CD3 Носії</a:t>
            </a:r>
            <a:r>
              <a:rPr lang="ru-RU" sz="1800" b="1" strike="noStrike" spc="-1">
                <a:latin typeface="Arial"/>
              </a:rPr>
              <a:t> – всі зрілі Т-лімфоцити. Є частиною антиген-розпізнаючого рецептора. </a:t>
            </a:r>
            <a:endParaRPr lang="ru-RU" sz="1800" b="0" strike="noStrike" spc="-1">
              <a:latin typeface="Arial"/>
            </a:endParaRPr>
          </a:p>
          <a:p>
            <a:pPr algn="just"/>
            <a:r>
              <a:rPr lang="ru-RU" sz="1800" b="1" strike="noStrike" spc="-1">
                <a:solidFill>
                  <a:srgbClr val="5D005D"/>
                </a:solidFill>
                <a:latin typeface="Arial"/>
              </a:rPr>
              <a:t>CD4 Носії</a:t>
            </a:r>
            <a:r>
              <a:rPr lang="ru-RU" sz="1800" b="1" strike="noStrike" spc="-1">
                <a:latin typeface="Arial"/>
              </a:rPr>
              <a:t> – Т-хелпери. Є рецептором до молекули ГКГ-ІІ. </a:t>
            </a:r>
            <a:endParaRPr lang="ru-RU" sz="1800" b="0" strike="noStrike" spc="-1">
              <a:latin typeface="Arial"/>
            </a:endParaRPr>
          </a:p>
          <a:p>
            <a:pPr algn="just"/>
            <a:r>
              <a:rPr lang="ru-RU" sz="1800" b="1" strike="noStrike" spc="-1">
                <a:solidFill>
                  <a:srgbClr val="7C007C"/>
                </a:solidFill>
                <a:latin typeface="Arial"/>
              </a:rPr>
              <a:t>CD8 Носії</a:t>
            </a:r>
            <a:r>
              <a:rPr lang="ru-RU" sz="1800" b="1" strike="noStrike" spc="-1">
                <a:latin typeface="Arial"/>
              </a:rPr>
              <a:t> – Т-супресори і Т-кілери. Є рецептором до молекули ГКГ-І.</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642960" y="214200"/>
            <a:ext cx="8141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1800" b="1" strike="noStrike" spc="-1">
                <a:solidFill>
                  <a:srgbClr val="FF0000"/>
                </a:solidFill>
                <a:latin typeface="Calibri"/>
                <a:ea typeface="DejaVu Sans"/>
              </a:rPr>
              <a:t>ЗАВДАННЯ 6. Розгляньте та замалюйте мазок червоного кісткового мозку.</a:t>
            </a:r>
            <a:endParaRPr lang="ru-RU" sz="1800" b="0" strike="noStrike" spc="-1">
              <a:solidFill>
                <a:srgbClr val="FF0000"/>
              </a:solidFill>
              <a:latin typeface="Arial"/>
            </a:endParaRPr>
          </a:p>
        </p:txBody>
      </p:sp>
      <p:pic>
        <p:nvPicPr>
          <p:cNvPr id="199" name="Picture 2"/>
          <p:cNvPicPr/>
          <p:nvPr/>
        </p:nvPicPr>
        <p:blipFill>
          <a:blip r:embed="rId2" cstate="print"/>
          <a:stretch/>
        </p:blipFill>
        <p:spPr>
          <a:xfrm>
            <a:off x="428760" y="736920"/>
            <a:ext cx="8071920" cy="592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srcRect l="42250" t="21403" r="25463" b="15089"/>
          <a:stretch/>
        </p:blipFill>
        <p:spPr>
          <a:xfrm>
            <a:off x="1872359" y="786063"/>
            <a:ext cx="5603261" cy="5992017"/>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571320" y="6211800"/>
            <a:ext cx="82144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Arial"/>
                <a:ea typeface="DejaVu Sans"/>
              </a:rPr>
              <a:t>Практикум з родентології / І. П. Леженіна, Ю. В. Васильєва, Г. І. Шаруда. — Х.: ХНАУ, 2013. — 101 с.</a:t>
            </a:r>
            <a:endParaRPr lang="ru-RU" sz="1800" b="0" strike="noStrike" spc="-1">
              <a:latin typeface="Arial"/>
            </a:endParaRPr>
          </a:p>
        </p:txBody>
      </p:sp>
      <p:pic>
        <p:nvPicPr>
          <p:cNvPr id="173" name="Picture 1"/>
          <p:cNvPicPr/>
          <p:nvPr/>
        </p:nvPicPr>
        <p:blipFill>
          <a:blip r:embed="rId2" cstate="print"/>
          <a:srcRect l="59313" t="18563" r="20942" b="17972"/>
          <a:stretch/>
        </p:blipFill>
        <p:spPr>
          <a:xfrm>
            <a:off x="2857320" y="285840"/>
            <a:ext cx="3285360" cy="5932440"/>
          </a:xfrm>
          <a:prstGeom prst="rect">
            <a:avLst/>
          </a:prstGeom>
          <a:ln w="9360">
            <a:noFill/>
          </a:ln>
        </p:spPr>
      </p:pic>
    </p:spTree>
    <p:extLst>
      <p:ext uri="{BB962C8B-B14F-4D97-AF65-F5344CB8AC3E}">
        <p14:creationId xmlns:p14="http://schemas.microsoft.com/office/powerpoint/2010/main" val="270288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3"/>
          <p:cNvPicPr/>
          <p:nvPr/>
        </p:nvPicPr>
        <p:blipFill>
          <a:blip r:embed="rId2" cstate="print"/>
          <a:stretch/>
        </p:blipFill>
        <p:spPr>
          <a:xfrm>
            <a:off x="1000080" y="86760"/>
            <a:ext cx="7000200" cy="4820040"/>
          </a:xfrm>
          <a:prstGeom prst="rect">
            <a:avLst/>
          </a:prstGeom>
          <a:ln>
            <a:noFill/>
          </a:ln>
        </p:spPr>
      </p:pic>
      <p:sp>
        <p:nvSpPr>
          <p:cNvPr id="175" name="CustomShape 1"/>
          <p:cNvSpPr/>
          <p:nvPr/>
        </p:nvSpPr>
        <p:spPr>
          <a:xfrm>
            <a:off x="428760" y="4929120"/>
            <a:ext cx="8500320" cy="179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1" i="1" strike="noStrike" spc="-1">
                <a:solidFill>
                  <a:srgbClr val="000000"/>
                </a:solidFill>
                <a:latin typeface="Arial"/>
                <a:ea typeface="DejaVu Sans"/>
              </a:rPr>
              <a:t>Рис. 1 Групи лімфатичних вузлів (дорзально розміщені вузли видно при відтягуванні м`язів та внутрішніх органів)</a:t>
            </a:r>
            <a:endParaRPr lang="ru-RU" sz="1400" b="0" strike="noStrike" spc="-1">
              <a:latin typeface="Arial"/>
            </a:endParaRPr>
          </a:p>
          <a:p>
            <a:pPr algn="just">
              <a:lnSpc>
                <a:spcPct val="100000"/>
              </a:lnSpc>
            </a:pPr>
            <a:r>
              <a:rPr lang="ru-RU" sz="1400" b="1" i="1" strike="noStrike" spc="-1">
                <a:solidFill>
                  <a:srgbClr val="000000"/>
                </a:solidFill>
                <a:latin typeface="Arial"/>
                <a:ea typeface="DejaVu Sans"/>
              </a:rPr>
              <a:t>1 — Inn. faciales, 2 — In. jugularis int., 3 — In. cervicalis caud., 4 — m. triceps brachii, 5 — Inn. brachiales, 6 — Inn. mediastinales caud., 7 — In. gastricus caud., 8 — In. lienalis, 9 — Inn. renales, 10 — Inn. inguinales, 11— Inn. paraaortici, 12 — In. mesentericus caud., 13 —Inn. iliaci, 14 — Inn. caudales, 15 — In. popliteus, 16 — n. ischiadicus, 17 — In. gluteus, 18 — Inn. lumbales ext., 19 — In. cecalis, 20 — Inn. mesenterici cran., 21 — Inn. portales, 22 — thymus, 23 — Inn. axillares, 24 — Inn. parathymici, 25 — Inn. cervicales superficiales.</a:t>
            </a:r>
            <a:endParaRPr lang="ru-RU" sz="1400" b="0" strike="noStrike" spc="-1">
              <a:latin typeface="Arial"/>
            </a:endParaRPr>
          </a:p>
        </p:txBody>
      </p:sp>
    </p:spTree>
    <p:extLst>
      <p:ext uri="{BB962C8B-B14F-4D97-AF65-F5344CB8AC3E}">
        <p14:creationId xmlns:p14="http://schemas.microsoft.com/office/powerpoint/2010/main" val="349030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342720" y="688680"/>
            <a:ext cx="8571960" cy="572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80000"/>
              </a:lnSpc>
            </a:pPr>
            <a:r>
              <a:rPr lang="ru-RU" sz="1600" b="1" i="1" strike="noStrike" spc="-1">
                <a:solidFill>
                  <a:srgbClr val="800080"/>
                </a:solidFill>
                <a:latin typeface="Arial"/>
                <a:ea typeface="DejaVu Sans"/>
              </a:rPr>
              <a:t>Некропсія</a:t>
            </a:r>
            <a:r>
              <a:rPr lang="ru-RU" sz="1600" b="1" strike="noStrike" spc="-1">
                <a:solidFill>
                  <a:srgbClr val="000000"/>
                </a:solidFill>
                <a:latin typeface="Arial"/>
                <a:ea typeface="DejaVu Sans"/>
              </a:rPr>
              <a:t> повинна починатися з ідентифікації тварини, дослідження анамнезу та ознайомлення з планом дослідження. Далі необхідно провести зовнішній огляд тварини, що включає в себе оцінку статури і вгодованості, візуальний огляд і пальпацію шерстного покриву, шкіри, слизових оболонок ротової та носової порожнин, кон'юнктиви, очей, анального отвору та зовнішніх статевих органів. Особливу увагу слід звернути на будь-яке втручання ззовні, наявність чіпів, датчиків, імплантатів, хірургічних швів та рубців, будь-яких інших пошкоджень. Крім цього, перед розтином необхідно визначити масу тіла тварини, провести забір крові та інших зразків тканин для інших діагностичних досліджень.</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Усі дані, одержувані при розтині, повинні реєструватися в протоколі, форма якого розробляється в організації заздалегідь. </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Інформація дослідника має бути об'єктивною, відображати точно його спостереження. Інтерпретація отриманих результатів безпосередньо в протоколі розтину неприпустима. Ступінь вираженості ознак (наприклад, «слабка», «помірна», «виражена») може бути вказана тільки в тому випадку, якщо її межі чітко визначені.</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Інструменти для висічення тканин повинні бути чистими та гострими. Для вилучення органів застосовується пінцет з плоскими браншами (анатомічний). Пінцет із зубчиками (хірургічний) може використовуватися тільки для розтину порожнин і захоплення оточуючих органи тканин. Вилучені органи поміщаються в чашки Петрі, заповнені фізіологічним розчином натрію хлориду, таким чином, щоб органи занурювалися в розчин повністю. Висушування органів повітрям не допускається. Органи шлунково-кишкового тракту після вилучення промиваються фізіологічним розчином хлориду натрію для видалення вмісту. Контакт органів із проточною водою не допускається, оскільки це може призвести до руйнування клітин через різницю осмотичного тиску.</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Після повного розтину проводиться зважування органів. У разі, якщо воно не передбачено планом дослідження, допускається фіксація органів разом з оточуючими тканинами.</a:t>
            </a:r>
            <a:endParaRPr lang="ru-RU" sz="1600" b="0" strike="noStrike" spc="-1">
              <a:latin typeface="Arial"/>
            </a:endParaRPr>
          </a:p>
        </p:txBody>
      </p:sp>
      <p:sp>
        <p:nvSpPr>
          <p:cNvPr id="177" name="CustomShape 2"/>
          <p:cNvSpPr/>
          <p:nvPr/>
        </p:nvSpPr>
        <p:spPr>
          <a:xfrm>
            <a:off x="288000" y="288000"/>
            <a:ext cx="871452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700" b="1" strike="noStrike" spc="-1">
                <a:solidFill>
                  <a:srgbClr val="FF0000"/>
                </a:solidFill>
                <a:latin typeface="Arial"/>
                <a:ea typeface="DejaVu Sans"/>
              </a:rPr>
              <a:t>Методика розтину та вилучення органів лабораторних тварин (щури)</a:t>
            </a:r>
            <a:endParaRPr lang="ru-RU" sz="1700" b="0" strike="noStrike" spc="-1">
              <a:latin typeface="Arial"/>
            </a:endParaRPr>
          </a:p>
        </p:txBody>
      </p:sp>
    </p:spTree>
    <p:extLst>
      <p:ext uri="{BB962C8B-B14F-4D97-AF65-F5344CB8AC3E}">
        <p14:creationId xmlns:p14="http://schemas.microsoft.com/office/powerpoint/2010/main" val="170842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792000" y="576000"/>
            <a:ext cx="7848000" cy="5616000"/>
          </a:xfrm>
          <a:prstGeom prst="rect">
            <a:avLst/>
          </a:prstGeom>
          <a:noFill/>
          <a:ln>
            <a:noFill/>
          </a:ln>
        </p:spPr>
        <p:txBody>
          <a:bodyPr lIns="90000" tIns="45000" rIns="90000" bIns="45000">
            <a:spAutoFit/>
          </a:bodyPr>
          <a:lstStyle/>
          <a:p>
            <a:r>
              <a:rPr lang="ru-RU" sz="2200" b="1" strike="noStrike" spc="-1">
                <a:solidFill>
                  <a:srgbClr val="FF0000"/>
                </a:solidFill>
                <a:latin typeface="Arial"/>
              </a:rPr>
              <a:t>Функції центральних імунних органів</a:t>
            </a:r>
            <a:endParaRPr lang="ru-RU" sz="2200" b="0" strike="noStrike" spc="-1">
              <a:latin typeface="Arial"/>
            </a:endParaRPr>
          </a:p>
          <a:p>
            <a:r>
              <a:rPr lang="ru-RU" sz="2200" b="1" strike="noStrike" spc="-1">
                <a:latin typeface="Arial"/>
              </a:rPr>
              <a:t> зародження, розвиток і апоптоз лімфоцитів</a:t>
            </a:r>
            <a:endParaRPr lang="ru-RU" sz="2200" b="0" strike="noStrike" spc="-1">
              <a:latin typeface="Arial"/>
            </a:endParaRPr>
          </a:p>
          <a:p>
            <a:r>
              <a:rPr lang="ru-RU" sz="2200" b="1" strike="noStrike" spc="-1">
                <a:latin typeface="Arial"/>
              </a:rPr>
              <a:t> антиген-незалежне диференціювання лімфоцитів</a:t>
            </a:r>
            <a:endParaRPr lang="ru-RU" sz="2200" b="0" strike="noStrike" spc="-1">
              <a:latin typeface="Arial"/>
            </a:endParaRPr>
          </a:p>
          <a:p>
            <a:r>
              <a:rPr lang="ru-RU" sz="2200" b="1" strike="noStrike" spc="-1">
                <a:latin typeface="Arial"/>
              </a:rPr>
              <a:t> випуск “наївних” лімфоцитів</a:t>
            </a:r>
            <a:endParaRPr lang="ru-RU" sz="2200" b="0" strike="noStrike" spc="-1">
              <a:latin typeface="Arial"/>
            </a:endParaRPr>
          </a:p>
          <a:p>
            <a:r>
              <a:rPr lang="ru-RU" sz="2200" b="1" strike="noStrike" spc="-1">
                <a:latin typeface="Arial"/>
              </a:rPr>
              <a:t> синтез гормонів і цитокінів для регуляції імунної відповіді</a:t>
            </a:r>
            <a:endParaRPr lang="ru-RU" sz="2200" b="0" strike="noStrike" spc="-1">
              <a:latin typeface="Arial"/>
            </a:endParaRPr>
          </a:p>
          <a:p>
            <a:endParaRPr lang="ru-RU" sz="2200" b="0" strike="noStrike" spc="-1">
              <a:latin typeface="Arial"/>
            </a:endParaRPr>
          </a:p>
          <a:p>
            <a:r>
              <a:rPr lang="ru-RU" sz="2200" b="1" strike="noStrike" spc="-1">
                <a:solidFill>
                  <a:srgbClr val="FF0000"/>
                </a:solidFill>
                <a:latin typeface="Arial"/>
              </a:rPr>
              <a:t>Функції периферійних імунних органів</a:t>
            </a:r>
            <a:endParaRPr lang="ru-RU" sz="2200" b="0" strike="noStrike" spc="-1">
              <a:latin typeface="Arial"/>
            </a:endParaRPr>
          </a:p>
          <a:p>
            <a:r>
              <a:rPr lang="ru-RU" sz="2200" b="1" strike="noStrike" spc="-1">
                <a:latin typeface="Arial"/>
              </a:rPr>
              <a:t> є місцем антигенної презентації</a:t>
            </a:r>
            <a:endParaRPr lang="ru-RU" sz="2200" b="0" strike="noStrike" spc="-1">
              <a:latin typeface="Arial"/>
            </a:endParaRPr>
          </a:p>
          <a:p>
            <a:r>
              <a:rPr lang="ru-RU" sz="2200" b="1" strike="noStrike" spc="-1">
                <a:latin typeface="Arial"/>
              </a:rPr>
              <a:t> антиген-залежне диференціювання лімфоцитів</a:t>
            </a:r>
            <a:endParaRPr lang="ru-RU" sz="2200" b="0" strike="noStrike" spc="-1">
              <a:latin typeface="Arial"/>
            </a:endParaRPr>
          </a:p>
          <a:p>
            <a:r>
              <a:rPr lang="ru-RU" sz="2200" b="1" strike="noStrike" spc="-1">
                <a:latin typeface="Arial"/>
              </a:rPr>
              <a:t> кооперація імунокомпетентних клітин</a:t>
            </a:r>
            <a:endParaRPr lang="ru-RU" sz="2200" b="0" strike="noStrike" spc="-1">
              <a:latin typeface="Arial"/>
            </a:endParaRPr>
          </a:p>
          <a:p>
            <a:r>
              <a:rPr lang="ru-RU" sz="2200" b="1" strike="noStrike" spc="-1">
                <a:latin typeface="Arial"/>
              </a:rPr>
              <a:t> об’єднання доімунних та імунних механізмів відповіді</a:t>
            </a:r>
            <a:endParaRPr lang="ru-RU" sz="2200" b="0" strike="noStrike" spc="-1">
              <a:latin typeface="Arial"/>
            </a:endParaRPr>
          </a:p>
          <a:p>
            <a:r>
              <a:rPr lang="ru-RU" sz="2200" b="1" strike="noStrike" spc="-1">
                <a:latin typeface="Arial"/>
              </a:rPr>
              <a:t> видалення непотрібних клітин імунної відповіді.</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563109" y="783789"/>
            <a:ext cx="8212320" cy="508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dirty="0">
                <a:solidFill>
                  <a:srgbClr val="FF0000"/>
                </a:solidFill>
                <a:latin typeface="Arial"/>
                <a:ea typeface="DejaVu Sans"/>
              </a:rPr>
              <a:t>Методика </a:t>
            </a:r>
            <a:r>
              <a:rPr lang="ru-RU" sz="2200" b="1" strike="noStrike" spc="-1" dirty="0" err="1">
                <a:solidFill>
                  <a:srgbClr val="FF0000"/>
                </a:solidFill>
                <a:latin typeface="Arial"/>
                <a:ea typeface="DejaVu Sans"/>
              </a:rPr>
              <a:t>розтину</a:t>
            </a:r>
            <a:r>
              <a:rPr lang="ru-RU" sz="2200" b="1" strike="noStrike" spc="-1" dirty="0">
                <a:solidFill>
                  <a:srgbClr val="FF0000"/>
                </a:solidFill>
                <a:latin typeface="Arial"/>
                <a:ea typeface="DejaVu Sans"/>
              </a:rPr>
              <a:t> та </a:t>
            </a:r>
            <a:r>
              <a:rPr lang="ru-RU" sz="2200" b="1" strike="noStrike" spc="-1" dirty="0" err="1">
                <a:solidFill>
                  <a:srgbClr val="FF0000"/>
                </a:solidFill>
                <a:latin typeface="Arial"/>
                <a:ea typeface="DejaVu Sans"/>
              </a:rPr>
              <a:t>вилучення</a:t>
            </a:r>
            <a:r>
              <a:rPr lang="ru-RU" sz="2200" b="1" strike="noStrike" spc="-1" dirty="0">
                <a:solidFill>
                  <a:srgbClr val="FF0000"/>
                </a:solidFill>
                <a:latin typeface="Arial"/>
                <a:ea typeface="DejaVu Sans"/>
              </a:rPr>
              <a:t> </a:t>
            </a:r>
            <a:r>
              <a:rPr lang="ru-RU" sz="2200" b="1" strike="noStrike" spc="-1" dirty="0" err="1">
                <a:solidFill>
                  <a:srgbClr val="FF0000"/>
                </a:solidFill>
                <a:latin typeface="Arial"/>
                <a:ea typeface="DejaVu Sans"/>
              </a:rPr>
              <a:t>органів</a:t>
            </a:r>
            <a:endParaRPr lang="ru-RU" sz="22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1. </a:t>
            </a:r>
            <a:r>
              <a:rPr lang="ru-RU" sz="1800" b="1" strike="noStrike" spc="-1" dirty="0" err="1">
                <a:solidFill>
                  <a:srgbClr val="000000"/>
                </a:solidFill>
                <a:latin typeface="Arial"/>
                <a:ea typeface="DejaVu Sans"/>
              </a:rPr>
              <a:t>Залежно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методу </a:t>
            </a:r>
            <a:r>
              <a:rPr lang="ru-RU" sz="1800" b="1" strike="noStrike" spc="-1" dirty="0" err="1">
                <a:solidFill>
                  <a:srgbClr val="000000"/>
                </a:solidFill>
                <a:latin typeface="Arial"/>
                <a:ea typeface="DejaVu Sans"/>
              </a:rPr>
              <a:t>евтаназії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наявності</a:t>
            </a:r>
            <a:r>
              <a:rPr lang="ru-RU" sz="1800" b="1" strike="noStrike" spc="-1" dirty="0">
                <a:solidFill>
                  <a:srgbClr val="000000"/>
                </a:solidFill>
                <a:latin typeface="Arial"/>
                <a:ea typeface="DejaVu Sans"/>
              </a:rPr>
              <a:t>/</a:t>
            </a:r>
            <a:r>
              <a:rPr lang="ru-RU" sz="1800" b="1" strike="noStrike" spc="-1" dirty="0" err="1">
                <a:solidFill>
                  <a:srgbClr val="000000"/>
                </a:solidFill>
                <a:latin typeface="Arial"/>
                <a:ea typeface="DejaVu Sans"/>
              </a:rPr>
              <a:t>відсутності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необхідності</a:t>
            </a:r>
            <a:r>
              <a:rPr lang="ru-RU" sz="1800" b="1" strike="noStrike" spc="-1" dirty="0">
                <a:solidFill>
                  <a:srgbClr val="000000"/>
                </a:solidFill>
                <a:latin typeface="Arial"/>
                <a:ea typeface="DejaVu Sans"/>
              </a:rPr>
              <a:t> забору </a:t>
            </a:r>
            <a:r>
              <a:rPr lang="ru-RU" sz="1800" b="1" strike="noStrike" spc="-1" dirty="0" err="1">
                <a:solidFill>
                  <a:srgbClr val="000000"/>
                </a:solidFill>
                <a:latin typeface="Arial"/>
                <a:ea typeface="DejaVu Sans"/>
              </a:rPr>
              <a:t>крові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проводиться на початку </a:t>
            </a:r>
            <a:r>
              <a:rPr lang="ru-RU" sz="1800" b="1" strike="noStrike" spc="-1" dirty="0" err="1">
                <a:solidFill>
                  <a:srgbClr val="000000"/>
                </a:solidFill>
                <a:latin typeface="Arial"/>
                <a:ea typeface="DejaVu Sans"/>
              </a:rPr>
              <a:t>або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під</a:t>
            </a:r>
            <a:r>
              <a:rPr lang="ru-RU" sz="1800" b="1" strike="noStrike" spc="-1" dirty="0">
                <a:solidFill>
                  <a:srgbClr val="000000"/>
                </a:solidFill>
                <a:latin typeface="Arial"/>
                <a:ea typeface="DejaVu Sans"/>
              </a:rPr>
              <a:t> час </a:t>
            </a:r>
            <a:r>
              <a:rPr lang="ru-RU" sz="1800" b="1" strike="noStrike" spc="-1" dirty="0" err="1">
                <a:solidFill>
                  <a:srgbClr val="000000"/>
                </a:solidFill>
                <a:latin typeface="Arial"/>
                <a:ea typeface="DejaVu Sans"/>
              </a:rPr>
              <a:t>некропсії</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знекровленні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відкритим</a:t>
            </a:r>
            <a:r>
              <a:rPr lang="ru-RU" sz="1800" b="1" strike="noStrike" spc="-1" dirty="0">
                <a:solidFill>
                  <a:srgbClr val="000000"/>
                </a:solidFill>
                <a:latin typeface="Arial"/>
                <a:ea typeface="DejaVu Sans"/>
              </a:rPr>
              <a:t> способом </a:t>
            </a:r>
            <a:r>
              <a:rPr lang="ru-RU" sz="1800" b="1" strike="noStrike" spc="-1" dirty="0" err="1">
                <a:solidFill>
                  <a:srgbClr val="000000"/>
                </a:solidFill>
                <a:latin typeface="Arial"/>
                <a:ea typeface="DejaVu Sans"/>
              </a:rPr>
              <a:t>проводять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безпосередньо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після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наркотизації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2. </a:t>
            </a:r>
            <a:r>
              <a:rPr lang="ru-RU" sz="1800" b="1" strike="noStrike" spc="-1" dirty="0" err="1">
                <a:solidFill>
                  <a:srgbClr val="000000"/>
                </a:solidFill>
                <a:latin typeface="Arial"/>
                <a:ea typeface="DejaVu Sans"/>
              </a:rPr>
              <a:t>Покласти</a:t>
            </a:r>
            <a:r>
              <a:rPr lang="ru-RU" sz="1800" b="1" strike="noStrike" spc="-1" dirty="0">
                <a:solidFill>
                  <a:srgbClr val="000000"/>
                </a:solidFill>
                <a:latin typeface="Arial"/>
                <a:ea typeface="DejaVu Sans"/>
              </a:rPr>
              <a:t> труп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 на спину і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за </a:t>
            </a:r>
            <a:r>
              <a:rPr lang="ru-RU" sz="1800" b="1" strike="noStrike" spc="-1" dirty="0" err="1">
                <a:solidFill>
                  <a:srgbClr val="000000"/>
                </a:solidFill>
                <a:latin typeface="Arial"/>
                <a:ea typeface="DejaVu Sans"/>
              </a:rPr>
              <a:t>допомогою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голок</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препарувальному</a:t>
            </a:r>
            <a:r>
              <a:rPr lang="ru-RU" sz="1800" b="1" strike="noStrike" spc="-1" dirty="0">
                <a:solidFill>
                  <a:srgbClr val="000000"/>
                </a:solidFill>
                <a:latin typeface="Arial"/>
                <a:ea typeface="DejaVu Sans"/>
              </a:rPr>
              <a:t> лотку (рис. 1, а).</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3. </a:t>
            </a:r>
            <a:r>
              <a:rPr lang="ru-RU" sz="1800" b="1" strike="noStrike" spc="-1" dirty="0" err="1">
                <a:solidFill>
                  <a:srgbClr val="000000"/>
                </a:solidFill>
                <a:latin typeface="Arial"/>
                <a:ea typeface="DejaVu Sans"/>
              </a:rPr>
              <a:t>Змочити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шерстий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покрив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шиї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антисептичним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розчином</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4. </a:t>
            </a:r>
            <a:r>
              <a:rPr lang="ru-RU" sz="1800" b="1" strike="noStrike" spc="-1" dirty="0" err="1">
                <a:solidFill>
                  <a:srgbClr val="000000"/>
                </a:solidFill>
                <a:latin typeface="Arial"/>
                <a:ea typeface="DejaVu Sans"/>
              </a:rPr>
              <a:t>Пінцетом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захопити</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підняти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підшкірною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клітковиною</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нижній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частині</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надрізати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її</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поздовжній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розріз</a:t>
            </a:r>
            <a:r>
              <a:rPr lang="ru-RU" sz="1800" b="1" strike="noStrike" spc="-1" dirty="0">
                <a:solidFill>
                  <a:srgbClr val="000000"/>
                </a:solidFill>
                <a:latin typeface="Arial"/>
                <a:ea typeface="DejaVu Sans"/>
              </a:rPr>
              <a:t> по </a:t>
            </a:r>
            <a:r>
              <a:rPr lang="ru-RU" sz="1800" b="1" strike="noStrike" spc="-1" dirty="0" err="1">
                <a:solidFill>
                  <a:srgbClr val="000000"/>
                </a:solidFill>
                <a:latin typeface="Arial"/>
                <a:ea typeface="DejaVu Sans"/>
              </a:rPr>
              <a:t>білій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основи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нижньої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щелепи</a:t>
            </a:r>
            <a:r>
              <a:rPr lang="ru-RU" sz="1800" b="1" strike="noStrike" spc="-1" dirty="0">
                <a:solidFill>
                  <a:srgbClr val="000000"/>
                </a:solidFill>
                <a:latin typeface="Arial"/>
                <a:ea typeface="DejaVu Sans"/>
              </a:rPr>
              <a:t> до паху таким чином, </a:t>
            </a:r>
            <a:r>
              <a:rPr lang="ru-RU" sz="1800" b="1" strike="noStrike" spc="-1" dirty="0" err="1">
                <a:solidFill>
                  <a:srgbClr val="000000"/>
                </a:solidFill>
                <a:latin typeface="Arial"/>
                <a:ea typeface="DejaVu Sans"/>
              </a:rPr>
              <a:t>щоб</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залишилася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неушкодженою</a:t>
            </a:r>
            <a:r>
              <a:rPr lang="ru-RU" sz="1800" b="1" strike="noStrike" spc="-1" dirty="0">
                <a:solidFill>
                  <a:srgbClr val="000000"/>
                </a:solidFill>
                <a:latin typeface="Arial"/>
                <a:ea typeface="DejaVu Sans"/>
              </a:rPr>
              <a:t> (див. рис.1, б).</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5. </a:t>
            </a:r>
            <a:r>
              <a:rPr lang="ru-RU" sz="1800" b="1" strike="noStrike" spc="-1" dirty="0" err="1">
                <a:solidFill>
                  <a:srgbClr val="000000"/>
                </a:solidFill>
                <a:latin typeface="Arial"/>
                <a:ea typeface="DejaVu Sans"/>
              </a:rPr>
              <a:t>Відсепарувати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ділянці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тупим </a:t>
            </a:r>
            <a:r>
              <a:rPr lang="ru-RU" sz="1800" b="1" strike="noStrike" spc="-1" dirty="0" err="1">
                <a:solidFill>
                  <a:srgbClr val="000000"/>
                </a:solidFill>
                <a:latin typeface="Arial"/>
                <a:ea typeface="DejaVu Sans"/>
              </a:rPr>
              <a:t>кінцем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ножиць</a:t>
            </a:r>
            <a:r>
              <a:rPr lang="ru-RU" sz="1800" b="1" strike="noStrike" spc="-1" dirty="0">
                <a:solidFill>
                  <a:srgbClr val="000000"/>
                </a:solidFill>
                <a:latin typeface="Arial"/>
                <a:ea typeface="DejaVu Sans"/>
              </a:rPr>
              <a:t> (див. рис. 1, в).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по 2 </a:t>
            </a:r>
            <a:r>
              <a:rPr lang="ru-RU" sz="1800" b="1" strike="noStrike" spc="-1" dirty="0" err="1">
                <a:solidFill>
                  <a:srgbClr val="000000"/>
                </a:solidFill>
                <a:latin typeface="Arial"/>
                <a:ea typeface="DejaVu Sans"/>
              </a:rPr>
              <a:t>розрізи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згори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знизу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до </a:t>
            </a:r>
            <a:r>
              <a:rPr lang="ru-RU" sz="1800" b="1" strike="noStrike" spc="-1" dirty="0" err="1">
                <a:solidFill>
                  <a:srgbClr val="000000"/>
                </a:solidFill>
                <a:latin typeface="Arial"/>
                <a:ea typeface="DejaVu Sans"/>
              </a:rPr>
              <a:t>кінцівок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відтягнути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голками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клапті</a:t>
            </a:r>
            <a:r>
              <a:rPr lang="ru-RU" sz="1800" b="1" strike="noStrike" spc="-1" dirty="0">
                <a:solidFill>
                  <a:srgbClr val="000000"/>
                </a:solidFill>
                <a:latin typeface="Arial"/>
                <a:ea typeface="DejaVu Sans"/>
              </a:rPr>
              <a:t> (див. рис. 1, г).</a:t>
            </a:r>
            <a:endParaRPr lang="ru-RU" sz="1800" b="0" strike="noStrike" spc="-1" dirty="0">
              <a:latin typeface="Arial"/>
            </a:endParaRPr>
          </a:p>
        </p:txBody>
      </p:sp>
    </p:spTree>
    <p:extLst>
      <p:ext uri="{BB962C8B-B14F-4D97-AF65-F5344CB8AC3E}">
        <p14:creationId xmlns:p14="http://schemas.microsoft.com/office/powerpoint/2010/main" val="397899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cstate="print"/>
          <a:srcRect l="18837" t="7815" r="35773" b="29188"/>
          <a:stretch/>
        </p:blipFill>
        <p:spPr>
          <a:xfrm>
            <a:off x="917640" y="144000"/>
            <a:ext cx="7218000" cy="5630400"/>
          </a:xfrm>
          <a:prstGeom prst="rect">
            <a:avLst/>
          </a:prstGeom>
          <a:ln w="9360">
            <a:noFill/>
          </a:ln>
        </p:spPr>
      </p:pic>
      <p:sp>
        <p:nvSpPr>
          <p:cNvPr id="180" name="CustomShape 1"/>
          <p:cNvSpPr/>
          <p:nvPr/>
        </p:nvSpPr>
        <p:spPr>
          <a:xfrm>
            <a:off x="353880" y="5672520"/>
            <a:ext cx="8632440" cy="10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800080"/>
                </a:solidFill>
                <a:latin typeface="Arial"/>
              </a:rPr>
              <a:t>Рис. 1. Загальний план розтину щура: </a:t>
            </a:r>
            <a:endParaRPr lang="ru-RU" sz="1800" b="0" strike="noStrike" spc="-1">
              <a:latin typeface="Arial"/>
            </a:endParaRPr>
          </a:p>
          <a:p>
            <a:pPr>
              <a:lnSpc>
                <a:spcPct val="100000"/>
              </a:lnSpc>
            </a:pPr>
            <a:r>
              <a:rPr lang="ru-RU" sz="1600" b="1" strike="noStrike" spc="-1">
                <a:solidFill>
                  <a:srgbClr val="800080"/>
                </a:solidFill>
                <a:latin typeface="Arial"/>
              </a:rPr>
              <a:t>а — фіксація щура в препарувальному лотку; б — розріз шкіри по білій лінії живота</a:t>
            </a:r>
            <a:endParaRPr lang="ru-RU" sz="1600" b="0" strike="noStrike" spc="-1">
              <a:latin typeface="Arial"/>
            </a:endParaRPr>
          </a:p>
          <a:p>
            <a:pPr>
              <a:lnSpc>
                <a:spcPct val="100000"/>
              </a:lnSpc>
            </a:pPr>
            <a:r>
              <a:rPr lang="ru-RU" sz="1600" b="1" strike="noStrike" spc="-1">
                <a:solidFill>
                  <a:srgbClr val="800080"/>
                </a:solidFill>
                <a:latin typeface="Arial"/>
              </a:rPr>
              <a:t>від краю нижньої щелепи до паху; в — препарування шкіри тупим кінцем ножиць;</a:t>
            </a:r>
            <a:endParaRPr lang="ru-RU" sz="1600" b="0" strike="noStrike" spc="-1">
              <a:latin typeface="Arial"/>
            </a:endParaRPr>
          </a:p>
          <a:p>
            <a:pPr>
              <a:lnSpc>
                <a:spcPct val="100000"/>
              </a:lnSpc>
            </a:pPr>
            <a:r>
              <a:rPr lang="ru-RU" sz="1600" b="1" strike="noStrike" spc="-1">
                <a:solidFill>
                  <a:srgbClr val="800080"/>
                </a:solidFill>
                <a:latin typeface="Arial"/>
              </a:rPr>
              <a:t>г — фіксація шкірних відрізів за допомогою голок</a:t>
            </a:r>
            <a:endParaRPr lang="ru-RU" sz="1600" b="0" strike="noStrike" spc="-1">
              <a:latin typeface="Arial"/>
            </a:endParaRPr>
          </a:p>
        </p:txBody>
      </p:sp>
    </p:spTree>
    <p:extLst>
      <p:ext uri="{BB962C8B-B14F-4D97-AF65-F5344CB8AC3E}">
        <p14:creationId xmlns:p14="http://schemas.microsoft.com/office/powerpoint/2010/main" val="360288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571320" y="285840"/>
            <a:ext cx="85719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000000"/>
                </a:solidFill>
                <a:latin typeface="Arial"/>
                <a:ea typeface="DejaVu Sans"/>
              </a:rPr>
              <a:t>6. Вилучення молочних залоз висіченням ділянки шкіри в пахвинній ділянці (рис. 2).</a:t>
            </a:r>
            <a:endParaRPr lang="ru-RU" sz="1800" b="0" strike="noStrike" spc="-1">
              <a:latin typeface="Arial"/>
            </a:endParaRPr>
          </a:p>
        </p:txBody>
      </p:sp>
      <p:pic>
        <p:nvPicPr>
          <p:cNvPr id="182" name="Picture 2"/>
          <p:cNvPicPr/>
          <p:nvPr/>
        </p:nvPicPr>
        <p:blipFill>
          <a:blip r:embed="rId2" cstate="print"/>
          <a:srcRect l="18842" t="32234" r="36390" b="35807"/>
          <a:stretch/>
        </p:blipFill>
        <p:spPr>
          <a:xfrm>
            <a:off x="576360" y="1356480"/>
            <a:ext cx="8279280" cy="3323160"/>
          </a:xfrm>
          <a:prstGeom prst="rect">
            <a:avLst/>
          </a:prstGeom>
          <a:ln w="9360">
            <a:noFill/>
          </a:ln>
        </p:spPr>
      </p:pic>
      <p:sp>
        <p:nvSpPr>
          <p:cNvPr id="183" name="CustomShape 2"/>
          <p:cNvSpPr/>
          <p:nvPr/>
        </p:nvSpPr>
        <p:spPr>
          <a:xfrm>
            <a:off x="863280" y="5112000"/>
            <a:ext cx="417636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2. Вилучення молочної залози</a:t>
            </a:r>
            <a:endParaRPr lang="ru-RU" sz="1800" b="0" strike="noStrike" spc="-1">
              <a:latin typeface="Arial"/>
            </a:endParaRPr>
          </a:p>
        </p:txBody>
      </p:sp>
    </p:spTree>
    <p:extLst>
      <p:ext uri="{BB962C8B-B14F-4D97-AF65-F5344CB8AC3E}">
        <p14:creationId xmlns:p14="http://schemas.microsoft.com/office/powerpoint/2010/main" val="306839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88000" y="657000"/>
            <a:ext cx="842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7. Вилучення поверхневих лімфатичних вузлів (пахвових, колінних, пахвинних і т.д.) (рис. 3)</a:t>
            </a:r>
            <a:endParaRPr lang="ru-RU" sz="1800" b="0" strike="noStrike" spc="-1">
              <a:latin typeface="Arial"/>
            </a:endParaRPr>
          </a:p>
        </p:txBody>
      </p:sp>
      <p:pic>
        <p:nvPicPr>
          <p:cNvPr id="185" name="Picture 2"/>
          <p:cNvPicPr/>
          <p:nvPr/>
        </p:nvPicPr>
        <p:blipFill>
          <a:blip r:embed="rId2" cstate="print"/>
          <a:srcRect l="28778" t="34016" r="48304" b="38932"/>
          <a:stretch/>
        </p:blipFill>
        <p:spPr>
          <a:xfrm>
            <a:off x="648000" y="1368000"/>
            <a:ext cx="4607280" cy="3056760"/>
          </a:xfrm>
          <a:prstGeom prst="rect">
            <a:avLst/>
          </a:prstGeom>
          <a:ln w="9360">
            <a:noFill/>
          </a:ln>
        </p:spPr>
      </p:pic>
      <p:sp>
        <p:nvSpPr>
          <p:cNvPr id="186" name="CustomShape 2"/>
          <p:cNvSpPr/>
          <p:nvPr/>
        </p:nvSpPr>
        <p:spPr>
          <a:xfrm>
            <a:off x="288000" y="4464000"/>
            <a:ext cx="8711640" cy="228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8. Для розтину черевної порожнини потрібно зробити розріз м'язової стінки від паху вздовж середньої лінії, тримаючи ножиці тупим кінцем вниз, піднявши пінцетом чи затискачем ділянку черевної стінки (рис. 4, а).</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9. При знекровленні відкритим способом грудну порожнину вже буде розкрито. При іншому способі евтаназії грудну порожнину необхідно розкрити 2 розрізами (ліворуч і праворуч) з боків від грудини (по середньопахвової лінії) косо вгору, перерізаючи ребра і м'які тканини (див. рис. 4, б, в).</a:t>
            </a:r>
            <a:endParaRPr lang="ru-RU" sz="1800" b="0" strike="noStrike" spc="-1">
              <a:latin typeface="Arial"/>
            </a:endParaRPr>
          </a:p>
        </p:txBody>
      </p:sp>
      <p:sp>
        <p:nvSpPr>
          <p:cNvPr id="187" name="CustomShape 3"/>
          <p:cNvSpPr/>
          <p:nvPr/>
        </p:nvSpPr>
        <p:spPr>
          <a:xfrm>
            <a:off x="5400000" y="2149920"/>
            <a:ext cx="3125160" cy="173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3. Поверхневі лімфатичні вузли (ЛВ): червоними стрілками вказано місце локалізації пахвових ЛВ, чорними - пахвинних ЛВ</a:t>
            </a:r>
            <a:endParaRPr lang="ru-RU" sz="1800" b="0" strike="noStrike" spc="-1">
              <a:latin typeface="Arial"/>
            </a:endParaRPr>
          </a:p>
        </p:txBody>
      </p:sp>
    </p:spTree>
    <p:extLst>
      <p:ext uri="{BB962C8B-B14F-4D97-AF65-F5344CB8AC3E}">
        <p14:creationId xmlns:p14="http://schemas.microsoft.com/office/powerpoint/2010/main" val="77939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2"/>
          <p:cNvPicPr/>
          <p:nvPr/>
        </p:nvPicPr>
        <p:blipFill>
          <a:blip r:embed="rId2" cstate="print"/>
          <a:srcRect l="17025" t="12431" r="35222" b="23415"/>
          <a:stretch/>
        </p:blipFill>
        <p:spPr>
          <a:xfrm>
            <a:off x="859680" y="144000"/>
            <a:ext cx="7563960" cy="5471280"/>
          </a:xfrm>
          <a:prstGeom prst="rect">
            <a:avLst/>
          </a:prstGeom>
          <a:ln w="9360">
            <a:noFill/>
          </a:ln>
        </p:spPr>
      </p:pic>
      <p:sp>
        <p:nvSpPr>
          <p:cNvPr id="189" name="CustomShape 1"/>
          <p:cNvSpPr/>
          <p:nvPr/>
        </p:nvSpPr>
        <p:spPr>
          <a:xfrm>
            <a:off x="308880" y="5621760"/>
            <a:ext cx="861876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4. Розтин черевної та грудної порожнини: а — розріз черевної стінки </a:t>
            </a:r>
            <a:endParaRPr lang="ru-RU" sz="1800" b="0" strike="noStrike" spc="-1">
              <a:latin typeface="Arial"/>
            </a:endParaRPr>
          </a:p>
          <a:p>
            <a:pPr>
              <a:lnSpc>
                <a:spcPct val="100000"/>
              </a:lnSpc>
            </a:pPr>
            <a:r>
              <a:rPr lang="ru-RU" sz="1800" b="1" strike="noStrike" spc="-1">
                <a:solidFill>
                  <a:srgbClr val="800080"/>
                </a:solidFill>
                <a:latin typeface="Arial"/>
              </a:rPr>
              <a:t>по білій лінії живота; б, в — розтин грудної стінки зправа та зліва; </a:t>
            </a:r>
            <a:endParaRPr lang="ru-RU" sz="1800" b="0" strike="noStrike" spc="-1">
              <a:latin typeface="Arial"/>
            </a:endParaRPr>
          </a:p>
          <a:p>
            <a:pPr>
              <a:lnSpc>
                <a:spcPct val="100000"/>
              </a:lnSpc>
            </a:pPr>
            <a:r>
              <a:rPr lang="ru-RU" sz="1800" b="1" strike="noStrike" spc="-1">
                <a:solidFill>
                  <a:srgbClr val="800080"/>
                </a:solidFill>
                <a:latin typeface="Arial"/>
              </a:rPr>
              <a:t>г — відокремлення діафрагми від  грудної кістки</a:t>
            </a:r>
            <a:endParaRPr lang="ru-RU" sz="1800" b="0" strike="noStrike" spc="-1">
              <a:latin typeface="Arial"/>
            </a:endParaRPr>
          </a:p>
        </p:txBody>
      </p:sp>
    </p:spTree>
    <p:extLst>
      <p:ext uri="{BB962C8B-B14F-4D97-AF65-F5344CB8AC3E}">
        <p14:creationId xmlns:p14="http://schemas.microsoft.com/office/powerpoint/2010/main" val="246031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500040" y="285840"/>
            <a:ext cx="842904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10. Для дослідження кісткового мозку необхідно відібрати грудну кістку повністю, відокремивши від неї мечоподібний відросток, ребра та м'які тканини (рис. 5).</a:t>
            </a:r>
            <a:endParaRPr lang="ru-RU" sz="1800" b="0" strike="noStrike" spc="-1">
              <a:latin typeface="Arial"/>
            </a:endParaRPr>
          </a:p>
        </p:txBody>
      </p:sp>
      <p:pic>
        <p:nvPicPr>
          <p:cNvPr id="191" name="Picture 2"/>
          <p:cNvPicPr/>
          <p:nvPr/>
        </p:nvPicPr>
        <p:blipFill>
          <a:blip r:embed="rId2" cstate="print"/>
          <a:srcRect l="18123" t="23445" r="35773" b="48159"/>
          <a:stretch/>
        </p:blipFill>
        <p:spPr>
          <a:xfrm>
            <a:off x="504000" y="1296000"/>
            <a:ext cx="8423640" cy="3167640"/>
          </a:xfrm>
          <a:prstGeom prst="rect">
            <a:avLst/>
          </a:prstGeom>
          <a:ln w="9360">
            <a:noFill/>
          </a:ln>
        </p:spPr>
      </p:pic>
      <p:sp>
        <p:nvSpPr>
          <p:cNvPr id="192" name="CustomShape 2"/>
          <p:cNvSpPr/>
          <p:nvPr/>
        </p:nvSpPr>
        <p:spPr>
          <a:xfrm>
            <a:off x="936000" y="4797720"/>
            <a:ext cx="48236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800080"/>
                </a:solidFill>
                <a:latin typeface="Arial"/>
              </a:rPr>
              <a:t>Рис. 5. Вилучення грудини</a:t>
            </a:r>
            <a:endParaRPr lang="ru-RU" sz="2000" b="0" strike="noStrike" spc="-1">
              <a:latin typeface="Arial"/>
            </a:endParaRPr>
          </a:p>
        </p:txBody>
      </p:sp>
    </p:spTree>
    <p:extLst>
      <p:ext uri="{BB962C8B-B14F-4D97-AF65-F5344CB8AC3E}">
        <p14:creationId xmlns:p14="http://schemas.microsoft.com/office/powerpoint/2010/main" val="282159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360000" y="360000"/>
            <a:ext cx="857412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solidFill>
                  <a:srgbClr val="000000"/>
                </a:solidFill>
                <a:latin typeface="Arial"/>
                <a:ea typeface="DejaVu Sans"/>
              </a:rPr>
              <a:t>11. Далі слід витягти тимус. Вирізають грудну частку тимусу, що розташовується у верхній частині грудної клітки біля основи серця, відразу за грудиною (рис. 6).</a:t>
            </a:r>
            <a:endParaRPr lang="ru-RU" sz="1600" b="0" strike="noStrike" spc="-1">
              <a:latin typeface="Arial"/>
            </a:endParaRPr>
          </a:p>
        </p:txBody>
      </p:sp>
      <p:pic>
        <p:nvPicPr>
          <p:cNvPr id="194" name="Picture 2"/>
          <p:cNvPicPr/>
          <p:nvPr/>
        </p:nvPicPr>
        <p:blipFill>
          <a:blip r:embed="rId2" cstate="print"/>
          <a:srcRect l="19177" t="12869" r="37129" b="61791"/>
          <a:stretch/>
        </p:blipFill>
        <p:spPr>
          <a:xfrm>
            <a:off x="1152000" y="1055520"/>
            <a:ext cx="6921360" cy="2256120"/>
          </a:xfrm>
          <a:prstGeom prst="rect">
            <a:avLst/>
          </a:prstGeom>
          <a:ln w="9360">
            <a:noFill/>
          </a:ln>
        </p:spPr>
      </p:pic>
      <p:sp>
        <p:nvSpPr>
          <p:cNvPr id="195" name="CustomShape 2"/>
          <p:cNvSpPr/>
          <p:nvPr/>
        </p:nvSpPr>
        <p:spPr>
          <a:xfrm>
            <a:off x="360000" y="3357720"/>
            <a:ext cx="5039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6. Вилучення тимуса.</a:t>
            </a:r>
            <a:r>
              <a:rPr lang="ru-RU" sz="1800" b="0" strike="noStrike" spc="-1">
                <a:solidFill>
                  <a:srgbClr val="800080"/>
                </a:solidFill>
                <a:latin typeface="Arial"/>
              </a:rPr>
              <a:t> </a:t>
            </a:r>
            <a:endParaRPr lang="ru-RU" sz="1800" b="0" strike="noStrike" spc="-1">
              <a:latin typeface="Arial"/>
            </a:endParaRPr>
          </a:p>
        </p:txBody>
      </p:sp>
      <p:sp>
        <p:nvSpPr>
          <p:cNvPr id="196" name="CustomShape 3"/>
          <p:cNvSpPr/>
          <p:nvPr/>
        </p:nvSpPr>
        <p:spPr>
          <a:xfrm>
            <a:off x="343800" y="5920560"/>
            <a:ext cx="858384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7. Вилучення серця.</a:t>
            </a:r>
            <a:endParaRPr lang="ru-RU" sz="1800" b="0" strike="noStrike" spc="-1">
              <a:latin typeface="Arial"/>
            </a:endParaRPr>
          </a:p>
          <a:p>
            <a:pPr algn="just">
              <a:lnSpc>
                <a:spcPct val="100000"/>
              </a:lnSpc>
            </a:pPr>
            <a:r>
              <a:rPr lang="ru-RU" sz="1800" b="1" strike="noStrike" spc="-1">
                <a:solidFill>
                  <a:srgbClr val="800080"/>
                </a:solidFill>
                <a:latin typeface="Arial"/>
              </a:rPr>
              <a:t>12. Вилучення серця здійснюють шляхом перерізу судин, що його утримують. </a:t>
            </a:r>
            <a:endParaRPr lang="ru-RU" sz="1800" b="0" strike="noStrike" spc="-1">
              <a:latin typeface="Arial"/>
            </a:endParaRPr>
          </a:p>
        </p:txBody>
      </p:sp>
      <p:pic>
        <p:nvPicPr>
          <p:cNvPr id="197" name="Picture 2"/>
          <p:cNvPicPr/>
          <p:nvPr/>
        </p:nvPicPr>
        <p:blipFill>
          <a:blip r:embed="rId2" cstate="print"/>
          <a:srcRect l="19285" t="48287" r="35773" b="27343"/>
          <a:stretch/>
        </p:blipFill>
        <p:spPr>
          <a:xfrm>
            <a:off x="1224000" y="3816000"/>
            <a:ext cx="7056000" cy="2085120"/>
          </a:xfrm>
          <a:prstGeom prst="rect">
            <a:avLst/>
          </a:prstGeom>
          <a:ln w="9360">
            <a:noFill/>
          </a:ln>
        </p:spPr>
      </p:pic>
    </p:spTree>
    <p:extLst>
      <p:ext uri="{BB962C8B-B14F-4D97-AF65-F5344CB8AC3E}">
        <p14:creationId xmlns:p14="http://schemas.microsoft.com/office/powerpoint/2010/main" val="1104091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2"/>
          <p:cNvPicPr/>
          <p:nvPr/>
        </p:nvPicPr>
        <p:blipFill>
          <a:blip r:embed="rId2" cstate="print"/>
          <a:srcRect l="24182" t="25000" r="40507" b="51201"/>
          <a:stretch/>
        </p:blipFill>
        <p:spPr>
          <a:xfrm>
            <a:off x="1728360" y="1368000"/>
            <a:ext cx="6263280" cy="2040840"/>
          </a:xfrm>
          <a:prstGeom prst="rect">
            <a:avLst/>
          </a:prstGeom>
          <a:ln w="9360">
            <a:noFill/>
          </a:ln>
        </p:spPr>
      </p:pic>
      <p:sp>
        <p:nvSpPr>
          <p:cNvPr id="199" name="CustomShape 1"/>
          <p:cNvSpPr/>
          <p:nvPr/>
        </p:nvSpPr>
        <p:spPr>
          <a:xfrm>
            <a:off x="381240" y="6379920"/>
            <a:ext cx="365040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9. Відокремлення стравоходу</a:t>
            </a:r>
            <a:endParaRPr lang="ru-RU" sz="1600" b="0" strike="noStrike" spc="-1">
              <a:latin typeface="Arial"/>
            </a:endParaRPr>
          </a:p>
        </p:txBody>
      </p:sp>
      <p:pic>
        <p:nvPicPr>
          <p:cNvPr id="200" name="Picture 2"/>
          <p:cNvPicPr/>
          <p:nvPr/>
        </p:nvPicPr>
        <p:blipFill>
          <a:blip r:embed="rId2" cstate="print"/>
          <a:srcRect l="22951" t="59803" r="38410" b="20866"/>
          <a:stretch/>
        </p:blipFill>
        <p:spPr>
          <a:xfrm>
            <a:off x="1656000" y="4454280"/>
            <a:ext cx="6335640" cy="1881360"/>
          </a:xfrm>
          <a:prstGeom prst="rect">
            <a:avLst/>
          </a:prstGeom>
          <a:ln w="9360">
            <a:noFill/>
          </a:ln>
        </p:spPr>
      </p:pic>
      <p:sp>
        <p:nvSpPr>
          <p:cNvPr id="201" name="CustomShape 2"/>
          <p:cNvSpPr/>
          <p:nvPr/>
        </p:nvSpPr>
        <p:spPr>
          <a:xfrm>
            <a:off x="216000" y="4075920"/>
            <a:ext cx="892764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14. Відокремлення стравоходу від  раніше відокремленого органокомплексу (рис. 9).</a:t>
            </a:r>
            <a:endParaRPr lang="ru-RU" sz="1600" b="0" strike="noStrike" spc="-1">
              <a:latin typeface="Arial"/>
            </a:endParaRPr>
          </a:p>
        </p:txBody>
      </p:sp>
      <p:sp>
        <p:nvSpPr>
          <p:cNvPr id="202" name="CustomShape 3"/>
          <p:cNvSpPr/>
          <p:nvPr/>
        </p:nvSpPr>
        <p:spPr>
          <a:xfrm>
            <a:off x="360000" y="3384000"/>
            <a:ext cx="8495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8.  Вилучення легень: а — перерізанння трахеї та стравоходу в ділянці шиї та </a:t>
            </a:r>
            <a:endParaRPr lang="ru-RU" sz="1600" b="0" strike="noStrike" spc="-1">
              <a:latin typeface="Arial"/>
            </a:endParaRPr>
          </a:p>
          <a:p>
            <a:pPr>
              <a:lnSpc>
                <a:spcPct val="100000"/>
              </a:lnSpc>
            </a:pPr>
            <a:r>
              <a:rPr lang="ru-RU" sz="1600" b="1" strike="noStrike" spc="-1">
                <a:solidFill>
                  <a:srgbClr val="800080"/>
                </a:solidFill>
                <a:latin typeface="Arial"/>
              </a:rPr>
              <a:t>діафрагми; б — вилучення легень з трахеєю та стравоходом; в — вилучення легень після видалення стравоходу</a:t>
            </a:r>
            <a:endParaRPr lang="ru-RU" sz="1600" b="0" strike="noStrike" spc="-1">
              <a:latin typeface="Arial"/>
            </a:endParaRPr>
          </a:p>
        </p:txBody>
      </p:sp>
      <p:sp>
        <p:nvSpPr>
          <p:cNvPr id="203" name="CustomShape 4"/>
          <p:cNvSpPr/>
          <p:nvPr/>
        </p:nvSpPr>
        <p:spPr>
          <a:xfrm>
            <a:off x="288000" y="293040"/>
            <a:ext cx="8711640" cy="130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ea typeface="Microsoft YaHei"/>
              </a:rPr>
              <a:t>13.  Для вилучення легень, трахеї та стравоходу потрібно перерізати зафіксовані пінцетом трахею та стравохід в ділянці шиї (рис. 8а). Потім обережно підтягнувши  органокомплекс вверх, відокремити стравохід від аорти, що залишилась у грудній порожнині (див. рис. 8б), після чого перерізати трахею та стравохід у ділянці діафрагми.  </a:t>
            </a:r>
            <a:endParaRPr lang="ru-RU" sz="1600" b="0" strike="noStrike" spc="-1">
              <a:latin typeface="Arial"/>
            </a:endParaRPr>
          </a:p>
        </p:txBody>
      </p:sp>
    </p:spTree>
    <p:extLst>
      <p:ext uri="{BB962C8B-B14F-4D97-AF65-F5344CB8AC3E}">
        <p14:creationId xmlns:p14="http://schemas.microsoft.com/office/powerpoint/2010/main" val="86366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p:cNvPicPr/>
          <p:nvPr/>
        </p:nvPicPr>
        <p:blipFill>
          <a:blip r:embed="rId2" cstate="print"/>
          <a:srcRect l="24675" t="22697" r="39652" b="52766"/>
          <a:stretch/>
        </p:blipFill>
        <p:spPr>
          <a:xfrm>
            <a:off x="1656000" y="890280"/>
            <a:ext cx="6119640" cy="2205360"/>
          </a:xfrm>
          <a:prstGeom prst="rect">
            <a:avLst/>
          </a:prstGeom>
          <a:ln w="9360">
            <a:noFill/>
          </a:ln>
        </p:spPr>
      </p:pic>
      <p:sp>
        <p:nvSpPr>
          <p:cNvPr id="205" name="CustomShape 1"/>
          <p:cNvSpPr/>
          <p:nvPr/>
        </p:nvSpPr>
        <p:spPr>
          <a:xfrm>
            <a:off x="360000" y="288000"/>
            <a:ext cx="86396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15. Знайти та вирізати грудну частину аорти, що проходить вздовж хребтового каналу (рис. 10).</a:t>
            </a:r>
            <a:endParaRPr lang="ru-RU" sz="1600" b="0" strike="noStrike" spc="-1">
              <a:latin typeface="Arial"/>
            </a:endParaRPr>
          </a:p>
        </p:txBody>
      </p:sp>
      <p:sp>
        <p:nvSpPr>
          <p:cNvPr id="206" name="CustomShape 2"/>
          <p:cNvSpPr/>
          <p:nvPr/>
        </p:nvSpPr>
        <p:spPr>
          <a:xfrm>
            <a:off x="360000" y="5774400"/>
            <a:ext cx="8783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11. Вилучення селезінки: а — топографічне розташування органа; </a:t>
            </a:r>
            <a:endParaRPr lang="ru-RU" sz="1600" b="0" strike="noStrike" spc="-1">
              <a:latin typeface="Arial"/>
            </a:endParaRPr>
          </a:p>
          <a:p>
            <a:pPr>
              <a:lnSpc>
                <a:spcPct val="100000"/>
              </a:lnSpc>
            </a:pPr>
            <a:r>
              <a:rPr lang="ru-RU" sz="1600" b="1" strike="noStrike" spc="-1">
                <a:solidFill>
                  <a:srgbClr val="800080"/>
                </a:solidFill>
                <a:latin typeface="Arial"/>
              </a:rPr>
              <a:t>б — вилучення селезінки без навколишніх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16. Вилучення селезінки (рис. 11), розташованої в ділянці лівого підребер`я черевної порожнини, її відокремлення від навколишніх тканин.</a:t>
            </a:r>
            <a:endParaRPr lang="ru-RU" sz="1600" b="0" strike="noStrike" spc="-1">
              <a:latin typeface="Arial"/>
            </a:endParaRPr>
          </a:p>
        </p:txBody>
      </p:sp>
      <p:pic>
        <p:nvPicPr>
          <p:cNvPr id="207" name="Picture 2"/>
          <p:cNvPicPr/>
          <p:nvPr/>
        </p:nvPicPr>
        <p:blipFill>
          <a:blip r:embed="rId2" cstate="print"/>
          <a:srcRect l="23723" t="58287" r="39176" b="19690"/>
          <a:stretch/>
        </p:blipFill>
        <p:spPr>
          <a:xfrm>
            <a:off x="1656000" y="3744000"/>
            <a:ext cx="5831640" cy="1946160"/>
          </a:xfrm>
          <a:prstGeom prst="rect">
            <a:avLst/>
          </a:prstGeom>
          <a:ln w="9360">
            <a:noFill/>
          </a:ln>
        </p:spPr>
      </p:pic>
      <p:sp>
        <p:nvSpPr>
          <p:cNvPr id="208" name="CustomShape 3"/>
          <p:cNvSpPr/>
          <p:nvPr/>
        </p:nvSpPr>
        <p:spPr>
          <a:xfrm>
            <a:off x="432000" y="3096000"/>
            <a:ext cx="8423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10. Вилучення грудної аорти: а — топографічне розташування органа (позначено стрілкою); б — відокремлення аорти від хребта; в — вилучена грудна аорта </a:t>
            </a:r>
            <a:endParaRPr lang="ru-RU" sz="1600" b="0" strike="noStrike" spc="-1">
              <a:latin typeface="Arial"/>
            </a:endParaRPr>
          </a:p>
        </p:txBody>
      </p:sp>
    </p:spTree>
    <p:extLst>
      <p:ext uri="{BB962C8B-B14F-4D97-AF65-F5344CB8AC3E}">
        <p14:creationId xmlns:p14="http://schemas.microsoft.com/office/powerpoint/2010/main" val="2407626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
          <p:cNvPicPr/>
          <p:nvPr/>
        </p:nvPicPr>
        <p:blipFill>
          <a:blip r:embed="rId2" cstate="print"/>
          <a:srcRect l="24108" t="62574" r="41298" b="17785"/>
          <a:stretch/>
        </p:blipFill>
        <p:spPr>
          <a:xfrm>
            <a:off x="262800" y="4464000"/>
            <a:ext cx="6144840" cy="2015640"/>
          </a:xfrm>
          <a:prstGeom prst="rect">
            <a:avLst/>
          </a:prstGeom>
          <a:ln w="9360">
            <a:noFill/>
          </a:ln>
        </p:spPr>
      </p:pic>
      <p:sp>
        <p:nvSpPr>
          <p:cNvPr id="210" name="CustomShape 1"/>
          <p:cNvSpPr/>
          <p:nvPr/>
        </p:nvSpPr>
        <p:spPr>
          <a:xfrm>
            <a:off x="365400" y="504000"/>
            <a:ext cx="863424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17. Вилучення підшлункової залози (рис. 12), розташованої в області S-подібного </a:t>
            </a:r>
            <a:endParaRPr lang="ru-RU" sz="1600" b="0" strike="noStrike" spc="-1">
              <a:latin typeface="Arial"/>
            </a:endParaRPr>
          </a:p>
          <a:p>
            <a:pPr>
              <a:lnSpc>
                <a:spcPct val="100000"/>
              </a:lnSpc>
            </a:pPr>
            <a:r>
              <a:rPr lang="ru-RU" sz="1600" b="1" strike="noStrike" spc="-1">
                <a:latin typeface="Arial"/>
              </a:rPr>
              <a:t>вигину тонкої кишки, та відокремлення її від навколишніх тканин.</a:t>
            </a:r>
            <a:endParaRPr lang="ru-RU" sz="1600" b="0" strike="noStrike" spc="-1">
              <a:latin typeface="Arial"/>
            </a:endParaRPr>
          </a:p>
        </p:txBody>
      </p:sp>
      <p:pic>
        <p:nvPicPr>
          <p:cNvPr id="211" name="Picture 2"/>
          <p:cNvPicPr/>
          <p:nvPr/>
        </p:nvPicPr>
        <p:blipFill>
          <a:blip r:embed="rId2" cstate="print"/>
          <a:srcRect l="23640" t="26570" r="38960" b="51585"/>
          <a:stretch/>
        </p:blipFill>
        <p:spPr>
          <a:xfrm>
            <a:off x="288000" y="1152360"/>
            <a:ext cx="5972760" cy="2015280"/>
          </a:xfrm>
          <a:prstGeom prst="rect">
            <a:avLst/>
          </a:prstGeom>
          <a:ln w="9360">
            <a:noFill/>
          </a:ln>
        </p:spPr>
      </p:pic>
      <p:sp>
        <p:nvSpPr>
          <p:cNvPr id="212" name="CustomShape 2"/>
          <p:cNvSpPr/>
          <p:nvPr/>
        </p:nvSpPr>
        <p:spPr>
          <a:xfrm>
            <a:off x="288000" y="3349440"/>
            <a:ext cx="87116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18. Вилучення шлунка здійснюється шляхом відділення його у верхній частині стравоходу, а нижньої – від дванадцятипалої кишки (рис. 13, а). Далі роблять розріз шлунка великою кривизною (див. рис. 13, б, в) і прополіскують його у фізіологічному розчині, звільнивши від вмісту (див. рис. 13, г).</a:t>
            </a:r>
            <a:endParaRPr lang="ru-RU" sz="1600" b="0" strike="noStrike" spc="-1">
              <a:latin typeface="Arial"/>
            </a:endParaRPr>
          </a:p>
        </p:txBody>
      </p:sp>
      <p:sp>
        <p:nvSpPr>
          <p:cNvPr id="213" name="CustomShape 3"/>
          <p:cNvSpPr/>
          <p:nvPr/>
        </p:nvSpPr>
        <p:spPr>
          <a:xfrm>
            <a:off x="6264000" y="1224000"/>
            <a:ext cx="2735640" cy="179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12. Вилучення підшлункової залози: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 (позначено стрілкою);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б - підшлункова залоза після вилучення</a:t>
            </a:r>
            <a:endParaRPr lang="ru-RU" sz="1600" b="0" strike="noStrike" spc="-1">
              <a:latin typeface="Arial"/>
            </a:endParaRPr>
          </a:p>
        </p:txBody>
      </p:sp>
      <p:sp>
        <p:nvSpPr>
          <p:cNvPr id="214" name="CustomShape 4"/>
          <p:cNvSpPr/>
          <p:nvPr/>
        </p:nvSpPr>
        <p:spPr>
          <a:xfrm>
            <a:off x="6480000" y="4608000"/>
            <a:ext cx="244764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13. Вилучення шлунка: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 б,в - розтин шлунка по великій кривизні;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г - промивання шлунка в фіз. розчині</a:t>
            </a:r>
            <a:endParaRPr lang="ru-RU" sz="1600" b="0" strike="noStrike" spc="-1">
              <a:latin typeface="Arial"/>
            </a:endParaRPr>
          </a:p>
        </p:txBody>
      </p:sp>
    </p:spTree>
    <p:extLst>
      <p:ext uri="{BB962C8B-B14F-4D97-AF65-F5344CB8AC3E}">
        <p14:creationId xmlns:p14="http://schemas.microsoft.com/office/powerpoint/2010/main" val="372913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Рисунок 133"/>
          <p:cNvPicPr/>
          <p:nvPr/>
        </p:nvPicPr>
        <p:blipFill>
          <a:blip r:embed="rId2" cstate="print"/>
          <a:stretch/>
        </p:blipFill>
        <p:spPr>
          <a:xfrm>
            <a:off x="240480" y="108000"/>
            <a:ext cx="8759520" cy="6569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642960" y="500040"/>
            <a:ext cx="8000280" cy="313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Arial"/>
                <a:ea typeface="DejaVu Sans"/>
              </a:rPr>
              <a:t>19. Вилучення фрагментів тонкої й товстої кишки довжиною 1–3 див: тонкої – відступивши від шлунка на 0,5–1 см (рис. 14, а), товстої – відступивши від сліпої кишки на 0,5–1 см (див. 14., б, в). Після вилучення відокремити від навколишніх тканин (див. рис. 14, г, д). Звільнити від вмісту, прополоскавши у фізіологічному розчині.</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20. Якщо необхідно дослідити всі відділи кишечника (з вмістом або без), то петлі кишок можна помістити в гістологічні касети повністю, звернувши їх у формі «равлика» (див. рис. 14, е).</a:t>
            </a:r>
            <a:endParaRPr lang="ru-RU" sz="2000" b="0" strike="noStrike" spc="-1">
              <a:latin typeface="Arial"/>
            </a:endParaRPr>
          </a:p>
        </p:txBody>
      </p:sp>
    </p:spTree>
    <p:extLst>
      <p:ext uri="{BB962C8B-B14F-4D97-AF65-F5344CB8AC3E}">
        <p14:creationId xmlns:p14="http://schemas.microsoft.com/office/powerpoint/2010/main" val="208983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p:cNvPicPr/>
          <p:nvPr/>
        </p:nvPicPr>
        <p:blipFill>
          <a:blip r:embed="rId2" cstate="print"/>
          <a:srcRect l="29105" t="16604" r="41212" b="30669"/>
          <a:stretch/>
        </p:blipFill>
        <p:spPr>
          <a:xfrm>
            <a:off x="1728000" y="144000"/>
            <a:ext cx="6077160" cy="5615640"/>
          </a:xfrm>
          <a:prstGeom prst="rect">
            <a:avLst/>
          </a:prstGeom>
          <a:ln w="9360">
            <a:noFill/>
          </a:ln>
        </p:spPr>
      </p:pic>
      <p:sp>
        <p:nvSpPr>
          <p:cNvPr id="217" name="CustomShape 1"/>
          <p:cNvSpPr/>
          <p:nvPr/>
        </p:nvSpPr>
        <p:spPr>
          <a:xfrm>
            <a:off x="360000" y="5760000"/>
            <a:ext cx="866160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14. Вилучення кишечника: а - вилучення фрагмента кишки; б - відокремлення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фрагмента від оточуючих тканин; в - фрагмент після відокремлення від оточуючих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тканин; г - укладка фрагмента кишечника для розміщення в гістологічній касеті</a:t>
            </a:r>
            <a:endParaRPr lang="ru-RU" sz="1600" b="0" strike="noStrike" spc="-1">
              <a:latin typeface="Arial"/>
            </a:endParaRPr>
          </a:p>
        </p:txBody>
      </p:sp>
    </p:spTree>
    <p:extLst>
      <p:ext uri="{BB962C8B-B14F-4D97-AF65-F5344CB8AC3E}">
        <p14:creationId xmlns:p14="http://schemas.microsoft.com/office/powerpoint/2010/main" val="280676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p:cNvPicPr/>
          <p:nvPr/>
        </p:nvPicPr>
        <p:blipFill>
          <a:blip r:embed="rId2" cstate="print"/>
          <a:srcRect l="23275" t="25561" r="37602" b="22352"/>
          <a:stretch/>
        </p:blipFill>
        <p:spPr>
          <a:xfrm>
            <a:off x="288000" y="1305720"/>
            <a:ext cx="6263640" cy="5209920"/>
          </a:xfrm>
          <a:prstGeom prst="rect">
            <a:avLst/>
          </a:prstGeom>
          <a:ln w="9360">
            <a:noFill/>
          </a:ln>
        </p:spPr>
      </p:pic>
      <p:sp>
        <p:nvSpPr>
          <p:cNvPr id="219" name="CustomShape 1"/>
          <p:cNvSpPr/>
          <p:nvPr/>
        </p:nvSpPr>
        <p:spPr>
          <a:xfrm>
            <a:off x="324360" y="144000"/>
            <a:ext cx="867528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21. Вилучення печінки шляхом розрізу серозних зв'язок, що утримують її: вінцевої, що прикріплюється до діафрагми, нирково-печінкової, шлунково-печінкової та печінково-дванадцятипалої кишки (рис. 15, а, в). Допускається вирізування та фіксація окремих фрагментів печінки після зважування.</a:t>
            </a:r>
            <a:endParaRPr lang="ru-RU" sz="1600" b="0" strike="noStrike" spc="-1">
              <a:latin typeface="Arial"/>
            </a:endParaRPr>
          </a:p>
        </p:txBody>
      </p:sp>
      <p:sp>
        <p:nvSpPr>
          <p:cNvPr id="220" name="CustomShape 2"/>
          <p:cNvSpPr/>
          <p:nvPr/>
        </p:nvSpPr>
        <p:spPr>
          <a:xfrm>
            <a:off x="6624000" y="2088000"/>
            <a:ext cx="23036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Microsoft YaHei"/>
              </a:rPr>
              <a:t>Рис. 15. Вилучення печінки: </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а, б, в - розсічення зв`язок, що утримують печінку;</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г - печінка після вилучення</a:t>
            </a:r>
            <a:endParaRPr lang="ru-RU" sz="1800" b="0" strike="noStrike" spc="-1">
              <a:latin typeface="Arial"/>
            </a:endParaRPr>
          </a:p>
        </p:txBody>
      </p:sp>
    </p:spTree>
    <p:extLst>
      <p:ext uri="{BB962C8B-B14F-4D97-AF65-F5344CB8AC3E}">
        <p14:creationId xmlns:p14="http://schemas.microsoft.com/office/powerpoint/2010/main" val="1639131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p:cNvPicPr/>
          <p:nvPr/>
        </p:nvPicPr>
        <p:blipFill>
          <a:blip r:embed="rId2" cstate="print"/>
          <a:srcRect l="25392" t="55256" r="39608" b="23834"/>
          <a:stretch/>
        </p:blipFill>
        <p:spPr>
          <a:xfrm>
            <a:off x="292320" y="3816000"/>
            <a:ext cx="6187320" cy="2159640"/>
          </a:xfrm>
          <a:prstGeom prst="rect">
            <a:avLst/>
          </a:prstGeom>
          <a:ln w="9360">
            <a:noFill/>
          </a:ln>
        </p:spPr>
      </p:pic>
      <p:sp>
        <p:nvSpPr>
          <p:cNvPr id="222" name="CustomShape 1"/>
          <p:cNvSpPr/>
          <p:nvPr/>
        </p:nvSpPr>
        <p:spPr>
          <a:xfrm>
            <a:off x="288000" y="360000"/>
            <a:ext cx="8639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22. Вилучення надниркових залоз (рис. 16, а, б) і відокремлення їх від навколишніх тканин (див. рис. 16, в).</a:t>
            </a:r>
            <a:endParaRPr lang="ru-RU" sz="1600" b="0" strike="noStrike" spc="-1">
              <a:latin typeface="Arial"/>
            </a:endParaRPr>
          </a:p>
          <a:p>
            <a:pPr>
              <a:lnSpc>
                <a:spcPct val="100000"/>
              </a:lnSpc>
            </a:pPr>
            <a:r>
              <a:rPr lang="ru-RU" sz="1600" b="1" strike="noStrike" spc="-1">
                <a:latin typeface="Arial"/>
              </a:rPr>
              <a:t>23. Вилучення нирок (рис. 17, а) та відокремлення їх від навколишніх тканин (див. рис. 17, б).</a:t>
            </a:r>
            <a:endParaRPr lang="ru-RU" sz="1600" b="0" strike="noStrike" spc="-1">
              <a:latin typeface="Arial"/>
            </a:endParaRPr>
          </a:p>
        </p:txBody>
      </p:sp>
      <p:sp>
        <p:nvSpPr>
          <p:cNvPr id="223" name="CustomShape 2"/>
          <p:cNvSpPr/>
          <p:nvPr/>
        </p:nvSpPr>
        <p:spPr>
          <a:xfrm>
            <a:off x="6552000" y="1526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16. Вилучення наднирників: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б, - відокремлення органу;</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відокремлення наднирників після вилучення навколишніх тканин</a:t>
            </a:r>
            <a:endParaRPr lang="ru-RU" sz="1600" b="0" strike="noStrike" spc="-1">
              <a:latin typeface="Arial"/>
            </a:endParaRPr>
          </a:p>
        </p:txBody>
      </p:sp>
      <p:pic>
        <p:nvPicPr>
          <p:cNvPr id="224" name="Picture 2"/>
          <p:cNvPicPr/>
          <p:nvPr/>
        </p:nvPicPr>
        <p:blipFill>
          <a:blip r:embed="rId2" cstate="print"/>
          <a:srcRect l="24954" t="22712" r="40482" b="55610"/>
          <a:stretch/>
        </p:blipFill>
        <p:spPr>
          <a:xfrm>
            <a:off x="264240" y="1368000"/>
            <a:ext cx="6215400" cy="2303640"/>
          </a:xfrm>
          <a:prstGeom prst="rect">
            <a:avLst/>
          </a:prstGeom>
          <a:ln w="9360">
            <a:noFill/>
          </a:ln>
        </p:spPr>
      </p:pic>
      <p:sp>
        <p:nvSpPr>
          <p:cNvPr id="225" name="CustomShape 3"/>
          <p:cNvSpPr/>
          <p:nvPr/>
        </p:nvSpPr>
        <p:spPr>
          <a:xfrm>
            <a:off x="6624000" y="3830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17. Вилучення нирок: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вилучення нирки;  б - відокремлення оточуючих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нирки після вилучення навколишніх тканин</a:t>
            </a:r>
            <a:endParaRPr lang="ru-RU" sz="1600" b="0" strike="noStrike" spc="-1">
              <a:latin typeface="Arial"/>
            </a:endParaRPr>
          </a:p>
        </p:txBody>
      </p:sp>
    </p:spTree>
    <p:extLst>
      <p:ext uri="{BB962C8B-B14F-4D97-AF65-F5344CB8AC3E}">
        <p14:creationId xmlns:p14="http://schemas.microsoft.com/office/powerpoint/2010/main" val="1951023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1224000" y="5877720"/>
            <a:ext cx="62946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0000"/>
                </a:solidFill>
                <a:latin typeface="Arial"/>
              </a:rPr>
              <a:t>Після вилучення марковані шматочки тканин/органів </a:t>
            </a:r>
            <a:endParaRPr lang="ru-RU" sz="1800" b="0" strike="noStrike" spc="-1">
              <a:latin typeface="Arial"/>
            </a:endParaRPr>
          </a:p>
          <a:p>
            <a:pPr algn="ctr">
              <a:lnSpc>
                <a:spcPct val="100000"/>
              </a:lnSpc>
            </a:pPr>
            <a:r>
              <a:rPr lang="ru-RU" sz="1800" b="1" strike="noStrike" spc="-1">
                <a:solidFill>
                  <a:srgbClr val="FF0000"/>
                </a:solidFill>
                <a:latin typeface="Arial"/>
              </a:rPr>
              <a:t>одразу вносять у достатній об`єм фіксуючої рідини</a:t>
            </a:r>
            <a:endParaRPr lang="ru-RU" sz="1800" b="0" strike="noStrike" spc="-1">
              <a:latin typeface="Arial"/>
            </a:endParaRPr>
          </a:p>
        </p:txBody>
      </p:sp>
      <p:pic>
        <p:nvPicPr>
          <p:cNvPr id="227" name="Рисунок 226"/>
          <p:cNvPicPr/>
          <p:nvPr/>
        </p:nvPicPr>
        <p:blipFill>
          <a:blip r:embed="rId2" cstate="print"/>
          <a:stretch/>
        </p:blipFill>
        <p:spPr>
          <a:xfrm>
            <a:off x="101160" y="393840"/>
            <a:ext cx="8927640" cy="5178600"/>
          </a:xfrm>
          <a:prstGeom prst="rect">
            <a:avLst/>
          </a:prstGeom>
          <a:ln>
            <a:noFill/>
          </a:ln>
        </p:spPr>
      </p:pic>
    </p:spTree>
    <p:extLst>
      <p:ext uri="{BB962C8B-B14F-4D97-AF65-F5344CB8AC3E}">
        <p14:creationId xmlns:p14="http://schemas.microsoft.com/office/powerpoint/2010/main" val="42157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Shape 1"/>
          <p:cNvSpPr txBox="1"/>
          <p:nvPr/>
        </p:nvSpPr>
        <p:spPr>
          <a:xfrm>
            <a:off x="415957" y="136510"/>
            <a:ext cx="8567621" cy="6800408"/>
          </a:xfrm>
          <a:prstGeom prst="rect">
            <a:avLst/>
          </a:prstGeom>
          <a:noFill/>
          <a:ln>
            <a:noFill/>
          </a:ln>
        </p:spPr>
        <p:txBody>
          <a:bodyPr wrap="square" lIns="90000" tIns="45000" rIns="90000" bIns="45000">
            <a:spAutoFit/>
          </a:bodyPr>
          <a:lstStyle/>
          <a:p>
            <a:pPr algn="just"/>
            <a:r>
              <a:rPr lang="ru-RU" sz="2200" b="1" strike="noStrike" spc="-1" dirty="0" err="1">
                <a:solidFill>
                  <a:srgbClr val="0000B0"/>
                </a:solidFill>
                <a:latin typeface="Arial"/>
              </a:rPr>
              <a:t>Фіксація</a:t>
            </a:r>
            <a:r>
              <a:rPr lang="ru-RU" sz="2200" b="1" strike="noStrike" spc="-1" dirty="0">
                <a:solidFill>
                  <a:srgbClr val="0000B0"/>
                </a:solidFill>
                <a:latin typeface="Arial"/>
              </a:rPr>
              <a:t> </a:t>
            </a:r>
            <a:r>
              <a:rPr lang="ru-RU" sz="2200" b="1" strike="noStrike" spc="-1" dirty="0" err="1">
                <a:solidFill>
                  <a:srgbClr val="0000B0"/>
                </a:solidFill>
                <a:latin typeface="Arial"/>
              </a:rPr>
              <a:t>органокомплексу</a:t>
            </a:r>
            <a:r>
              <a:rPr lang="ru-RU" sz="2200" b="1" strike="noStrike" spc="-1" dirty="0">
                <a:solidFill>
                  <a:srgbClr val="0000B0"/>
                </a:solidFill>
                <a:latin typeface="Arial"/>
              </a:rPr>
              <a:t>. </a:t>
            </a:r>
            <a:endParaRPr lang="ru-RU" sz="2200" b="0" strike="noStrike" spc="-1" dirty="0">
              <a:latin typeface="Arial"/>
            </a:endParaRPr>
          </a:p>
          <a:p>
            <a:pPr algn="just"/>
            <a:r>
              <a:rPr lang="ru-RU" sz="1800" b="1" strike="noStrike" spc="-1" dirty="0">
                <a:latin typeface="Arial"/>
              </a:rPr>
              <a:t>Для </a:t>
            </a:r>
            <a:r>
              <a:rPr lang="ru-RU" sz="1800" b="1" strike="noStrike" spc="-1" dirty="0" err="1">
                <a:latin typeface="Arial"/>
              </a:rPr>
              <a:t>забезпечення</a:t>
            </a:r>
            <a:r>
              <a:rPr lang="ru-RU" sz="1800" b="1" strike="noStrike" spc="-1" dirty="0">
                <a:latin typeface="Arial"/>
              </a:rPr>
              <a:t> </a:t>
            </a:r>
            <a:r>
              <a:rPr lang="ru-RU" sz="1800" b="1" strike="noStrike" spc="-1" dirty="0" err="1">
                <a:latin typeface="Arial"/>
              </a:rPr>
              <a:t>належної</a:t>
            </a:r>
            <a:r>
              <a:rPr lang="ru-RU" sz="1800" b="1" strike="noStrike" spc="-1" dirty="0">
                <a:latin typeface="Arial"/>
              </a:rPr>
              <a:t> </a:t>
            </a:r>
            <a:r>
              <a:rPr lang="ru-RU" sz="1800" b="1" strike="noStrike" spc="-1" dirty="0" err="1">
                <a:latin typeface="Arial"/>
              </a:rPr>
              <a:t>якості</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рекомендується</a:t>
            </a:r>
            <a:r>
              <a:rPr lang="ru-RU" sz="1800" b="1" strike="noStrike" spc="-1" dirty="0">
                <a:latin typeface="Arial"/>
              </a:rPr>
              <a:t> </a:t>
            </a:r>
            <a:r>
              <a:rPr lang="ru-RU" sz="1800" b="1" strike="noStrike" spc="-1" dirty="0" err="1">
                <a:solidFill>
                  <a:srgbClr val="DC0000"/>
                </a:solidFill>
                <a:latin typeface="Arial"/>
              </a:rPr>
              <a:t>співвідношення</a:t>
            </a:r>
            <a:r>
              <a:rPr lang="ru-RU" sz="1800" b="1" strike="noStrike" spc="-1" dirty="0">
                <a:solidFill>
                  <a:srgbClr val="DC0000"/>
                </a:solidFill>
                <a:latin typeface="Arial"/>
              </a:rPr>
              <a:t> </a:t>
            </a:r>
            <a:r>
              <a:rPr lang="ru-RU" sz="1800" b="1" strike="noStrike" spc="-1" dirty="0" err="1">
                <a:solidFill>
                  <a:srgbClr val="DC0000"/>
                </a:solidFill>
                <a:latin typeface="Arial"/>
              </a:rPr>
              <a:t>обсягу</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до </a:t>
            </a:r>
            <a:r>
              <a:rPr lang="ru-RU" sz="1800" b="1" strike="noStrike" spc="-1" dirty="0" err="1">
                <a:solidFill>
                  <a:srgbClr val="DC0000"/>
                </a:solidFill>
                <a:latin typeface="Arial"/>
              </a:rPr>
              <a:t>фіксуючої</a:t>
            </a:r>
            <a:r>
              <a:rPr lang="ru-RU" sz="1800" b="1" strike="noStrike" spc="-1" dirty="0">
                <a:solidFill>
                  <a:srgbClr val="DC0000"/>
                </a:solidFill>
                <a:latin typeface="Arial"/>
              </a:rPr>
              <a:t> </a:t>
            </a:r>
            <a:r>
              <a:rPr lang="ru-RU" sz="1800" b="1" strike="noStrike" spc="-1" dirty="0" err="1">
                <a:solidFill>
                  <a:srgbClr val="DC0000"/>
                </a:solidFill>
                <a:latin typeface="Arial"/>
              </a:rPr>
              <a:t>рідини</a:t>
            </a:r>
            <a:r>
              <a:rPr lang="ru-RU" sz="1800" b="1" strike="noStrike" spc="-1" dirty="0">
                <a:solidFill>
                  <a:srgbClr val="DC0000"/>
                </a:solidFill>
                <a:latin typeface="Arial"/>
              </a:rPr>
              <a:t> (10% </a:t>
            </a:r>
            <a:r>
              <a:rPr lang="ru-RU" sz="1800" b="1" strike="noStrike" spc="-1" dirty="0" err="1">
                <a:solidFill>
                  <a:srgbClr val="DC0000"/>
                </a:solidFill>
                <a:latin typeface="Arial"/>
              </a:rPr>
              <a:t>забуферений</a:t>
            </a:r>
            <a:r>
              <a:rPr lang="ru-RU" sz="1800" b="1" strike="noStrike" spc="-1" dirty="0">
                <a:solidFill>
                  <a:srgbClr val="DC0000"/>
                </a:solidFill>
                <a:latin typeface="Arial"/>
              </a:rPr>
              <a:t> </a:t>
            </a:r>
            <a:r>
              <a:rPr lang="ru-RU" sz="1800" b="1" strike="noStrike" spc="-1" dirty="0" err="1">
                <a:solidFill>
                  <a:srgbClr val="DC0000"/>
                </a:solidFill>
                <a:latin typeface="Arial"/>
              </a:rPr>
              <a:t>формалін</a:t>
            </a:r>
            <a:r>
              <a:rPr lang="ru-RU" sz="1800" b="1" strike="noStrike" spc="-1" dirty="0">
                <a:solidFill>
                  <a:srgbClr val="DC0000"/>
                </a:solidFill>
                <a:latin typeface="Arial"/>
              </a:rPr>
              <a:t>) 1:10</a:t>
            </a:r>
            <a:r>
              <a:rPr lang="ru-RU" sz="1800" b="1" strike="noStrike" spc="-1" dirty="0">
                <a:latin typeface="Arial"/>
              </a:rPr>
              <a:t>. </a:t>
            </a:r>
            <a:endParaRPr lang="ru-RU" sz="1800" b="0" strike="noStrike" spc="-1" dirty="0">
              <a:latin typeface="Arial"/>
            </a:endParaRPr>
          </a:p>
          <a:p>
            <a:pPr algn="just"/>
            <a:r>
              <a:rPr lang="ru-RU" sz="1800" b="1" strike="noStrike" spc="-1" dirty="0">
                <a:latin typeface="Arial"/>
              </a:rPr>
              <a:t>У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дослідженнях</a:t>
            </a:r>
            <a:r>
              <a:rPr lang="ru-RU" sz="1800" b="1" strike="noStrike" spc="-1" dirty="0">
                <a:latin typeface="Arial"/>
              </a:rPr>
              <a:t> </a:t>
            </a:r>
            <a:r>
              <a:rPr lang="ru-RU" sz="1800" b="1" strike="noStrike" spc="-1" dirty="0" err="1">
                <a:latin typeface="Arial"/>
              </a:rPr>
              <a:t>патоморфологічній</a:t>
            </a:r>
            <a:r>
              <a:rPr lang="ru-RU" sz="1800" b="1" strike="noStrike" spc="-1" dirty="0">
                <a:latin typeface="Arial"/>
              </a:rPr>
              <a:t> </a:t>
            </a:r>
            <a:r>
              <a:rPr lang="ru-RU" sz="1800" b="1" strike="noStrike" spc="-1" dirty="0" err="1">
                <a:latin typeface="Arial"/>
              </a:rPr>
              <a:t>діагностиці</a:t>
            </a:r>
            <a:r>
              <a:rPr lang="ru-RU" sz="1800" b="1" strike="noStrike" spc="-1" dirty="0">
                <a:latin typeface="Arial"/>
              </a:rPr>
              <a:t> </a:t>
            </a:r>
            <a:r>
              <a:rPr lang="ru-RU" sz="1800" b="1" strike="noStrike" spc="-1" dirty="0" err="1">
                <a:latin typeface="Arial"/>
              </a:rPr>
              <a:t>піддається</a:t>
            </a:r>
            <a:r>
              <a:rPr lang="ru-RU" sz="1800" b="1" strike="noStrike" spc="-1" dirty="0">
                <a:latin typeface="Arial"/>
              </a:rPr>
              <a:t> </a:t>
            </a:r>
            <a:r>
              <a:rPr lang="ru-RU" sz="1800" b="1" u="sng" strike="noStrike" spc="-1" dirty="0">
                <a:uFillTx/>
                <a:latin typeface="Arial"/>
              </a:rPr>
              <a:t>великий </a:t>
            </a:r>
            <a:r>
              <a:rPr lang="ru-RU" sz="1800" b="1" u="sng" strike="noStrike" spc="-1" dirty="0" err="1">
                <a:uFillTx/>
                <a:latin typeface="Arial"/>
              </a:rPr>
              <a:t>перелік</a:t>
            </a:r>
            <a:r>
              <a:rPr lang="ru-RU" sz="1800" b="1" u="sng" strike="noStrike" spc="-1" dirty="0">
                <a:uFillTx/>
                <a:latin typeface="Arial"/>
              </a:rPr>
              <a:t> </a:t>
            </a:r>
            <a:r>
              <a:rPr lang="ru-RU" sz="1800" b="1" u="sng" strike="noStrike" spc="-1" dirty="0" err="1">
                <a:uFillTx/>
                <a:latin typeface="Arial"/>
              </a:rPr>
              <a:t>органів</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однієї</a:t>
            </a:r>
            <a:r>
              <a:rPr lang="ru-RU" sz="1800" b="1" u="sng" strike="noStrike" spc="-1" dirty="0">
                <a:uFillTx/>
                <a:latin typeface="Arial"/>
              </a:rPr>
              <a:t> </a:t>
            </a:r>
            <a:r>
              <a:rPr lang="ru-RU" sz="1800" b="1" u="sng" strike="noStrike" spc="-1" dirty="0" err="1">
                <a:uFillTx/>
                <a:latin typeface="Arial"/>
              </a:rPr>
              <a:t>тварини</a:t>
            </a:r>
            <a:r>
              <a:rPr lang="ru-RU" sz="1800" b="1" u="sng" strike="noStrike" spc="-1" dirty="0">
                <a:uFillTx/>
                <a:latin typeface="Arial"/>
              </a:rPr>
              <a:t>, </a:t>
            </a:r>
            <a:r>
              <a:rPr lang="ru-RU" sz="1800" b="1" u="sng" strike="noStrike" spc="-1" dirty="0" err="1">
                <a:uFillTx/>
                <a:latin typeface="Arial"/>
              </a:rPr>
              <a:t>які</a:t>
            </a:r>
            <a:r>
              <a:rPr lang="ru-RU" sz="1800" b="1" u="sng" strike="noStrike" spc="-1" dirty="0">
                <a:uFillTx/>
                <a:latin typeface="Arial"/>
              </a:rPr>
              <a:t> </a:t>
            </a:r>
            <a:r>
              <a:rPr lang="ru-RU" sz="1800" b="1" u="sng" strike="noStrike" spc="-1" dirty="0" err="1">
                <a:uFillTx/>
                <a:latin typeface="Arial"/>
              </a:rPr>
              <a:t>найчастіше</a:t>
            </a:r>
            <a:r>
              <a:rPr lang="ru-RU" sz="1800" b="1" u="sng" strike="noStrike" spc="-1" dirty="0">
                <a:uFillTx/>
                <a:latin typeface="Arial"/>
              </a:rPr>
              <a:t> </a:t>
            </a:r>
            <a:r>
              <a:rPr lang="ru-RU" sz="1800" b="1" u="sng" strike="noStrike" spc="-1" dirty="0" err="1">
                <a:uFillTx/>
                <a:latin typeface="Arial"/>
              </a:rPr>
              <a:t>фіксуються</a:t>
            </a:r>
            <a:r>
              <a:rPr lang="ru-RU" sz="1800" b="1" u="sng" strike="noStrike" spc="-1" dirty="0">
                <a:uFillTx/>
                <a:latin typeface="Arial"/>
              </a:rPr>
              <a:t> в </a:t>
            </a:r>
            <a:r>
              <a:rPr lang="ru-RU" sz="1800" b="1" u="sng" strike="noStrike" spc="-1" dirty="0" err="1">
                <a:uFillTx/>
                <a:latin typeface="Arial"/>
              </a:rPr>
              <a:t>одній</a:t>
            </a:r>
            <a:r>
              <a:rPr lang="ru-RU" sz="1800" b="1" u="sng" strike="noStrike" spc="-1" dirty="0">
                <a:uFillTx/>
                <a:latin typeface="Arial"/>
              </a:rPr>
              <a:t> </a:t>
            </a:r>
            <a:r>
              <a:rPr lang="ru-RU" sz="1800" b="1" u="sng" strike="noStrike" spc="-1" dirty="0" err="1">
                <a:uFillTx/>
                <a:latin typeface="Arial"/>
              </a:rPr>
              <a:t>ємності</a:t>
            </a:r>
            <a:r>
              <a:rPr lang="ru-RU" sz="1800" b="1" strike="noStrike" spc="-1" dirty="0">
                <a:latin typeface="Arial"/>
              </a:rPr>
              <a:t>. </a:t>
            </a:r>
            <a:r>
              <a:rPr lang="ru-RU" sz="1800" b="1" strike="noStrike" spc="-1" dirty="0" err="1">
                <a:latin typeface="Arial"/>
              </a:rPr>
              <a:t>Питомий</a:t>
            </a:r>
            <a:r>
              <a:rPr lang="ru-RU" sz="1800" b="1" strike="noStrike" spc="-1" dirty="0">
                <a:latin typeface="Arial"/>
              </a:rPr>
              <a:t> </a:t>
            </a:r>
            <a:r>
              <a:rPr lang="ru-RU" sz="1800" b="1" strike="noStrike" spc="-1" dirty="0" err="1">
                <a:latin typeface="Arial"/>
              </a:rPr>
              <a:t>обсяг</a:t>
            </a:r>
            <a:r>
              <a:rPr lang="ru-RU" sz="1800" b="1" strike="noStrike" spc="-1" dirty="0">
                <a:latin typeface="Arial"/>
              </a:rPr>
              <a:t> </a:t>
            </a:r>
            <a:r>
              <a:rPr lang="ru-RU" sz="1800" b="1" strike="noStrike" spc="-1" dirty="0" err="1">
                <a:latin typeface="Arial"/>
              </a:rPr>
              <a:t>органокомплексів</a:t>
            </a:r>
            <a:r>
              <a:rPr lang="ru-RU" sz="1800" b="1" strike="noStrike" spc="-1" dirty="0">
                <a:latin typeface="Arial"/>
              </a:rPr>
              <a:t> </a:t>
            </a:r>
            <a:r>
              <a:rPr lang="ru-RU" sz="1800" b="1" strike="noStrike" spc="-1" dirty="0" err="1">
                <a:latin typeface="Arial"/>
              </a:rPr>
              <a:t>щурів</a:t>
            </a:r>
            <a:r>
              <a:rPr lang="ru-RU" sz="1800" b="1" strike="noStrike" spc="-1" dirty="0">
                <a:latin typeface="Arial"/>
              </a:rPr>
              <a:t>, </a:t>
            </a:r>
            <a:r>
              <a:rPr lang="ru-RU" sz="1800" b="1" strike="noStrike" spc="-1" dirty="0" err="1">
                <a:latin typeface="Arial"/>
              </a:rPr>
              <a:t>миші</a:t>
            </a:r>
            <a:r>
              <a:rPr lang="ru-RU" sz="1800" b="1" strike="noStrike" spc="-1" dirty="0">
                <a:latin typeface="Arial"/>
              </a:rPr>
              <a:t> і кролика, а </a:t>
            </a:r>
            <a:r>
              <a:rPr lang="ru-RU" sz="1800" b="1" strike="noStrike" spc="-1" dirty="0" err="1">
                <a:latin typeface="Arial"/>
              </a:rPr>
              <a:t>також</a:t>
            </a:r>
            <a:r>
              <a:rPr lang="ru-RU" sz="1800" b="1" strike="noStrike" spc="-1" dirty="0">
                <a:latin typeface="Arial"/>
              </a:rPr>
              <a:t> оптимальна </a:t>
            </a:r>
            <a:r>
              <a:rPr lang="ru-RU" sz="1800" b="1" strike="noStrike" spc="-1" dirty="0" err="1">
                <a:latin typeface="Arial"/>
              </a:rPr>
              <a:t>кількість</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a:t>
            </a:r>
            <a:r>
              <a:rPr lang="ru-RU" sz="1800" b="1" strike="noStrike" spc="-1" dirty="0" err="1">
                <a:latin typeface="Arial"/>
              </a:rPr>
              <a:t>необхідного</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витягнутих</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без </a:t>
            </a:r>
            <a:r>
              <a:rPr lang="ru-RU" sz="1800" b="1" strike="noStrike" spc="-1" dirty="0" err="1">
                <a:latin typeface="Arial"/>
              </a:rPr>
              <a:t>істотного</a:t>
            </a:r>
            <a:r>
              <a:rPr lang="ru-RU" sz="1800" b="1" strike="noStrike" spc="-1" dirty="0">
                <a:latin typeface="Arial"/>
              </a:rPr>
              <a:t>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їх</a:t>
            </a:r>
            <a:r>
              <a:rPr lang="ru-RU" sz="1800" b="1" strike="noStrike" spc="-1" dirty="0">
                <a:latin typeface="Arial"/>
              </a:rPr>
              <a:t> </a:t>
            </a:r>
            <a:r>
              <a:rPr lang="ru-RU" sz="1800" b="1" strike="noStrike" spc="-1" dirty="0" err="1">
                <a:latin typeface="Arial"/>
              </a:rPr>
              <a:t>цілісності</a:t>
            </a:r>
            <a:r>
              <a:rPr lang="ru-RU" sz="1800" b="1" strike="noStrike" spc="-1" dirty="0">
                <a:latin typeface="Arial"/>
              </a:rPr>
              <a:t> представлена в </a:t>
            </a:r>
            <a:r>
              <a:rPr lang="ru-RU" sz="1800" b="1" strike="noStrike" spc="-1" dirty="0" err="1">
                <a:latin typeface="Arial"/>
              </a:rPr>
              <a:t>Таблиці</a:t>
            </a:r>
            <a:r>
              <a:rPr lang="ru-RU" sz="1800" b="1" strike="noStrike" spc="-1" dirty="0">
                <a:latin typeface="Arial"/>
              </a:rPr>
              <a:t>. </a:t>
            </a:r>
            <a:endParaRPr lang="ru-RU" sz="1800" b="0" strike="noStrike" spc="-1" dirty="0">
              <a:latin typeface="Arial"/>
            </a:endParaRPr>
          </a:p>
          <a:p>
            <a:pPr algn="just"/>
            <a:r>
              <a:rPr lang="ru-RU" sz="1800" b="1" strike="noStrike" spc="-1" dirty="0" err="1">
                <a:latin typeface="Arial"/>
              </a:rPr>
              <a:t>Більшість</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показують</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i="1" u="sng" strike="noStrike" spc="-1" dirty="0" err="1">
                <a:uFillTx/>
                <a:latin typeface="Arial"/>
              </a:rPr>
              <a:t>занурення</a:t>
            </a:r>
            <a:r>
              <a:rPr lang="ru-RU" sz="1800" b="1" i="1" u="sng" strike="noStrike" spc="-1" dirty="0">
                <a:uFillTx/>
                <a:latin typeface="Arial"/>
              </a:rPr>
              <a:t> </a:t>
            </a:r>
            <a:r>
              <a:rPr lang="ru-RU" sz="1800" b="1" i="1" u="sng" strike="noStrike" spc="-1" dirty="0" err="1">
                <a:uFillTx/>
                <a:latin typeface="Arial"/>
              </a:rPr>
              <a:t>витягнутих</a:t>
            </a:r>
            <a:r>
              <a:rPr lang="ru-RU" sz="1800" b="1" i="1" u="sng" strike="noStrike" spc="-1" dirty="0">
                <a:uFillTx/>
                <a:latin typeface="Arial"/>
              </a:rPr>
              <a:t> </a:t>
            </a:r>
            <a:r>
              <a:rPr lang="ru-RU" sz="1800" b="1" i="1" u="sng" strike="noStrike" spc="-1" dirty="0" err="1">
                <a:uFillTx/>
                <a:latin typeface="Arial"/>
              </a:rPr>
              <a:t>органів</a:t>
            </a:r>
            <a:r>
              <a:rPr lang="ru-RU" sz="1800" b="1" i="1" u="sng" strike="noStrike" spc="-1" dirty="0">
                <a:uFillTx/>
                <a:latin typeface="Arial"/>
              </a:rPr>
              <a:t> і тканин в </a:t>
            </a:r>
            <a:r>
              <a:rPr lang="ru-RU" sz="1800" b="1" i="1" u="sng" strike="noStrike" spc="-1" dirty="0" err="1">
                <a:uFillTx/>
                <a:latin typeface="Arial"/>
              </a:rPr>
              <a:t>фіксуючий</a:t>
            </a:r>
            <a:r>
              <a:rPr lang="ru-RU" sz="1800" b="1" i="1" u="sng" strike="noStrike" spc="-1" dirty="0">
                <a:uFillTx/>
                <a:latin typeface="Arial"/>
              </a:rPr>
              <a:t> </a:t>
            </a:r>
            <a:r>
              <a:rPr lang="ru-RU" sz="1800" b="1" i="1" u="sng" strike="noStrike" spc="-1" dirty="0" err="1">
                <a:uFillTx/>
                <a:latin typeface="Arial"/>
              </a:rPr>
              <a:t>розчин</a:t>
            </a:r>
            <a:r>
              <a:rPr lang="ru-RU" sz="1800" b="1" i="1" u="sng" strike="noStrike" spc="-1" dirty="0">
                <a:uFillTx/>
                <a:latin typeface="Arial"/>
              </a:rPr>
              <a:t> </a:t>
            </a:r>
            <a:r>
              <a:rPr lang="ru-RU" sz="1800" b="1" i="1" u="sng" strike="noStrike" spc="-1" dirty="0" err="1">
                <a:uFillTx/>
                <a:latin typeface="Arial"/>
              </a:rPr>
              <a:t>має</a:t>
            </a:r>
            <a:r>
              <a:rPr lang="ru-RU" sz="1800" b="1" i="1" u="sng" strike="noStrike" spc="-1" dirty="0">
                <a:uFillTx/>
                <a:latin typeface="Arial"/>
              </a:rPr>
              <a:t> </a:t>
            </a:r>
            <a:r>
              <a:rPr lang="ru-RU" sz="1800" b="1" i="1" u="sng" strike="noStrike" spc="-1" dirty="0" err="1">
                <a:uFillTx/>
                <a:latin typeface="Arial"/>
              </a:rPr>
              <a:t>проводитися</a:t>
            </a:r>
            <a:r>
              <a:rPr lang="ru-RU" sz="1800" b="1" i="1" u="sng" strike="noStrike" spc="-1" dirty="0">
                <a:uFillTx/>
                <a:latin typeface="Arial"/>
              </a:rPr>
              <a:t> </a:t>
            </a:r>
            <a:r>
              <a:rPr lang="ru-RU" sz="1800" b="1" i="1" u="sng" strike="noStrike" spc="-1" dirty="0" err="1">
                <a:uFillTx/>
                <a:latin typeface="Arial"/>
              </a:rPr>
              <a:t>якомога</a:t>
            </a:r>
            <a:r>
              <a:rPr lang="ru-RU" sz="1800" b="1" i="1" u="sng" strike="noStrike" spc="-1" dirty="0">
                <a:uFillTx/>
                <a:latin typeface="Arial"/>
              </a:rPr>
              <a:t> </a:t>
            </a:r>
            <a:r>
              <a:rPr lang="ru-RU" sz="1800" b="1" i="1" u="sng" strike="noStrike" spc="-1" dirty="0" err="1">
                <a:uFillTx/>
                <a:latin typeface="Arial"/>
              </a:rPr>
              <a:t>швидше</a:t>
            </a:r>
            <a:r>
              <a:rPr lang="ru-RU" sz="1800" b="1" i="1" u="sng" strike="noStrike" spc="-1" dirty="0">
                <a:uFillTx/>
                <a:latin typeface="Arial"/>
              </a:rPr>
              <a:t>, </a:t>
            </a:r>
            <a:r>
              <a:rPr lang="ru-RU" sz="1800" b="1" i="1" u="sng" strike="noStrike" spc="-1" dirty="0" err="1">
                <a:uFillTx/>
                <a:latin typeface="Arial"/>
              </a:rPr>
              <a:t>відразу</a:t>
            </a:r>
            <a:r>
              <a:rPr lang="ru-RU" sz="1800" b="1" i="1" u="sng" strike="noStrike" spc="-1" dirty="0">
                <a:uFillTx/>
                <a:latin typeface="Arial"/>
              </a:rPr>
              <a:t> </a:t>
            </a:r>
            <a:r>
              <a:rPr lang="ru-RU" sz="1800" b="1" i="1" u="sng" strike="noStrike" spc="-1" dirty="0" err="1">
                <a:uFillTx/>
                <a:latin typeface="Arial"/>
              </a:rPr>
              <a:t>після</a:t>
            </a:r>
            <a:r>
              <a:rPr lang="ru-RU" sz="1800" b="1" i="1" u="sng" strike="noStrike" spc="-1" dirty="0">
                <a:uFillTx/>
                <a:latin typeface="Arial"/>
              </a:rPr>
              <a:t> </a:t>
            </a:r>
            <a:r>
              <a:rPr lang="ru-RU" sz="1800" b="1" i="1" u="sng" strike="noStrike" spc="-1" dirty="0" err="1">
                <a:uFillTx/>
                <a:latin typeface="Arial"/>
              </a:rPr>
              <a:t>закінчення</a:t>
            </a:r>
            <a:r>
              <a:rPr lang="ru-RU" sz="1800" b="1" i="1" u="sng" strike="noStrike" spc="-1" dirty="0">
                <a:uFillTx/>
                <a:latin typeface="Arial"/>
              </a:rPr>
              <a:t> </a:t>
            </a:r>
            <a:r>
              <a:rPr lang="ru-RU" sz="1800" b="1" i="1" u="sng" strike="noStrike" spc="-1" dirty="0" err="1">
                <a:uFillTx/>
                <a:latin typeface="Arial"/>
              </a:rPr>
              <a:t>некропсії</a:t>
            </a:r>
            <a:r>
              <a:rPr lang="ru-RU" sz="1800" b="1" i="1" u="sng" strike="noStrike" spc="-1" dirty="0">
                <a:uFillTx/>
                <a:latin typeface="Arial"/>
              </a:rPr>
              <a:t>, не </a:t>
            </a:r>
            <a:r>
              <a:rPr lang="ru-RU" sz="1800" b="1" i="1" u="sng" strike="noStrike" spc="-1" dirty="0" err="1">
                <a:uFillTx/>
                <a:latin typeface="Arial"/>
              </a:rPr>
              <a:t>пізніше</a:t>
            </a:r>
            <a:r>
              <a:rPr lang="ru-RU" sz="1800" b="1" i="1" u="sng" strike="noStrike" spc="-1" dirty="0">
                <a:uFillTx/>
                <a:latin typeface="Arial"/>
              </a:rPr>
              <a:t> 30 </a:t>
            </a:r>
            <a:r>
              <a:rPr lang="ru-RU" sz="1800" b="1" i="1" u="sng" strike="noStrike" spc="-1" dirty="0" err="1">
                <a:uFillTx/>
                <a:latin typeface="Arial"/>
              </a:rPr>
              <a:t>хв</a:t>
            </a:r>
            <a:r>
              <a:rPr lang="ru-RU" sz="1800" b="1" i="1" u="sng" strike="noStrike" spc="-1" dirty="0">
                <a:uFillTx/>
                <a:latin typeface="Arial"/>
              </a:rPr>
              <a:t> </a:t>
            </a:r>
            <a:r>
              <a:rPr lang="ru-RU" sz="1800" b="1" i="1" u="sng" strike="noStrike" spc="-1" dirty="0" err="1">
                <a:uFillTx/>
                <a:latin typeface="Arial"/>
              </a:rPr>
              <a:t>від</a:t>
            </a:r>
            <a:r>
              <a:rPr lang="ru-RU" sz="1800" b="1" i="1" u="sng" strike="noStrike" spc="-1" dirty="0">
                <a:uFillTx/>
                <a:latin typeface="Arial"/>
              </a:rPr>
              <a:t> моменту </a:t>
            </a:r>
            <a:r>
              <a:rPr lang="ru-RU" sz="1800" b="1" i="1" u="sng" strike="noStrike" spc="-1" dirty="0" err="1">
                <a:uFillTx/>
                <a:latin typeface="Arial"/>
              </a:rPr>
              <a:t>смерті</a:t>
            </a:r>
            <a:r>
              <a:rPr lang="ru-RU" sz="1800" b="1" i="1" u="sng" strike="noStrike" spc="-1" dirty="0">
                <a:uFillTx/>
                <a:latin typeface="Arial"/>
              </a:rPr>
              <a:t> </a:t>
            </a:r>
            <a:r>
              <a:rPr lang="ru-RU" sz="1800" b="1" i="1" u="sng" strike="noStrike" spc="-1" dirty="0" err="1">
                <a:uFillTx/>
                <a:latin typeface="Arial"/>
              </a:rPr>
              <a:t>тварини</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в </a:t>
            </a:r>
            <a:r>
              <a:rPr lang="ru-RU" sz="1800" b="1" strike="noStrike" spc="-1" dirty="0" err="1">
                <a:latin typeface="Arial"/>
              </a:rPr>
              <a:t>навколишньому</a:t>
            </a:r>
            <a:r>
              <a:rPr lang="ru-RU" sz="1800" b="1" strike="noStrike" spc="-1" dirty="0">
                <a:latin typeface="Arial"/>
              </a:rPr>
              <a:t> </a:t>
            </a:r>
            <a:r>
              <a:rPr lang="ru-RU" sz="1800" b="1" strike="noStrike" spc="-1" dirty="0" err="1">
                <a:latin typeface="Arial"/>
              </a:rPr>
              <a:t>середовищі</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прискорити</a:t>
            </a:r>
            <a:r>
              <a:rPr lang="ru-RU" sz="1800" b="1" strike="noStrike" spc="-1" dirty="0">
                <a:latin typeface="Arial"/>
              </a:rPr>
              <a:t> </a:t>
            </a:r>
            <a:r>
              <a:rPr lang="ru-RU" sz="1800" b="1" strike="noStrike" spc="-1" dirty="0" err="1">
                <a:latin typeface="Arial"/>
              </a:rPr>
              <a:t>процес</a:t>
            </a:r>
            <a:r>
              <a:rPr lang="ru-RU" sz="1800" b="1" strike="noStrike" spc="-1" dirty="0">
                <a:latin typeface="Arial"/>
              </a:rPr>
              <a:t> </a:t>
            </a:r>
            <a:r>
              <a:rPr lang="ru-RU" sz="1800" b="1" strike="noStrike" spc="-1" dirty="0" err="1">
                <a:latin typeface="Arial"/>
              </a:rPr>
              <a:t>аутолізу</a:t>
            </a:r>
            <a:r>
              <a:rPr lang="ru-RU" sz="1800" b="1" strike="noStrike" spc="-1" dirty="0">
                <a:latin typeface="Arial"/>
              </a:rPr>
              <a:t> і привести до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тканинної</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що</a:t>
            </a:r>
            <a:r>
              <a:rPr lang="ru-RU" sz="1800" b="1" strike="noStrike" spc="-1" dirty="0">
                <a:latin typeface="Arial"/>
              </a:rPr>
              <a:t>, в свою </a:t>
            </a:r>
            <a:r>
              <a:rPr lang="ru-RU" sz="1800" b="1" strike="noStrike" spc="-1" dirty="0" err="1">
                <a:latin typeface="Arial"/>
              </a:rPr>
              <a:t>чергу</a:t>
            </a:r>
            <a:r>
              <a:rPr lang="ru-RU" sz="1800" b="1" strike="noStrike" spc="-1" dirty="0">
                <a:latin typeface="Arial"/>
              </a:rPr>
              <a:t>, </a:t>
            </a:r>
            <a:r>
              <a:rPr lang="ru-RU" sz="1800" b="1" strike="noStrike" spc="-1" dirty="0" err="1">
                <a:latin typeface="Arial"/>
              </a:rPr>
              <a:t>загрожує</a:t>
            </a:r>
            <a:r>
              <a:rPr lang="ru-RU" sz="1800" b="1" strike="noStrike" spc="-1" dirty="0">
                <a:latin typeface="Arial"/>
              </a:rPr>
              <a:t> </a:t>
            </a:r>
            <a:r>
              <a:rPr lang="ru-RU" sz="1800" b="1" strike="noStrike" spc="-1" dirty="0" err="1">
                <a:latin typeface="Arial"/>
              </a:rPr>
              <a:t>появою</a:t>
            </a:r>
            <a:r>
              <a:rPr lang="ru-RU" sz="1800" b="1" strike="noStrike" spc="-1" dirty="0">
                <a:latin typeface="Arial"/>
              </a:rPr>
              <a:t> </a:t>
            </a:r>
            <a:r>
              <a:rPr lang="ru-RU" sz="1800" b="1" strike="noStrike" spc="-1" dirty="0" err="1">
                <a:latin typeface="Arial"/>
              </a:rPr>
              <a:t>артефактів</a:t>
            </a:r>
            <a:r>
              <a:rPr lang="ru-RU" sz="1800" b="1" strike="noStrike" spc="-1" dirty="0">
                <a:latin typeface="Arial"/>
              </a:rPr>
              <a:t> і </a:t>
            </a:r>
            <a:r>
              <a:rPr lang="ru-RU" sz="1800" b="1" strike="noStrike" spc="-1" dirty="0" err="1">
                <a:latin typeface="Arial"/>
              </a:rPr>
              <a:t>спотворенням</a:t>
            </a:r>
            <a:r>
              <a:rPr lang="ru-RU" sz="1800" b="1" strike="noStrike" spc="-1" dirty="0">
                <a:latin typeface="Arial"/>
              </a:rPr>
              <a:t> </a:t>
            </a:r>
            <a:r>
              <a:rPr lang="ru-RU" sz="1800" b="1" strike="noStrike" spc="-1" dirty="0" err="1">
                <a:latin typeface="Arial"/>
              </a:rPr>
              <a:t>результатів</a:t>
            </a:r>
            <a:r>
              <a:rPr lang="ru-RU" sz="1800" b="1" strike="noStrike" spc="-1" dirty="0">
                <a:latin typeface="Arial"/>
              </a:rPr>
              <a:t> </a:t>
            </a:r>
            <a:r>
              <a:rPr lang="ru-RU" sz="1800" b="1" strike="noStrike" spc="-1" dirty="0" err="1">
                <a:latin typeface="Arial"/>
              </a:rPr>
              <a:t>мікроскопії</a:t>
            </a:r>
            <a:r>
              <a:rPr lang="ru-RU" sz="1800" b="1" strike="noStrike" spc="-1" dirty="0">
                <a:latin typeface="Arial"/>
              </a:rPr>
              <a:t>. </a:t>
            </a:r>
            <a:r>
              <a:rPr lang="ru-RU" sz="1800" b="1" strike="noStrike" spc="-1" dirty="0" err="1">
                <a:latin typeface="Arial"/>
              </a:rPr>
              <a:t>Згідно</a:t>
            </a:r>
            <a:r>
              <a:rPr lang="ru-RU" sz="1800" b="1" strike="noStrike" spc="-1" dirty="0">
                <a:latin typeface="Arial"/>
              </a:rPr>
              <a:t> з </a:t>
            </a:r>
            <a:r>
              <a:rPr lang="ru-RU" sz="1800" b="1" strike="noStrike" spc="-1" dirty="0" err="1">
                <a:latin typeface="Arial"/>
              </a:rPr>
              <a:t>даними</a:t>
            </a:r>
            <a:r>
              <a:rPr lang="ru-RU" sz="1800" b="1" strike="noStrike" spc="-1" dirty="0">
                <a:latin typeface="Arial"/>
              </a:rPr>
              <a:t> </a:t>
            </a:r>
            <a:r>
              <a:rPr lang="ru-RU" sz="1800" b="1" strike="noStrike" spc="-1" dirty="0" err="1">
                <a:latin typeface="Arial"/>
              </a:rPr>
              <a:t>літератури</a:t>
            </a:r>
            <a:r>
              <a:rPr lang="ru-RU" sz="1800" b="1" strike="noStrike" spc="-1" dirty="0">
                <a:latin typeface="Arial"/>
              </a:rPr>
              <a:t>, перед </a:t>
            </a:r>
            <a:r>
              <a:rPr lang="ru-RU" sz="1800" b="1" strike="noStrike" spc="-1" dirty="0" err="1">
                <a:latin typeface="Arial"/>
              </a:rPr>
              <a:t>приміщенням</a:t>
            </a:r>
            <a:r>
              <a:rPr lang="ru-RU" sz="1800" b="1" strike="noStrike" spc="-1" dirty="0">
                <a:latin typeface="Arial"/>
              </a:rPr>
              <a:t> в контейнер з </a:t>
            </a:r>
            <a:r>
              <a:rPr lang="ru-RU" sz="1800" b="1" strike="noStrike" spc="-1" dirty="0" err="1">
                <a:latin typeface="Arial"/>
              </a:rPr>
              <a:t>фіксуючим</a:t>
            </a:r>
            <a:r>
              <a:rPr lang="ru-RU" sz="1800" b="1" strike="noStrike" spc="-1" dirty="0">
                <a:latin typeface="Arial"/>
              </a:rPr>
              <a:t> </a:t>
            </a:r>
            <a:r>
              <a:rPr lang="ru-RU" sz="1800" b="1" strike="noStrike" spc="-1" dirty="0" err="1">
                <a:latin typeface="Arial"/>
              </a:rPr>
              <a:t>розчином</a:t>
            </a:r>
            <a:r>
              <a:rPr lang="ru-RU" sz="1800" b="1" strike="noStrike" spc="-1" dirty="0">
                <a:latin typeface="Arial"/>
              </a:rPr>
              <a:t> </a:t>
            </a:r>
            <a:r>
              <a:rPr lang="ru-RU" sz="1800" b="1" u="sng" strike="noStrike" spc="-1" dirty="0" err="1">
                <a:uFillTx/>
                <a:latin typeface="Arial"/>
              </a:rPr>
              <a:t>великі</a:t>
            </a:r>
            <a:r>
              <a:rPr lang="ru-RU" sz="1800" b="1" u="sng" strike="noStrike" spc="-1" dirty="0">
                <a:uFillTx/>
                <a:latin typeface="Arial"/>
              </a:rPr>
              <a:t> </a:t>
            </a:r>
            <a:r>
              <a:rPr lang="ru-RU" sz="1800" b="1" u="sng" strike="noStrike" spc="-1" dirty="0" err="1">
                <a:uFillTx/>
                <a:latin typeface="Arial"/>
              </a:rPr>
              <a:t>органи</a:t>
            </a:r>
            <a:r>
              <a:rPr lang="ru-RU" sz="1800" b="1" u="sng" strike="noStrike" spc="-1" dirty="0">
                <a:uFillTx/>
                <a:latin typeface="Arial"/>
              </a:rPr>
              <a:t> (</a:t>
            </a:r>
            <a:r>
              <a:rPr lang="ru-RU" sz="1800" b="1" u="sng" strike="noStrike" spc="-1" dirty="0" err="1">
                <a:uFillTx/>
                <a:latin typeface="Arial"/>
              </a:rPr>
              <a:t>легені</a:t>
            </a:r>
            <a:r>
              <a:rPr lang="ru-RU" sz="1800" b="1" u="sng" strike="noStrike" spc="-1" dirty="0">
                <a:uFillTx/>
                <a:latin typeface="Arial"/>
              </a:rPr>
              <a:t>, </a:t>
            </a:r>
            <a:r>
              <a:rPr lang="ru-RU" sz="1800" b="1" u="sng" strike="noStrike" spc="-1" dirty="0" err="1">
                <a:uFillTx/>
                <a:latin typeface="Arial"/>
              </a:rPr>
              <a:t>печінка</a:t>
            </a:r>
            <a:r>
              <a:rPr lang="ru-RU" sz="1800" b="1" u="sng" strike="noStrike" spc="-1" dirty="0">
                <a:uFillTx/>
                <a:latin typeface="Arial"/>
              </a:rPr>
              <a:t>, </a:t>
            </a:r>
            <a:r>
              <a:rPr lang="ru-RU" sz="1800" b="1" u="sng" strike="noStrike" spc="-1" dirty="0" err="1">
                <a:uFillTx/>
                <a:latin typeface="Arial"/>
              </a:rPr>
              <a:t>нирки</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нарізати</a:t>
            </a:r>
            <a:r>
              <a:rPr lang="ru-RU" sz="1800" b="1" u="sng" strike="noStrike" spc="-1" dirty="0">
                <a:uFillTx/>
                <a:latin typeface="Arial"/>
              </a:rPr>
              <a:t> невеликими </a:t>
            </a:r>
            <a:r>
              <a:rPr lang="ru-RU" sz="1800" b="1" u="sng" strike="noStrike" spc="-1" dirty="0" err="1">
                <a:uFillTx/>
                <a:latin typeface="Arial"/>
              </a:rPr>
              <a:t>шматочками</a:t>
            </a:r>
            <a:r>
              <a:rPr lang="ru-RU" sz="1800" b="1" u="sng" strike="noStrike" spc="-1" dirty="0">
                <a:uFillTx/>
                <a:latin typeface="Arial"/>
              </a:rPr>
              <a:t> для </a:t>
            </a:r>
            <a:r>
              <a:rPr lang="ru-RU" sz="1800" b="1" u="sng" strike="noStrike" spc="-1" dirty="0" err="1">
                <a:uFillTx/>
                <a:latin typeface="Arial"/>
              </a:rPr>
              <a:t>більш</a:t>
            </a:r>
            <a:r>
              <a:rPr lang="ru-RU" sz="1800" b="1" u="sng" strike="noStrike" spc="-1" dirty="0">
                <a:uFillTx/>
                <a:latin typeface="Arial"/>
              </a:rPr>
              <a:t> </a:t>
            </a:r>
            <a:r>
              <a:rPr lang="ru-RU" sz="1800" b="1" u="sng" strike="noStrike" spc="-1" dirty="0" err="1">
                <a:uFillTx/>
                <a:latin typeface="Arial"/>
              </a:rPr>
              <a:t>ретельної</a:t>
            </a:r>
            <a:r>
              <a:rPr lang="ru-RU" sz="1800" b="1" u="sng" strike="noStrike" spc="-1" dirty="0">
                <a:uFillTx/>
                <a:latin typeface="Arial"/>
              </a:rPr>
              <a:t> </a:t>
            </a:r>
            <a:r>
              <a:rPr lang="ru-RU" sz="1800" b="1" u="sng" strike="noStrike" spc="-1" dirty="0" err="1">
                <a:uFillTx/>
                <a:latin typeface="Arial"/>
              </a:rPr>
              <a:t>фіксації</a:t>
            </a:r>
            <a:r>
              <a:rPr lang="ru-RU" sz="1800" b="1" u="sng" strike="noStrike" spc="-1" dirty="0">
                <a:uFillTx/>
                <a:latin typeface="Arial"/>
              </a:rPr>
              <a:t>.</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на думку </a:t>
            </a:r>
            <a:r>
              <a:rPr lang="ru-RU" sz="1800" b="1" strike="noStrike" spc="-1" dirty="0" err="1">
                <a:latin typeface="Arial"/>
              </a:rPr>
              <a:t>деяких</a:t>
            </a:r>
            <a:r>
              <a:rPr lang="ru-RU" sz="1800" b="1" strike="noStrike" spc="-1" dirty="0">
                <a:latin typeface="Arial"/>
              </a:rPr>
              <a:t> </a:t>
            </a:r>
            <a:r>
              <a:rPr lang="ru-RU" sz="1800" b="1" strike="noStrike" spc="-1" dirty="0" err="1">
                <a:latin typeface="Arial"/>
              </a:rPr>
              <a:t>авторів</a:t>
            </a:r>
            <a:r>
              <a:rPr lang="ru-RU" sz="1800" b="1" strike="noStrike" spc="-1" dirty="0">
                <a:latin typeface="Arial"/>
              </a:rPr>
              <a:t>, </a:t>
            </a:r>
            <a:r>
              <a:rPr lang="ru-RU" sz="1800" b="1" strike="noStrike" spc="-1" dirty="0" err="1">
                <a:latin typeface="Arial"/>
              </a:rPr>
              <a:t>навіть</a:t>
            </a:r>
            <a:r>
              <a:rPr lang="ru-RU" sz="1800" b="1" strike="noStrike" spc="-1" dirty="0">
                <a:latin typeface="Arial"/>
              </a:rPr>
              <a:t> </a:t>
            </a:r>
            <a:r>
              <a:rPr lang="ru-RU" sz="1800" b="1" strike="noStrike" spc="-1" dirty="0" err="1">
                <a:latin typeface="Arial"/>
              </a:rPr>
              <a:t>великі</a:t>
            </a:r>
            <a:r>
              <a:rPr lang="ru-RU" sz="1800" b="1" strike="noStrike" spc="-1" dirty="0">
                <a:latin typeface="Arial"/>
              </a:rPr>
              <a:t> </a:t>
            </a:r>
            <a:r>
              <a:rPr lang="ru-RU" sz="1800" b="1" strike="noStrike" spc="-1" dirty="0" err="1">
                <a:latin typeface="Arial"/>
              </a:rPr>
              <a:t>органи</a:t>
            </a:r>
            <a:r>
              <a:rPr lang="ru-RU" sz="1800" b="1" strike="noStrike" spc="-1" dirty="0">
                <a:latin typeface="Arial"/>
              </a:rPr>
              <a:t> </a:t>
            </a:r>
            <a:r>
              <a:rPr lang="ru-RU" sz="1800" b="1" strike="noStrike" spc="-1" dirty="0" err="1">
                <a:latin typeface="Arial"/>
              </a:rPr>
              <a:t>лабораторних</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відбираються</a:t>
            </a:r>
            <a:r>
              <a:rPr lang="ru-RU" sz="1800" b="1" strike="noStrike" spc="-1" dirty="0">
                <a:latin typeface="Arial"/>
              </a:rPr>
              <a:t> </a:t>
            </a:r>
            <a:r>
              <a:rPr lang="ru-RU" sz="1800" b="1" strike="noStrike" spc="-1" dirty="0" err="1">
                <a:latin typeface="Arial"/>
              </a:rPr>
              <a:t>під</a:t>
            </a:r>
            <a:r>
              <a:rPr lang="ru-RU" sz="1800" b="1" strike="noStrike" spc="-1" dirty="0">
                <a:latin typeface="Arial"/>
              </a:rPr>
              <a:t> час </a:t>
            </a:r>
            <a:r>
              <a:rPr lang="ru-RU" sz="1800" b="1" strike="noStrike" spc="-1" dirty="0" err="1">
                <a:latin typeface="Arial"/>
              </a:rPr>
              <a:t>секції</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фіксувати</a:t>
            </a:r>
            <a:r>
              <a:rPr lang="ru-RU" sz="1800" b="1" strike="noStrike" spc="-1" dirty="0">
                <a:latin typeface="Arial"/>
              </a:rPr>
              <a:t> </a:t>
            </a:r>
            <a:r>
              <a:rPr lang="ru-RU" sz="1800" b="1" strike="noStrike" spc="-1" dirty="0" err="1">
                <a:latin typeface="Arial"/>
              </a:rPr>
              <a:t>цілком</a:t>
            </a:r>
            <a:r>
              <a:rPr lang="ru-RU" sz="1800" b="1" strike="noStrike" spc="-1" dirty="0">
                <a:latin typeface="Arial"/>
              </a:rPr>
              <a:t> </a:t>
            </a:r>
            <a:r>
              <a:rPr lang="ru-RU" sz="1800" b="1" strike="noStrike" spc="-1" dirty="0" err="1">
                <a:latin typeface="Arial"/>
              </a:rPr>
              <a:t>щоб</a:t>
            </a:r>
            <a:r>
              <a:rPr lang="ru-RU" sz="1800" b="1" strike="noStrike" spc="-1" dirty="0">
                <a:latin typeface="Arial"/>
              </a:rPr>
              <a:t> </a:t>
            </a:r>
            <a:r>
              <a:rPr lang="ru-RU" sz="1800" b="1" strike="noStrike" spc="-1" dirty="0" err="1">
                <a:latin typeface="Arial"/>
              </a:rPr>
              <a:t>уникнути</a:t>
            </a:r>
            <a:r>
              <a:rPr lang="ru-RU" sz="1800" b="1" strike="noStrike" spc="-1" dirty="0">
                <a:latin typeface="Arial"/>
              </a:rPr>
              <a:t> </a:t>
            </a:r>
            <a:r>
              <a:rPr lang="ru-RU" sz="1800" b="1" strike="noStrike" spc="-1" dirty="0" err="1">
                <a:latin typeface="Arial"/>
              </a:rPr>
              <a:t>можливого</a:t>
            </a:r>
            <a:r>
              <a:rPr lang="ru-RU" sz="1800" b="1" strike="noStrike" spc="-1" dirty="0">
                <a:latin typeface="Arial"/>
              </a:rPr>
              <a:t> </a:t>
            </a:r>
            <a:r>
              <a:rPr lang="ru-RU" sz="1800" b="1" strike="noStrike" spc="-1" dirty="0" err="1">
                <a:latin typeface="Arial"/>
              </a:rPr>
              <a:t>травматичного</a:t>
            </a:r>
            <a:r>
              <a:rPr lang="ru-RU" sz="1800" b="1" strike="noStrike" spc="-1" dirty="0">
                <a:latin typeface="Arial"/>
              </a:rPr>
              <a:t> </a:t>
            </a:r>
            <a:r>
              <a:rPr lang="ru-RU" sz="1800" b="1" strike="noStrike" spc="-1" dirty="0" err="1">
                <a:latin typeface="Arial"/>
              </a:rPr>
              <a:t>впливу</a:t>
            </a:r>
            <a:r>
              <a:rPr lang="ru-RU" sz="1800" b="1" strike="noStrike" spc="-1" dirty="0">
                <a:latin typeface="Arial"/>
              </a:rPr>
              <a:t>, </a:t>
            </a:r>
            <a:r>
              <a:rPr lang="ru-RU" sz="1800" b="1" strike="noStrike" spc="-1" dirty="0" err="1">
                <a:latin typeface="Arial"/>
              </a:rPr>
              <a:t>здавлювання</a:t>
            </a:r>
            <a:r>
              <a:rPr lang="ru-RU" sz="1800" b="1" strike="noStrike" spc="-1" dirty="0">
                <a:latin typeface="Arial"/>
              </a:rPr>
              <a:t> </a:t>
            </a:r>
            <a:r>
              <a:rPr lang="ru-RU" sz="1800" b="1" strike="noStrike" spc="-1" dirty="0" err="1">
                <a:latin typeface="Arial"/>
              </a:rPr>
              <a:t>або</a:t>
            </a:r>
            <a:r>
              <a:rPr lang="ru-RU" sz="1800" b="1" strike="noStrike" spc="-1" dirty="0">
                <a:latin typeface="Arial"/>
              </a:rPr>
              <a:t> заносу </a:t>
            </a:r>
            <a:r>
              <a:rPr lang="ru-RU" sz="1800" b="1" strike="noStrike" spc="-1" dirty="0" err="1">
                <a:latin typeface="Arial"/>
              </a:rPr>
              <a:t>сторонніх</a:t>
            </a:r>
            <a:r>
              <a:rPr lang="ru-RU" sz="1800" b="1" strike="noStrike" spc="-1" dirty="0">
                <a:latin typeface="Arial"/>
              </a:rPr>
              <a:t> </a:t>
            </a:r>
            <a:r>
              <a:rPr lang="ru-RU" sz="1800" b="1" strike="noStrike" spc="-1" dirty="0" err="1">
                <a:latin typeface="Arial"/>
              </a:rPr>
              <a:t>часток</a:t>
            </a:r>
            <a:r>
              <a:rPr lang="ru-RU" sz="1800" b="1" strike="noStrike" spc="-1" dirty="0">
                <a:latin typeface="Arial"/>
              </a:rPr>
              <a:t> </a:t>
            </a:r>
            <a:r>
              <a:rPr lang="ru-RU" sz="1800" b="1" strike="noStrike" spc="-1" dirty="0" err="1">
                <a:latin typeface="Arial"/>
              </a:rPr>
              <a:t>ззовні</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волосків</a:t>
            </a:r>
            <a:r>
              <a:rPr lang="ru-RU" sz="1800" b="1" strike="noStrike" spc="-1" dirty="0">
                <a:latin typeface="Arial"/>
              </a:rPr>
              <a:t> </a:t>
            </a:r>
            <a:r>
              <a:rPr lang="ru-RU" sz="1800" b="1" strike="noStrike" spc="-1" dirty="0" err="1">
                <a:latin typeface="Arial"/>
              </a:rPr>
              <a:t>вовни</a:t>
            </a:r>
            <a:r>
              <a:rPr lang="ru-RU" sz="1800" b="1" strike="noStrike" spc="-1" dirty="0">
                <a:latin typeface="Arial"/>
              </a:rPr>
              <a:t>, </a:t>
            </a:r>
            <a:r>
              <a:rPr lang="ru-RU" sz="1800" b="1" strike="noStrike" spc="-1" dirty="0" err="1">
                <a:latin typeface="Arial"/>
              </a:rPr>
              <a:t>осколків</a:t>
            </a:r>
            <a:r>
              <a:rPr lang="ru-RU" sz="1800" b="1" strike="noStrike" spc="-1" dirty="0">
                <a:latin typeface="Arial"/>
              </a:rPr>
              <a:t> </a:t>
            </a:r>
            <a:r>
              <a:rPr lang="ru-RU" sz="1800" b="1" strike="noStrike" spc="-1" dirty="0" err="1">
                <a:latin typeface="Arial"/>
              </a:rPr>
              <a:t>кісток</a:t>
            </a:r>
            <a:r>
              <a:rPr lang="ru-RU" sz="1800" b="1" strike="noStrike" spc="-1" dirty="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293455" y="744109"/>
            <a:ext cx="8533800" cy="13806000"/>
          </a:xfrm>
          <a:prstGeom prst="rect">
            <a:avLst/>
          </a:prstGeom>
          <a:noFill/>
          <a:ln>
            <a:noFill/>
          </a:ln>
        </p:spPr>
        <p:txBody>
          <a:bodyPr lIns="90000" tIns="45000" rIns="90000" bIns="45000">
            <a:spAutoFit/>
          </a:bodyPr>
          <a:lstStyle/>
          <a:p>
            <a:pPr algn="just"/>
            <a:r>
              <a:rPr lang="ru-RU" sz="1800" b="1" strike="noStrike" spc="-1" dirty="0" err="1">
                <a:latin typeface="Arial"/>
              </a:rPr>
              <a:t>Фіксований</a:t>
            </a:r>
            <a:r>
              <a:rPr lang="ru-RU" sz="1800" b="1" strike="noStrike" spc="-1" dirty="0">
                <a:latin typeface="Arial"/>
              </a:rPr>
              <a:t> </a:t>
            </a:r>
            <a:r>
              <a:rPr lang="ru-RU" sz="1800" b="1" strike="noStrike" spc="-1" dirty="0" err="1">
                <a:latin typeface="Arial"/>
              </a:rPr>
              <a:t>матеріал</a:t>
            </a:r>
            <a:r>
              <a:rPr lang="ru-RU" sz="1800" b="1" strike="noStrike" spc="-1" dirty="0">
                <a:latin typeface="Arial"/>
              </a:rPr>
              <a:t> через 24-48 год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витягти</a:t>
            </a:r>
            <a:r>
              <a:rPr lang="ru-RU" sz="1800" b="1" strike="noStrike" spc="-1" dirty="0">
                <a:latin typeface="Arial"/>
              </a:rPr>
              <a:t> з </a:t>
            </a:r>
            <a:r>
              <a:rPr lang="ru-RU" sz="1800" b="1" strike="noStrike" spc="-1" dirty="0" err="1">
                <a:latin typeface="Arial"/>
              </a:rPr>
              <a:t>розчину</a:t>
            </a:r>
            <a:r>
              <a:rPr lang="ru-RU" sz="1800" b="1" strike="noStrike" spc="-1" dirty="0">
                <a:latin typeface="Arial"/>
              </a:rPr>
              <a:t> і, не </a:t>
            </a:r>
            <a:r>
              <a:rPr lang="ru-RU" sz="1800" b="1" strike="noStrike" spc="-1" dirty="0" err="1">
                <a:latin typeface="Arial"/>
              </a:rPr>
              <a:t>відкладаючи</a:t>
            </a:r>
            <a:r>
              <a:rPr lang="ru-RU" sz="1800" b="1" strike="noStrike" spc="-1" dirty="0">
                <a:latin typeface="Arial"/>
              </a:rPr>
              <a:t>, </a:t>
            </a:r>
            <a:r>
              <a:rPr lang="ru-RU" sz="1800" b="1" strike="noStrike" spc="-1" dirty="0" err="1">
                <a:latin typeface="Arial"/>
              </a:rPr>
              <a:t>піддати</a:t>
            </a:r>
            <a:r>
              <a:rPr lang="ru-RU" sz="1800" b="1" strike="noStrike" spc="-1" dirty="0">
                <a:latin typeface="Arial"/>
              </a:rPr>
              <a:t> </a:t>
            </a:r>
            <a:r>
              <a:rPr lang="ru-RU" sz="1800" b="1" strike="noStrike" spc="-1" dirty="0" err="1">
                <a:latin typeface="Arial"/>
              </a:rPr>
              <a:t>подальшій</a:t>
            </a:r>
            <a:r>
              <a:rPr lang="ru-RU" sz="1800" b="1" strike="noStrike" spc="-1" dirty="0">
                <a:latin typeface="Arial"/>
              </a:rPr>
              <a:t> </a:t>
            </a:r>
            <a:r>
              <a:rPr lang="ru-RU" sz="1800" b="1" strike="noStrike" spc="-1" dirty="0" err="1">
                <a:latin typeface="Arial"/>
              </a:rPr>
              <a:t>вирізці</a:t>
            </a:r>
            <a:r>
              <a:rPr lang="ru-RU" sz="1800" b="1" strike="noStrike" spc="-1" dirty="0">
                <a:latin typeface="Arial"/>
              </a:rPr>
              <a:t> і </a:t>
            </a:r>
            <a:r>
              <a:rPr lang="ru-RU" sz="1800" b="1" strike="noStrike" spc="-1" dirty="0" err="1">
                <a:latin typeface="Arial"/>
              </a:rPr>
              <a:t>заливці</a:t>
            </a:r>
            <a:r>
              <a:rPr lang="ru-RU" sz="1800" b="1" strike="noStrike" spc="-1" dirty="0">
                <a:latin typeface="Arial"/>
              </a:rPr>
              <a:t> в </a:t>
            </a:r>
            <a:r>
              <a:rPr lang="ru-RU" sz="1800" b="1" strike="noStrike" spc="-1" dirty="0" err="1">
                <a:latin typeface="Arial"/>
              </a:rPr>
              <a:t>парафін</a:t>
            </a:r>
            <a:r>
              <a:rPr lang="ru-RU" sz="1800" b="1" strike="noStrike" spc="-1" dirty="0">
                <a:latin typeface="Arial"/>
              </a:rPr>
              <a:t>. </a:t>
            </a:r>
            <a:r>
              <a:rPr lang="ru-RU" sz="1800" b="1" u="sng" strike="noStrike" spc="-1" dirty="0" err="1">
                <a:uFillTx/>
                <a:latin typeface="Arial"/>
              </a:rPr>
              <a:t>Тривале</a:t>
            </a:r>
            <a:r>
              <a:rPr lang="ru-RU" sz="1800" b="1" u="sng" strike="noStrike" spc="-1" dirty="0">
                <a:uFillTx/>
                <a:latin typeface="Arial"/>
              </a:rPr>
              <a:t> </a:t>
            </a:r>
            <a:r>
              <a:rPr lang="ru-RU" sz="1800" b="1" u="sng" strike="noStrike" spc="-1" dirty="0" err="1">
                <a:uFillTx/>
                <a:latin typeface="Arial"/>
              </a:rPr>
              <a:t>зберігання</a:t>
            </a:r>
            <a:r>
              <a:rPr lang="ru-RU" sz="1800" b="1" u="sng" strike="noStrike" spc="-1" dirty="0">
                <a:uFillTx/>
                <a:latin typeface="Arial"/>
              </a:rPr>
              <a:t> </a:t>
            </a:r>
            <a:r>
              <a:rPr lang="ru-RU" sz="1800" b="1" u="sng" strike="noStrike" spc="-1" dirty="0" err="1">
                <a:uFillTx/>
                <a:latin typeface="Arial"/>
              </a:rPr>
              <a:t>біологічного</a:t>
            </a:r>
            <a:r>
              <a:rPr lang="ru-RU" sz="1800" b="1" u="sng" strike="noStrike" spc="-1" dirty="0">
                <a:uFillTx/>
                <a:latin typeface="Arial"/>
              </a:rPr>
              <a:t> </a:t>
            </a:r>
            <a:r>
              <a:rPr lang="ru-RU" sz="1800" b="1" u="sng" strike="noStrike" spc="-1" dirty="0" err="1">
                <a:uFillTx/>
                <a:latin typeface="Arial"/>
              </a:rPr>
              <a:t>матеріалу</a:t>
            </a:r>
            <a:r>
              <a:rPr lang="ru-RU" sz="1800" b="1" u="sng" strike="noStrike" spc="-1" dirty="0">
                <a:uFillTx/>
                <a:latin typeface="Arial"/>
              </a:rPr>
              <a:t> в </a:t>
            </a:r>
            <a:r>
              <a:rPr lang="ru-RU" sz="1800" b="1" u="sng" strike="noStrike" spc="-1" dirty="0" err="1">
                <a:uFillTx/>
                <a:latin typeface="Arial"/>
              </a:rPr>
              <a:t>фіксуючому</a:t>
            </a:r>
            <a:r>
              <a:rPr lang="ru-RU" sz="1800" b="1" u="sng" strike="noStrike" spc="-1" dirty="0">
                <a:uFillTx/>
                <a:latin typeface="Arial"/>
              </a:rPr>
              <a:t> </a:t>
            </a:r>
            <a:r>
              <a:rPr lang="ru-RU" sz="1800" b="1" u="sng" strike="noStrike" spc="-1" dirty="0" err="1">
                <a:uFillTx/>
                <a:latin typeface="Arial"/>
              </a:rPr>
              <a:t>речовині</a:t>
            </a:r>
            <a:r>
              <a:rPr lang="ru-RU" sz="1800" b="1" u="sng" strike="noStrike" spc="-1" dirty="0">
                <a:uFillTx/>
                <a:latin typeface="Arial"/>
              </a:rPr>
              <a:t> </a:t>
            </a:r>
            <a:r>
              <a:rPr lang="ru-RU" sz="1800" b="1" u="sng" strike="noStrike" spc="-1" dirty="0" err="1">
                <a:uFillTx/>
                <a:latin typeface="Arial"/>
              </a:rPr>
              <a:t>допускається</a:t>
            </a:r>
            <a:r>
              <a:rPr lang="ru-RU" sz="1800" b="1" u="sng" strike="noStrike" spc="-1" dirty="0">
                <a:uFillTx/>
                <a:latin typeface="Arial"/>
              </a:rPr>
              <a:t>, але </a:t>
            </a:r>
            <a:r>
              <a:rPr lang="ru-RU" sz="1800" b="1" u="sng" strike="noStrike" spc="-1" dirty="0" err="1">
                <a:uFillTx/>
                <a:latin typeface="Arial"/>
              </a:rPr>
              <a:t>слід</a:t>
            </a:r>
            <a:r>
              <a:rPr lang="ru-RU" sz="1800" b="1" u="sng" strike="noStrike" spc="-1" dirty="0">
                <a:uFillTx/>
                <a:latin typeface="Arial"/>
              </a:rPr>
              <a:t> </a:t>
            </a:r>
            <a:r>
              <a:rPr lang="ru-RU" sz="1800" b="1" u="sng" strike="noStrike" spc="-1" dirty="0" err="1">
                <a:uFillTx/>
                <a:latin typeface="Arial"/>
              </a:rPr>
              <a:t>враховувати</a:t>
            </a:r>
            <a:r>
              <a:rPr lang="ru-RU" sz="1800" b="1" u="sng" strike="noStrike" spc="-1" dirty="0">
                <a:uFillTx/>
                <a:latin typeface="Arial"/>
              </a:rPr>
              <a:t> </a:t>
            </a:r>
            <a:r>
              <a:rPr lang="ru-RU" sz="1800" b="1" u="sng" strike="noStrike" spc="-1" dirty="0" err="1">
                <a:uFillTx/>
                <a:latin typeface="Arial"/>
              </a:rPr>
              <a:t>можливі</a:t>
            </a:r>
            <a:r>
              <a:rPr lang="ru-RU" sz="1800" b="1" u="sng" strike="noStrike" spc="-1" dirty="0">
                <a:uFillTx/>
                <a:latin typeface="Arial"/>
              </a:rPr>
              <a:t> </a:t>
            </a:r>
            <a:r>
              <a:rPr lang="ru-RU" sz="1800" b="1" u="sng" strike="noStrike" spc="-1" dirty="0" err="1">
                <a:uFillTx/>
                <a:latin typeface="Arial"/>
              </a:rPr>
              <a:t>зміни</a:t>
            </a:r>
            <a:r>
              <a:rPr lang="ru-RU" sz="1800" b="1" u="sng" strike="noStrike" spc="-1" dirty="0">
                <a:uFillTx/>
                <a:latin typeface="Arial"/>
              </a:rPr>
              <a:t>, </a:t>
            </a:r>
            <a:r>
              <a:rPr lang="ru-RU" sz="1800" b="1" u="sng" strike="noStrike" spc="-1" dirty="0" err="1">
                <a:uFillTx/>
                <a:latin typeface="Arial"/>
              </a:rPr>
              <a:t>що</a:t>
            </a:r>
            <a:r>
              <a:rPr lang="ru-RU" sz="1800" b="1" u="sng" strike="noStrike" spc="-1" dirty="0">
                <a:uFillTx/>
                <a:latin typeface="Arial"/>
              </a:rPr>
              <a:t> </a:t>
            </a:r>
            <a:r>
              <a:rPr lang="ru-RU" sz="1800" b="1" u="sng" strike="noStrike" spc="-1" dirty="0" err="1">
                <a:uFillTx/>
                <a:latin typeface="Arial"/>
              </a:rPr>
              <a:t>відбуваються</a:t>
            </a:r>
            <a:r>
              <a:rPr lang="ru-RU" sz="1800" b="1" u="sng" strike="noStrike" spc="-1" dirty="0">
                <a:uFillTx/>
                <a:latin typeface="Arial"/>
              </a:rPr>
              <a:t> в тканинах </a:t>
            </a:r>
            <a:r>
              <a:rPr lang="ru-RU" sz="1800" b="1" u="sng" strike="noStrike" spc="-1" dirty="0" err="1">
                <a:uFillTx/>
                <a:latin typeface="Arial"/>
              </a:rPr>
              <a:t>під</a:t>
            </a:r>
            <a:r>
              <a:rPr lang="ru-RU" sz="1800" b="1" u="sng" strike="noStrike" spc="-1" dirty="0">
                <a:uFillTx/>
                <a:latin typeface="Arial"/>
              </a:rPr>
              <a:t> час </a:t>
            </a:r>
            <a:r>
              <a:rPr lang="ru-RU" sz="1800" b="1" u="sng" strike="noStrike" spc="-1" dirty="0" err="1">
                <a:uFillTx/>
                <a:latin typeface="Arial"/>
              </a:rPr>
              <a:t>постійної</a:t>
            </a:r>
            <a:r>
              <a:rPr lang="ru-RU" sz="1800" b="1" u="sng" strike="noStrike" spc="-1" dirty="0">
                <a:uFillTx/>
                <a:latin typeface="Arial"/>
              </a:rPr>
              <a:t> </a:t>
            </a:r>
            <a:r>
              <a:rPr lang="ru-RU" sz="1800" b="1" u="sng" strike="noStrike" spc="-1" dirty="0" err="1">
                <a:uFillTx/>
                <a:latin typeface="Arial"/>
              </a:rPr>
              <a:t>взаємодії</a:t>
            </a:r>
            <a:r>
              <a:rPr lang="ru-RU" sz="1800" b="1" u="sng" strike="noStrike" spc="-1" dirty="0">
                <a:uFillTx/>
                <a:latin typeface="Arial"/>
              </a:rPr>
              <a:t> з </a:t>
            </a:r>
            <a:r>
              <a:rPr lang="ru-RU" sz="1800" b="1" u="sng" strike="noStrike" spc="-1" dirty="0" err="1">
                <a:uFillTx/>
                <a:latin typeface="Arial"/>
              </a:rPr>
              <a:t>фіксатором</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a:t>
            </a:r>
            <a:r>
              <a:rPr lang="ru-RU" sz="1800" b="1" strike="noStrike" spc="-1" dirty="0" err="1">
                <a:latin typeface="Arial"/>
              </a:rPr>
              <a:t>неповна</a:t>
            </a:r>
            <a:r>
              <a:rPr lang="ru-RU" sz="1800" b="1" strike="noStrike" spc="-1" dirty="0">
                <a:latin typeface="Arial"/>
              </a:rPr>
              <a:t> </a:t>
            </a:r>
            <a:r>
              <a:rPr lang="ru-RU" sz="1800" b="1" strike="noStrike" spc="-1" dirty="0" err="1">
                <a:latin typeface="Arial"/>
              </a:rPr>
              <a:t>фіксація</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мати</a:t>
            </a:r>
            <a:r>
              <a:rPr lang="ru-RU" sz="1800" b="1" strike="noStrike" spc="-1" dirty="0">
                <a:latin typeface="Arial"/>
              </a:rPr>
              <a:t> </a:t>
            </a:r>
            <a:r>
              <a:rPr lang="ru-RU" sz="1800" b="1" strike="noStrike" spc="-1" dirty="0" err="1">
                <a:latin typeface="Arial"/>
              </a:rPr>
              <a:t>більш</a:t>
            </a:r>
            <a:r>
              <a:rPr lang="ru-RU" sz="1800" b="1" strike="noStrike" spc="-1" dirty="0">
                <a:latin typeface="Arial"/>
              </a:rPr>
              <a:t> </a:t>
            </a:r>
            <a:r>
              <a:rPr lang="ru-RU" sz="1800" b="1" strike="noStrike" spc="-1" dirty="0" err="1">
                <a:latin typeface="Arial"/>
              </a:rPr>
              <a:t>серйозні</a:t>
            </a:r>
            <a:r>
              <a:rPr lang="ru-RU" sz="1800" b="1" strike="noStrike" spc="-1" dirty="0">
                <a:latin typeface="Arial"/>
              </a:rPr>
              <a:t> </a:t>
            </a:r>
            <a:r>
              <a:rPr lang="ru-RU" sz="1800" b="1" strike="noStrike" spc="-1" dirty="0" err="1">
                <a:latin typeface="Arial"/>
              </a:rPr>
              <a:t>наслідки</a:t>
            </a:r>
            <a:r>
              <a:rPr lang="ru-RU" sz="1800" b="1" strike="noStrike" spc="-1" dirty="0">
                <a:latin typeface="Arial"/>
              </a:rPr>
              <a:t>, </a:t>
            </a:r>
            <a:r>
              <a:rPr lang="ru-RU" sz="1800" b="1" strike="noStrike" spc="-1" dirty="0" err="1">
                <a:latin typeface="Arial"/>
              </a:rPr>
              <a:t>ніж</a:t>
            </a:r>
            <a:r>
              <a:rPr lang="ru-RU" sz="1800" b="1" strike="noStrike" spc="-1" dirty="0">
                <a:latin typeface="Arial"/>
              </a:rPr>
              <a:t> </a:t>
            </a:r>
            <a:r>
              <a:rPr lang="ru-RU" sz="1800" b="1" strike="noStrike" spc="-1" dirty="0" err="1">
                <a:latin typeface="Arial"/>
              </a:rPr>
              <a:t>надто</a:t>
            </a:r>
            <a:r>
              <a:rPr lang="ru-RU" sz="1800" b="1" strike="noStrike" spc="-1" dirty="0">
                <a:latin typeface="Arial"/>
              </a:rPr>
              <a:t> </a:t>
            </a:r>
            <a:r>
              <a:rPr lang="ru-RU" sz="1800" b="1" strike="noStrike" spc="-1" dirty="0" err="1">
                <a:latin typeface="Arial"/>
              </a:rPr>
              <a:t>довга</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в </a:t>
            </a:r>
            <a:r>
              <a:rPr lang="ru-RU" sz="1800" b="1" strike="noStrike" spc="-1" dirty="0" err="1">
                <a:latin typeface="Arial"/>
              </a:rPr>
              <a:t>фіксуючому</a:t>
            </a:r>
            <a:r>
              <a:rPr lang="ru-RU" sz="1800" b="1" strike="noStrike" spc="-1" dirty="0">
                <a:latin typeface="Arial"/>
              </a:rPr>
              <a:t> </a:t>
            </a:r>
            <a:r>
              <a:rPr lang="ru-RU" sz="1800" b="1" strike="noStrike" spc="-1" dirty="0" err="1">
                <a:latin typeface="Arial"/>
              </a:rPr>
              <a:t>розчині</a:t>
            </a:r>
            <a:r>
              <a:rPr lang="ru-RU" sz="1800" b="1" strike="noStrike" spc="-1" dirty="0">
                <a:latin typeface="Arial"/>
              </a:rPr>
              <a:t>, </a:t>
            </a:r>
            <a:r>
              <a:rPr lang="ru-RU" sz="1800" b="1" strike="noStrike" spc="-1" dirty="0" err="1">
                <a:latin typeface="Arial"/>
              </a:rPr>
              <a:t>отже</a:t>
            </a:r>
            <a:r>
              <a:rPr lang="ru-RU" sz="1800" b="1" strike="noStrike" spc="-1" dirty="0">
                <a:latin typeface="Arial"/>
              </a:rPr>
              <a:t>, </a:t>
            </a:r>
            <a:r>
              <a:rPr lang="ru-RU" sz="1800" b="1" u="sng" strike="noStrike" spc="-1" dirty="0" err="1">
                <a:uFillTx/>
                <a:latin typeface="Arial"/>
              </a:rPr>
              <a:t>оптимальний</a:t>
            </a:r>
            <a:r>
              <a:rPr lang="ru-RU" sz="1800" b="1" u="sng" strike="noStrike" spc="-1" dirty="0">
                <a:uFillTx/>
                <a:latin typeface="Arial"/>
              </a:rPr>
              <a:t> час </a:t>
            </a:r>
            <a:r>
              <a:rPr lang="ru-RU" sz="1800" b="1" u="sng" strike="noStrike" spc="-1" dirty="0" err="1">
                <a:uFillTx/>
                <a:latin typeface="Arial"/>
              </a:rPr>
              <a:t>фіксації</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встановлювати</a:t>
            </a:r>
            <a:r>
              <a:rPr lang="ru-RU" sz="1800" b="1" u="sng" strike="noStrike" spc="-1" dirty="0">
                <a:uFillTx/>
                <a:latin typeface="Arial"/>
              </a:rPr>
              <a:t> в </a:t>
            </a:r>
            <a:r>
              <a:rPr lang="ru-RU" sz="1800" b="1" u="sng" strike="noStrike" spc="-1" dirty="0" err="1">
                <a:uFillTx/>
                <a:latin typeface="Arial"/>
              </a:rPr>
              <a:t>залежності</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поставленої</a:t>
            </a:r>
            <a:r>
              <a:rPr lang="ru-RU" sz="1800" b="1" u="sng" strike="noStrike" spc="-1" dirty="0">
                <a:uFillTx/>
                <a:latin typeface="Arial"/>
              </a:rPr>
              <a:t> мети.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архівація</a:t>
            </a:r>
            <a:r>
              <a:rPr lang="ru-RU" sz="1800" b="1" strike="noStrike" spc="-1" dirty="0">
                <a:latin typeface="Arial"/>
              </a:rPr>
              <a:t> </a:t>
            </a:r>
            <a:r>
              <a:rPr lang="ru-RU" sz="1800" b="1" strike="noStrike" spc="-1" dirty="0" err="1">
                <a:latin typeface="Arial"/>
              </a:rPr>
              <a:t>фіксованого</a:t>
            </a:r>
            <a:r>
              <a:rPr lang="ru-RU" sz="1800" b="1" strike="noStrike" spc="-1" dirty="0">
                <a:latin typeface="Arial"/>
              </a:rPr>
              <a:t> </a:t>
            </a:r>
            <a:r>
              <a:rPr lang="ru-RU" sz="1800" b="1" strike="noStrike" spc="-1" dirty="0" err="1">
                <a:latin typeface="Arial"/>
              </a:rPr>
              <a:t>біологічного</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вологий</a:t>
            </a:r>
            <a:r>
              <a:rPr lang="ru-RU" sz="1800" b="1" strike="noStrike" spc="-1" dirty="0">
                <a:latin typeface="Arial"/>
              </a:rPr>
              <a:t> </a:t>
            </a:r>
            <a:r>
              <a:rPr lang="ru-RU" sz="1800" b="1" strike="noStrike" spc="-1" dirty="0" err="1">
                <a:latin typeface="Arial"/>
              </a:rPr>
              <a:t>архів</a:t>
            </a:r>
            <a:r>
              <a:rPr lang="ru-RU" sz="1800" b="1" strike="noStrike" spc="-1" dirty="0">
                <a:latin typeface="Arial"/>
              </a:rPr>
              <a:t>) </a:t>
            </a:r>
            <a:r>
              <a:rPr lang="ru-RU" sz="1800" b="1" strike="noStrike" spc="-1" dirty="0" err="1">
                <a:latin typeface="Arial"/>
              </a:rPr>
              <a:t>має</a:t>
            </a:r>
            <a:r>
              <a:rPr lang="ru-RU" sz="1800" b="1" strike="noStrike" spc="-1" dirty="0">
                <a:latin typeface="Arial"/>
              </a:rPr>
              <a:t> </a:t>
            </a:r>
            <a:r>
              <a:rPr lang="ru-RU" sz="1800" b="1" strike="noStrike" spc="-1" dirty="0" err="1">
                <a:latin typeface="Arial"/>
              </a:rPr>
              <a:t>велике</a:t>
            </a:r>
            <a:r>
              <a:rPr lang="ru-RU" sz="1800" b="1" strike="noStrike" spc="-1" dirty="0">
                <a:latin typeface="Arial"/>
              </a:rPr>
              <a:t> </a:t>
            </a:r>
            <a:r>
              <a:rPr lang="ru-RU" sz="1800" b="1" strike="noStrike" spc="-1" dirty="0" err="1">
                <a:latin typeface="Arial"/>
              </a:rPr>
              <a:t>значення</a:t>
            </a:r>
            <a:r>
              <a:rPr lang="ru-RU" sz="1800" b="1" strike="noStrike" spc="-1" dirty="0">
                <a:latin typeface="Arial"/>
              </a:rPr>
              <a:t> для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якщо</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провести </a:t>
            </a:r>
            <a:r>
              <a:rPr lang="ru-RU" sz="1800" b="1" strike="noStrike" spc="-1" dirty="0" err="1">
                <a:latin typeface="Arial"/>
              </a:rPr>
              <a:t>дослідження</a:t>
            </a:r>
            <a:r>
              <a:rPr lang="ru-RU" sz="1800" b="1" strike="noStrike" spc="-1" dirty="0">
                <a:latin typeface="Arial"/>
              </a:rPr>
              <a:t> повторно. Тому при </a:t>
            </a:r>
            <a:r>
              <a:rPr lang="ru-RU" sz="1800" b="1" strike="noStrike" spc="-1" dirty="0" err="1">
                <a:latin typeface="Arial"/>
              </a:rPr>
              <a:t>фіксації</a:t>
            </a:r>
            <a:r>
              <a:rPr lang="ru-RU" sz="1800" b="1" strike="noStrike" spc="-1" dirty="0">
                <a:latin typeface="Arial"/>
              </a:rPr>
              <a:t> в рамках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solidFill>
                  <a:srgbClr val="0000DC"/>
                </a:solidFill>
                <a:latin typeface="Arial"/>
              </a:rPr>
              <a:t>віддають</a:t>
            </a:r>
            <a:r>
              <a:rPr lang="ru-RU" sz="1800" b="1" strike="noStrike" spc="-1" dirty="0">
                <a:solidFill>
                  <a:srgbClr val="0000DC"/>
                </a:solidFill>
                <a:latin typeface="Arial"/>
              </a:rPr>
              <a:t> </a:t>
            </a:r>
            <a:r>
              <a:rPr lang="ru-RU" sz="1800" b="1" strike="noStrike" spc="-1" dirty="0" err="1">
                <a:solidFill>
                  <a:srgbClr val="0000DC"/>
                </a:solidFill>
                <a:latin typeface="Arial"/>
              </a:rPr>
              <a:t>перевагу</a:t>
            </a:r>
            <a:r>
              <a:rPr lang="ru-RU" sz="1800" b="1" strike="noStrike" spc="-1" dirty="0">
                <a:solidFill>
                  <a:srgbClr val="0000DC"/>
                </a:solidFill>
                <a:latin typeface="Arial"/>
              </a:rPr>
              <a:t> 10% </a:t>
            </a:r>
            <a:r>
              <a:rPr lang="ru-RU" sz="1800" b="1" strike="noStrike" spc="-1" dirty="0" err="1">
                <a:solidFill>
                  <a:srgbClr val="0000DC"/>
                </a:solidFill>
                <a:latin typeface="Arial"/>
              </a:rPr>
              <a:t>забуференому</a:t>
            </a:r>
            <a:r>
              <a:rPr lang="ru-RU" sz="1800" b="1" strike="noStrike" spc="-1" dirty="0">
                <a:solidFill>
                  <a:srgbClr val="0000DC"/>
                </a:solidFill>
                <a:latin typeface="Arial"/>
              </a:rPr>
              <a:t> </a:t>
            </a:r>
            <a:r>
              <a:rPr lang="ru-RU" sz="1800" b="1" strike="noStrike" spc="-1" dirty="0" err="1">
                <a:solidFill>
                  <a:srgbClr val="0000DC"/>
                </a:solidFill>
                <a:latin typeface="Arial"/>
              </a:rPr>
              <a:t>формаліну</a:t>
            </a:r>
            <a:r>
              <a:rPr lang="ru-RU" sz="1800" b="1" strike="noStrike" spc="-1" dirty="0">
                <a:solidFill>
                  <a:srgbClr val="0000DC"/>
                </a:solidFill>
                <a:latin typeface="Arial"/>
              </a:rPr>
              <a:t>, </a:t>
            </a:r>
            <a:r>
              <a:rPr lang="ru-RU" sz="1800" b="1" strike="noStrike" spc="-1" dirty="0" err="1">
                <a:solidFill>
                  <a:srgbClr val="0000DC"/>
                </a:solidFill>
                <a:latin typeface="Arial"/>
              </a:rPr>
              <a:t>який</a:t>
            </a:r>
            <a:r>
              <a:rPr lang="ru-RU" sz="1800" b="1" strike="noStrike" spc="-1" dirty="0">
                <a:solidFill>
                  <a:srgbClr val="0000DC"/>
                </a:solidFill>
                <a:latin typeface="Arial"/>
              </a:rPr>
              <a:t> </a:t>
            </a:r>
            <a:r>
              <a:rPr lang="ru-RU" sz="1800" b="1" strike="noStrike" spc="-1" dirty="0" err="1">
                <a:solidFill>
                  <a:srgbClr val="0000DC"/>
                </a:solidFill>
                <a:latin typeface="Arial"/>
              </a:rPr>
              <a:t>найкраще</a:t>
            </a:r>
            <a:r>
              <a:rPr lang="ru-RU" sz="1800" b="1" strike="noStrike" spc="-1" dirty="0">
                <a:solidFill>
                  <a:srgbClr val="0000DC"/>
                </a:solidFill>
                <a:latin typeface="Arial"/>
              </a:rPr>
              <a:t> </a:t>
            </a:r>
            <a:r>
              <a:rPr lang="ru-RU" sz="1800" b="1" strike="noStrike" spc="-1" dirty="0" err="1">
                <a:solidFill>
                  <a:srgbClr val="0000DC"/>
                </a:solidFill>
                <a:latin typeface="Arial"/>
              </a:rPr>
              <a:t>зберігає</a:t>
            </a:r>
            <a:r>
              <a:rPr lang="ru-RU" sz="1800" b="1" strike="noStrike" spc="-1" dirty="0">
                <a:solidFill>
                  <a:srgbClr val="0000DC"/>
                </a:solidFill>
                <a:latin typeface="Arial"/>
              </a:rPr>
              <a:t> </a:t>
            </a:r>
            <a:r>
              <a:rPr lang="ru-RU" sz="1800" b="1" strike="noStrike" spc="-1" dirty="0" err="1">
                <a:solidFill>
                  <a:srgbClr val="0000DC"/>
                </a:solidFill>
                <a:latin typeface="Arial"/>
              </a:rPr>
              <a:t>морфологічну</a:t>
            </a:r>
            <a:r>
              <a:rPr lang="ru-RU" sz="1800" b="1" strike="noStrike" spc="-1" dirty="0">
                <a:solidFill>
                  <a:srgbClr val="0000DC"/>
                </a:solidFill>
                <a:latin typeface="Arial"/>
              </a:rPr>
              <a:t> структуру тканин</a:t>
            </a:r>
            <a:r>
              <a:rPr lang="ru-RU" sz="1800" b="1" strike="noStrike" spc="-1" dirty="0">
                <a:latin typeface="Arial"/>
              </a:rPr>
              <a:t>.</a:t>
            </a:r>
            <a:endParaRPr lang="ru-RU" sz="1800" b="0" strike="noStrike" spc="-1" dirty="0">
              <a:latin typeface="Arial"/>
            </a:endParaRPr>
          </a:p>
          <a:p>
            <a:pPr algn="just"/>
            <a:r>
              <a:rPr lang="ru-RU" sz="1800" b="1" strike="noStrike" spc="-1" dirty="0">
                <a:latin typeface="Arial"/>
              </a:rPr>
              <a:t>Таким чином, </a:t>
            </a:r>
            <a:r>
              <a:rPr lang="ru-RU" sz="1800" b="1" strike="noStrike" spc="-1" dirty="0" err="1">
                <a:latin typeface="Arial"/>
              </a:rPr>
              <a:t>найкраща</a:t>
            </a:r>
            <a:r>
              <a:rPr lang="ru-RU" sz="1800" b="1" strike="noStrike" spc="-1" dirty="0">
                <a:latin typeface="Arial"/>
              </a:rPr>
              <a:t> </a:t>
            </a:r>
            <a:r>
              <a:rPr lang="ru-RU" sz="1800" b="1" strike="noStrike" spc="-1" dirty="0" err="1">
                <a:latin typeface="Arial"/>
              </a:rPr>
              <a:t>якість</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для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досягається</a:t>
            </a:r>
            <a:r>
              <a:rPr lang="ru-RU" sz="1800" b="1" strike="noStrike" spc="-1" dirty="0">
                <a:latin typeface="Arial"/>
              </a:rPr>
              <a:t> за таких умов: </a:t>
            </a:r>
            <a:r>
              <a:rPr lang="ru-RU" sz="1800" b="1" strike="noStrike" spc="-1" dirty="0" err="1">
                <a:solidFill>
                  <a:srgbClr val="DC0000"/>
                </a:solidFill>
                <a:latin typeface="Arial"/>
              </a:rPr>
              <a:t>фіксація</a:t>
            </a:r>
            <a:r>
              <a:rPr lang="ru-RU" sz="1800" b="1" strike="noStrike" spc="-1" dirty="0">
                <a:solidFill>
                  <a:srgbClr val="DC0000"/>
                </a:solidFill>
                <a:latin typeface="Arial"/>
              </a:rPr>
              <a:t> проводиться </a:t>
            </a:r>
            <a:r>
              <a:rPr lang="ru-RU" sz="1800" b="1" strike="noStrike" spc="-1" dirty="0" err="1">
                <a:solidFill>
                  <a:srgbClr val="DC0000"/>
                </a:solidFill>
                <a:latin typeface="Arial"/>
              </a:rPr>
              <a:t>негайно</a:t>
            </a:r>
            <a:r>
              <a:rPr lang="ru-RU" sz="1800" b="1" strike="noStrike" spc="-1" dirty="0">
                <a:solidFill>
                  <a:srgbClr val="DC0000"/>
                </a:solidFill>
                <a:latin typeface="Arial"/>
              </a:rPr>
              <a:t>, </a:t>
            </a:r>
            <a:r>
              <a:rPr lang="ru-RU" sz="1800" b="1" strike="noStrike" spc="-1" dirty="0" err="1">
                <a:solidFill>
                  <a:srgbClr val="DC0000"/>
                </a:solidFill>
                <a:latin typeface="Arial"/>
              </a:rPr>
              <a:t>протягом</a:t>
            </a:r>
            <a:r>
              <a:rPr lang="ru-RU" sz="1800" b="1" strike="noStrike" spc="-1" dirty="0">
                <a:solidFill>
                  <a:srgbClr val="DC0000"/>
                </a:solidFill>
                <a:latin typeface="Arial"/>
              </a:rPr>
              <a:t> перших 30 </a:t>
            </a:r>
            <a:r>
              <a:rPr lang="ru-RU" sz="1800" b="1" strike="noStrike" spc="-1" dirty="0" err="1">
                <a:solidFill>
                  <a:srgbClr val="DC0000"/>
                </a:solidFill>
                <a:latin typeface="Arial"/>
              </a:rPr>
              <a:t>хв</a:t>
            </a:r>
            <a:r>
              <a:rPr lang="ru-RU" sz="1800" b="1" strike="noStrike" spc="-1" dirty="0">
                <a:solidFill>
                  <a:srgbClr val="DC0000"/>
                </a:solidFill>
                <a:latin typeface="Arial"/>
              </a:rPr>
              <a:t> </a:t>
            </a:r>
            <a:r>
              <a:rPr lang="ru-RU" sz="1800" b="1" strike="noStrike" spc="-1" dirty="0" err="1">
                <a:solidFill>
                  <a:srgbClr val="DC0000"/>
                </a:solidFill>
                <a:latin typeface="Arial"/>
              </a:rPr>
              <a:t>після</a:t>
            </a:r>
            <a:r>
              <a:rPr lang="ru-RU" sz="1800" b="1" strike="noStrike" spc="-1" dirty="0">
                <a:solidFill>
                  <a:srgbClr val="DC0000"/>
                </a:solidFill>
                <a:latin typeface="Arial"/>
              </a:rPr>
              <a:t> </a:t>
            </a:r>
            <a:r>
              <a:rPr lang="ru-RU" sz="1800" b="1" strike="noStrike" spc="-1" dirty="0" err="1">
                <a:solidFill>
                  <a:srgbClr val="DC0000"/>
                </a:solidFill>
                <a:latin typeface="Arial"/>
              </a:rPr>
              <a:t>смерті</a:t>
            </a:r>
            <a:r>
              <a:rPr lang="ru-RU" sz="1800" b="1" strike="noStrike" spc="-1" dirty="0">
                <a:solidFill>
                  <a:srgbClr val="DC0000"/>
                </a:solidFill>
                <a:latin typeface="Arial"/>
              </a:rPr>
              <a:t> </a:t>
            </a:r>
            <a:r>
              <a:rPr lang="ru-RU" sz="1800" b="1" strike="noStrike" spc="-1" dirty="0" err="1">
                <a:solidFill>
                  <a:srgbClr val="DC0000"/>
                </a:solidFill>
                <a:latin typeface="Arial"/>
              </a:rPr>
              <a:t>тварини</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фіксуючого</a:t>
            </a:r>
            <a:r>
              <a:rPr lang="ru-RU" sz="1800" b="1" strike="noStrike" spc="-1" dirty="0">
                <a:solidFill>
                  <a:srgbClr val="DC0000"/>
                </a:solidFill>
                <a:latin typeface="Arial"/>
              </a:rPr>
              <a:t> </a:t>
            </a:r>
            <a:r>
              <a:rPr lang="ru-RU" sz="1800" b="1" strike="noStrike" spc="-1" dirty="0" err="1">
                <a:solidFill>
                  <a:srgbClr val="DC0000"/>
                </a:solidFill>
                <a:latin typeface="Arial"/>
              </a:rPr>
              <a:t>розчину</a:t>
            </a:r>
            <a:r>
              <a:rPr lang="ru-RU" sz="1800" b="1" strike="noStrike" spc="-1" dirty="0">
                <a:solidFill>
                  <a:srgbClr val="DC0000"/>
                </a:solidFill>
                <a:latin typeface="Arial"/>
              </a:rPr>
              <a:t> </a:t>
            </a:r>
            <a:r>
              <a:rPr lang="ru-RU" sz="1800" b="1" strike="noStrike" spc="-1" dirty="0" err="1">
                <a:solidFill>
                  <a:srgbClr val="DC0000"/>
                </a:solidFill>
                <a:latin typeface="Arial"/>
              </a:rPr>
              <a:t>перевищує</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в 10 </a:t>
            </a:r>
            <a:r>
              <a:rPr lang="ru-RU" sz="1800" b="1" strike="noStrike" spc="-1" dirty="0" err="1">
                <a:solidFill>
                  <a:srgbClr val="DC0000"/>
                </a:solidFill>
                <a:latin typeface="Arial"/>
              </a:rPr>
              <a:t>разів</a:t>
            </a:r>
            <a:r>
              <a:rPr lang="ru-RU" sz="1800" b="1" strike="noStrike" spc="-1" dirty="0">
                <a:solidFill>
                  <a:srgbClr val="DC0000"/>
                </a:solidFill>
                <a:latin typeface="Arial"/>
              </a:rPr>
              <a:t>; </a:t>
            </a:r>
            <a:r>
              <a:rPr lang="ru-RU" sz="1800" b="1" strike="noStrike" spc="-1" dirty="0" err="1">
                <a:solidFill>
                  <a:srgbClr val="DC0000"/>
                </a:solidFill>
                <a:latin typeface="Arial"/>
              </a:rPr>
              <a:t>експозиція</a:t>
            </a:r>
            <a:r>
              <a:rPr lang="ru-RU" sz="1800" b="1" strike="noStrike" spc="-1" dirty="0">
                <a:solidFill>
                  <a:srgbClr val="DC0000"/>
                </a:solidFill>
                <a:latin typeface="Arial"/>
              </a:rPr>
              <a:t> </a:t>
            </a:r>
            <a:r>
              <a:rPr lang="ru-RU" sz="1800" b="1" strike="noStrike" spc="-1" dirty="0" err="1">
                <a:solidFill>
                  <a:srgbClr val="DC0000"/>
                </a:solidFill>
                <a:latin typeface="Arial"/>
              </a:rPr>
              <a:t>зберігається</a:t>
            </a:r>
            <a:r>
              <a:rPr lang="ru-RU" sz="1800" b="1" strike="noStrike" spc="-1" dirty="0">
                <a:solidFill>
                  <a:srgbClr val="DC0000"/>
                </a:solidFill>
                <a:latin typeface="Arial"/>
              </a:rPr>
              <a:t> </a:t>
            </a:r>
            <a:r>
              <a:rPr lang="ru-RU" sz="1800" b="1" strike="noStrike" spc="-1" dirty="0" err="1">
                <a:solidFill>
                  <a:srgbClr val="DC0000"/>
                </a:solidFill>
                <a:latin typeface="Arial"/>
              </a:rPr>
              <a:t>більше</a:t>
            </a:r>
            <a:r>
              <a:rPr lang="ru-RU" sz="1800" b="1" strike="noStrike" spc="-1" dirty="0">
                <a:solidFill>
                  <a:srgbClr val="DC0000"/>
                </a:solidFill>
                <a:latin typeface="Arial"/>
              </a:rPr>
              <a:t> 24-48 ч.</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288000" y="144000"/>
            <a:ext cx="8640000" cy="5969411"/>
          </a:xfrm>
          <a:prstGeom prst="rect">
            <a:avLst/>
          </a:prstGeom>
          <a:noFill/>
          <a:ln>
            <a:noFill/>
          </a:ln>
        </p:spPr>
        <p:txBody>
          <a:bodyPr lIns="90000" tIns="45000" rIns="90000" bIns="45000">
            <a:spAutoFit/>
          </a:bodyPr>
          <a:lstStyle/>
          <a:p>
            <a:pPr algn="just"/>
            <a:r>
              <a:rPr lang="ru-RU" sz="1800" b="1" strike="noStrike" spc="-1" dirty="0" err="1">
                <a:latin typeface="Arial"/>
              </a:rPr>
              <a:t>Відомо</a:t>
            </a:r>
            <a:r>
              <a:rPr lang="ru-RU" sz="1800" b="1" strike="noStrike" spc="-1" dirty="0">
                <a:latin typeface="Arial"/>
              </a:rPr>
              <a:t>, </a:t>
            </a:r>
            <a:r>
              <a:rPr lang="ru-RU" sz="1800" b="1" strike="noStrike" spc="-1" dirty="0" err="1">
                <a:latin typeface="Arial"/>
              </a:rPr>
              <a:t>що</a:t>
            </a:r>
            <a:r>
              <a:rPr lang="ru-RU" sz="1800" b="1" strike="noStrike" spc="-1" dirty="0">
                <a:latin typeface="Arial"/>
              </a:rPr>
              <a:t> на </a:t>
            </a:r>
            <a:r>
              <a:rPr lang="ru-RU" sz="1800" b="1" strike="noStrike" spc="-1" dirty="0" err="1">
                <a:latin typeface="Arial"/>
              </a:rPr>
              <a:t>практиці</a:t>
            </a:r>
            <a:r>
              <a:rPr lang="ru-RU" sz="1800" b="1" strike="noStrike" spc="-1" dirty="0">
                <a:latin typeface="Arial"/>
              </a:rPr>
              <a:t> не </a:t>
            </a:r>
            <a:r>
              <a:rPr lang="ru-RU" sz="1800" b="1" strike="noStrike" spc="-1" dirty="0" err="1">
                <a:latin typeface="Arial"/>
              </a:rPr>
              <a:t>існує</a:t>
            </a:r>
            <a:r>
              <a:rPr lang="ru-RU" sz="1800" b="1" strike="noStrike" spc="-1" dirty="0">
                <a:latin typeface="Arial"/>
              </a:rPr>
              <a:t> </a:t>
            </a:r>
            <a:r>
              <a:rPr lang="ru-RU" sz="1800" b="1" strike="noStrike" spc="-1" dirty="0" err="1">
                <a:latin typeface="Arial"/>
              </a:rPr>
              <a:t>універсального</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який</a:t>
            </a:r>
            <a:r>
              <a:rPr lang="ru-RU" sz="1800" b="1" strike="noStrike" spc="-1" dirty="0">
                <a:latin typeface="Arial"/>
              </a:rPr>
              <a:t> </a:t>
            </a:r>
            <a:r>
              <a:rPr lang="ru-RU" sz="1800" b="1" strike="noStrike" spc="-1" dirty="0" err="1">
                <a:latin typeface="Arial"/>
              </a:rPr>
              <a:t>підходив</a:t>
            </a:r>
            <a:r>
              <a:rPr lang="ru-RU" sz="1800" b="1" strike="noStrike" spc="-1" dirty="0">
                <a:latin typeface="Arial"/>
              </a:rPr>
              <a:t> би для будь-</a:t>
            </a:r>
            <a:r>
              <a:rPr lang="ru-RU" sz="1800" b="1" strike="noStrike" spc="-1" dirty="0" err="1">
                <a:latin typeface="Arial"/>
              </a:rPr>
              <a:t>якого</a:t>
            </a:r>
            <a:r>
              <a:rPr lang="ru-RU" sz="1800" b="1" strike="noStrike" spc="-1" dirty="0">
                <a:latin typeface="Arial"/>
              </a:rPr>
              <a:t> типу </a:t>
            </a:r>
            <a:r>
              <a:rPr lang="ru-RU" sz="1800" b="1" strike="noStrike" spc="-1" dirty="0" err="1">
                <a:latin typeface="Arial"/>
              </a:rPr>
              <a:t>дослідження</a:t>
            </a:r>
            <a:r>
              <a:rPr lang="ru-RU" sz="1800" b="1" strike="noStrike" spc="-1" dirty="0">
                <a:latin typeface="Arial"/>
              </a:rPr>
              <a:t>. </a:t>
            </a:r>
            <a:r>
              <a:rPr lang="ru-RU" sz="1800" b="1" strike="noStrike" spc="-1" dirty="0" err="1">
                <a:latin typeface="Arial"/>
              </a:rPr>
              <a:t>Найбільш</a:t>
            </a:r>
            <a:r>
              <a:rPr lang="ru-RU" sz="1800" b="1" strike="noStrike" spc="-1" dirty="0">
                <a:latin typeface="Arial"/>
              </a:rPr>
              <a:t> </a:t>
            </a:r>
            <a:r>
              <a:rPr lang="ru-RU" sz="1800" b="1" strike="noStrike" spc="-1" dirty="0" err="1">
                <a:latin typeface="Arial"/>
              </a:rPr>
              <a:t>поширений</a:t>
            </a:r>
            <a:r>
              <a:rPr lang="ru-RU" sz="1800" b="1" strike="noStrike" spc="-1" dirty="0">
                <a:latin typeface="Arial"/>
              </a:rPr>
              <a:t> </a:t>
            </a:r>
            <a:r>
              <a:rPr lang="ru-RU" sz="2000" b="1" strike="noStrike" spc="-1" dirty="0">
                <a:solidFill>
                  <a:srgbClr val="FF0000"/>
                </a:solidFill>
                <a:latin typeface="Arial"/>
              </a:rPr>
              <a:t>10% </a:t>
            </a:r>
            <a:r>
              <a:rPr lang="ru-RU" sz="2000" b="1" strike="noStrike" spc="-1" dirty="0" err="1">
                <a:solidFill>
                  <a:srgbClr val="FF0000"/>
                </a:solidFill>
                <a:latin typeface="Arial"/>
              </a:rPr>
              <a:t>забуферений</a:t>
            </a:r>
            <a:r>
              <a:rPr lang="ru-RU" sz="2000" b="1" strike="noStrike" spc="-1" dirty="0">
                <a:solidFill>
                  <a:srgbClr val="FF0000"/>
                </a:solidFill>
                <a:latin typeface="Arial"/>
              </a:rPr>
              <a:t> </a:t>
            </a:r>
            <a:r>
              <a:rPr lang="ru-RU" sz="2000" b="1" strike="noStrike" spc="-1" dirty="0" err="1">
                <a:solidFill>
                  <a:srgbClr val="FF0000"/>
                </a:solidFill>
                <a:latin typeface="Arial"/>
              </a:rPr>
              <a:t>формалін</a:t>
            </a:r>
            <a:r>
              <a:rPr lang="ru-RU" sz="2000" b="1" strike="noStrike" spc="-1" dirty="0">
                <a:solidFill>
                  <a:srgbClr val="FF0000"/>
                </a:solidFill>
                <a:latin typeface="Arial"/>
              </a:rPr>
              <a:t> </a:t>
            </a:r>
            <a:r>
              <a:rPr lang="ru-RU" sz="2000" b="1" strike="noStrike" spc="-1" dirty="0" err="1">
                <a:solidFill>
                  <a:srgbClr val="FF0000"/>
                </a:solidFill>
                <a:latin typeface="Arial"/>
              </a:rPr>
              <a:t>має</a:t>
            </a:r>
            <a:r>
              <a:rPr lang="ru-RU" sz="2000" b="1" strike="noStrike" spc="-1" dirty="0">
                <a:solidFill>
                  <a:srgbClr val="FF0000"/>
                </a:solidFill>
                <a:latin typeface="Arial"/>
              </a:rPr>
              <a:t> </a:t>
            </a:r>
            <a:r>
              <a:rPr lang="ru-RU" sz="2000" b="1" strike="noStrike" spc="-1" dirty="0" err="1">
                <a:solidFill>
                  <a:srgbClr val="FF0000"/>
                </a:solidFill>
                <a:latin typeface="Arial"/>
              </a:rPr>
              <a:t>безліч</a:t>
            </a:r>
            <a:r>
              <a:rPr lang="ru-RU" sz="2000" b="1" strike="noStrike" spc="-1" dirty="0">
                <a:solidFill>
                  <a:srgbClr val="FF0000"/>
                </a:solidFill>
                <a:latin typeface="Arial"/>
              </a:rPr>
              <a:t> </a:t>
            </a:r>
            <a:r>
              <a:rPr lang="ru-RU" sz="2000" b="1" strike="noStrike" spc="-1" dirty="0" err="1">
                <a:solidFill>
                  <a:srgbClr val="FF0000"/>
                </a:solidFill>
                <a:latin typeface="Arial"/>
              </a:rPr>
              <a:t>переваг</a:t>
            </a:r>
            <a:r>
              <a:rPr lang="ru-RU" sz="2000" b="1" strike="noStrike" spc="-1" dirty="0">
                <a:solidFill>
                  <a:srgbClr val="FF0000"/>
                </a:solidFill>
                <a:latin typeface="Arial"/>
              </a:rPr>
              <a:t> </a:t>
            </a:r>
            <a:r>
              <a:rPr lang="ru-RU" sz="1800" b="1" strike="noStrike" spc="-1" dirty="0">
                <a:latin typeface="Arial"/>
              </a:rPr>
              <a:t>(</a:t>
            </a:r>
            <a:r>
              <a:rPr lang="ru-RU" sz="1800" b="1" strike="noStrike" spc="-1" dirty="0" err="1">
                <a:latin typeface="Arial"/>
              </a:rPr>
              <a:t>тривале</a:t>
            </a:r>
            <a:r>
              <a:rPr lang="ru-RU" sz="1800" b="1" strike="noStrike" spc="-1" dirty="0">
                <a:latin typeface="Arial"/>
              </a:rPr>
              <a:t> </a:t>
            </a:r>
            <a:r>
              <a:rPr lang="ru-RU" sz="1800" b="1" strike="noStrike" spc="-1" dirty="0" err="1">
                <a:latin typeface="Arial"/>
              </a:rPr>
              <a:t>збереження</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тканин, </a:t>
            </a:r>
            <a:r>
              <a:rPr lang="ru-RU" sz="1800" b="1" strike="noStrike" spc="-1" dirty="0" err="1">
                <a:latin typeface="Arial"/>
              </a:rPr>
              <a:t>швидке</a:t>
            </a:r>
            <a:r>
              <a:rPr lang="ru-RU" sz="1800" b="1" strike="noStrike" spc="-1" dirty="0">
                <a:latin typeface="Arial"/>
              </a:rPr>
              <a:t> </a:t>
            </a:r>
            <a:r>
              <a:rPr lang="ru-RU" sz="1800" b="1" strike="noStrike" spc="-1" dirty="0" err="1">
                <a:latin typeface="Arial"/>
              </a:rPr>
              <a:t>просочування</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легкість</a:t>
            </a:r>
            <a:r>
              <a:rPr lang="ru-RU" sz="1800" b="1" strike="noStrike" spc="-1" dirty="0">
                <a:latin typeface="Arial"/>
              </a:rPr>
              <a:t> у </a:t>
            </a:r>
            <a:r>
              <a:rPr lang="ru-RU" sz="1800" b="1" strike="noStrike" spc="-1" dirty="0" err="1">
                <a:latin typeface="Arial"/>
              </a:rPr>
              <a:t>використанні</a:t>
            </a:r>
            <a:r>
              <a:rPr lang="ru-RU" sz="1800" b="1" strike="noStrike" spc="-1" dirty="0">
                <a:latin typeface="Arial"/>
              </a:rPr>
              <a:t>, дешевизна). </a:t>
            </a:r>
            <a:endParaRPr lang="ru-RU" sz="1800" b="0" strike="noStrike" spc="-1" dirty="0">
              <a:latin typeface="Arial"/>
            </a:endParaRPr>
          </a:p>
          <a:p>
            <a:pPr algn="just"/>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формалін</a:t>
            </a:r>
            <a:r>
              <a:rPr lang="ru-RU" sz="1800" b="1" strike="noStrike" spc="-1" dirty="0">
                <a:latin typeface="Arial"/>
              </a:rPr>
              <a:t> </a:t>
            </a:r>
            <a:r>
              <a:rPr lang="ru-RU" sz="1800" b="1" strike="noStrike" spc="-1" dirty="0" err="1">
                <a:latin typeface="Arial"/>
              </a:rPr>
              <a:t>порушує</a:t>
            </a:r>
            <a:r>
              <a:rPr lang="ru-RU" sz="1800" b="1" strike="noStrike" spc="-1" dirty="0">
                <a:latin typeface="Arial"/>
              </a:rPr>
              <a:t> </a:t>
            </a:r>
            <a:r>
              <a:rPr lang="ru-RU" sz="1800" b="1" strike="noStrike" spc="-1" dirty="0" err="1">
                <a:latin typeface="Arial"/>
              </a:rPr>
              <a:t>третинну</a:t>
            </a:r>
            <a:r>
              <a:rPr lang="ru-RU" sz="1800" b="1" strike="noStrike" spc="-1" dirty="0">
                <a:latin typeface="Arial"/>
              </a:rPr>
              <a:t> і </a:t>
            </a:r>
            <a:r>
              <a:rPr lang="ru-RU" sz="1800" b="1" strike="noStrike" spc="-1" dirty="0" err="1">
                <a:latin typeface="Arial"/>
              </a:rPr>
              <a:t>четвертинну</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вимиває</a:t>
            </a:r>
            <a:r>
              <a:rPr lang="ru-RU" sz="1800" b="1" strike="noStrike" spc="-1" dirty="0">
                <a:latin typeface="Arial"/>
              </a:rPr>
              <a:t> </a:t>
            </a:r>
            <a:r>
              <a:rPr lang="ru-RU" sz="1800" b="1" strike="noStrike" spc="-1" dirty="0" err="1">
                <a:latin typeface="Arial"/>
              </a:rPr>
              <a:t>глікоген</a:t>
            </a:r>
            <a:r>
              <a:rPr lang="ru-RU" sz="1800" b="1" strike="noStrike" spc="-1" dirty="0">
                <a:latin typeface="Arial"/>
              </a:rPr>
              <a:t>, тому в тих </a:t>
            </a:r>
            <a:r>
              <a:rPr lang="ru-RU" sz="1800" b="1" strike="noStrike" spc="-1" dirty="0" err="1">
                <a:latin typeface="Arial"/>
              </a:rPr>
              <a:t>випадках</a:t>
            </a:r>
            <a:r>
              <a:rPr lang="ru-RU" sz="1800" b="1" strike="noStrike" spc="-1" dirty="0">
                <a:latin typeface="Arial"/>
              </a:rPr>
              <a:t>, коли </a:t>
            </a:r>
            <a:r>
              <a:rPr lang="ru-RU" sz="1800" b="1" strike="noStrike" spc="-1" dirty="0" err="1">
                <a:latin typeface="Arial"/>
              </a:rPr>
              <a:t>досягнення</a:t>
            </a:r>
            <a:r>
              <a:rPr lang="ru-RU" sz="1800" b="1" strike="noStrike" spc="-1" dirty="0">
                <a:latin typeface="Arial"/>
              </a:rPr>
              <a:t> </a:t>
            </a:r>
            <a:r>
              <a:rPr lang="ru-RU" sz="1800" b="1" strike="noStrike" spc="-1" dirty="0" err="1">
                <a:latin typeface="Arial"/>
              </a:rPr>
              <a:t>певної</a:t>
            </a:r>
            <a:r>
              <a:rPr lang="ru-RU" sz="1800" b="1" strike="noStrike" spc="-1" dirty="0">
                <a:latin typeface="Arial"/>
              </a:rPr>
              <a:t> мети </a:t>
            </a:r>
            <a:r>
              <a:rPr lang="ru-RU" sz="1800" b="1" strike="noStrike" spc="-1" dirty="0" err="1">
                <a:latin typeface="Arial"/>
              </a:rPr>
              <a:t>передбачає</a:t>
            </a:r>
            <a:r>
              <a:rPr lang="ru-RU" sz="1800" b="1" strike="noStrike" spc="-1" dirty="0">
                <a:latin typeface="Arial"/>
              </a:rPr>
              <a:t> </a:t>
            </a:r>
            <a:r>
              <a:rPr lang="ru-RU" sz="1800" b="1" strike="noStrike" spc="-1" dirty="0" err="1">
                <a:latin typeface="Arial"/>
              </a:rPr>
              <a:t>специфічну</a:t>
            </a:r>
            <a:r>
              <a:rPr lang="ru-RU" sz="1800" b="1" strike="noStrike" spc="-1" dirty="0">
                <a:latin typeface="Arial"/>
              </a:rPr>
              <a:t> </a:t>
            </a:r>
            <a:r>
              <a:rPr lang="ru-RU" sz="1800" b="1" strike="noStrike" spc="-1" dirty="0" err="1">
                <a:latin typeface="Arial"/>
              </a:rPr>
              <a:t>обробку</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застосовуються</a:t>
            </a:r>
            <a:r>
              <a:rPr lang="ru-RU" sz="1800" b="1" strike="noStrike" spc="-1" dirty="0">
                <a:latin typeface="Arial"/>
              </a:rPr>
              <a:t> </a:t>
            </a:r>
            <a:r>
              <a:rPr lang="ru-RU" sz="1800" b="1" strike="noStrike" spc="-1" dirty="0" err="1">
                <a:solidFill>
                  <a:srgbClr val="0000B0"/>
                </a:solidFill>
                <a:latin typeface="Arial"/>
              </a:rPr>
              <a:t>спеціальні</a:t>
            </a:r>
            <a:r>
              <a:rPr lang="ru-RU" sz="1800" b="1" strike="noStrike" spc="-1" dirty="0">
                <a:solidFill>
                  <a:srgbClr val="0000B0"/>
                </a:solidFill>
                <a:latin typeface="Arial"/>
              </a:rPr>
              <a:t> </a:t>
            </a:r>
            <a:r>
              <a:rPr lang="ru-RU" sz="1800" b="1" strike="noStrike" spc="-1" dirty="0" err="1">
                <a:solidFill>
                  <a:srgbClr val="0000B0"/>
                </a:solidFill>
                <a:latin typeface="Arial"/>
              </a:rPr>
              <a:t>фіксуючі</a:t>
            </a:r>
            <a:r>
              <a:rPr lang="ru-RU" sz="1800" b="1" strike="noStrike" spc="-1" dirty="0">
                <a:solidFill>
                  <a:srgbClr val="0000B0"/>
                </a:solidFill>
                <a:latin typeface="Arial"/>
              </a:rPr>
              <a:t> </a:t>
            </a:r>
            <a:r>
              <a:rPr lang="ru-RU" sz="1800" b="1" strike="noStrike" spc="-1" dirty="0" err="1">
                <a:solidFill>
                  <a:srgbClr val="0000B0"/>
                </a:solidFill>
                <a:latin typeface="Arial"/>
              </a:rPr>
              <a:t>розчини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solidFill>
                  <a:srgbClr val="0000B0"/>
                </a:solidFill>
                <a:latin typeface="Arial"/>
              </a:rPr>
              <a:t>розчин</a:t>
            </a:r>
            <a:r>
              <a:rPr lang="ru-RU" sz="1800" b="1" strike="noStrike" spc="-1" dirty="0">
                <a:solidFill>
                  <a:srgbClr val="0000B0"/>
                </a:solidFill>
                <a:latin typeface="Arial"/>
              </a:rPr>
              <a:t> </a:t>
            </a:r>
            <a:r>
              <a:rPr lang="ru-RU" sz="1800" b="1" strike="noStrike" spc="-1" dirty="0" err="1">
                <a:solidFill>
                  <a:srgbClr val="0000B0"/>
                </a:solidFill>
                <a:latin typeface="Arial"/>
              </a:rPr>
              <a:t>Девідсона</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включає</a:t>
            </a:r>
            <a:r>
              <a:rPr lang="ru-RU" sz="1800" b="1" strike="noStrike" spc="-1" dirty="0">
                <a:latin typeface="Arial"/>
              </a:rPr>
              <a:t> в себе, </a:t>
            </a:r>
            <a:r>
              <a:rPr lang="ru-RU" sz="1800" b="1" i="1" u="sng" strike="noStrike" spc="-1" dirty="0" err="1">
                <a:uFillTx/>
                <a:latin typeface="Arial"/>
              </a:rPr>
              <a:t>крім</a:t>
            </a:r>
            <a:r>
              <a:rPr lang="ru-RU" sz="1800" b="1" i="1" u="sng" strike="noStrike" spc="-1" dirty="0">
                <a:uFillTx/>
                <a:latin typeface="Arial"/>
              </a:rPr>
              <a:t> </a:t>
            </a:r>
            <a:r>
              <a:rPr lang="ru-RU" sz="1800" b="1" i="1" u="sng" strike="noStrike" spc="-1" dirty="0" err="1">
                <a:uFillTx/>
                <a:latin typeface="Arial"/>
              </a:rPr>
              <a:t>формаліну</a:t>
            </a:r>
            <a:r>
              <a:rPr lang="ru-RU" sz="1800" b="1" i="1" u="sng" strike="noStrike" spc="-1" dirty="0">
                <a:uFillTx/>
                <a:latin typeface="Arial"/>
              </a:rPr>
              <a:t> і спирту, </a:t>
            </a:r>
            <a:r>
              <a:rPr lang="ru-RU" sz="1800" b="1" i="1" u="sng" strike="noStrike" spc="-1" dirty="0" err="1">
                <a:uFillTx/>
                <a:latin typeface="Arial"/>
              </a:rPr>
              <a:t>оцтову</a:t>
            </a:r>
            <a:r>
              <a:rPr lang="ru-RU" sz="1800" b="1" i="1" u="sng" strike="noStrike" spc="-1" dirty="0">
                <a:uFillTx/>
                <a:latin typeface="Arial"/>
              </a:rPr>
              <a:t> кислоту</a:t>
            </a:r>
            <a:r>
              <a:rPr lang="ru-RU" sz="1800" b="1" strike="noStrike" spc="-1" dirty="0">
                <a:latin typeface="Arial"/>
              </a:rPr>
              <a:t>, </a:t>
            </a:r>
            <a:r>
              <a:rPr lang="ru-RU" sz="1800" b="1" strike="noStrike" spc="-1" dirty="0" err="1">
                <a:latin typeface="Arial"/>
              </a:rPr>
              <a:t>краще</a:t>
            </a:r>
            <a:r>
              <a:rPr lang="ru-RU" sz="1800" b="1" strike="noStrike" spc="-1" dirty="0">
                <a:latin typeface="Arial"/>
              </a:rPr>
              <a:t> </a:t>
            </a:r>
            <a:r>
              <a:rPr lang="ru-RU" sz="1800" b="1" strike="noStrike" spc="-1" dirty="0" err="1">
                <a:latin typeface="Arial"/>
              </a:rPr>
              <a:t>підходить</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очей і </a:t>
            </a:r>
            <a:r>
              <a:rPr lang="ru-RU" sz="1800" b="1" strike="noStrike" spc="-1" dirty="0" err="1">
                <a:latin typeface="Arial"/>
              </a:rPr>
              <a:t>сім'яників</a:t>
            </a:r>
            <a:r>
              <a:rPr lang="ru-RU" sz="1800" b="1" strike="noStrike" spc="-1" dirty="0">
                <a:latin typeface="Arial"/>
              </a:rPr>
              <a:t>, так як </a:t>
            </a:r>
            <a:r>
              <a:rPr lang="ru-RU" sz="1800" b="1" strike="noStrike" spc="-1" dirty="0" err="1">
                <a:latin typeface="Arial"/>
              </a:rPr>
              <a:t>він</a:t>
            </a:r>
            <a:r>
              <a:rPr lang="ru-RU" sz="1800" b="1" strike="noStrike" spc="-1" dirty="0">
                <a:latin typeface="Arial"/>
              </a:rPr>
              <a:t> </a:t>
            </a:r>
            <a:r>
              <a:rPr lang="ru-RU" sz="1800" b="1" strike="noStrike" spc="-1" dirty="0" err="1">
                <a:latin typeface="Arial"/>
              </a:rPr>
              <a:t>запобігає</a:t>
            </a:r>
            <a:r>
              <a:rPr lang="ru-RU" sz="1800" b="1" strike="noStrike" spc="-1" dirty="0">
                <a:latin typeface="Arial"/>
              </a:rPr>
              <a:t> </a:t>
            </a:r>
            <a:r>
              <a:rPr lang="ru-RU" sz="1800" b="1" strike="noStrike" spc="-1" dirty="0" err="1">
                <a:latin typeface="Arial"/>
              </a:rPr>
              <a:t>відшаруванню</a:t>
            </a:r>
            <a:r>
              <a:rPr lang="ru-RU" sz="1800" b="1" strike="noStrike" spc="-1" dirty="0">
                <a:latin typeface="Arial"/>
              </a:rPr>
              <a:t> </a:t>
            </a:r>
            <a:r>
              <a:rPr lang="ru-RU" sz="1800" b="1" strike="noStrike" spc="-1" dirty="0" err="1">
                <a:latin typeface="Arial"/>
              </a:rPr>
              <a:t>сітківки</a:t>
            </a:r>
            <a:r>
              <a:rPr lang="ru-RU" sz="1800" b="1" strike="noStrike" spc="-1" dirty="0">
                <a:latin typeface="Arial"/>
              </a:rPr>
              <a:t> і </a:t>
            </a:r>
            <a:r>
              <a:rPr lang="ru-RU" sz="1800" b="1" strike="noStrike" spc="-1" dirty="0" err="1">
                <a:latin typeface="Arial"/>
              </a:rPr>
              <a:t>відділенню</a:t>
            </a:r>
            <a:r>
              <a:rPr lang="ru-RU" sz="1800" b="1" strike="noStrike" spc="-1" dirty="0">
                <a:latin typeface="Arial"/>
              </a:rPr>
              <a:t> </a:t>
            </a:r>
            <a:r>
              <a:rPr lang="ru-RU" sz="1800" b="1" strike="noStrike" spc="-1" dirty="0" err="1">
                <a:latin typeface="Arial"/>
              </a:rPr>
              <a:t>клітин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вистилають</a:t>
            </a:r>
            <a:r>
              <a:rPr lang="ru-RU" sz="1800" b="1" strike="noStrike" spc="-1" dirty="0">
                <a:latin typeface="Arial"/>
              </a:rPr>
              <a:t> </a:t>
            </a:r>
            <a:r>
              <a:rPr lang="ru-RU" sz="1800" b="1" strike="noStrike" spc="-1" dirty="0" err="1">
                <a:latin typeface="Arial"/>
              </a:rPr>
              <a:t>насінні</a:t>
            </a:r>
            <a:r>
              <a:rPr lang="ru-RU" sz="1800" b="1" strike="noStrike" spc="-1" dirty="0">
                <a:latin typeface="Arial"/>
              </a:rPr>
              <a:t> </a:t>
            </a:r>
            <a:r>
              <a:rPr lang="ru-RU" sz="1800" b="1" strike="noStrike" spc="-1" dirty="0" err="1">
                <a:latin typeface="Arial"/>
              </a:rPr>
              <a:t>канальці</a:t>
            </a:r>
            <a:r>
              <a:rPr lang="ru-RU" sz="1800" b="1" strike="noStrike" spc="-1" dirty="0">
                <a:latin typeface="Arial"/>
              </a:rPr>
              <a:t> </a:t>
            </a:r>
            <a:r>
              <a:rPr lang="ru-RU" sz="1800" b="1" strike="noStrike" spc="-1" dirty="0" err="1">
                <a:latin typeface="Arial"/>
              </a:rPr>
              <a:t>сім'яників</a:t>
            </a:r>
            <a:r>
              <a:rPr lang="ru-RU" sz="1800" b="1" strike="noStrike" spc="-1" dirty="0">
                <a:latin typeface="Arial"/>
              </a:rPr>
              <a:t>. При </a:t>
            </a:r>
            <a:r>
              <a:rPr lang="ru-RU" sz="1800" b="1" strike="noStrike" spc="-1" dirty="0" err="1">
                <a:solidFill>
                  <a:srgbClr val="3B0076"/>
                </a:solidFill>
                <a:latin typeface="Arial"/>
              </a:rPr>
              <a:t>постановці</a:t>
            </a:r>
            <a:r>
              <a:rPr lang="ru-RU" sz="1800" b="1" strike="noStrike" spc="-1" dirty="0">
                <a:solidFill>
                  <a:srgbClr val="3B0076"/>
                </a:solidFill>
                <a:latin typeface="Arial"/>
              </a:rPr>
              <a:t> </a:t>
            </a:r>
            <a:r>
              <a:rPr lang="ru-RU" sz="1800" b="1" strike="noStrike" spc="-1" dirty="0" err="1">
                <a:solidFill>
                  <a:srgbClr val="3B0076"/>
                </a:solidFill>
                <a:latin typeface="Arial"/>
              </a:rPr>
              <a:t>імуногістохімічної</a:t>
            </a:r>
            <a:r>
              <a:rPr lang="ru-RU" sz="1800" b="1" strike="noStrike" spc="-1" dirty="0">
                <a:solidFill>
                  <a:srgbClr val="3B0076"/>
                </a:solidFill>
                <a:latin typeface="Arial"/>
              </a:rPr>
              <a:t> </a:t>
            </a:r>
            <a:r>
              <a:rPr lang="ru-RU" sz="1800" b="1" strike="noStrike" spc="-1" dirty="0" err="1">
                <a:solidFill>
                  <a:srgbClr val="3B0076"/>
                </a:solidFill>
                <a:latin typeface="Arial"/>
              </a:rPr>
              <a:t>реакції</a:t>
            </a:r>
            <a:r>
              <a:rPr lang="ru-RU" sz="1800" b="1" strike="noStrike" spc="-1" dirty="0">
                <a:latin typeface="Arial"/>
              </a:rPr>
              <a:t>, в </a:t>
            </a:r>
            <a:r>
              <a:rPr lang="ru-RU" sz="1800" b="1" strike="noStrike" spc="-1" dirty="0" err="1">
                <a:latin typeface="Arial"/>
              </a:rPr>
              <a:t>якій</a:t>
            </a:r>
            <a:r>
              <a:rPr lang="ru-RU" sz="1800" b="1" strike="noStrike" spc="-1" dirty="0">
                <a:latin typeface="Arial"/>
              </a:rPr>
              <a:t> </a:t>
            </a:r>
            <a:r>
              <a:rPr lang="ru-RU" sz="1800" b="1" strike="noStrike" spc="-1" dirty="0" err="1">
                <a:latin typeface="Arial"/>
              </a:rPr>
              <a:t>важливу</a:t>
            </a:r>
            <a:r>
              <a:rPr lang="ru-RU" sz="1800" b="1" strike="noStrike" spc="-1" dirty="0">
                <a:latin typeface="Arial"/>
              </a:rPr>
              <a:t> роль </a:t>
            </a:r>
            <a:r>
              <a:rPr lang="ru-RU" sz="1800" b="1" strike="noStrike" spc="-1" dirty="0" err="1">
                <a:latin typeface="Arial"/>
              </a:rPr>
              <a:t>відіграє</a:t>
            </a:r>
            <a:r>
              <a:rPr lang="ru-RU" sz="1800" b="1" strike="noStrike" spc="-1" dirty="0">
                <a:latin typeface="Arial"/>
              </a:rPr>
              <a:t> </a:t>
            </a:r>
            <a:r>
              <a:rPr lang="ru-RU" sz="1800" b="1" u="sng" strike="noStrike" spc="-1" dirty="0" err="1">
                <a:uFillTx/>
                <a:latin typeface="Arial"/>
              </a:rPr>
              <a:t>збереження</a:t>
            </a:r>
            <a:r>
              <a:rPr lang="ru-RU" sz="1800" b="1" u="sng" strike="noStrike" spc="-1" dirty="0">
                <a:uFillTx/>
                <a:latin typeface="Arial"/>
              </a:rPr>
              <a:t> </a:t>
            </a:r>
            <a:r>
              <a:rPr lang="ru-RU" sz="1800" b="1" u="sng" strike="noStrike" spc="-1" dirty="0" err="1">
                <a:uFillTx/>
                <a:latin typeface="Arial"/>
              </a:rPr>
              <a:t>антигенів</a:t>
            </a:r>
            <a:r>
              <a:rPr lang="ru-RU" sz="1800" b="1" u="sng" strike="noStrike" spc="-1" dirty="0">
                <a:uFillTx/>
                <a:latin typeface="Arial"/>
              </a:rPr>
              <a:t> в </a:t>
            </a:r>
            <a:r>
              <a:rPr lang="ru-RU" sz="1800" b="1" u="sng" strike="noStrike" spc="-1" dirty="0" err="1">
                <a:uFillTx/>
                <a:latin typeface="Arial"/>
              </a:rPr>
              <a:t>первісному</a:t>
            </a:r>
            <a:r>
              <a:rPr lang="ru-RU" sz="1800" b="1" u="sng" strike="noStrike" spc="-1" dirty="0">
                <a:uFillTx/>
                <a:latin typeface="Arial"/>
              </a:rPr>
              <a:t> </a:t>
            </a:r>
            <a:r>
              <a:rPr lang="ru-RU" sz="1800" b="1" u="sng" strike="noStrike" spc="-1" dirty="0" err="1">
                <a:uFillTx/>
                <a:latin typeface="Arial"/>
              </a:rPr>
              <a:t>вигляді</a:t>
            </a:r>
            <a:r>
              <a:rPr lang="ru-RU" sz="1800" b="1" strike="noStrike" spc="-1" dirty="0">
                <a:latin typeface="Arial"/>
              </a:rPr>
              <a:t>, до </a:t>
            </a:r>
            <a:r>
              <a:rPr lang="ru-RU" sz="1800" b="1" strike="noStrike" spc="-1" dirty="0" err="1">
                <a:latin typeface="Arial"/>
              </a:rPr>
              <a:t>вибору</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потрібно</a:t>
            </a:r>
            <a:r>
              <a:rPr lang="ru-RU" sz="1800" b="1" strike="noStrike" spc="-1" dirty="0">
                <a:latin typeface="Arial"/>
              </a:rPr>
              <a:t> </a:t>
            </a:r>
            <a:r>
              <a:rPr lang="ru-RU" sz="1800" b="1" strike="noStrike" spc="-1" dirty="0" err="1">
                <a:latin typeface="Arial"/>
              </a:rPr>
              <a:t>підходити</a:t>
            </a:r>
            <a:r>
              <a:rPr lang="ru-RU" sz="1800" b="1" strike="noStrike" spc="-1" dirty="0">
                <a:latin typeface="Arial"/>
              </a:rPr>
              <a:t> з особливою </a:t>
            </a:r>
            <a:r>
              <a:rPr lang="ru-RU" sz="1800" b="1" strike="noStrike" spc="-1" dirty="0" err="1">
                <a:latin typeface="Arial"/>
              </a:rPr>
              <a:t>ретельністю</a:t>
            </a:r>
            <a:r>
              <a:rPr lang="ru-RU" sz="1800" b="1" strike="noStrike" spc="-1" dirty="0">
                <a:latin typeface="Arial"/>
              </a:rPr>
              <a:t>; 70% </a:t>
            </a:r>
            <a:r>
              <a:rPr lang="ru-RU" sz="1800" b="1" strike="noStrike" spc="-1" dirty="0" err="1">
                <a:latin typeface="Arial"/>
              </a:rPr>
              <a:t>етанол</a:t>
            </a:r>
            <a:r>
              <a:rPr lang="ru-RU" sz="1800" b="1" strike="noStrike" spc="-1" dirty="0">
                <a:latin typeface="Arial"/>
              </a:rPr>
              <a:t> і </a:t>
            </a:r>
            <a:r>
              <a:rPr lang="ru-RU" sz="1800" b="1" strike="noStrike" spc="-1" dirty="0" err="1">
                <a:latin typeface="Arial"/>
              </a:rPr>
              <a:t>спиртовмісні</a:t>
            </a:r>
            <a:r>
              <a:rPr lang="ru-RU" sz="1800" b="1" strike="noStrike" spc="-1" dirty="0">
                <a:latin typeface="Arial"/>
              </a:rPr>
              <a:t> </a:t>
            </a:r>
            <a:r>
              <a:rPr lang="ru-RU" sz="1800" b="1" strike="noStrike" spc="-1" dirty="0" err="1">
                <a:latin typeface="Arial"/>
              </a:rPr>
              <a:t>фіксуючи</a:t>
            </a:r>
            <a:r>
              <a:rPr lang="ru-RU" sz="1800" b="1" strike="noStrike" spc="-1" dirty="0">
                <a:latin typeface="Arial"/>
              </a:rPr>
              <a:t> </a:t>
            </a:r>
            <a:r>
              <a:rPr lang="ru-RU" sz="1800" b="1" strike="noStrike" spc="-1" dirty="0" err="1">
                <a:latin typeface="Arial"/>
              </a:rPr>
              <a:t>розчини</a:t>
            </a:r>
            <a:r>
              <a:rPr lang="ru-RU" sz="1800" b="1" strike="noStrike" spc="-1" dirty="0">
                <a:latin typeface="Arial"/>
              </a:rPr>
              <a:t> </a:t>
            </a:r>
            <a:r>
              <a:rPr lang="ru-RU" sz="1800" b="1" strike="noStrike" spc="-1" dirty="0" err="1">
                <a:latin typeface="Arial"/>
              </a:rPr>
              <a:t>запобігають</a:t>
            </a:r>
            <a:r>
              <a:rPr lang="ru-RU" sz="1800" b="1" strike="noStrike" spc="-1" dirty="0">
                <a:latin typeface="Arial"/>
              </a:rPr>
              <a:t> так званому </a:t>
            </a:r>
            <a:r>
              <a:rPr lang="ru-RU" sz="1800" b="1" strike="noStrike" spc="-1" dirty="0" err="1">
                <a:latin typeface="Arial"/>
              </a:rPr>
              <a:t>зшиванню</a:t>
            </a:r>
            <a:r>
              <a:rPr lang="ru-RU" sz="1800" b="1" strike="noStrike" spc="-1" dirty="0">
                <a:latin typeface="Arial"/>
              </a:rPr>
              <a:t> </a:t>
            </a:r>
            <a:r>
              <a:rPr lang="ru-RU" sz="1800" b="1" strike="noStrike" spc="-1" dirty="0" err="1">
                <a:latin typeface="Arial"/>
              </a:rPr>
              <a:t>полімерів</a:t>
            </a:r>
            <a:r>
              <a:rPr lang="ru-RU" sz="1800" b="1" strike="noStrike" spc="-1" dirty="0">
                <a:latin typeface="Arial"/>
              </a:rPr>
              <a:t> (</a:t>
            </a:r>
            <a:r>
              <a:rPr lang="ru-RU" sz="1800" b="1" strike="noStrike" spc="-1" dirty="0" err="1">
                <a:latin typeface="Arial"/>
              </a:rPr>
              <a:t>зокрема</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які</a:t>
            </a:r>
            <a:r>
              <a:rPr lang="ru-RU" sz="1800" b="1" strike="noStrike" spc="-1" dirty="0">
                <a:latin typeface="Arial"/>
              </a:rPr>
              <a:t> </a:t>
            </a:r>
            <a:r>
              <a:rPr lang="ru-RU" sz="1800" b="1" strike="noStrike" spc="-1" dirty="0" err="1">
                <a:latin typeface="Arial"/>
              </a:rPr>
              <a:t>формують</a:t>
            </a:r>
            <a:r>
              <a:rPr lang="ru-RU" sz="1800" b="1" strike="noStrike" spc="-1" dirty="0">
                <a:latin typeface="Arial"/>
              </a:rPr>
              <a:t> </a:t>
            </a:r>
            <a:r>
              <a:rPr lang="ru-RU" sz="1800" b="1" strike="noStrike" spc="-1" dirty="0" err="1">
                <a:latin typeface="Arial"/>
              </a:rPr>
              <a:t>розпізнавані</a:t>
            </a:r>
            <a:r>
              <a:rPr lang="ru-RU" sz="1800" b="1" strike="noStrike" spc="-1" dirty="0">
                <a:latin typeface="Arial"/>
              </a:rPr>
              <a:t> </a:t>
            </a:r>
            <a:r>
              <a:rPr lang="ru-RU" sz="1800" b="1" strike="noStrike" spc="-1" dirty="0" err="1">
                <a:latin typeface="Arial"/>
              </a:rPr>
              <a:t>антитілами</a:t>
            </a:r>
            <a:r>
              <a:rPr lang="ru-RU" sz="1800" b="1" strike="noStrike" spc="-1" dirty="0">
                <a:latin typeface="Arial"/>
              </a:rPr>
              <a:t> </a:t>
            </a:r>
            <a:r>
              <a:rPr lang="ru-RU" sz="1800" b="1" strike="noStrike" spc="-1" dirty="0" err="1">
                <a:latin typeface="Arial"/>
              </a:rPr>
              <a:t>епітопи</a:t>
            </a:r>
            <a:r>
              <a:rPr lang="ru-RU" sz="1800" b="1" strike="noStrike" spc="-1" dirty="0">
                <a:latin typeface="Arial"/>
              </a:rPr>
              <a:t>), яке </a:t>
            </a:r>
            <a:r>
              <a:rPr lang="ru-RU" sz="1800" b="1" strike="noStrike" spc="-1" dirty="0" err="1">
                <a:latin typeface="Arial"/>
              </a:rPr>
              <a:t>відбувається</a:t>
            </a:r>
            <a:r>
              <a:rPr lang="ru-RU" sz="1800" b="1" strike="noStrike" spc="-1" dirty="0">
                <a:latin typeface="Arial"/>
              </a:rPr>
              <a:t> при </a:t>
            </a:r>
            <a:r>
              <a:rPr lang="ru-RU" sz="1800" b="1" strike="noStrike" spc="-1" dirty="0" err="1">
                <a:latin typeface="Arial"/>
              </a:rPr>
              <a:t>тривалій</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формаліном</a:t>
            </a:r>
            <a:r>
              <a:rPr lang="ru-RU" sz="1800" b="1" strike="noStrike" spc="-1" dirty="0">
                <a:latin typeface="Arial"/>
              </a:rPr>
              <a:t>. </a:t>
            </a:r>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використання</a:t>
            </a:r>
            <a:r>
              <a:rPr lang="ru-RU" sz="1800" b="1" strike="noStrike" spc="-1" dirty="0">
                <a:latin typeface="Arial"/>
              </a:rPr>
              <a:t> 10% </a:t>
            </a:r>
            <a:r>
              <a:rPr lang="ru-RU" sz="1800" b="1" strike="noStrike" spc="-1" dirty="0" err="1">
                <a:latin typeface="Arial"/>
              </a:rPr>
              <a:t>забуферованого</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в </a:t>
            </a:r>
            <a:r>
              <a:rPr lang="ru-RU" sz="1800" b="1" strike="noStrike" spc="-1" dirty="0" err="1">
                <a:latin typeface="Arial"/>
              </a:rPr>
              <a:t>даному</a:t>
            </a:r>
            <a:r>
              <a:rPr lang="ru-RU" sz="1800" b="1" strike="noStrike" spc="-1" dirty="0">
                <a:latin typeface="Arial"/>
              </a:rPr>
              <a:t> </a:t>
            </a:r>
            <a:r>
              <a:rPr lang="ru-RU" sz="1800" b="1" strike="noStrike" spc="-1" dirty="0" err="1">
                <a:latin typeface="Arial"/>
              </a:rPr>
              <a:t>випадку</a:t>
            </a:r>
            <a:r>
              <a:rPr lang="ru-RU" sz="1800" b="1" strike="noStrike" spc="-1" dirty="0">
                <a:latin typeface="Arial"/>
              </a:rPr>
              <a:t> допустимо, </a:t>
            </a:r>
            <a:r>
              <a:rPr lang="ru-RU" sz="1800" b="1" strike="noStrike" spc="-1" dirty="0" err="1">
                <a:latin typeface="Arial"/>
              </a:rPr>
              <a:t>якщо</a:t>
            </a:r>
            <a:r>
              <a:rPr lang="ru-RU" sz="1800" b="1" strike="noStrike" spc="-1" dirty="0">
                <a:latin typeface="Arial"/>
              </a:rPr>
              <a:t> буде </a:t>
            </a:r>
            <a:r>
              <a:rPr lang="ru-RU" sz="1800" b="1" strike="noStrike" spc="-1" dirty="0" err="1">
                <a:latin typeface="Arial"/>
              </a:rPr>
              <a:t>дотримана</a:t>
            </a:r>
            <a:r>
              <a:rPr lang="ru-RU" sz="1800" b="1" strike="noStrike" spc="-1" dirty="0">
                <a:latin typeface="Arial"/>
              </a:rPr>
              <a:t> </a:t>
            </a:r>
            <a:r>
              <a:rPr lang="ru-RU" sz="1800" b="1" strike="noStrike" spc="-1" dirty="0" err="1">
                <a:latin typeface="Arial"/>
              </a:rPr>
              <a:t>тривалість</a:t>
            </a:r>
            <a:r>
              <a:rPr lang="ru-RU" sz="1800" b="1" strike="noStrike" spc="-1" dirty="0">
                <a:latin typeface="Arial"/>
              </a:rPr>
              <a:t> </a:t>
            </a:r>
            <a:r>
              <a:rPr lang="ru-RU" sz="1800" b="1" strike="noStrike" spc="-1" dirty="0" err="1">
                <a:latin typeface="Arial"/>
              </a:rPr>
              <a:t>експозиції</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а </a:t>
            </a:r>
            <a:r>
              <a:rPr lang="ru-RU" sz="1800" b="1" strike="noStrike" spc="-1" dirty="0" err="1">
                <a:latin typeface="Arial"/>
              </a:rPr>
              <a:t>також</a:t>
            </a:r>
            <a:r>
              <a:rPr lang="ru-RU" sz="1800" b="1" strike="noStrike" spc="-1" dirty="0">
                <a:latin typeface="Arial"/>
              </a:rPr>
              <a:t> проведена </a:t>
            </a:r>
            <a:r>
              <a:rPr lang="ru-RU" sz="1800" b="1" strike="noStrike" spc="-1" dirty="0" err="1">
                <a:latin typeface="Arial"/>
              </a:rPr>
              <a:t>попередня</a:t>
            </a:r>
            <a:r>
              <a:rPr lang="ru-RU" sz="1800" b="1" strike="noStrike" spc="-1" dirty="0">
                <a:latin typeface="Arial"/>
              </a:rPr>
              <a:t> </a:t>
            </a:r>
            <a:r>
              <a:rPr lang="ru-RU" sz="1800" b="1" strike="noStrike" spc="-1" dirty="0" err="1">
                <a:latin typeface="Arial"/>
              </a:rPr>
              <a:t>підготовка</a:t>
            </a:r>
            <a:r>
              <a:rPr lang="ru-RU" sz="1800" b="1" strike="noStrike" spc="-1" dirty="0">
                <a:latin typeface="Arial"/>
              </a:rPr>
              <a:t> </a:t>
            </a:r>
            <a:r>
              <a:rPr lang="ru-RU" sz="1800" b="1" strike="noStrike" spc="-1" dirty="0" err="1">
                <a:latin typeface="Arial"/>
              </a:rPr>
              <a:t>тканини</a:t>
            </a:r>
            <a:r>
              <a:rPr lang="ru-RU" sz="1800" b="1" strike="noStrike" spc="-1" dirty="0">
                <a:latin typeface="Arial"/>
              </a:rPr>
              <a:t>, </a:t>
            </a:r>
            <a:r>
              <a:rPr lang="ru-RU" sz="1800" b="1" strike="noStrike" spc="-1" dirty="0" err="1">
                <a:latin typeface="Arial"/>
              </a:rPr>
              <a:t>тобто</a:t>
            </a:r>
            <a:r>
              <a:rPr lang="ru-RU" sz="1800" b="1" strike="noStrike" spc="-1" dirty="0">
                <a:latin typeface="Arial"/>
              </a:rPr>
              <a:t> </a:t>
            </a:r>
            <a:r>
              <a:rPr lang="ru-RU" sz="1800" b="1" strike="noStrike" spc="-1" dirty="0" err="1">
                <a:latin typeface="Arial"/>
              </a:rPr>
              <a:t>демаскування</a:t>
            </a:r>
            <a:r>
              <a:rPr lang="ru-RU" sz="1800" b="1" strike="noStrike" spc="-1" dirty="0">
                <a:latin typeface="Arial"/>
              </a:rPr>
              <a:t> антигену</a:t>
            </a:r>
            <a:r>
              <a:rPr lang="ru-RU" sz="1800" b="1" strike="noStrike" spc="-1" dirty="0" smtClean="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504000" y="648000"/>
            <a:ext cx="7929000" cy="3809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Метод культури тканин і клітин </a:t>
            </a:r>
            <a:endParaRPr lang="ru-RU" sz="2800" b="0" strike="noStrike" spc="-1">
              <a:latin typeface="Arial"/>
            </a:endParaRPr>
          </a:p>
          <a:p>
            <a:pPr algn="just">
              <a:lnSpc>
                <a:spcPct val="100000"/>
              </a:lnSpc>
            </a:pPr>
            <a:r>
              <a:rPr lang="ru-RU" sz="1800" b="1" strike="noStrike" spc="-1">
                <a:solidFill>
                  <a:srgbClr val="000000"/>
                </a:solidFill>
                <a:latin typeface="Times New Roman"/>
                <a:ea typeface="Calibri"/>
              </a:rPr>
              <a:t>Це особливий метод дослідження живих об'єктів. При його застосуванні окремі клітини або невеликі ділянки органів уміщують у спеціальне поживне середовище, сприятливе для життєдіяльності та розмноження клітин. У такий спосіб можна простежити весь життєвий цикл клітин, вивчати їхню стійкість до окремих факторів зовнішнього середовища або вплив тих чи інших біологічно активних речовин безпосередньо на ті чи інші клітини. Подібні дослідження (in vitro) дозволяють зробити висновки саме про безпосередню взаємодію клітини і зовнішнього чинника. Проте в організмі впливи різноманітні та, як правило, опосередковані, тому не можна результати досліджень у клітинних культурах механічно переносити на живий організм. У цьому разі потрібні досліди in vivo, тобто на живому об'єкті. </a:t>
            </a:r>
            <a:endParaRPr lang="ru-RU" sz="1800" b="0" strike="noStrike" spc="-1">
              <a:latin typeface="Arial"/>
            </a:endParaRPr>
          </a:p>
        </p:txBody>
      </p:sp>
      <p:pic>
        <p:nvPicPr>
          <p:cNvPr id="248" name="Picture 3"/>
          <p:cNvPicPr/>
          <p:nvPr/>
        </p:nvPicPr>
        <p:blipFill>
          <a:blip r:embed="rId2" cstate="print"/>
          <a:stretch/>
        </p:blipFill>
        <p:spPr>
          <a:xfrm>
            <a:off x="5375880" y="4617360"/>
            <a:ext cx="2714040" cy="2035440"/>
          </a:xfrm>
          <a:prstGeom prst="rect">
            <a:avLst/>
          </a:prstGeom>
          <a:ln>
            <a:noFill/>
          </a:ln>
        </p:spPr>
      </p:pic>
      <p:sp>
        <p:nvSpPr>
          <p:cNvPr id="249"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50" name="Picture 7"/>
          <p:cNvPicPr/>
          <p:nvPr/>
        </p:nvPicPr>
        <p:blipFill>
          <a:blip r:embed="rId3" cstate="print"/>
          <a:stretch/>
        </p:blipFill>
        <p:spPr>
          <a:xfrm>
            <a:off x="1428840" y="4572000"/>
            <a:ext cx="3071160" cy="2116080"/>
          </a:xfrm>
          <a:prstGeom prst="rect">
            <a:avLst/>
          </a:prstGeom>
          <a:ln>
            <a:noFill/>
          </a:ln>
        </p:spPr>
      </p:pic>
      <p:sp>
        <p:nvSpPr>
          <p:cNvPr id="251" name="TextShape 3"/>
          <p:cNvSpPr txBox="1"/>
          <p:nvPr/>
        </p:nvSpPr>
        <p:spPr>
          <a:xfrm>
            <a:off x="2808000" y="360000"/>
            <a:ext cx="3908520" cy="346320"/>
          </a:xfrm>
          <a:prstGeom prst="rect">
            <a:avLst/>
          </a:prstGeom>
          <a:noFill/>
          <a:ln>
            <a:noFill/>
          </a:ln>
        </p:spPr>
        <p:txBody>
          <a:bodyPr lIns="90000" tIns="45000" rIns="90000" bIns="45000">
            <a:spAutoFit/>
          </a:bodyPr>
          <a:lstStyle/>
          <a:p>
            <a:r>
              <a:rPr lang="ru-RU" sz="1800" b="1" strike="noStrike" spc="-1">
                <a:latin typeface="Arial"/>
              </a:rPr>
              <a:t>ОКРЕМІ МЕТОДИ ДОСЛІДЖЕННЯ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500040" y="244080"/>
            <a:ext cx="5928480" cy="637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3200" b="1" strike="noStrike" spc="-1">
                <a:solidFill>
                  <a:srgbClr val="FF0000"/>
                </a:solidFill>
                <a:latin typeface="Times New Roman"/>
                <a:ea typeface="Calibri"/>
              </a:rPr>
              <a:t>Метод авторадіографії</a:t>
            </a:r>
            <a:endParaRPr lang="ru-RU" sz="3200" b="0" strike="noStrike" spc="-1">
              <a:latin typeface="Arial"/>
            </a:endParaRPr>
          </a:p>
          <a:p>
            <a:pPr algn="just">
              <a:lnSpc>
                <a:spcPct val="100000"/>
              </a:lnSpc>
            </a:pPr>
            <a:r>
              <a:rPr lang="ru-RU" sz="2000" b="1" strike="noStrike" spc="-1">
                <a:solidFill>
                  <a:srgbClr val="000000"/>
                </a:solidFill>
                <a:latin typeface="Times New Roman"/>
                <a:ea typeface="Calibri"/>
              </a:rPr>
              <a:t>Цей метод застосовують для вивчення шляхів руху та перетворення речовин у клітині. Ним можна скористатися для дослідження як клітин у культурі, так і фіксованого матеріалу. Для вивчення клітин цим способом у поживне середовище, культуру клітин (в їжу або в кров досліджуваного об'єкта) уводять речовину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попередник молекули, топографію біосинтезу якої потрібно вивчити. При цьому ця речовина повинна мати у своєму складі радіоактивний ізотоп (наприклад, ізотоп водню тритій), що поступово розпадається. Місця його розпаду виявляються завдяки фотоемульсії, яка наноситься на препарат чи поверхню досліджуваних клітин по закінченні терміну експерименту. Варіюючи час, який мічений радіоактивним ізотопом попередник перебуває в організмі або клітині, можна встановити шляхи його руху по клітині чи органам тіла тощо. </a:t>
            </a:r>
            <a:endParaRPr lang="ru-RU" sz="2000" b="0" strike="noStrike" spc="-1">
              <a:latin typeface="Arial"/>
            </a:endParaRPr>
          </a:p>
        </p:txBody>
      </p:sp>
      <p:sp>
        <p:nvSpPr>
          <p:cNvPr id="253"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254" name="CustomShape 3"/>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55" name="Picture 7"/>
          <p:cNvPicPr/>
          <p:nvPr/>
        </p:nvPicPr>
        <p:blipFill>
          <a:blip r:embed="rId2" cstate="print"/>
          <a:stretch/>
        </p:blipFill>
        <p:spPr>
          <a:xfrm>
            <a:off x="6522480" y="922680"/>
            <a:ext cx="2620800" cy="4220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Рисунок 134"/>
          <p:cNvPicPr/>
          <p:nvPr/>
        </p:nvPicPr>
        <p:blipFill>
          <a:blip r:embed="rId2" cstate="print"/>
          <a:stretch/>
        </p:blipFill>
        <p:spPr>
          <a:xfrm>
            <a:off x="144000" y="93960"/>
            <a:ext cx="8898840" cy="667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500040" y="214200"/>
            <a:ext cx="835740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0000"/>
                </a:solidFill>
                <a:latin typeface="Arial"/>
                <a:ea typeface="DejaVu Sans"/>
              </a:rPr>
              <a:t>МЕТОДИ РОБОТИ З ФІКСОВАНИМ МАТЕРІАЛОМ</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Методи роботи з фіксованим матеріалом є також поширеними. Інколи (якщо, скажімо, працюють з електронним мікроскопом) попередня обробка матеріалу та умови мікроскопування повністю виключають можливість дослідження живої клітини. У цьому разі найважливішим виявляється вдала фіксація клітинного матеріалу, тобто така зупинка життєдіяльності клітини, за якої всі складові клітини залишалися б у місцях прижиттєвої локалізації в незміненому стані. Розрізняють фізичні й хімічні методи фіксації. До фізичних методів відносять заморожування та фіксацію нагріванням або сушінням. Так, для приготування препарату для сканувального електронного мікроскопа застосовують метод заморожуваннясколювання. Спочатку матеріал заморожують у рідкому азоті, що виключає утворення кристалів льоду, які можуть пошкодити матеріал. Потім заморожені клітини розколюють холодним ножем. Відколи при цьому, як правило, ідуть по середині біліпідного шару мембран. Потім матеріал нагрівають у вакуумі, у результаті частина льоду сублімується (переходить одразу в газоподібний стан). Унаслідок цього процесу поверхня відколу стає рельєфнішою. Потім на неї наносять тонку плівку важкого металу (золота, платини тощо), яка точно повторює рельєф поверхні об'єкта. Відтак власне клітину руйнують кислотою (цей процес називають травленням) і об'єктом мікроскопічного дослідження стає саме плівка з важкого металу – репліка.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stomShape 1"/>
          <p:cNvSpPr/>
          <p:nvPr/>
        </p:nvSpPr>
        <p:spPr>
          <a:xfrm>
            <a:off x="357120" y="142920"/>
            <a:ext cx="8571960" cy="657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700" b="1" strike="noStrike" spc="-1">
                <a:solidFill>
                  <a:srgbClr val="FF0000"/>
                </a:solidFill>
                <a:latin typeface="Arial"/>
                <a:ea typeface="DejaVu Sans"/>
              </a:rPr>
              <a:t>Хімічні методи фіксації </a:t>
            </a:r>
            <a:r>
              <a:rPr lang="ru-RU" sz="1700" b="1" strike="noStrike" spc="-1">
                <a:solidFill>
                  <a:srgbClr val="000000"/>
                </a:solidFill>
                <a:latin typeface="Arial"/>
                <a:ea typeface="DejaVu Sans"/>
              </a:rPr>
              <a:t>– це введення у клітину тієї чи іншої речовини або суміші, яка припиняє в ній процеси життєдіяльності, водночас зупиняючи всі процеси, зокрема процеси аутолітичного руйнування клітини. Різні фіксатори мають різні механізми дії. Деякі (спирти) осаджують (денатурують) білки, для інших (альдегіди) є властивим утворення молекулярних містків, що ковалентно зв'язують органічні молекули, обмежуючи їхню рухливість. Розрізняють прості та складні фіксатори. </a:t>
            </a:r>
            <a:r>
              <a:rPr lang="ru-RU" sz="1700" b="1" i="1" strike="noStrike" spc="-1">
                <a:solidFill>
                  <a:srgbClr val="FF0000"/>
                </a:solidFill>
                <a:latin typeface="Arial"/>
                <a:ea typeface="DejaVu Sans"/>
              </a:rPr>
              <a:t>Прості </a:t>
            </a:r>
            <a:r>
              <a:rPr lang="ru-RU" sz="1700" b="1" strike="noStrike" spc="-1">
                <a:solidFill>
                  <a:srgbClr val="000000"/>
                </a:solidFill>
                <a:latin typeface="Arial"/>
                <a:ea typeface="DejaVu Sans"/>
              </a:rPr>
              <a:t>– це розчини якоїсь однієї сполуки, наприклад, 96º-й етиловий спирт або метанол, формалін (розчин формальдегіду у воді), розчин глутарового альдегіду тощо. </a:t>
            </a:r>
            <a:r>
              <a:rPr lang="ru-RU" sz="1700" b="1" i="1" strike="noStrike" spc="-1">
                <a:solidFill>
                  <a:srgbClr val="FF0000"/>
                </a:solidFill>
                <a:latin typeface="Arial"/>
                <a:ea typeface="DejaVu Sans"/>
              </a:rPr>
              <a:t>Складні фіксатори</a:t>
            </a:r>
            <a:r>
              <a:rPr lang="ru-RU" sz="1700" b="1" strike="noStrike" spc="-1">
                <a:solidFill>
                  <a:srgbClr val="000000"/>
                </a:solidFill>
                <a:latin typeface="Arial"/>
                <a:ea typeface="DejaVu Sans"/>
              </a:rPr>
              <a:t> (фіксуючі суміші) містять декілька речовин, що забезпечують швидшу (попередню) і надійнішу, але більш повільну фіксацію. Прикладами складних фіксаторів є суміші Буена (формалін – пікринова кислота – оцтова кислота), Карнуа (етанол – хлороформ – оцтова кислота), Нікіфорова (етанол – діетиловий ефір), спиртовооцтова кислота тощо. Для досягнення якісної фіксації необхідно, щоб фіксатор якомога швидше досяг глибинних шарів фіксованого матеріалу, перш ніж прижиттєвий стан структур буде порушений унаслідок аутолітичних процесів, що проходять усередині загиблої клітини. Для цього об'єм фіксуючого розчину повинен перевищувати об'єм фіксованого матеріалу у 20–100 разів. Сам матеріал необхідно зафіксувати якомога швидше після взяття (біопсії чи забиття піддослідної тварини). З останньою вимогою пов'язані й обмеження щодо розміру фіксованого об'єкта: його діаметр має бути 1–3 мм, але не більше. Адже зі збільшенням розміру зростає час проникнення фіксатора в глибинні його шари, а це може погіршити якість матеріалу внаслідок аутолітичних процесів. </a:t>
            </a:r>
            <a:endParaRPr lang="ru-RU"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285840" y="214200"/>
            <a:ext cx="8714880" cy="666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solidFill>
                  <a:srgbClr val="000000"/>
                </a:solidFill>
                <a:latin typeface="Arial"/>
                <a:ea typeface="DejaVu Sans"/>
              </a:rPr>
              <a:t>Якщо необхідно уявити цілісну картину в органі чи на великій ділянці тканини, то в цьому разі орган розділяють на зрізи товщиною в декілька міліметрів, що полегшує проникнення фіксатора всередину об'єкта, або ж застосовують метод перфузії (уведення фіксуючого розчину через кровоносну систему органу чи цілісного організму). В останньому випадку спочатку кровоносні судини промивають фізіологічним розчином, а потім заповнюють фіксуючою рідиною. Швидкість і якість фіксації під час перфузії робить цей метод досить популярним. Приготування зрізів тканин Для якісного мікроскопування необхідно приготувати тонкі зрізи досліджуваної тканини, оскільки товстий її шар непроникний для світла, а тим більше для електронів. Однак біологічний матеріал досить м'який, і це ускладнює приготування надто тонких зрізів. У такому разі працюють зі спеціальними пристосуваннями – </a:t>
            </a:r>
            <a:r>
              <a:rPr lang="ru-RU" sz="1600" b="1" strike="noStrike" spc="-1">
                <a:solidFill>
                  <a:srgbClr val="FF0000"/>
                </a:solidFill>
                <a:latin typeface="Arial"/>
                <a:ea typeface="DejaVu Sans"/>
              </a:rPr>
              <a:t>мікротомами</a:t>
            </a:r>
            <a:r>
              <a:rPr lang="ru-RU" sz="1600" b="1" strike="noStrike" spc="-1">
                <a:solidFill>
                  <a:srgbClr val="000000"/>
                </a:solidFill>
                <a:latin typeface="Arial"/>
                <a:ea typeface="DejaVu Sans"/>
              </a:rPr>
              <a:t>. Їх є кілька видів: </a:t>
            </a:r>
            <a:r>
              <a:rPr lang="ru-RU" sz="1600" b="1" strike="noStrike" spc="-1">
                <a:solidFill>
                  <a:srgbClr val="FF0000"/>
                </a:solidFill>
                <a:latin typeface="Arial"/>
                <a:ea typeface="DejaVu Sans"/>
              </a:rPr>
              <a:t>Вібротом</a:t>
            </a:r>
            <a:r>
              <a:rPr lang="ru-RU" sz="1600" b="1" strike="noStrike" spc="-1">
                <a:solidFill>
                  <a:srgbClr val="000000"/>
                </a:solidFill>
                <a:latin typeface="Arial"/>
                <a:ea typeface="DejaVu Sans"/>
              </a:rPr>
              <a:t> – прилад, за допомогою якого можна отримувати зрізи з матеріалу, який не зазнав додаткової обробки, тобто нефіксованого. Він дозволяє робити зрізи навіть із живого матеріалу товщиною близько 20–50 мкм. Заморожувальні мікротоми (кріотоми) здатні зменшити товщину зрізу до 10–15 мкм. У цих мікротомах температура об'єкта знижується майже до –20 ºС. Відомо, що заморожені об'єкти можна розрізати на тонші шари (м'ясо, наприклад, у такому стані можна розрізати на дуже тонкі шматочки).Для отримання найтонших зрізів (1–7 мкм і менше) застосовують заливку в пластичні середовища, а саме: целоїдин, парафін, парапласт і епоксидні смоли (епон, аралдит тощо). Целоїдинову, парафінову та парапластну заливку використовують, як правило, для світлової, а епоксидну – для електронної трансмісійної мікроскопії. Найпоширенішою є заливка в парафін. Однак у цьому випадку певною проблемою є те, що парафін є гідрофобною речовиною, а більшість фіксаторів – водні розчини. Тому в такому разі матеріал проводять через ряд взаєморозчинних середовищ і в такий спосіб доводять його до парафіну. </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571320" y="214200"/>
            <a:ext cx="821448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Наприклад, фіксований матеріал проводять через спирти, концентрація яких зростає, потім уміщують в органічний розчинник (ксилол, бензол, хлороформ тощо). Після того матеріал занурюють у суміш органічного розчинника з парафіном (так звана "гістологічна каша") і нарешті в чистий парафін або парапласт. Залитий після цього в парафіновий або парапластовий блок матеріал ріжуть на санному або роторному мікротомі. Ці два типи приладів різняться за розташуванням та рухливістю мікротомного ножа й препарату. У роторному мікротомі ніж закріплений нерухомо, а рухається об'єкт. У санному об'єкт подається на 3–7 мкм за один прохід угору, а рухається й робить зріз ніж. Мікротомний ніж заточують так, щоб уникнути будь-яких нерівностей ріжучої кромки. Тільки її ідеально рівна поверхня забезпечує рівномірну товщину зрізу. Закріплюється ніж під кутом 10–15º до поверхні об'єкта. Зрізи для електронної мікроскопії заливають в епоксидні смоли й ріжуть на ультрамікротомі, що дає можливість отримати їх товщиною в частки мікрометра. Якість зрізів у цьому разі контролюється під мікроскопом, а ніж для ультрамікротома роблять зі скла або алмазу. Забарвлення зрізів тканин Для виявлення певних структур отримані на мікротомі </a:t>
            </a:r>
            <a:r>
              <a:rPr lang="ru-RU" sz="1800" b="1" strike="noStrike" spc="-1">
                <a:solidFill>
                  <a:srgbClr val="FF0000"/>
                </a:solidFill>
                <a:latin typeface="Arial"/>
                <a:ea typeface="DejaVu Sans"/>
              </a:rPr>
              <a:t>зрізи забарвлюють</a:t>
            </a:r>
            <a:r>
              <a:rPr lang="ru-RU" sz="1800" b="1" strike="noStrike" spc="-1">
                <a:solidFill>
                  <a:srgbClr val="000000"/>
                </a:solidFill>
                <a:latin typeface="Arial"/>
                <a:ea typeface="DejaVu Sans"/>
              </a:rPr>
              <a:t>. Розрізняють оглядові, що дають можливість роздивитись загальну будову об'єкта, і спеціальні методи забарвлення, за допомогою яких можна побачити окремі елементи й деталі будови клітини.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p:cNvPicPr/>
          <p:nvPr/>
        </p:nvPicPr>
        <p:blipFill>
          <a:blip r:embed="rId2" cstate="print"/>
          <a:srcRect l="3979" t="28626" r="4366" b="24746"/>
          <a:stretch/>
        </p:blipFill>
        <p:spPr>
          <a:xfrm>
            <a:off x="351360" y="936000"/>
            <a:ext cx="8504280" cy="3239640"/>
          </a:xfrm>
          <a:prstGeom prst="rect">
            <a:avLst/>
          </a:prstGeom>
          <a:ln>
            <a:noFill/>
          </a:ln>
        </p:spPr>
      </p:pic>
      <p:sp>
        <p:nvSpPr>
          <p:cNvPr id="148" name="CustomShape 1"/>
          <p:cNvSpPr/>
          <p:nvPr/>
        </p:nvSpPr>
        <p:spPr>
          <a:xfrm>
            <a:off x="1209960" y="4680000"/>
            <a:ext cx="692568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a:solidFill>
                  <a:srgbClr val="800080"/>
                </a:solidFill>
                <a:latin typeface="Arial"/>
              </a:rPr>
              <a:t>Санний мікротом (МС-2) та ротаційний мікротом </a:t>
            </a:r>
            <a:endParaRPr lang="ru-RU" sz="2200" b="0" strike="noStrike" spc="-1">
              <a:latin typeface="Arial"/>
            </a:endParaRPr>
          </a:p>
          <a:p>
            <a:pPr algn="ctr">
              <a:lnSpc>
                <a:spcPct val="100000"/>
              </a:lnSpc>
            </a:pPr>
            <a:r>
              <a:rPr lang="ru-RU" sz="2200" b="1" strike="noStrike" spc="-1">
                <a:solidFill>
                  <a:srgbClr val="800080"/>
                </a:solidFill>
                <a:latin typeface="Arial"/>
              </a:rPr>
              <a:t>для парафінових зрізів (МПС-2)</a:t>
            </a:r>
            <a:endParaRPr lang="ru-RU" sz="2200" b="0" strike="noStrike" spc="-1">
              <a:latin typeface="Arial"/>
            </a:endParaRPr>
          </a:p>
        </p:txBody>
      </p:sp>
    </p:spTree>
    <p:extLst>
      <p:ext uri="{BB962C8B-B14F-4D97-AF65-F5344CB8AC3E}">
        <p14:creationId xmlns:p14="http://schemas.microsoft.com/office/powerpoint/2010/main" val="236590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988920" y="792000"/>
            <a:ext cx="7074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800080"/>
                </a:solidFill>
                <a:latin typeface="Arial"/>
              </a:rPr>
              <a:t>Депарафінування зрізів перед забарвленням</a:t>
            </a:r>
            <a:endParaRPr lang="ru-RU" sz="2400" b="0" strike="noStrike" spc="-1">
              <a:latin typeface="Arial"/>
            </a:endParaRPr>
          </a:p>
        </p:txBody>
      </p:sp>
      <p:pic>
        <p:nvPicPr>
          <p:cNvPr id="150" name="Рисунок 149"/>
          <p:cNvPicPr/>
          <p:nvPr/>
        </p:nvPicPr>
        <p:blipFill>
          <a:blip r:embed="rId2" cstate="print"/>
          <a:stretch/>
        </p:blipFill>
        <p:spPr>
          <a:xfrm>
            <a:off x="720000" y="1368720"/>
            <a:ext cx="7902360" cy="4966920"/>
          </a:xfrm>
          <a:prstGeom prst="rect">
            <a:avLst/>
          </a:prstGeom>
          <a:ln>
            <a:noFill/>
          </a:ln>
        </p:spPr>
      </p:pic>
    </p:spTree>
    <p:extLst>
      <p:ext uri="{BB962C8B-B14F-4D97-AF65-F5344CB8AC3E}">
        <p14:creationId xmlns:p14="http://schemas.microsoft.com/office/powerpoint/2010/main" val="5703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720000" y="499680"/>
            <a:ext cx="74437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800080"/>
                </a:solidFill>
                <a:latin typeface="Arial"/>
              </a:rPr>
              <a:t>ТИПИ БАРВНИКІВ</a:t>
            </a:r>
            <a:endParaRPr lang="ru-RU" sz="2000" b="0" strike="noStrike" spc="-1">
              <a:latin typeface="Arial"/>
            </a:endParaRPr>
          </a:p>
          <a:p>
            <a:pPr algn="ctr">
              <a:lnSpc>
                <a:spcPct val="100000"/>
              </a:lnSpc>
            </a:pPr>
            <a:r>
              <a:rPr lang="ru-RU" sz="2000" b="1" strike="noStrike" spc="-1">
                <a:solidFill>
                  <a:srgbClr val="800080"/>
                </a:solidFill>
                <a:latin typeface="Arial"/>
              </a:rPr>
              <a:t>Всі барвники, що використовують в гістологічній техніці,</a:t>
            </a:r>
            <a:endParaRPr lang="ru-RU" sz="2000" b="0" strike="noStrike" spc="-1">
              <a:latin typeface="Arial"/>
            </a:endParaRPr>
          </a:p>
          <a:p>
            <a:pPr algn="ctr">
              <a:lnSpc>
                <a:spcPct val="100000"/>
              </a:lnSpc>
            </a:pPr>
            <a:r>
              <a:rPr lang="ru-RU" sz="2000" b="1" strike="noStrike" spc="-1">
                <a:solidFill>
                  <a:srgbClr val="800080"/>
                </a:solidFill>
                <a:latin typeface="Arial"/>
              </a:rPr>
              <a:t>поділяють на 4 типи:</a:t>
            </a:r>
            <a:endParaRPr lang="ru-RU" sz="2000" b="0" strike="noStrike" spc="-1">
              <a:latin typeface="Arial"/>
            </a:endParaRPr>
          </a:p>
        </p:txBody>
      </p:sp>
      <p:pic>
        <p:nvPicPr>
          <p:cNvPr id="152" name="Рисунок 151"/>
          <p:cNvPicPr/>
          <p:nvPr/>
        </p:nvPicPr>
        <p:blipFill>
          <a:blip r:embed="rId2" cstate="print"/>
          <a:stretch/>
        </p:blipFill>
        <p:spPr>
          <a:xfrm>
            <a:off x="963000" y="1627920"/>
            <a:ext cx="7460640" cy="4635720"/>
          </a:xfrm>
          <a:prstGeom prst="rect">
            <a:avLst/>
          </a:prstGeom>
          <a:ln>
            <a:noFill/>
          </a:ln>
        </p:spPr>
      </p:pic>
    </p:spTree>
    <p:extLst>
      <p:ext uri="{BB962C8B-B14F-4D97-AF65-F5344CB8AC3E}">
        <p14:creationId xmlns:p14="http://schemas.microsoft.com/office/powerpoint/2010/main" val="381611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p:nvPr/>
        </p:nvPicPr>
        <p:blipFill>
          <a:blip r:embed="rId2" cstate="print"/>
          <a:stretch/>
        </p:blipFill>
        <p:spPr>
          <a:xfrm>
            <a:off x="432000" y="654120"/>
            <a:ext cx="8694360" cy="5468040"/>
          </a:xfrm>
          <a:prstGeom prst="rect">
            <a:avLst/>
          </a:prstGeom>
          <a:ln>
            <a:noFill/>
          </a:ln>
        </p:spPr>
      </p:pic>
    </p:spTree>
    <p:extLst>
      <p:ext uri="{BB962C8B-B14F-4D97-AF65-F5344CB8AC3E}">
        <p14:creationId xmlns:p14="http://schemas.microsoft.com/office/powerpoint/2010/main" val="19076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357120" y="175320"/>
            <a:ext cx="8500320" cy="667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800" b="1" strike="noStrike" spc="-1">
                <a:solidFill>
                  <a:srgbClr val="000000"/>
                </a:solidFill>
                <a:latin typeface="Times New Roman"/>
                <a:ea typeface="Calibri"/>
              </a:rPr>
              <a:t>Для прижиттєвих досліджень клітин використовують </a:t>
            </a:r>
            <a:r>
              <a:rPr lang="ru-RU" sz="1800" b="1" strike="noStrike" spc="-1">
                <a:solidFill>
                  <a:srgbClr val="FF0000"/>
                </a:solidFill>
                <a:latin typeface="Times New Roman"/>
                <a:ea typeface="Calibri"/>
              </a:rPr>
              <a:t>вітальні барвники</a:t>
            </a:r>
            <a:r>
              <a:rPr lang="ru-RU" sz="1800" b="1" strike="noStrike" spc="-1">
                <a:solidFill>
                  <a:srgbClr val="000000"/>
                </a:solidFill>
                <a:latin typeface="Times New Roman"/>
                <a:ea typeface="Calibri"/>
              </a:rPr>
              <a:t>. Зрізи для електронної мікроскопії забарвлюються зразу під час фіксації. Матеріал у цьому випадку фіксують глутаровим альдегідом і осмієвою кислотою. Остання саме й зв'язується зі структурами в клітині, роблячи їх непрозорими для потоку електронів. За фізико-хімічними властивостями барвники поділяють на гідрофобні (неполярні) і гідрофільні (полярні). </a:t>
            </a:r>
            <a:r>
              <a:rPr lang="ru-RU" sz="1800" b="1" strike="noStrike" spc="-1">
                <a:solidFill>
                  <a:srgbClr val="FF0000"/>
                </a:solidFill>
                <a:latin typeface="Times New Roman"/>
                <a:ea typeface="Calibri"/>
              </a:rPr>
              <a:t>Гідрофобні</a:t>
            </a:r>
            <a:r>
              <a:rPr lang="ru-RU" sz="1800" b="1" strike="noStrike" spc="-1">
                <a:solidFill>
                  <a:srgbClr val="000000"/>
                </a:solidFill>
                <a:latin typeface="Times New Roman"/>
                <a:ea typeface="Calibri"/>
              </a:rPr>
              <a:t> розчиняються в ліпідах і надають їм певного кольору. До цієї групи входять судан чорний, судан ІІІ тощо. </a:t>
            </a:r>
            <a:r>
              <a:rPr lang="ru-RU" sz="1800" b="1" strike="noStrike" spc="-1">
                <a:solidFill>
                  <a:srgbClr val="FF0000"/>
                </a:solidFill>
                <a:latin typeface="Times New Roman"/>
                <a:ea typeface="Calibri"/>
              </a:rPr>
              <a:t>Гідрофільні</a:t>
            </a:r>
            <a:r>
              <a:rPr lang="ru-RU" sz="1800" b="1" strike="noStrike" spc="-1">
                <a:solidFill>
                  <a:srgbClr val="000000"/>
                </a:solidFill>
                <a:latin typeface="Times New Roman"/>
                <a:ea typeface="Calibri"/>
              </a:rPr>
              <a:t> барвники поділяють на кислотні, основні та нейтральні. Кислотні забарвлюють основні (еозинофільні або оксифільні) структури в клітині, а основні з'єднуються з базофільними (кислими) структурами. Так, основний барвник гематоксилін забарвлює нуклеїнові кислоти в ядрі, а кислотний барвник еозин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основні білки цитоплазми. Нейтральні ж здатні забарвлювати як кислі, так і основні структури (наприклад, барвник Май-Грюнвальда). Розрізняють також забарвлення </a:t>
            </a:r>
            <a:r>
              <a:rPr lang="ru-RU" sz="1800" b="1" strike="noStrike" spc="-1">
                <a:solidFill>
                  <a:srgbClr val="FF0000"/>
                </a:solidFill>
                <a:latin typeface="Times New Roman"/>
                <a:ea typeface="Calibri"/>
              </a:rPr>
              <a:t>прогресивне й регресивне</a:t>
            </a:r>
            <a:r>
              <a:rPr lang="ru-RU" sz="1800" b="1" strike="noStrike" spc="-1">
                <a:solidFill>
                  <a:srgbClr val="000000"/>
                </a:solidFill>
                <a:latin typeface="Times New Roman"/>
                <a:ea typeface="Calibri"/>
              </a:rPr>
              <a:t>. При першому препарат поступово зв'язує барвник, доки колір не досягає оптимуму. Під час другого препарат спочатку перефарбовують, після чого надлишок барвника відмивають, доки не буде досягнуто оптимуму. Після забарвлення постійні препарати замикають у спеціальне середовище. Для цього використовують канадський або піхтовий бальзам (витяжки з кедрового або піхтового дерева), синтетичне середовище DPX тощо. При цьому, якщо середовище не водорозчинне, то після забарвлення (скажімо, гематоксиліном та еозином) препарат необхідно зневоднити. Для цього його проводять через спирти зростаючої концентрації, органічний розчинник і замикають у вибране середовище (канадський бальзам).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428760" y="313200"/>
            <a:ext cx="8500320" cy="5668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strike="noStrike" spc="-1">
                <a:solidFill>
                  <a:srgbClr val="FF0000"/>
                </a:solidFill>
                <a:latin typeface="Times New Roman"/>
                <a:ea typeface="Calibri"/>
              </a:rPr>
              <a:t>ЦИТОХІМІЧНІ МЕТОДИ ДОСЛІДЖЕННЯ </a:t>
            </a:r>
            <a:endParaRPr lang="ru-RU" sz="2400" b="0" strike="noStrike" spc="-1">
              <a:latin typeface="Arial"/>
            </a:endParaRPr>
          </a:p>
          <a:p>
            <a:pPr algn="just">
              <a:lnSpc>
                <a:spcPct val="100000"/>
              </a:lnSpc>
            </a:pPr>
            <a:r>
              <a:rPr lang="ru-RU" sz="1800" b="1" strike="noStrike" spc="-1">
                <a:solidFill>
                  <a:srgbClr val="000000"/>
                </a:solidFill>
                <a:latin typeface="Times New Roman"/>
                <a:ea typeface="Calibri"/>
              </a:rPr>
              <a:t>Для вивчення хімічного складу клітин і розташування певних класів хімічних речовин у клітині застосовують цитохімічні методи. В основі їх лежать методи аналітичної хімії, якими послуговуються для аналізу складу розчинів, але адаптовані під конкретні умови приготування гістологічного препарату. Тобто на препараті проводять певну хімічну реакцію, за результатами якої роблять висновок про наявність або відсутність певного класу речовин у складі клітини. При цьому цитохімічні реакції є чутливішими, ніж відповідні реакції аналітичної хімії, оскільки результат реакції оцінюється не на око, а під мікроскопом, а отже, можна побачити найдрібніші часточки продукту реакції. Так, для реакції берлінської блакиті, завдяки якій можна виявити іони заліза, відповідна цитохімічна реакція є в 10000 разів чутливішою, ніж при проведенні цієї реакції в пробірці. Нині відомо багато цитохімічних реакцій, які набули широкого поширення: нінгідринова (для виявлення білків), ШІК-реакція на вуглеводи, реакція Фельгена на виявлення ДНК тощо. Важливим класом гістохімічних реакцій є реакції на виявлення ферментів. У цьому випадку на препарат наносять розчин субстрату реакції, яку каталізує фермент, а потім цитохімічно виявляють продукт цієї реакції. За розташуванням нерозчинного продукту визначають локалізацію досліджуваного ферменту. У такий спосіб виявляють кислу й лужну фосфатазу, пероксидазу та інші ферменти.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Рисунок 135"/>
          <p:cNvPicPr/>
          <p:nvPr/>
        </p:nvPicPr>
        <p:blipFill>
          <a:blip r:embed="rId2" cstate="print"/>
          <a:stretch/>
        </p:blipFill>
        <p:spPr>
          <a:xfrm>
            <a:off x="360000" y="198000"/>
            <a:ext cx="8568000" cy="642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642960" y="244800"/>
            <a:ext cx="8000280" cy="6278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ІМУНОГІСТОХІМІЧНІ МЕТОДИ</a:t>
            </a:r>
            <a:endParaRPr lang="ru-RU" sz="2800" b="0" strike="noStrike" spc="-1">
              <a:latin typeface="Arial"/>
            </a:endParaRPr>
          </a:p>
          <a:p>
            <a:pPr algn="just">
              <a:lnSpc>
                <a:spcPct val="100000"/>
              </a:lnSpc>
            </a:pPr>
            <a:r>
              <a:rPr lang="ru-RU" sz="1800" b="1" strike="noStrike" spc="-1">
                <a:solidFill>
                  <a:srgbClr val="000000"/>
                </a:solidFill>
                <a:latin typeface="Times New Roman"/>
                <a:ea typeface="Calibri"/>
              </a:rPr>
              <a:t>Для виявлення певного типу молекул існують методи імуногістохімії. Вони дозволяють вибірково визначати локалізацію певних молекул, навіть за умови їхньої високої подібності до інших (наприклад, пролактину людини та пролактину птаха). Однак визначенню піддаються лише складні органічні речовини, які при введенні в організм тварини здатні викликати специфічну імунну відповідь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утворення антитіл. Імуногістохімічні методи засновані на використанні саме антитіл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складних білкових молекул, які виробляються спеціалізованими клітинами й здатні зв'язувати молекули, котрі індукували їхнє утворення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антигени. Специфічність зв'язування антитіл з антигенами є надзвичайно високою, що й використовується в імуногістохімії. Саме утворення комплексу антиген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антитіло є ключовим у будь-якому імуногістохімічному методі. Зв'язані ж антитіла виявляють по-різному. Можна помітити їх флуорохромом і побачити його в люмінесцентному мікроскопі, можна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радіоактивною міткою, яку виявлятимуть так само, як і при авторадіографії, а можна й ферментом, який буде установлено гістохімічно. Для підвищення чутливості методу застосовують метод подвійних антитіл, коли до антитіл І порядку, що безпосередньо зв'язують досліджуваний антиген, приєднуються так звані вторинні антитіла ("антитіла, що виявляють антитіла"), які вже й мають бути знайдені одним із описаних методів.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642960" y="382320"/>
            <a:ext cx="8000280" cy="5396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МЕТОДИ КІЛЬКІСНОЇ ОЦІНКИ</a:t>
            </a:r>
            <a:endParaRPr lang="ru-RU" sz="2800" b="0" strike="noStrike" spc="-1">
              <a:latin typeface="Arial"/>
            </a:endParaRPr>
          </a:p>
          <a:p>
            <a:pPr algn="just">
              <a:lnSpc>
                <a:spcPct val="100000"/>
              </a:lnSpc>
            </a:pPr>
            <a:r>
              <a:rPr lang="ru-RU" sz="2000" b="1" strike="noStrike" spc="-1">
                <a:solidFill>
                  <a:srgbClr val="000000"/>
                </a:solidFill>
                <a:latin typeface="Times New Roman"/>
                <a:ea typeface="Calibri"/>
              </a:rPr>
              <a:t>Для встановлення функціонального стану клітини іноді недостатньо лише визначити якісний склад цитоплазми, білків ядра тощо. Надзвичайно велике значення має з'ясування кількості досліджуваної речовини, що міститься в клітині. Суху масу речовини дозволяє визначити метод інтерференційної мікроскопії. Існує можливість кількісно оцінити результати авторадіографії. Що ж стосується кількісної оцінки результатів цитохімічних та імуногістохімічних реакцій, то найважливішим методом у цьому разі вважають цитофотометрію. Метод заснований на здатності забарвлених продуктів реакції поглинати світло заданої довжини хвилі. Зрозуміло, що для адекватної оцінки результатів усі препарати повинні мати однакову товщину, крім того, має бути стандартизована сама процедура забарвлення. Цитофотометрично можна визначати й кількість незабарвлених продуктів, наприклад нуклеїнових кислот, спроможних поглинати ультрафіолетове світло, а також здатних до флюоресценції речовин.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642960" y="313560"/>
            <a:ext cx="8071920" cy="5945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strike="noStrike" spc="-1">
                <a:solidFill>
                  <a:srgbClr val="FF0000"/>
                </a:solidFill>
                <a:latin typeface="Times New Roman"/>
                <a:ea typeface="Calibri"/>
              </a:rPr>
              <a:t>МЕТОД ДИФЕРЕНЦІЙНОГО ЦЕНТРИФУГУВАННЯ </a:t>
            </a:r>
            <a:endParaRPr lang="ru-RU" sz="2400" b="0" strike="noStrike" spc="-1">
              <a:latin typeface="Arial"/>
            </a:endParaRPr>
          </a:p>
          <a:p>
            <a:pPr algn="just">
              <a:lnSpc>
                <a:spcPct val="100000"/>
              </a:lnSpc>
            </a:pPr>
            <a:r>
              <a:rPr lang="ru-RU" sz="2000" b="1" strike="noStrike" spc="-1">
                <a:solidFill>
                  <a:srgbClr val="000000"/>
                </a:solidFill>
                <a:latin typeface="Times New Roman"/>
                <a:ea typeface="Calibri"/>
              </a:rPr>
              <a:t>Різниця в щільності та питомій вазі частин клітини використовується для відокремлення однакових органел з певної суміші клітин. Для цього клітини спочатку гомогенізують, а потім отриманий гомогенат центрифугують при різних швидкостях обертання центрифуги. Першими (при найменших швидкостях) осідають агрегати з кількох клітин, потім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цілі клітини. Далі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ядра та мітохондрії, після них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гранулярна ЕПС, потім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гладенька ЕПС, апарат Гольджі, лізосоми (так звана мікросомальна фракція). Останніми (при найбільших обертах) осідають великі макромолекулярні комплекси (рибосоми тощо). Після кожного циклу обертання осад відбирають і далі центрифугують лише надосадову рідину. Модифікацією описаного методу є центрифугування в градієнті щільності. У цьому випадку в центрифужну пробірку шарами наносять сахарозу або інший гель-утворювальний агент з різною щільністю (від найбільш до найменш щільного). Після однократного центрифугування описані фракції опускаються в пробірці на різну глибину, що дає змогу одразу їх розділити.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428760" y="164520"/>
            <a:ext cx="8357400" cy="4664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000" b="1" strike="noStrike" spc="-1">
                <a:solidFill>
                  <a:srgbClr val="FF0000"/>
                </a:solidFill>
                <a:latin typeface="Times New Roman"/>
                <a:ea typeface="Calibri"/>
              </a:rPr>
              <a:t>ВИКОРИСТАННЯ ФОТО-, КІНО-, ВІДЕОТЕХНІКИ Й КОМП'ЮТЕРНИХ ТЕХНОЛОГІЙ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Фото-, кіно- й відеотехніку застосовують у цитології в першу чергу для фіксації отриманого зображення. Інколи, наприклад при ультрафіолетовій і електронній мікроскопії, це є чи не єдиний метод узагалі отримати зображення досліджуваного об'єкта. При вивченні живих об'єктів підвищується роль кінота відеотехніки, за допомогою якої фіксують рух живих клітин, процеси поділу тощо. Особливо важливою в цьому разі є сповільнена кінозйомка, яка дає можливість потім побачити рух клітин у прискореному темпі. Комп</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ютерна цифрова обробка зображення підвищує його якість і навіть дозволяє виявити структури, котрі на оригінальних фотографіях виглядають малоконтрастними, розмитими. Оцифровані зображення використовуються також для морфометричних вимірювань (площі, периметра, діаметра досліджуваних структур).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72" name="Picture 8"/>
          <p:cNvPicPr/>
          <p:nvPr/>
        </p:nvPicPr>
        <p:blipFill>
          <a:blip r:embed="rId2" cstate="print"/>
          <a:stretch/>
        </p:blipFill>
        <p:spPr>
          <a:xfrm>
            <a:off x="1500120" y="157320"/>
            <a:ext cx="5947200" cy="6699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785880" y="357120"/>
            <a:ext cx="8071920" cy="667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Arial"/>
                <a:ea typeface="DejaVu Sans"/>
              </a:rPr>
              <a:t>Реакція бласттрансформації лімфоцитів (РБТЛ) під  впливом Т- та В-клітинних мітогенів</a:t>
            </a:r>
            <a:endParaRPr lang="ru-RU" sz="2400" b="0" strike="noStrike" spc="-1">
              <a:latin typeface="Arial"/>
            </a:endParaRPr>
          </a:p>
          <a:p>
            <a:pPr algn="ctr">
              <a:lnSpc>
                <a:spcPct val="100000"/>
              </a:lnSpc>
            </a:pPr>
            <a:endParaRPr lang="ru-RU" sz="2400" b="0" strike="noStrike" spc="-1">
              <a:latin typeface="Arial"/>
            </a:endParaRPr>
          </a:p>
          <a:p>
            <a:pPr algn="just">
              <a:lnSpc>
                <a:spcPct val="100000"/>
              </a:lnSpc>
            </a:pPr>
            <a:r>
              <a:rPr lang="ru-RU" sz="2000" b="1" strike="noStrike" spc="-1">
                <a:solidFill>
                  <a:srgbClr val="7030A0"/>
                </a:solidFill>
                <a:latin typeface="Arial"/>
                <a:ea typeface="DejaVu Sans"/>
              </a:rPr>
              <a:t>Принцип методу .</a:t>
            </a:r>
            <a:r>
              <a:rPr lang="ru-RU" sz="2000" b="1" strike="noStrike" spc="-1">
                <a:solidFill>
                  <a:srgbClr val="000000"/>
                </a:solidFill>
                <a:latin typeface="Arial"/>
                <a:ea typeface="DejaVu Sans"/>
              </a:rPr>
              <a:t> Метод грунтується на здатності лімфоцитів до диференційного  клітинного ділення під впливом антигенного стимулу in vitro.  Інтенсивність реакції визначають за кількістю бластних форм  клітин, які діляться в культурі.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7030A0"/>
                </a:solidFill>
                <a:latin typeface="Arial"/>
                <a:ea typeface="DejaVu Sans"/>
              </a:rPr>
              <a:t>Реактиви:</a:t>
            </a:r>
            <a:r>
              <a:t/>
            </a:r>
            <a:br/>
            <a:r>
              <a:rPr lang="ru-RU" sz="2000" b="1" strike="noStrike" spc="-1">
                <a:solidFill>
                  <a:srgbClr val="000000"/>
                </a:solidFill>
                <a:latin typeface="Arial"/>
                <a:ea typeface="DejaVu Sans"/>
              </a:rPr>
              <a:t>1. Сироватки ембріонів корів</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 Середовище RPMI-1640</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3. HEPES</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4. 2-меркаптоетанол</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5. Стандартні мітогени (ФГА, КонА, ЛПС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6. 3H-тимідин</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7. Фарба по Романовському-Гімзе</a:t>
            </a:r>
            <a:endParaRPr lang="ru-RU" sz="2000" b="0" strike="noStrike" spc="-1">
              <a:latin typeface="Arial"/>
            </a:endParaRPr>
          </a:p>
          <a:p>
            <a:pPr>
              <a:lnSpc>
                <a:spcPct val="100000"/>
              </a:lnSpc>
            </a:pPr>
            <a:r>
              <a:t/>
            </a:r>
            <a:br/>
            <a:endParaRPr lang="ru-RU" sz="2000" b="0" strike="noStrike" spc="-1">
              <a:latin typeface="Arial"/>
            </a:endParaRPr>
          </a:p>
          <a:p>
            <a:pPr>
              <a:lnSpc>
                <a:spcPct val="100000"/>
              </a:lnSpc>
            </a:pPr>
            <a:r>
              <a:t/>
            </a:r>
            <a:b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500040" y="197280"/>
            <a:ext cx="8286120" cy="612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Для постановки РБТЛ під впливом мітогенів in vitro стерильно  виділяють спленоцити. Спленоцити у концентрації 2х(10 в 6-му  ступені)/мл культивують у середовищі RPMI-1640, яке містить 10%  інактивованої сироватки ембріонів корів, 10 мМ 2-меркаптоетанолу,  20 мМ HEPES, ФГА (10 мкг/мл), або Кон-А (5 мкг/мл), або ЛПС  (50-100 мкг/мл). Культуру інкубують 72 год при 37 град. С. За 4  год до закінчення інкубації до кожної проби вносять по 1 мкКюри  3H-тимідину. Підготовку проб для виміру рівня радіоактивності  проводять за загальноприйнятою методикою. Результати подають у  вигляді СРМ (кількість імпульсів за 1 хв на 10 в 6-му ступені </a:t>
            </a:r>
            <a:r>
              <a:t/>
            </a:r>
            <a:br/>
            <a:r>
              <a:rPr lang="ru-RU" sz="1800" b="1" strike="noStrike" spc="-1">
                <a:solidFill>
                  <a:srgbClr val="000000"/>
                </a:solidFill>
                <a:latin typeface="Arial"/>
                <a:ea typeface="DejaVu Sans"/>
              </a:rPr>
              <a:t>клітин) або індексу стимуляції (відношення кількості імпульсів в  досліді до кількості імпульсів у контролі).</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Для визначення функціональної активності Т-клітин можна також використовувати РБТЛ у постановці за методом U.Junge,  за яким реєстрація результатів реакції проводиться візуально під  мікроскопом. Для цього клітини інкубують, як і у першому випадку. </a:t>
            </a:r>
            <a:r>
              <a:t/>
            </a:r>
            <a:br/>
            <a:r>
              <a:rPr lang="ru-RU" sz="1800" b="1" strike="noStrike" spc="-1">
                <a:solidFill>
                  <a:srgbClr val="000000"/>
                </a:solidFill>
                <a:latin typeface="Arial"/>
                <a:ea typeface="DejaVu Sans"/>
              </a:rPr>
              <a:t>Потім роблять мазки клітин на предметних скельцях, підсушують,  фіксують 10 хв метиловим або абсолютним етиловим спиртом, фарбують  за методом Романовського-Гімзе. Під мікроскопом (при збільшенні  7х10, 8х90) визначають відсоток нестимульованих, стимульованих та  типових бластних форм лімфоцитів, підраховуючи 200-500 клітин  лімфоїдного ряду.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576000" y="2426040"/>
            <a:ext cx="824328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ru-RU" sz="2800" b="1" i="1" strike="noStrike" spc="-1">
                <a:solidFill>
                  <a:srgbClr val="1510E2"/>
                </a:solidFill>
                <a:latin typeface="Arial"/>
                <a:ea typeface="DejaVu Sans"/>
              </a:rPr>
              <a:t>ДЯКУЮ ЗА УВАГУ!</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720000" y="360000"/>
            <a:ext cx="8064000" cy="4056840"/>
          </a:xfrm>
          <a:prstGeom prst="rect">
            <a:avLst/>
          </a:prstGeom>
          <a:noFill/>
          <a:ln>
            <a:noFill/>
          </a:ln>
        </p:spPr>
        <p:txBody>
          <a:bodyPr lIns="90000" tIns="45000" rIns="90000" bIns="45000">
            <a:spAutoFit/>
          </a:bodyPr>
          <a:lstStyle/>
          <a:p>
            <a:pPr algn="just"/>
            <a:r>
              <a:rPr lang="ru-RU" sz="2000" b="1" strike="noStrike" spc="-1">
                <a:latin typeface="Arial"/>
              </a:rPr>
              <a:t>Органи імунної системи разом складають </a:t>
            </a:r>
            <a:r>
              <a:rPr lang="ru-RU" sz="2000" b="1" strike="noStrike" spc="-1">
                <a:solidFill>
                  <a:srgbClr val="7C007C"/>
                </a:solidFill>
                <a:latin typeface="Arial"/>
              </a:rPr>
              <a:t>єдиний дифузний орган, поєднаний спільною функцією</a:t>
            </a:r>
            <a:r>
              <a:rPr lang="ru-RU" sz="2000" b="1" strike="noStrike" spc="-1">
                <a:latin typeface="Arial"/>
              </a:rPr>
              <a:t>. </a:t>
            </a:r>
            <a:endParaRPr lang="ru-RU" sz="2000" b="0" strike="noStrike" spc="-1">
              <a:latin typeface="Arial"/>
            </a:endParaRPr>
          </a:p>
          <a:p>
            <a:pPr algn="just"/>
            <a:r>
              <a:rPr lang="ru-RU" sz="2000" b="1" strike="noStrike" spc="-1">
                <a:latin typeface="Arial"/>
              </a:rPr>
              <a:t>Маса його близько 1,5-2,0 кг, а кількість лімфоїдних клітин сягає астрономічних цифр, при цьому кожна десята клітина організму здійснює функцію імунологічного нагляду. Анатомо-фізіологічний принцип побудови імунної системи – органно-циркуляторний. </a:t>
            </a:r>
            <a:endParaRPr lang="ru-RU" sz="2000" b="0" strike="noStrike" spc="-1">
              <a:latin typeface="Arial"/>
            </a:endParaRPr>
          </a:p>
          <a:p>
            <a:pPr algn="just"/>
            <a:r>
              <a:rPr lang="ru-RU" sz="2000" b="1" strike="noStrike" spc="-1">
                <a:latin typeface="Arial"/>
              </a:rPr>
              <a:t>Тобто є лімфоїдні органи, але лімфоцити не “сидять” у них постійно, а інтенсивно рециркулюють між лімфоїдними органами та нелімфоїдними тканинами через лімфатичні судини і кров: через один лімфовузол протягом 1 год. проходить біля 10 млрд. лімфоцитів. </a:t>
            </a:r>
            <a:endParaRPr lang="ru-RU" sz="2000" b="0" strike="noStrike" spc="-1">
              <a:latin typeface="Arial"/>
            </a:endParaRPr>
          </a:p>
          <a:p>
            <a:pPr algn="just"/>
            <a:r>
              <a:rPr lang="ru-RU" sz="2000" b="1" strike="noStrike" spc="-1">
                <a:latin typeface="Arial"/>
              </a:rPr>
              <a:t>Із загальної кількості лімфоцитів організму в кожен момент часу в крові міститься лише 0,2-2,0%.</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427320" y="142200"/>
            <a:ext cx="8500680" cy="367380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Кістковий мозок. </a:t>
            </a:r>
            <a:r>
              <a:rPr lang="ru-RU" sz="1600" b="1" strike="noStrike" spc="-1">
                <a:latin typeface="Arial"/>
              </a:rPr>
              <a:t>Маса кісткового мозку у дорослої людини складає 2,5-3 кг (близько 4,5% маси тіла). Близько половини її припадає на червоний кістковий мозок, решта - на жовтий. Червоний кістковий мозок складається з стовбурових кровотворних клітин, які є попередниками всіх клітин крові, і ретикулярної тканини, що утворить каркас кісткового мозку. У його петлях знаходяться кров'яні клітини різної зрілості, макрофаги та інші клітини. Кістковий мозок розташовується у вигляді шнурів навколо артеріол, які відокремлені один від одного синусоїдними капілярами. У стінках капілярів утворюються тимчасові міграційні пори, через них проходять дозрілі клітини. Незрілі клітини потрапляють в кров тільки при захворюваннях крові або мозку. У жовтому кістковому мозку кровообразующіе елементи відсутні, але при великих крововтратах на місці жовтого може знову з'являтися червоний кістковий мозок.</a:t>
            </a:r>
            <a:endParaRPr lang="ru-RU" sz="1600" b="0" strike="noStrike" spc="-1">
              <a:latin typeface="Arial"/>
            </a:endParaRPr>
          </a:p>
        </p:txBody>
      </p:sp>
      <p:pic>
        <p:nvPicPr>
          <p:cNvPr id="139" name="Рисунок 138"/>
          <p:cNvPicPr/>
          <p:nvPr/>
        </p:nvPicPr>
        <p:blipFill>
          <a:blip r:embed="rId2" cstate="print"/>
          <a:srcRect l="37524" t="25157" r="17589" b="29094"/>
          <a:stretch/>
        </p:blipFill>
        <p:spPr>
          <a:xfrm>
            <a:off x="1584360" y="3096000"/>
            <a:ext cx="6263640" cy="3650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TotalTime>
  <Words>7494</Words>
  <Application>Microsoft Office PowerPoint</Application>
  <PresentationFormat>Экран (4:3)</PresentationFormat>
  <Paragraphs>228</Paragraphs>
  <Slides>77</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77</vt:i4>
      </vt:variant>
    </vt:vector>
  </HeadingPairs>
  <TitlesOfParts>
    <vt:vector size="87" baseType="lpstr">
      <vt:lpstr>Microsoft YaHei</vt:lpstr>
      <vt:lpstr>Arial</vt:lpstr>
      <vt:lpstr>Calibri</vt:lpstr>
      <vt:lpstr>DejaVu Sans</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User</dc:creator>
  <dc:description/>
  <cp:lastModifiedBy>Пользователь Windows</cp:lastModifiedBy>
  <cp:revision>132</cp:revision>
  <dcterms:created xsi:type="dcterms:W3CDTF">2021-02-04T23:51:26Z</dcterms:created>
  <dcterms:modified xsi:type="dcterms:W3CDTF">2024-03-27T13:12:23Z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2014-05-05T00:00:00Z</vt:filetime>
  </property>
  <property fmtid="{D5CDD505-2E9C-101B-9397-08002B2CF9AE}" pid="4" name="Creator">
    <vt:lpwstr>pdftk 1.44 - www.pdftk.com</vt:lpwstr>
  </property>
  <property fmtid="{D5CDD505-2E9C-101B-9397-08002B2CF9AE}" pid="5" name="HiddenSlides">
    <vt:i4>0</vt:i4>
  </property>
  <property fmtid="{D5CDD505-2E9C-101B-9397-08002B2CF9AE}" pid="6" name="HyperlinksChanged">
    <vt:bool>false</vt:bool>
  </property>
  <property fmtid="{D5CDD505-2E9C-101B-9397-08002B2CF9AE}" pid="7" name="LastSaved">
    <vt:filetime>2021-02-04T00:00:00Z</vt:filetime>
  </property>
  <property fmtid="{D5CDD505-2E9C-101B-9397-08002B2CF9AE}" pid="8" name="LinksUpToDate">
    <vt:bool>false</vt:bool>
  </property>
  <property fmtid="{D5CDD505-2E9C-101B-9397-08002B2CF9AE}" pid="9" name="MMClips">
    <vt:i4>0</vt:i4>
  </property>
  <property fmtid="{D5CDD505-2E9C-101B-9397-08002B2CF9AE}" pid="10" name="Notes">
    <vt:i4>0</vt:i4>
  </property>
  <property fmtid="{D5CDD505-2E9C-101B-9397-08002B2CF9AE}" pid="11" name="PresentationFormat">
    <vt:lpwstr>Экран (4:3)</vt:lpwstr>
  </property>
  <property fmtid="{D5CDD505-2E9C-101B-9397-08002B2CF9AE}" pid="12" name="ScaleCrop">
    <vt:bool>false</vt:bool>
  </property>
  <property fmtid="{D5CDD505-2E9C-101B-9397-08002B2CF9AE}" pid="13" name="ShareDoc">
    <vt:bool>false</vt:bool>
  </property>
  <property fmtid="{D5CDD505-2E9C-101B-9397-08002B2CF9AE}" pid="14" name="Slides">
    <vt:i4>75</vt:i4>
  </property>
</Properties>
</file>