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204864"/>
            <a:ext cx="8458200" cy="1470025"/>
          </a:xfrm>
        </p:spPr>
        <p:txBody>
          <a:bodyPr/>
          <a:lstStyle/>
          <a:p>
            <a:r>
              <a:rPr lang="uk-UA" sz="2800" b="1" dirty="0"/>
              <a:t>МЕНЕДЖМЕНТ БІЗНЕС-ПРОЦЕСІВ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Дисципліна за вибором студента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41382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b="1" dirty="0"/>
              <a:t>Змістовий модуль 7. Модель бізнес процесу «Фінансовий аналіз і облік».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348880"/>
            <a:ext cx="7520940" cy="3912547"/>
          </a:xfrm>
        </p:spPr>
        <p:txBody>
          <a:bodyPr>
            <a:normAutofit/>
          </a:bodyPr>
          <a:lstStyle/>
          <a:p>
            <a:r>
              <a:rPr lang="uk-UA" dirty="0"/>
              <a:t>Бюджетування як модель управління. Опис моделі бізнес процесу «Здійснювати фінансовий аналіз і облік». Оцінка стану бізнес процесу «Фінансовий аналіз і облік».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8484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b="1" dirty="0"/>
              <a:t>Змістовий модуль 8. Опис і моделювання бізнес-процесу «управляти персоналом».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2691744"/>
          </a:xfrm>
        </p:spPr>
        <p:txBody>
          <a:bodyPr>
            <a:normAutofit/>
          </a:bodyPr>
          <a:lstStyle/>
          <a:p>
            <a:r>
              <a:rPr lang="uk-UA" dirty="0"/>
              <a:t>Структурні елементи, опис та моделювання бізнес-процесу «Управляти персоналом». Показники оцінки стану бізнес-процесу «Управляти персоналом»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8170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000" b="1" dirty="0"/>
              <a:t>Змістовий модуль 9. Формування інтегрованих баз даних.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780928"/>
            <a:ext cx="8229600" cy="2475720"/>
          </a:xfrm>
        </p:spPr>
        <p:txBody>
          <a:bodyPr/>
          <a:lstStyle/>
          <a:p>
            <a:r>
              <a:rPr lang="uk-UA" dirty="0"/>
              <a:t>Порядок відбору даних про стан бізнес процесів.. Вимоги до формування даних і підготовки інформаційних звітів. . Показники оцінки якості продукту діяльності.</a:t>
            </a: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59446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000" b="1" dirty="0"/>
              <a:t>Змістовий модуль 10. Формування і підтримка інформаційних баз даних управління бізнес-процесами.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Вимоги до процедури вимірювання, аналізу і поліпшення системи управління. Структура автоматизованих систем (АС) управління	. Побудова інтегрованої бази даних управління. Створення таблиць для внесення і зберігання даних.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16314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066800"/>
          </a:xfrm>
        </p:spPr>
        <p:txBody>
          <a:bodyPr/>
          <a:lstStyle/>
          <a:p>
            <a:r>
              <a:rPr lang="uk-UA" b="1" dirty="0"/>
              <a:t>Рекомендована література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752528"/>
          </a:xfrm>
        </p:spPr>
        <p:txBody>
          <a:bodyPr>
            <a:noAutofit/>
          </a:bodyPr>
          <a:lstStyle/>
          <a:p>
            <a:r>
              <a:rPr lang="uk-UA" sz="1100" b="1" dirty="0"/>
              <a:t>Основна</a:t>
            </a:r>
            <a:r>
              <a:rPr lang="uk-UA" sz="1100" dirty="0"/>
              <a:t>:</a:t>
            </a:r>
            <a:endParaRPr lang="ru-RU" sz="1100" dirty="0"/>
          </a:p>
          <a:p>
            <a:pPr lvl="0"/>
            <a:r>
              <a:rPr lang="uk-UA" sz="1100" dirty="0"/>
              <a:t>Бутко М.П., Задорожна С.М., Іванова Н.В. Виробничий менеджмент : </a:t>
            </a:r>
            <a:r>
              <a:rPr lang="uk-UA" sz="1100" dirty="0" err="1"/>
              <a:t>підруч</a:t>
            </a:r>
            <a:r>
              <a:rPr lang="uk-UA" sz="1100" dirty="0"/>
              <a:t>. для </a:t>
            </a:r>
            <a:r>
              <a:rPr lang="uk-UA" sz="1100" dirty="0" err="1"/>
              <a:t>студ</a:t>
            </a:r>
            <a:r>
              <a:rPr lang="uk-UA" sz="1100" dirty="0"/>
              <a:t>. </a:t>
            </a:r>
            <a:r>
              <a:rPr lang="uk-UA" sz="1100" dirty="0" err="1"/>
              <a:t>вищ</a:t>
            </a:r>
            <a:r>
              <a:rPr lang="uk-UA" sz="1100" dirty="0"/>
              <a:t>. </a:t>
            </a:r>
            <a:r>
              <a:rPr lang="uk-UA" sz="1100" dirty="0" err="1"/>
              <a:t>навч</a:t>
            </a:r>
            <a:r>
              <a:rPr lang="uk-UA" sz="1100" dirty="0"/>
              <a:t>. </a:t>
            </a:r>
            <a:r>
              <a:rPr lang="uk-UA" sz="1100" dirty="0" err="1"/>
              <a:t>закл</a:t>
            </a:r>
            <a:r>
              <a:rPr lang="uk-UA" sz="1100" dirty="0"/>
              <a:t>. </a:t>
            </a:r>
            <a:r>
              <a:rPr lang="uk-UA" sz="1100" dirty="0" err="1"/>
              <a:t>затв</a:t>
            </a:r>
            <a:r>
              <a:rPr lang="uk-UA" sz="1100" dirty="0"/>
              <a:t>. МОНУ. Київ : Центр учбової літератури, 2015. 424 с.</a:t>
            </a:r>
            <a:endParaRPr lang="ru-RU" sz="1100" dirty="0"/>
          </a:p>
          <a:p>
            <a:pPr lvl="0"/>
            <a:r>
              <a:rPr lang="uk-UA" sz="1100" dirty="0"/>
              <a:t>Горошкова Л.А., Волков В.П. Виробничий менеджмент : </a:t>
            </a:r>
            <a:r>
              <a:rPr lang="uk-UA" sz="1100" dirty="0" err="1"/>
              <a:t>навч</a:t>
            </a:r>
            <a:r>
              <a:rPr lang="uk-UA" sz="1100" dirty="0"/>
              <a:t>. </a:t>
            </a:r>
            <a:r>
              <a:rPr lang="uk-UA" sz="1100" dirty="0" err="1"/>
              <a:t>посіб</a:t>
            </a:r>
            <a:r>
              <a:rPr lang="uk-UA" sz="1100" dirty="0"/>
              <a:t>. Запоріжжя : ЗНУ, 2016. 131 с.</a:t>
            </a:r>
            <a:endParaRPr lang="ru-RU" sz="1100" dirty="0"/>
          </a:p>
          <a:p>
            <a:pPr lvl="0"/>
            <a:r>
              <a:rPr lang="uk-UA" sz="1100" dirty="0" err="1"/>
              <a:t>Бікулов</a:t>
            </a:r>
            <a:r>
              <a:rPr lang="uk-UA" sz="1100" dirty="0"/>
              <a:t> Д. Т, </a:t>
            </a:r>
            <a:r>
              <a:rPr lang="uk-UA" sz="1100" dirty="0" err="1"/>
              <a:t>Чкан</a:t>
            </a:r>
            <a:r>
              <a:rPr lang="uk-UA" sz="1100" dirty="0"/>
              <a:t> А. С., Олійник О. М., Маркова С. В. Менеджмент : </a:t>
            </a:r>
            <a:r>
              <a:rPr lang="uk-UA" sz="1100" dirty="0" err="1"/>
              <a:t>навч</a:t>
            </a:r>
            <a:r>
              <a:rPr lang="uk-UA" sz="1100" dirty="0"/>
              <a:t>. </a:t>
            </a:r>
            <a:r>
              <a:rPr lang="uk-UA" sz="1100" dirty="0" err="1"/>
              <a:t>посіб</a:t>
            </a:r>
            <a:r>
              <a:rPr lang="uk-UA" sz="1100" dirty="0"/>
              <a:t>. Запоріжжя : ЗНУ, 2017. 360 с.</a:t>
            </a:r>
            <a:endParaRPr lang="ru-RU" sz="1100" dirty="0"/>
          </a:p>
          <a:p>
            <a:pPr lvl="0"/>
            <a:r>
              <a:rPr lang="uk-UA" sz="1100" dirty="0" err="1"/>
              <a:t>Гуменник</a:t>
            </a:r>
            <a:r>
              <a:rPr lang="uk-UA" sz="1100" dirty="0"/>
              <a:t> В.І., </a:t>
            </a:r>
            <a:r>
              <a:rPr lang="uk-UA" sz="1100" dirty="0" err="1"/>
              <a:t>Копчак</a:t>
            </a:r>
            <a:r>
              <a:rPr lang="uk-UA" sz="1100" dirty="0"/>
              <a:t> Ю.С., </a:t>
            </a:r>
            <a:r>
              <a:rPr lang="uk-UA" sz="1100" dirty="0" err="1"/>
              <a:t>Кондур</a:t>
            </a:r>
            <a:r>
              <a:rPr lang="uk-UA" sz="1100" dirty="0"/>
              <a:t> О.С. Менеджмент організацій : </a:t>
            </a:r>
            <a:r>
              <a:rPr lang="uk-UA" sz="1100" dirty="0" err="1"/>
              <a:t>навч</a:t>
            </a:r>
            <a:r>
              <a:rPr lang="uk-UA" sz="1100" dirty="0"/>
              <a:t>. </a:t>
            </a:r>
            <a:r>
              <a:rPr lang="uk-UA" sz="1100" dirty="0" err="1"/>
              <a:t>посіб</a:t>
            </a:r>
            <a:r>
              <a:rPr lang="uk-UA" sz="1100" dirty="0"/>
              <a:t>. для </a:t>
            </a:r>
            <a:r>
              <a:rPr lang="uk-UA" sz="1100" dirty="0" err="1"/>
              <a:t>студ</a:t>
            </a:r>
            <a:r>
              <a:rPr lang="uk-UA" sz="1100" dirty="0"/>
              <a:t>. </a:t>
            </a:r>
            <a:r>
              <a:rPr lang="uk-UA" sz="1100" dirty="0" err="1"/>
              <a:t>вищ</a:t>
            </a:r>
            <a:r>
              <a:rPr lang="uk-UA" sz="1100" dirty="0"/>
              <a:t>. </a:t>
            </a:r>
            <a:r>
              <a:rPr lang="uk-UA" sz="1100" dirty="0" err="1"/>
              <a:t>навч</a:t>
            </a:r>
            <a:r>
              <a:rPr lang="uk-UA" sz="1100" dirty="0"/>
              <a:t>. </a:t>
            </a:r>
            <a:r>
              <a:rPr lang="uk-UA" sz="1100" dirty="0" err="1"/>
              <a:t>закл</a:t>
            </a:r>
            <a:r>
              <a:rPr lang="uk-UA" sz="1100" dirty="0"/>
              <a:t>. Київ : Знання, 2012. 145 с.</a:t>
            </a:r>
            <a:endParaRPr lang="ru-RU" sz="1100" dirty="0"/>
          </a:p>
          <a:p>
            <a:pPr lvl="0"/>
            <a:r>
              <a:rPr lang="uk-UA" sz="1100" dirty="0"/>
              <a:t>Олійник О.М., Головань О.О., </a:t>
            </a:r>
            <a:r>
              <a:rPr lang="uk-UA" sz="1100" dirty="0" err="1"/>
              <a:t>Чкан</a:t>
            </a:r>
            <a:r>
              <a:rPr lang="uk-UA" sz="1100" dirty="0"/>
              <a:t> А.С. Реінжиніринг бізнес-процесів : </a:t>
            </a:r>
            <a:r>
              <a:rPr lang="uk-UA" sz="1100" dirty="0" err="1"/>
              <a:t>навч</a:t>
            </a:r>
            <a:r>
              <a:rPr lang="uk-UA" sz="1100" dirty="0"/>
              <a:t>. </a:t>
            </a:r>
            <a:r>
              <a:rPr lang="uk-UA" sz="1100" dirty="0" err="1"/>
              <a:t>посіб</a:t>
            </a:r>
            <a:r>
              <a:rPr lang="uk-UA" sz="1100" dirty="0"/>
              <a:t>. для здобув. ступ. </a:t>
            </a:r>
            <a:r>
              <a:rPr lang="uk-UA" sz="1100" dirty="0" err="1"/>
              <a:t>вищ</a:t>
            </a:r>
            <a:r>
              <a:rPr lang="uk-UA" sz="1100" dirty="0"/>
              <a:t>. освіти магістра спец. "Менеджмент" </a:t>
            </a:r>
            <a:r>
              <a:rPr lang="uk-UA" sz="1100" dirty="0" err="1"/>
              <a:t>освітньо</a:t>
            </a:r>
            <a:r>
              <a:rPr lang="uk-UA" sz="1100" dirty="0"/>
              <a:t>-проф. програми "Бізнес-адміністрування". Запоріжжя : ЗНУ, 2017. 72 с.</a:t>
            </a:r>
            <a:endParaRPr lang="ru-RU" sz="1100" dirty="0"/>
          </a:p>
          <a:p>
            <a:pPr lvl="0"/>
            <a:r>
              <a:rPr lang="uk-UA" sz="1100" dirty="0" err="1"/>
              <a:t>Томашевський</a:t>
            </a:r>
            <a:r>
              <a:rPr lang="uk-UA" sz="1100" dirty="0"/>
              <a:t> О.М., </a:t>
            </a:r>
            <a:r>
              <a:rPr lang="uk-UA" sz="1100" dirty="0" err="1"/>
              <a:t>Цегелик</a:t>
            </a:r>
            <a:r>
              <a:rPr lang="uk-UA" sz="1100" dirty="0"/>
              <a:t> Г.Г., Вітер М.Б. Інформаційні технології та моделювання бізнес-процесів : </a:t>
            </a:r>
            <a:r>
              <a:rPr lang="uk-UA" sz="1100" dirty="0" err="1"/>
              <a:t>навч</a:t>
            </a:r>
            <a:r>
              <a:rPr lang="uk-UA" sz="1100" dirty="0"/>
              <a:t>. </a:t>
            </a:r>
            <a:r>
              <a:rPr lang="uk-UA" sz="1100" dirty="0" err="1"/>
              <a:t>посіб</a:t>
            </a:r>
            <a:r>
              <a:rPr lang="uk-UA" sz="1100" dirty="0"/>
              <a:t>. для </a:t>
            </a:r>
            <a:r>
              <a:rPr lang="uk-UA" sz="1100" dirty="0" err="1"/>
              <a:t>студ</a:t>
            </a:r>
            <a:r>
              <a:rPr lang="uk-UA" sz="1100" dirty="0"/>
              <a:t>. </a:t>
            </a:r>
            <a:r>
              <a:rPr lang="uk-UA" sz="1100" dirty="0" err="1"/>
              <a:t>вищ</a:t>
            </a:r>
            <a:r>
              <a:rPr lang="uk-UA" sz="1100" dirty="0"/>
              <a:t>. </a:t>
            </a:r>
            <a:r>
              <a:rPr lang="uk-UA" sz="1100" dirty="0" err="1"/>
              <a:t>навч</a:t>
            </a:r>
            <a:r>
              <a:rPr lang="uk-UA" sz="1100" dirty="0"/>
              <a:t>. </a:t>
            </a:r>
            <a:r>
              <a:rPr lang="uk-UA" sz="1100" dirty="0" err="1"/>
              <a:t>закл</a:t>
            </a:r>
            <a:r>
              <a:rPr lang="uk-UA" sz="1100" dirty="0"/>
              <a:t>. </a:t>
            </a:r>
            <a:r>
              <a:rPr lang="uk-UA" sz="1100" dirty="0" err="1"/>
              <a:t>реком</a:t>
            </a:r>
            <a:r>
              <a:rPr lang="uk-UA" sz="1100" dirty="0"/>
              <a:t>. МОНМСУ. Київ : Центр учбової літератури, 2012. 296 с. </a:t>
            </a:r>
            <a:endParaRPr lang="ru-RU" sz="1100" dirty="0"/>
          </a:p>
          <a:p>
            <a:r>
              <a:rPr lang="uk-UA" sz="1100" dirty="0"/>
              <a:t> </a:t>
            </a:r>
            <a:endParaRPr lang="ru-RU" sz="1100" dirty="0"/>
          </a:p>
          <a:p>
            <a:r>
              <a:rPr lang="uk-UA" sz="1100" b="1" dirty="0"/>
              <a:t>Додаткова</a:t>
            </a:r>
            <a:r>
              <a:rPr lang="uk-UA" sz="1100" dirty="0"/>
              <a:t>:</a:t>
            </a:r>
            <a:endParaRPr lang="ru-RU" sz="1100" dirty="0"/>
          </a:p>
          <a:p>
            <a:pPr lvl="0"/>
            <a:r>
              <a:rPr lang="uk-UA" sz="1100" dirty="0" err="1"/>
              <a:t>Назарчук</a:t>
            </a:r>
            <a:r>
              <a:rPr lang="uk-UA" sz="1100" dirty="0"/>
              <a:t> Т.В., </a:t>
            </a:r>
            <a:r>
              <a:rPr lang="uk-UA" sz="1100" dirty="0" err="1"/>
              <a:t>Косіюк</a:t>
            </a:r>
            <a:r>
              <a:rPr lang="uk-UA" sz="1100" dirty="0"/>
              <a:t> О.М. Менеджмент організацій : </a:t>
            </a:r>
            <a:r>
              <a:rPr lang="uk-UA" sz="1100" dirty="0" err="1"/>
              <a:t>навч</a:t>
            </a:r>
            <a:r>
              <a:rPr lang="uk-UA" sz="1100" dirty="0"/>
              <a:t>. </a:t>
            </a:r>
            <a:r>
              <a:rPr lang="uk-UA" sz="1100" dirty="0" err="1"/>
              <a:t>посіб</a:t>
            </a:r>
            <a:r>
              <a:rPr lang="uk-UA" sz="1100" dirty="0"/>
              <a:t>. рекомендовано МОН. Київ : Центр учбової літератури, 2018. 560 с. </a:t>
            </a:r>
            <a:endParaRPr lang="ru-RU" sz="1100" dirty="0"/>
          </a:p>
          <a:p>
            <a:pPr lvl="0"/>
            <a:r>
              <a:rPr lang="uk-UA" sz="1100" dirty="0" err="1"/>
              <a:t>Осовська</a:t>
            </a:r>
            <a:r>
              <a:rPr lang="uk-UA" sz="1100" dirty="0"/>
              <a:t> Г.В., </a:t>
            </a:r>
            <a:r>
              <a:rPr lang="uk-UA" sz="1100" dirty="0" err="1"/>
              <a:t>Масловська</a:t>
            </a:r>
            <a:r>
              <a:rPr lang="uk-UA" sz="1100" dirty="0"/>
              <a:t> Л.Ц., </a:t>
            </a:r>
            <a:r>
              <a:rPr lang="uk-UA" sz="1100" dirty="0" err="1"/>
              <a:t>Осовський</a:t>
            </a:r>
            <a:r>
              <a:rPr lang="uk-UA" sz="1100" dirty="0"/>
              <a:t> О.А. Менеджмент організацій : </a:t>
            </a:r>
            <a:r>
              <a:rPr lang="uk-UA" sz="1100" dirty="0" err="1"/>
              <a:t>підруч</a:t>
            </a:r>
            <a:r>
              <a:rPr lang="uk-UA" sz="1100" dirty="0"/>
              <a:t>. Київ : Кондор, 2014. 366 с.</a:t>
            </a:r>
            <a:endParaRPr lang="ru-RU" sz="1100" dirty="0"/>
          </a:p>
          <a:p>
            <a:pPr lvl="0"/>
            <a:r>
              <a:rPr lang="uk-UA" sz="1100" dirty="0" err="1"/>
              <a:t>Поканевич</a:t>
            </a:r>
            <a:r>
              <a:rPr lang="uk-UA" sz="1100" dirty="0"/>
              <a:t> Ю.В. Менеджмент організацій : </a:t>
            </a:r>
            <a:r>
              <a:rPr lang="uk-UA" sz="1100" dirty="0" err="1"/>
              <a:t>навч</a:t>
            </a:r>
            <a:r>
              <a:rPr lang="uk-UA" sz="1100" dirty="0"/>
              <a:t>. </a:t>
            </a:r>
            <a:r>
              <a:rPr lang="uk-UA" sz="1100" dirty="0" err="1"/>
              <a:t>посіб</a:t>
            </a:r>
            <a:r>
              <a:rPr lang="uk-UA" sz="1100" dirty="0"/>
              <a:t>. для </a:t>
            </a:r>
            <a:r>
              <a:rPr lang="uk-UA" sz="1100" dirty="0" err="1"/>
              <a:t>студ</a:t>
            </a:r>
            <a:r>
              <a:rPr lang="uk-UA" sz="1100" dirty="0"/>
              <a:t>. </a:t>
            </a:r>
            <a:r>
              <a:rPr lang="uk-UA" sz="1100" dirty="0" err="1"/>
              <a:t>вищ</a:t>
            </a:r>
            <a:r>
              <a:rPr lang="uk-UA" sz="1100" dirty="0"/>
              <a:t>. </a:t>
            </a:r>
            <a:r>
              <a:rPr lang="uk-UA" sz="1100" dirty="0" err="1"/>
              <a:t>навч</a:t>
            </a:r>
            <a:r>
              <a:rPr lang="uk-UA" sz="1100" dirty="0"/>
              <a:t>. </a:t>
            </a:r>
            <a:r>
              <a:rPr lang="uk-UA" sz="1100" dirty="0" err="1"/>
              <a:t>закл</a:t>
            </a:r>
            <a:r>
              <a:rPr lang="uk-UA" sz="1100" dirty="0"/>
              <a:t>. </a:t>
            </a:r>
            <a:r>
              <a:rPr lang="uk-UA" sz="1100" dirty="0" err="1"/>
              <a:t>реком</a:t>
            </a:r>
            <a:r>
              <a:rPr lang="uk-UA" sz="1100" dirty="0"/>
              <a:t>. МОНМСУ. Київ : </a:t>
            </a:r>
            <a:r>
              <a:rPr lang="uk-UA" sz="1100" dirty="0" err="1"/>
              <a:t>Атіка</a:t>
            </a:r>
            <a:r>
              <a:rPr lang="uk-UA" sz="1100" dirty="0"/>
              <a:t>, 2012.</a:t>
            </a:r>
            <a:endParaRPr lang="ru-RU" sz="1100" dirty="0"/>
          </a:p>
          <a:p>
            <a:pPr lvl="0"/>
            <a:r>
              <a:rPr lang="uk-UA" sz="1100" dirty="0" err="1"/>
              <a:t>Parmenter</a:t>
            </a:r>
            <a:r>
              <a:rPr lang="uk-UA" sz="1100" dirty="0"/>
              <a:t> D. </a:t>
            </a:r>
            <a:r>
              <a:rPr lang="uk-UA" sz="1100" dirty="0" err="1"/>
              <a:t>Key</a:t>
            </a:r>
            <a:r>
              <a:rPr lang="uk-UA" sz="1100" dirty="0"/>
              <a:t> </a:t>
            </a:r>
            <a:r>
              <a:rPr lang="uk-UA" sz="1100" dirty="0" err="1"/>
              <a:t>Performance</a:t>
            </a:r>
            <a:r>
              <a:rPr lang="uk-UA" sz="1100" dirty="0"/>
              <a:t> </a:t>
            </a:r>
            <a:r>
              <a:rPr lang="uk-UA" sz="1100" dirty="0" err="1"/>
              <a:t>Indicators</a:t>
            </a:r>
            <a:r>
              <a:rPr lang="uk-UA" sz="1100" dirty="0"/>
              <a:t>: </a:t>
            </a:r>
            <a:r>
              <a:rPr lang="uk-UA" sz="1100" dirty="0" err="1"/>
              <a:t>Developing</a:t>
            </a:r>
            <a:r>
              <a:rPr lang="uk-UA" sz="1100" dirty="0"/>
              <a:t>, </a:t>
            </a:r>
            <a:r>
              <a:rPr lang="uk-UA" sz="1100" dirty="0" err="1"/>
              <a:t>Implementing</a:t>
            </a:r>
            <a:r>
              <a:rPr lang="uk-UA" sz="1100" dirty="0"/>
              <a:t> </a:t>
            </a:r>
            <a:r>
              <a:rPr lang="uk-UA" sz="1100" dirty="0" err="1"/>
              <a:t>and</a:t>
            </a:r>
            <a:r>
              <a:rPr lang="uk-UA" sz="1100" dirty="0"/>
              <a:t> </a:t>
            </a:r>
            <a:r>
              <a:rPr lang="uk-UA" sz="1100" dirty="0" err="1"/>
              <a:t>Using</a:t>
            </a:r>
            <a:r>
              <a:rPr lang="uk-UA" sz="1100" dirty="0"/>
              <a:t> </a:t>
            </a:r>
            <a:r>
              <a:rPr lang="uk-UA" sz="1100" dirty="0" err="1"/>
              <a:t>Winning</a:t>
            </a:r>
            <a:r>
              <a:rPr lang="uk-UA" sz="1100" dirty="0"/>
              <a:t> </a:t>
            </a:r>
            <a:r>
              <a:rPr lang="uk-UA" sz="1100" dirty="0" err="1"/>
              <a:t>KPI's</a:t>
            </a:r>
            <a:r>
              <a:rPr lang="uk-UA" sz="1100" dirty="0"/>
              <a:t>. / </a:t>
            </a:r>
            <a:r>
              <a:rPr lang="uk-UA" sz="1100" dirty="0" err="1"/>
              <a:t>David</a:t>
            </a:r>
            <a:r>
              <a:rPr lang="uk-UA" sz="1100" dirty="0"/>
              <a:t> </a:t>
            </a:r>
            <a:r>
              <a:rPr lang="uk-UA" sz="1100" dirty="0" err="1"/>
              <a:t>Parmenter</a:t>
            </a:r>
            <a:r>
              <a:rPr lang="uk-UA" sz="1100" dirty="0"/>
              <a:t> — </a:t>
            </a:r>
            <a:r>
              <a:rPr lang="uk-UA" sz="1100" dirty="0" err="1"/>
              <a:t>New</a:t>
            </a:r>
            <a:r>
              <a:rPr lang="uk-UA" sz="1100" dirty="0"/>
              <a:t> </a:t>
            </a:r>
            <a:r>
              <a:rPr lang="uk-UA" sz="1100" dirty="0" err="1"/>
              <a:t>Jersey</a:t>
            </a:r>
            <a:r>
              <a:rPr lang="uk-UA" sz="1100" dirty="0"/>
              <a:t>, USA: </a:t>
            </a:r>
            <a:r>
              <a:rPr lang="uk-UA" sz="1100" dirty="0" err="1"/>
              <a:t>John</a:t>
            </a:r>
            <a:r>
              <a:rPr lang="uk-UA" sz="1100" dirty="0"/>
              <a:t> </a:t>
            </a:r>
            <a:r>
              <a:rPr lang="uk-UA" sz="1100" dirty="0" err="1"/>
              <a:t>Wiley</a:t>
            </a:r>
            <a:r>
              <a:rPr lang="uk-UA" sz="1100" dirty="0"/>
              <a:t> &amp; </a:t>
            </a:r>
            <a:r>
              <a:rPr lang="uk-UA" sz="1100" dirty="0" err="1"/>
              <a:t>Sons</a:t>
            </a:r>
            <a:r>
              <a:rPr lang="uk-UA" sz="1100" dirty="0"/>
              <a:t>, </a:t>
            </a:r>
            <a:r>
              <a:rPr lang="uk-UA" sz="1100" dirty="0" err="1"/>
              <a:t>inc</a:t>
            </a:r>
            <a:r>
              <a:rPr lang="uk-UA" sz="1100" dirty="0"/>
              <a:t>., 2017. — С. 233.</a:t>
            </a:r>
            <a:endParaRPr lang="ru-RU" sz="1100" dirty="0"/>
          </a:p>
          <a:p>
            <a:pPr lvl="0"/>
            <a:r>
              <a:rPr lang="uk-UA" sz="1100" dirty="0" err="1"/>
              <a:t>Derii</a:t>
            </a:r>
            <a:r>
              <a:rPr lang="uk-UA" sz="1100" dirty="0"/>
              <a:t>, V., </a:t>
            </a:r>
            <a:r>
              <a:rPr lang="uk-UA" sz="1100" dirty="0" err="1"/>
              <a:t>Parkhomets</a:t>
            </a:r>
            <a:r>
              <a:rPr lang="uk-UA" sz="1100" dirty="0"/>
              <a:t>, M., </a:t>
            </a:r>
            <a:r>
              <a:rPr lang="uk-UA" sz="1100" dirty="0" err="1"/>
              <a:t>Uniiat</a:t>
            </a:r>
            <a:r>
              <a:rPr lang="uk-UA" sz="1100" dirty="0"/>
              <a:t>, L., </a:t>
            </a:r>
            <a:r>
              <a:rPr lang="uk-UA" sz="1100" dirty="0" err="1"/>
              <a:t>Kovbasa</a:t>
            </a:r>
            <a:r>
              <a:rPr lang="uk-UA" sz="1100" dirty="0"/>
              <a:t>, O, </a:t>
            </a:r>
            <a:r>
              <a:rPr lang="uk-UA" sz="1100" dirty="0" err="1"/>
              <a:t>Hryzovska</a:t>
            </a:r>
            <a:r>
              <a:rPr lang="uk-UA" sz="1100" dirty="0"/>
              <a:t>, L., </a:t>
            </a:r>
            <a:r>
              <a:rPr lang="uk-UA" sz="1100" dirty="0" err="1"/>
              <a:t>Karabanyk</a:t>
            </a:r>
            <a:r>
              <a:rPr lang="uk-UA" sz="1100" dirty="0"/>
              <a:t>, S. (2020). </a:t>
            </a:r>
            <a:r>
              <a:rPr lang="uk-UA" sz="1100" dirty="0" err="1"/>
              <a:t>Modeling</a:t>
            </a:r>
            <a:r>
              <a:rPr lang="uk-UA" sz="1100" dirty="0"/>
              <a:t> </a:t>
            </a:r>
            <a:r>
              <a:rPr lang="uk-UA" sz="1100" dirty="0" err="1"/>
              <a:t>business</a:t>
            </a:r>
            <a:r>
              <a:rPr lang="uk-UA" sz="1100" dirty="0"/>
              <a:t> </a:t>
            </a:r>
            <a:r>
              <a:rPr lang="uk-UA" sz="1100" dirty="0" err="1"/>
              <a:t>processes</a:t>
            </a:r>
            <a:r>
              <a:rPr lang="uk-UA" sz="1100" dirty="0"/>
              <a:t> </a:t>
            </a:r>
            <a:r>
              <a:rPr lang="uk-UA" sz="1100" dirty="0" err="1"/>
              <a:t>based</a:t>
            </a:r>
            <a:r>
              <a:rPr lang="uk-UA" sz="1100" dirty="0"/>
              <a:t> </a:t>
            </a:r>
            <a:r>
              <a:rPr lang="uk-UA" sz="1100" dirty="0" err="1"/>
              <a:t>on</a:t>
            </a:r>
            <a:r>
              <a:rPr lang="uk-UA" sz="1100" dirty="0"/>
              <a:t> </a:t>
            </a:r>
            <a:r>
              <a:rPr lang="uk-UA" sz="1100" dirty="0" err="1"/>
              <a:t>logistics</a:t>
            </a:r>
            <a:r>
              <a:rPr lang="uk-UA" sz="1100" dirty="0"/>
              <a:t> </a:t>
            </a:r>
            <a:r>
              <a:rPr lang="uk-UA" sz="1100" dirty="0" err="1"/>
              <a:t>concepts</a:t>
            </a:r>
            <a:r>
              <a:rPr lang="uk-UA" sz="1100" dirty="0"/>
              <a:t> </a:t>
            </a:r>
            <a:r>
              <a:rPr lang="uk-UA" sz="1100" dirty="0" err="1"/>
              <a:t>and</a:t>
            </a:r>
            <a:r>
              <a:rPr lang="uk-UA" sz="1100" dirty="0"/>
              <a:t> </a:t>
            </a:r>
            <a:r>
              <a:rPr lang="uk-UA" sz="1100" dirty="0" err="1"/>
              <a:t>quality</a:t>
            </a:r>
            <a:r>
              <a:rPr lang="uk-UA" sz="1100" dirty="0"/>
              <a:t> </a:t>
            </a:r>
            <a:r>
              <a:rPr lang="uk-UA" sz="1100" dirty="0" err="1"/>
              <a:t>management</a:t>
            </a:r>
            <a:r>
              <a:rPr lang="uk-UA" sz="1100" dirty="0"/>
              <a:t> </a:t>
            </a:r>
            <a:r>
              <a:rPr lang="uk-UA" sz="1100" dirty="0" err="1"/>
              <a:t>system</a:t>
            </a:r>
            <a:r>
              <a:rPr lang="uk-UA" sz="1100" dirty="0"/>
              <a:t> </a:t>
            </a:r>
            <a:r>
              <a:rPr lang="uk-UA" sz="1100" dirty="0" err="1"/>
              <a:t>principles</a:t>
            </a:r>
            <a:r>
              <a:rPr lang="uk-UA" sz="1100" dirty="0"/>
              <a:t>. </a:t>
            </a:r>
            <a:r>
              <a:rPr lang="uk-UA" sz="1100" dirty="0" err="1"/>
              <a:t>International</a:t>
            </a:r>
            <a:r>
              <a:rPr lang="uk-UA" sz="1100" dirty="0"/>
              <a:t> </a:t>
            </a:r>
            <a:r>
              <a:rPr lang="uk-UA" sz="1100" dirty="0" err="1"/>
              <a:t>Journal</a:t>
            </a:r>
            <a:r>
              <a:rPr lang="uk-UA" sz="1100" dirty="0"/>
              <a:t> </a:t>
            </a:r>
            <a:r>
              <a:rPr lang="uk-UA" sz="1100" dirty="0" err="1"/>
              <a:t>of</a:t>
            </a:r>
            <a:r>
              <a:rPr lang="uk-UA" sz="1100" dirty="0"/>
              <a:t> </a:t>
            </a:r>
            <a:r>
              <a:rPr lang="uk-UA" sz="1100" dirty="0" err="1"/>
              <a:t>Management</a:t>
            </a:r>
            <a:r>
              <a:rPr lang="uk-UA" sz="1100" dirty="0"/>
              <a:t> (IJM). </a:t>
            </a:r>
            <a:r>
              <a:rPr lang="uk-UA" sz="1100" dirty="0" err="1"/>
              <a:t>Vol</a:t>
            </a:r>
            <a:r>
              <a:rPr lang="uk-UA" sz="1100" dirty="0"/>
              <a:t>. 11, </a:t>
            </a:r>
            <a:r>
              <a:rPr lang="uk-UA" sz="1100" dirty="0" err="1"/>
              <a:t>Issue</a:t>
            </a:r>
            <a:r>
              <a:rPr lang="uk-UA" sz="1100" dirty="0"/>
              <a:t> 7, </a:t>
            </a:r>
            <a:r>
              <a:rPr lang="uk-UA" sz="1100" dirty="0" err="1"/>
              <a:t>july</a:t>
            </a:r>
            <a:r>
              <a:rPr lang="uk-UA" sz="1100" dirty="0"/>
              <a:t> 2020, </a:t>
            </a:r>
            <a:r>
              <a:rPr lang="uk-UA" sz="1100" dirty="0" err="1"/>
              <a:t>pp</a:t>
            </a:r>
            <a:r>
              <a:rPr lang="uk-UA" sz="1100" dirty="0"/>
              <a:t>. 175-188.</a:t>
            </a:r>
            <a:endParaRPr lang="ru-RU" sz="1100" dirty="0"/>
          </a:p>
          <a:p>
            <a:pPr lvl="0"/>
            <a:r>
              <a:rPr lang="uk-UA" sz="1100" dirty="0"/>
              <a:t>Олійник О. М. Основи менеджменту : </a:t>
            </a:r>
            <a:r>
              <a:rPr lang="uk-UA" sz="1100" dirty="0" err="1"/>
              <a:t>навч</a:t>
            </a:r>
            <a:r>
              <a:rPr lang="uk-UA" sz="1100" dirty="0"/>
              <a:t>.-метод. </a:t>
            </a:r>
            <a:r>
              <a:rPr lang="uk-UA" sz="1100" dirty="0" err="1"/>
              <a:t>посіб</a:t>
            </a:r>
            <a:r>
              <a:rPr lang="uk-UA" sz="1100" dirty="0"/>
              <a:t>. для </a:t>
            </a:r>
            <a:r>
              <a:rPr lang="uk-UA" sz="1100" dirty="0" err="1"/>
              <a:t>студ</a:t>
            </a:r>
            <a:r>
              <a:rPr lang="uk-UA" sz="1100" dirty="0"/>
              <a:t>. вищих </a:t>
            </a:r>
            <a:r>
              <a:rPr lang="uk-UA" sz="1100" dirty="0" err="1"/>
              <a:t>навч</a:t>
            </a:r>
            <a:r>
              <a:rPr lang="uk-UA" sz="1100" dirty="0"/>
              <a:t>. закладів. / О. М. Олійник, А. С. </a:t>
            </a:r>
            <a:r>
              <a:rPr lang="uk-UA" sz="1100" dirty="0" err="1"/>
              <a:t>Татаринцева</a:t>
            </a:r>
            <a:r>
              <a:rPr lang="uk-UA" sz="1100" dirty="0"/>
              <a:t>. – Запоріжжя : ЗНУ, 2017. – 108 с.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1360187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Мета дисципліни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755576" y="2708920"/>
            <a:ext cx="7520940" cy="1512168"/>
          </a:xfrm>
        </p:spPr>
        <p:txBody>
          <a:bodyPr>
            <a:normAutofit/>
          </a:bodyPr>
          <a:lstStyle/>
          <a:p>
            <a:pPr marL="0" indent="0"/>
            <a:r>
              <a:rPr lang="uk-UA" dirty="0"/>
              <a:t>формування знань та вмінь щодо забезпечення ефективного управління бізнес процесами на підприємстві</a:t>
            </a:r>
            <a:endParaRPr lang="ru-RU" sz="2400" b="0" dirty="0"/>
          </a:p>
        </p:txBody>
      </p:sp>
    </p:spTree>
    <p:extLst>
      <p:ext uri="{BB962C8B-B14F-4D97-AF65-F5344CB8AC3E}">
        <p14:creationId xmlns:p14="http://schemas.microsoft.com/office/powerpoint/2010/main" val="1390872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Основні завдання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/>
              <a:t>- визначити основні аспекти процесного підходу до управління підприємством, його особливості, класифікацію бізнес процесів, а також категорійний апарат;  </a:t>
            </a:r>
            <a:endParaRPr lang="ru-RU" dirty="0"/>
          </a:p>
          <a:p>
            <a:r>
              <a:rPr lang="uk-UA" dirty="0"/>
              <a:t>- розглянути та систематизувати технології моделювання та процедури опису бізнес процесів підприємства; </a:t>
            </a:r>
            <a:endParaRPr lang="ru-RU" dirty="0"/>
          </a:p>
          <a:p>
            <a:r>
              <a:rPr lang="uk-UA" dirty="0"/>
              <a:t>- сформувати здатність моніторингу та контролю параметрів бізнес процесів підприємства; </a:t>
            </a:r>
            <a:endParaRPr lang="ru-RU" dirty="0"/>
          </a:p>
          <a:p>
            <a:r>
              <a:rPr lang="uk-UA" dirty="0"/>
              <a:t>- систематизувати практичні навички щодо вибору методів аналізу бізнес процесів підприємства; </a:t>
            </a:r>
            <a:endParaRPr lang="ru-RU" dirty="0"/>
          </a:p>
          <a:p>
            <a:r>
              <a:rPr lang="uk-UA" dirty="0"/>
              <a:t>- сформувати вміння покращення бізнес-процесів підприємства; </a:t>
            </a:r>
            <a:endParaRPr lang="ru-RU" dirty="0"/>
          </a:p>
          <a:p>
            <a:r>
              <a:rPr lang="uk-UA" dirty="0"/>
              <a:t>- розглянути здатності проектування бізнес-процесів підприємства.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3352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7584" y="692696"/>
            <a:ext cx="7520940" cy="548640"/>
          </a:xfrm>
        </p:spPr>
        <p:txBody>
          <a:bodyPr>
            <a:normAutofit/>
          </a:bodyPr>
          <a:lstStyle/>
          <a:p>
            <a:r>
              <a:rPr lang="uk-UA" sz="1600" b="1" dirty="0"/>
              <a:t>Змістовий модуль 1. Процесний підхід в управління організацією</a:t>
            </a:r>
            <a:endParaRPr lang="ru-RU" sz="1600" dirty="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683568" y="1916832"/>
            <a:ext cx="7520940" cy="3984556"/>
          </a:xfrm>
        </p:spPr>
        <p:txBody>
          <a:bodyPr>
            <a:normAutofit/>
          </a:bodyPr>
          <a:lstStyle/>
          <a:p>
            <a:r>
              <a:rPr lang="uk-UA" dirty="0"/>
              <a:t>Мета, об’єкт, предмет та структура курсу. Розуміння процесного підходу. Функціональна і процесна моделі управління. Застосування процесного підходу  в управлінні організацією.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3740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066800"/>
          </a:xfrm>
        </p:spPr>
        <p:txBody>
          <a:bodyPr/>
          <a:lstStyle/>
          <a:p>
            <a:r>
              <a:rPr lang="uk-UA" sz="2000" b="1" dirty="0"/>
              <a:t>Змістовий модуль 2. Головні складові і опис бізнес процесів.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780928"/>
            <a:ext cx="8229600" cy="1827648"/>
          </a:xfrm>
        </p:spPr>
        <p:txBody>
          <a:bodyPr>
            <a:normAutofit lnSpcReduction="10000"/>
          </a:bodyPr>
          <a:lstStyle/>
          <a:p>
            <a:r>
              <a:rPr lang="uk-UA" dirty="0"/>
              <a:t>Бізнес - процес і його складові . Моделювання бізнес процесів. </a:t>
            </a:r>
          </a:p>
          <a:p>
            <a:r>
              <a:rPr lang="uk-UA" dirty="0"/>
              <a:t>Побудова процесної моделі виробничої системи.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4251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b="1" dirty="0"/>
              <a:t>Змістовий модуль 3. Документування бізнес процесів.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Вимоги до забезпечення документування бізнес – процесів. Структура регламенту виконання бізнес процесу. Використання процесного підходу у розробці моделей управління підприємством. Підготовка регламенту виконання бізнес – процесу.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5588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b="1" dirty="0"/>
              <a:t>Змістовий модуль 4. Вимірювання і аналіз стану протікання процесів.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204864"/>
            <a:ext cx="7520940" cy="3912548"/>
          </a:xfrm>
        </p:spPr>
        <p:txBody>
          <a:bodyPr>
            <a:normAutofit/>
          </a:bodyPr>
          <a:lstStyle/>
          <a:p>
            <a:r>
              <a:rPr lang="uk-UA" dirty="0"/>
              <a:t>Роль вищого керівництва в управління бізнес процесами. Методи аналізу стану протікання бізнес процесів. Вимірювання стану протікання бізнес процесів. Ранжування процесів та специфікація критичного процесу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8262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b="1" dirty="0"/>
              <a:t>Змістовий модуль 5. Вимоги до процесу планування.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988840"/>
            <a:ext cx="7520940" cy="4128572"/>
          </a:xfrm>
        </p:spPr>
        <p:txBody>
          <a:bodyPr>
            <a:normAutofit lnSpcReduction="10000"/>
          </a:bodyPr>
          <a:lstStyle/>
          <a:p>
            <a:r>
              <a:rPr lang="uk-UA" dirty="0"/>
              <a:t>Головні терміни та визначення процесу планування. Логічні зв’язки між складовими організації «фінанси – відносини зі споживачами – процеси – персонал». Модель збалансованих показників оцінки ефективності як інструмент планування. Ланцюжок бізнес процесів як інструмент розвитку моделі СЗПЕ. Планування і аналіз стану розвитку підприємства.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1969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b="1" dirty="0"/>
              <a:t>Змістовий модуль 6. Бізнес процеси, що пов’язані зі споживачем.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276872"/>
            <a:ext cx="7520940" cy="4128572"/>
          </a:xfrm>
        </p:spPr>
        <p:txBody>
          <a:bodyPr>
            <a:normAutofit/>
          </a:bodyPr>
          <a:lstStyle/>
          <a:p>
            <a:r>
              <a:rPr lang="uk-UA" dirty="0"/>
              <a:t>Опис бізнес процесів на етапі реалізації продукції постачання, продаж, збут. Моделі управління торгово – комерційною діяльністю. Показники оцінки стану бізнес – процесів «збут – постачання – торгівля».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69322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37</TotalTime>
  <Words>973</Words>
  <Application>Microsoft Office PowerPoint</Application>
  <PresentationFormat>On-screen Show (4:3)</PresentationFormat>
  <Paragraphs>48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Georgia</vt:lpstr>
      <vt:lpstr>Trebuchet MS</vt:lpstr>
      <vt:lpstr>Wingdings 2</vt:lpstr>
      <vt:lpstr>Городская</vt:lpstr>
      <vt:lpstr>МЕНЕДЖМЕНТ БІЗНЕС-ПРОЦЕСІВ</vt:lpstr>
      <vt:lpstr>Мета дисципліни</vt:lpstr>
      <vt:lpstr>Основні завдання </vt:lpstr>
      <vt:lpstr>Змістовий модуль 1. Процесний підхід в управління організацією</vt:lpstr>
      <vt:lpstr>Змістовий модуль 2. Головні складові і опис бізнес процесів.</vt:lpstr>
      <vt:lpstr>Змістовий модуль 3. Документування бізнес процесів.</vt:lpstr>
      <vt:lpstr>Змістовий модуль 4. Вимірювання і аналіз стану протікання процесів.</vt:lpstr>
      <vt:lpstr>Змістовий модуль 5. Вимоги до процесу планування.</vt:lpstr>
      <vt:lpstr>Змістовий модуль 6. Бізнес процеси, що пов’язані зі споживачем.</vt:lpstr>
      <vt:lpstr>Змістовий модуль 7. Модель бізнес процесу «Фінансовий аналіз і облік».</vt:lpstr>
      <vt:lpstr>Змістовий модуль 8. Опис і моделювання бізнес-процесу «управляти персоналом».</vt:lpstr>
      <vt:lpstr>Змістовий модуль 9. Формування інтегрованих баз даних. </vt:lpstr>
      <vt:lpstr>Змістовий модуль 10. Формування і підтримка інформаційних баз даних управління бізнес-процесами.</vt:lpstr>
      <vt:lpstr>Рекомендована література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Бюджетування</dc:title>
  <dc:creator>Viktoria Holomb</dc:creator>
  <cp:lastModifiedBy>Viktoria Holomb</cp:lastModifiedBy>
  <cp:revision>7</cp:revision>
  <dcterms:created xsi:type="dcterms:W3CDTF">2022-09-22T08:40:14Z</dcterms:created>
  <dcterms:modified xsi:type="dcterms:W3CDTF">2025-10-11T15:29:18Z</dcterms:modified>
</cp:coreProperties>
</file>