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06" r:id="rId44"/>
    <p:sldId id="299" r:id="rId45"/>
    <p:sldId id="298" r:id="rId46"/>
    <p:sldId id="300" r:id="rId47"/>
    <p:sldId id="301" r:id="rId48"/>
    <p:sldId id="302" r:id="rId49"/>
    <p:sldId id="305" r:id="rId50"/>
    <p:sldId id="303" r:id="rId51"/>
    <p:sldId id="307" r:id="rId52"/>
    <p:sldId id="312" r:id="rId53"/>
    <p:sldId id="304" r:id="rId54"/>
    <p:sldId id="310" r:id="rId55"/>
    <p:sldId id="308" r:id="rId56"/>
    <p:sldId id="311" r:id="rId57"/>
    <p:sldId id="309" r:id="rId58"/>
    <p:sldId id="313" r:id="rId59"/>
    <p:sldId id="322" r:id="rId60"/>
    <p:sldId id="315" r:id="rId61"/>
    <p:sldId id="316" r:id="rId62"/>
    <p:sldId id="319" r:id="rId63"/>
    <p:sldId id="314" r:id="rId64"/>
    <p:sldId id="317" r:id="rId65"/>
    <p:sldId id="318" r:id="rId66"/>
    <p:sldId id="321" r:id="rId67"/>
    <p:sldId id="320" r:id="rId68"/>
    <p:sldId id="323" r:id="rId6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15.11.2022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15.11.2022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15.11.2022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15.11.2022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15.11.2022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15.11.2022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15.11.2022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endPar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2064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smtClean="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smtClean="0">
                <a:latin typeface="Times New Roman" panose="02020603050405020304" pitchFamily="18" charset="0"/>
                <a:cs typeface="Times New Roman" panose="02020603050405020304" pitchFamily="18" charset="0"/>
              </a:rPr>
              <a:t>поділяються на </a:t>
            </a:r>
            <a:r>
              <a:rPr lang="uk-UA" sz="2000" b="1" i="1" dirty="0" smtClean="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smtClean="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smtClean="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smtClean="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smtClean="0">
                <a:latin typeface="Times New Roman" panose="02020603050405020304" pitchFamily="18" charset="0"/>
                <a:cs typeface="Times New Roman" panose="02020603050405020304" pitchFamily="18" charset="0"/>
              </a:rPr>
              <a:t>М.Мішелетті</a:t>
            </a:r>
            <a:r>
              <a:rPr lang="uk-UA" sz="2000" dirty="0" smtClean="0">
                <a:latin typeface="Times New Roman" panose="02020603050405020304" pitchFamily="18" charset="0"/>
                <a:cs typeface="Times New Roman" panose="02020603050405020304" pitchFamily="18" charset="0"/>
              </a:rPr>
              <a:t> виділяє </a:t>
            </a:r>
            <a:r>
              <a:rPr lang="uk-UA" sz="2000" b="1" dirty="0" smtClean="0">
                <a:latin typeface="Times New Roman" panose="02020603050405020304" pitchFamily="18" charset="0"/>
                <a:cs typeface="Times New Roman" panose="02020603050405020304" pitchFamily="18" charset="0"/>
              </a:rPr>
              <a:t>вісім</a:t>
            </a:r>
            <a:r>
              <a:rPr lang="uk-UA" sz="2000" dirty="0" smtClean="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smtClean="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smtClean="0">
                <a:latin typeface="Times New Roman" panose="02020603050405020304" pitchFamily="18" charset="0"/>
                <a:cs typeface="Times New Roman" panose="02020603050405020304" pitchFamily="18" charset="0"/>
              </a:rPr>
              <a:t>: </a:t>
            </a:r>
            <a:r>
              <a:rPr lang="uk-UA" sz="2000" b="1" i="1" dirty="0" smtClean="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smtClean="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smtClean="0">
                <a:latin typeface="Times New Roman" panose="02020603050405020304" pitchFamily="18" charset="0"/>
                <a:cs typeface="Times New Roman" panose="02020603050405020304" pitchFamily="18" charset="0"/>
              </a:rPr>
              <a:t>народовладдя та конституційності</a:t>
            </a:r>
            <a:r>
              <a:rPr lang="uk-UA" sz="2000" dirty="0" smtClean="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6760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a:t>
            </a: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Політико-правові засади побудови правової держави</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smtClean="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r>
            <a:b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endPar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5850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smtClean="0">
                <a:latin typeface="Times New Roman" panose="02020603050405020304" pitchFamily="18" charset="0"/>
                <a:cs typeface="Times New Roman" panose="02020603050405020304" pitchFamily="18" charset="0"/>
              </a:rPr>
              <a:t>Наприкінці ХІХ ст. вчений із </a:t>
            </a:r>
            <a:r>
              <a:rPr lang="uk-UA" sz="2300" dirty="0" err="1" smtClean="0">
                <a:latin typeface="Times New Roman" panose="02020603050405020304" pitchFamily="18" charset="0"/>
                <a:cs typeface="Times New Roman" panose="02020603050405020304" pitchFamily="18" charset="0"/>
              </a:rPr>
              <a:t>Принстонського</a:t>
            </a:r>
            <a:r>
              <a:rPr lang="uk-UA" sz="2300" dirty="0" smtClean="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smtClean="0">
                <a:latin typeface="Times New Roman" panose="02020603050405020304" pitchFamily="18" charset="0"/>
                <a:cs typeface="Times New Roman" panose="02020603050405020304" pitchFamily="18" charset="0"/>
              </a:rPr>
              <a:t>Вудро</a:t>
            </a:r>
            <a:r>
              <a:rPr lang="uk-UA" sz="2300" dirty="0" smtClean="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smtClean="0">
                <a:latin typeface="Times New Roman" panose="02020603050405020304" pitchFamily="18" charset="0"/>
                <a:cs typeface="Times New Roman" panose="02020603050405020304" pitchFamily="18" charset="0"/>
              </a:rPr>
              <a:t>державної влади </a:t>
            </a:r>
            <a:r>
              <a:rPr lang="uk-UA" sz="2300" dirty="0" smtClean="0">
                <a:latin typeface="Times New Roman" panose="02020603050405020304" pitchFamily="18" charset="0"/>
                <a:cs typeface="Times New Roman" panose="02020603050405020304" pitchFamily="18" charset="0"/>
              </a:rPr>
              <a:t>на </a:t>
            </a:r>
            <a:r>
              <a:rPr lang="uk-UA" sz="2300" b="1" dirty="0" smtClean="0">
                <a:latin typeface="Times New Roman" panose="02020603050405020304" pitchFamily="18" charset="0"/>
                <a:cs typeface="Times New Roman" panose="02020603050405020304" pitchFamily="18" charset="0"/>
              </a:rPr>
              <a:t>політичне керівництво </a:t>
            </a:r>
            <a:r>
              <a:rPr lang="uk-UA" sz="2300" dirty="0" smtClean="0">
                <a:latin typeface="Times New Roman" panose="02020603050405020304" pitchFamily="18" charset="0"/>
                <a:cs typeface="Times New Roman" panose="02020603050405020304" pitchFamily="18" charset="0"/>
              </a:rPr>
              <a:t>і </a:t>
            </a:r>
            <a:r>
              <a:rPr lang="uk-UA" sz="2300" b="1" dirty="0" smtClean="0">
                <a:latin typeface="Times New Roman" panose="02020603050405020304" pitchFamily="18" charset="0"/>
                <a:cs typeface="Times New Roman" panose="02020603050405020304" pitchFamily="18" charset="0"/>
              </a:rPr>
              <a:t>адміністративну діяльність</a:t>
            </a:r>
            <a:r>
              <a:rPr lang="uk-UA" sz="2300" dirty="0" smtClean="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 вважав, що </a:t>
            </a:r>
            <a:r>
              <a:rPr lang="uk-UA" sz="2300" b="1" i="1" dirty="0" smtClean="0">
                <a:latin typeface="Times New Roman" panose="02020603050405020304" pitchFamily="18" charset="0"/>
                <a:cs typeface="Times New Roman" panose="02020603050405020304" pitchFamily="18" charset="0"/>
              </a:rPr>
              <a:t>держава виконує дві базові функції</a:t>
            </a:r>
            <a:r>
              <a:rPr lang="uk-UA" sz="2300" dirty="0" smtClean="0">
                <a:latin typeface="Times New Roman" panose="02020603050405020304" pitchFamily="18" charset="0"/>
                <a:cs typeface="Times New Roman" panose="02020603050405020304" pitchFamily="18" charset="0"/>
              </a:rPr>
              <a:t>: </a:t>
            </a:r>
            <a:r>
              <a:rPr lang="uk-UA" sz="2300" b="1" dirty="0" smtClean="0">
                <a:latin typeface="Times New Roman" panose="02020603050405020304" pitchFamily="18" charset="0"/>
                <a:cs typeface="Times New Roman" panose="02020603050405020304" pitchFamily="18" charset="0"/>
              </a:rPr>
              <a:t>політичну</a:t>
            </a:r>
            <a:r>
              <a:rPr lang="uk-UA" sz="2300" dirty="0" smtClean="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smtClean="0">
                <a:latin typeface="Times New Roman" panose="02020603050405020304" pitchFamily="18" charset="0"/>
                <a:cs typeface="Times New Roman" panose="02020603050405020304" pitchFamily="18" charset="0"/>
              </a:rPr>
              <a:t>адміністративну</a:t>
            </a:r>
            <a:r>
              <a:rPr lang="uk-UA" sz="2300" dirty="0" smtClean="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a:t>
            </a:r>
            <a:r>
              <a:rPr lang="uk-UA" sz="2300" dirty="0" smtClean="0">
                <a:latin typeface="Times New Roman" panose="02020603050405020304" pitchFamily="18" charset="0"/>
                <a:cs typeface="Times New Roman" panose="02020603050405020304" pitchFamily="18" charset="0"/>
              </a:rPr>
              <a:t>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endParaRPr lang="uk-UA" sz="2300" dirty="0">
              <a:latin typeface="Times New Roman" panose="02020603050405020304" pitchFamily="18" charset="0"/>
              <a:cs typeface="Times New Roman" panose="02020603050405020304" pitchFamily="18" charset="0"/>
            </a:endParaRP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Політична функція держави</a:t>
            </a:r>
            <a:endParaRPr lang="uk-UA" dirty="0"/>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Адміністративна </a:t>
            </a:r>
            <a:r>
              <a:rPr lang="uk-UA" dirty="0"/>
              <a:t>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Державна політика</a:t>
            </a:r>
            <a:endParaRPr lang="uk-UA" dirty="0"/>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smtClean="0">
              <a:solidFill>
                <a:srgbClr val="FF0000"/>
              </a:solidFill>
            </a:endParaRPr>
          </a:p>
          <a:p>
            <a:pPr algn="ctr"/>
            <a:r>
              <a:rPr lang="uk-UA" sz="1600" dirty="0" smtClean="0">
                <a:solidFill>
                  <a:srgbClr val="FF0000"/>
                </a:solidFill>
              </a:rPr>
              <a:t>Держава</a:t>
            </a:r>
          </a:p>
          <a:p>
            <a:pPr algn="ctr"/>
            <a:endParaRPr lang="uk-UA" sz="1600" dirty="0">
              <a:solidFill>
                <a:srgbClr val="FF0000"/>
              </a:solidFill>
            </a:endParaRPr>
          </a:p>
          <a:p>
            <a:pPr algn="ctr"/>
            <a:endParaRPr lang="uk-UA" sz="1600" dirty="0" smtClean="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smtClean="0">
                <a:solidFill>
                  <a:srgbClr val="FF0000"/>
                </a:solidFill>
              </a:rPr>
              <a:t>Особистість</a:t>
            </a:r>
            <a:endParaRPr lang="uk-UA" sz="1300" dirty="0">
              <a:solidFill>
                <a:srgbClr val="FF0000"/>
              </a:solidFill>
            </a:endParaRP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smtClean="0">
                <a:solidFill>
                  <a:srgbClr val="FF0000"/>
                </a:solidFill>
              </a:rPr>
              <a:t>Суспільство</a:t>
            </a:r>
            <a:endParaRPr lang="uk-UA" sz="1300" dirty="0">
              <a:solidFill>
                <a:srgbClr val="FF0000"/>
              </a:solidFill>
            </a:endParaRP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Державоцентриська</a:t>
            </a:r>
            <a:r>
              <a:rPr lang="uk-UA" dirty="0" smtClean="0"/>
              <a:t> модель ДУ+ДП</a:t>
            </a:r>
            <a:endParaRPr lang="uk-UA" dirty="0"/>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smtClean="0"/>
              <a:t>Менеджеріальна</a:t>
            </a:r>
            <a:r>
              <a:rPr lang="uk-UA" dirty="0" smtClean="0"/>
              <a:t> модель ДУ+ДП</a:t>
            </a:r>
            <a:endParaRPr lang="uk-UA" dirty="0"/>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Соціально-орієнтована модель ДУ+ДП</a:t>
            </a:r>
            <a:endParaRPr lang="uk-UA" dirty="0"/>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smtClean="0"/>
              <a:t>Кінцева мета правової політики - побудова правової держави</a:t>
            </a:r>
            <a:endParaRPr lang="uk-UA" sz="6000" dirty="0"/>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smtClean="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endParaRPr lang="uk-UA" sz="3600" dirty="0"/>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smtClean="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Політика</a:t>
            </a:r>
            <a:r>
              <a:rPr lang="uk-UA" sz="2800" dirty="0" smtClean="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endParaRPr lang="uk-UA" sz="2800" dirty="0">
              <a:solidFill>
                <a:srgbClr val="00206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smtClean="0">
                <a:solidFill>
                  <a:srgbClr val="FF0000"/>
                </a:solidFill>
                <a:latin typeface="Times New Roman" panose="02020603050405020304" pitchFamily="18" charset="0"/>
                <a:cs typeface="Times New Roman" panose="02020603050405020304" pitchFamily="18" charset="0"/>
              </a:rPr>
              <a:t>Під </a:t>
            </a:r>
            <a:r>
              <a:rPr lang="uk-UA" sz="2800" dirty="0" smtClean="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smtClean="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endParaRPr lang="uk-UA"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553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endPar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solidFill>
                  <a:srgbClr val="0070C0"/>
                </a:solidFill>
                <a:effectLst>
                  <a:outerShdw blurRad="76200" dist="50800" dir="5400000" algn="tl" rotWithShape="0">
                    <a:srgbClr val="000000">
                      <a:alpha val="65000"/>
                    </a:srgbClr>
                  </a:outerShdw>
                </a:effectLst>
              </a:rPr>
              <a:t>Влада</a:t>
            </a:r>
            <a:endParaRPr lang="ru-RU" sz="5400" b="1" cap="none" spc="50" dirty="0">
              <a:ln w="11430"/>
              <a:solidFill>
                <a:srgbClr val="0070C0"/>
              </a:solidFill>
              <a:effectLst>
                <a:outerShdw blurRad="76200" dist="50800" dir="5400000" algn="tl" rotWithShape="0">
                  <a:srgbClr val="000000">
                    <a:alpha val="65000"/>
                  </a:srgbClr>
                </a:outerShdw>
              </a:effectLst>
            </a:endParaRP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endPar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smtClean="0">
                <a:ln w="11430"/>
                <a:solidFill>
                  <a:srgbClr val="FFFF00"/>
                </a:solidFill>
                <a:effectLst>
                  <a:outerShdw blurRad="76200" dist="50800" dir="5400000" algn="tl" rotWithShape="0">
                    <a:srgbClr val="000000">
                      <a:alpha val="65000"/>
                    </a:srgbClr>
                  </a:outerShdw>
                </a:effectLst>
              </a:rPr>
              <a:t>РЕСУРСИ</a:t>
            </a:r>
            <a:endParaRPr lang="uk-UA" sz="9600" b="1" cap="none" spc="50" dirty="0">
              <a:ln w="11430"/>
              <a:solidFill>
                <a:srgbClr val="FFFF00"/>
              </a:solidFill>
              <a:effectLst>
                <a:outerShdw blurRad="76200" dist="50800" dir="5400000" algn="tl" rotWithShape="0">
                  <a:srgbClr val="000000">
                    <a:alpha val="65000"/>
                  </a:srgbClr>
                </a:outerShdw>
              </a:effectLst>
            </a:endParaRP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smtClean="0">
                <a:solidFill>
                  <a:srgbClr val="FF0000"/>
                </a:solidFill>
              </a:rPr>
              <a:t>адміністрування</a:t>
            </a:r>
            <a:endParaRPr lang="uk-UA" b="1" dirty="0">
              <a:solidFill>
                <a:srgbClr val="FF0000"/>
              </a:solidFill>
            </a:endParaRP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endPar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endPar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smtClean="0">
                <a:solidFill>
                  <a:srgbClr val="FF0000"/>
                </a:solidFill>
              </a:rPr>
              <a:t>Бюджетна політика</a:t>
            </a:r>
            <a:endParaRPr lang="uk-UA" sz="4000" dirty="0">
              <a:solidFill>
                <a:srgbClr val="FF0000"/>
              </a:solidFill>
            </a:endParaRP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smtClean="0">
                <a:solidFill>
                  <a:srgbClr val="FF0000"/>
                </a:solidFill>
              </a:rPr>
              <a:t>Фінансова політика</a:t>
            </a:r>
            <a:endParaRPr lang="uk-UA" sz="40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smtClean="0">
                <a:latin typeface="Times New Roman" panose="02020603050405020304" pitchFamily="18" charset="0"/>
                <a:cs typeface="Times New Roman" panose="02020603050405020304" pitchFamily="18" charset="0"/>
              </a:rPr>
              <a:t>Ринкова та планова економічні моделі</a:t>
            </a:r>
            <a:endParaRPr lang="uk-UA" sz="3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smtClean="0">
                <a:solidFill>
                  <a:srgbClr val="FF0000"/>
                </a:solidFill>
              </a:rPr>
              <a:t>Податкова політика</a:t>
            </a:r>
            <a:endParaRPr lang="uk-UA" sz="4000" dirty="0">
              <a:solidFill>
                <a:srgbClr val="FF0000"/>
              </a:solidFill>
            </a:endParaRP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smtClean="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endParaRPr lang="uk-UA" sz="3600"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smtClean="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smtClean="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smtClean="0">
                <a:latin typeface="Times New Roman" panose="02020603050405020304" pitchFamily="18" charset="0"/>
                <a:cs typeface="Times New Roman" panose="02020603050405020304" pitchFamily="18" charset="0"/>
              </a:rPr>
              <a:t>, збалансованого розвитку еколого-госпо</a:t>
            </a:r>
            <a:r>
              <a:rPr lang="uk-UA" sz="2000" dirty="0">
                <a:latin typeface="Times New Roman" panose="02020603050405020304" pitchFamily="18" charset="0"/>
                <a:cs typeface="Times New Roman" panose="02020603050405020304" pitchFamily="18" charset="0"/>
              </a:rPr>
              <a:t>д</a:t>
            </a:r>
            <a:r>
              <a:rPr lang="uk-UA" sz="2000" dirty="0" smtClean="0">
                <a:latin typeface="Times New Roman" panose="02020603050405020304" pitchFamily="18" charset="0"/>
                <a:cs typeface="Times New Roman" panose="02020603050405020304" pitchFamily="18" charset="0"/>
              </a:rPr>
              <a:t>арських, </a:t>
            </a:r>
            <a:r>
              <a:rPr lang="uk-UA" sz="2000" dirty="0" err="1" smtClean="0">
                <a:latin typeface="Times New Roman" panose="02020603050405020304" pitchFamily="18" charset="0"/>
                <a:cs typeface="Times New Roman" panose="02020603050405020304" pitchFamily="18" charset="0"/>
              </a:rPr>
              <a:t>етноландшафтних</a:t>
            </a:r>
            <a:r>
              <a:rPr lang="uk-UA" sz="2000" dirty="0" smtClean="0">
                <a:latin typeface="Times New Roman" panose="02020603050405020304" pitchFamily="18" charset="0"/>
                <a:cs typeface="Times New Roman" panose="02020603050405020304" pitchFamily="18" charset="0"/>
              </a:rPr>
              <a:t> і </a:t>
            </a:r>
            <a:r>
              <a:rPr lang="uk-UA" sz="2000" dirty="0" err="1" smtClean="0">
                <a:latin typeface="Times New Roman" panose="02020603050405020304" pitchFamily="18" charset="0"/>
                <a:cs typeface="Times New Roman" panose="02020603050405020304" pitchFamily="18" charset="0"/>
              </a:rPr>
              <a:t>природоресурсних</a:t>
            </a:r>
            <a:r>
              <a:rPr lang="uk-UA" sz="2000" dirty="0" smtClean="0">
                <a:latin typeface="Times New Roman" panose="02020603050405020304" pitchFamily="18" charset="0"/>
                <a:cs typeface="Times New Roman" panose="02020603050405020304" pitchFamily="18" charset="0"/>
              </a:rPr>
              <a:t> систем.</a:t>
            </a:r>
            <a:endParaRPr lang="uk-UA" sz="20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smtClean="0">
                <a:solidFill>
                  <a:srgbClr val="FF0000"/>
                </a:solidFill>
              </a:rPr>
              <a:t>Стимулююча функція</a:t>
            </a:r>
            <a:endParaRPr lang="uk-UA" sz="2400" dirty="0">
              <a:solidFill>
                <a:srgbClr val="FF0000"/>
              </a:solidFill>
            </a:endParaRP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smtClean="0">
                <a:solidFill>
                  <a:srgbClr val="FF0000"/>
                </a:solidFill>
              </a:rPr>
              <a:t>Контролююча функція</a:t>
            </a:r>
            <a:endParaRPr lang="uk-UA" sz="2400" dirty="0">
              <a:solidFill>
                <a:srgbClr val="FF0000"/>
              </a:solidFill>
            </a:endParaRP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smtClean="0">
                <a:solidFill>
                  <a:srgbClr val="FF0000"/>
                </a:solidFill>
              </a:rPr>
              <a:t>Регламентуюча функція</a:t>
            </a:r>
            <a:endParaRPr lang="uk-UA" sz="2400" dirty="0">
              <a:solidFill>
                <a:srgbClr val="FF0000"/>
              </a:solidFill>
            </a:endParaRP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smtClean="0">
                <a:solidFill>
                  <a:srgbClr val="FF0000"/>
                </a:solidFill>
              </a:rPr>
              <a:t>Цілепокладення</a:t>
            </a:r>
            <a:r>
              <a:rPr lang="uk-UA" sz="2400" dirty="0" smtClean="0">
                <a:solidFill>
                  <a:srgbClr val="FF0000"/>
                </a:solidFill>
              </a:rPr>
              <a:t> функція</a:t>
            </a:r>
            <a:endParaRPr lang="uk-UA" sz="2400" dirty="0">
              <a:solidFill>
                <a:srgbClr val="FF0000"/>
              </a:solidFill>
            </a:endParaRP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smtClean="0">
                <a:solidFill>
                  <a:srgbClr val="FF0000"/>
                </a:solidFill>
              </a:rPr>
              <a:t>Організуюча функція</a:t>
            </a:r>
            <a:endParaRPr lang="uk-UA" sz="2400" dirty="0">
              <a:solidFill>
                <a:srgbClr val="FF0000"/>
              </a:solidFill>
            </a:endParaRP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smtClean="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endParaRPr lang="uk-UA"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smtClean="0">
                <a:solidFill>
                  <a:srgbClr val="FF0000"/>
                </a:solidFill>
              </a:rPr>
              <a:t>Управління </a:t>
            </a:r>
            <a:r>
              <a:rPr lang="uk-UA" sz="2800" dirty="0">
                <a:solidFill>
                  <a:srgbClr val="FF0000"/>
                </a:solidFill>
              </a:rPr>
              <a:t>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Гуманітарна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Економічна ПД</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solidFill>
                  <a:schemeClr val="tx2"/>
                </a:solidFill>
                <a:effectLst>
                  <a:outerShdw blurRad="76200" dist="50800" dir="5400000" algn="tl" rotWithShape="0">
                    <a:srgbClr val="000000">
                      <a:alpha val="65000"/>
                    </a:srgbClr>
                  </a:outerShdw>
                </a:effectLst>
              </a:rPr>
              <a:t>ПД в політичних аспектів</a:t>
            </a:r>
            <a:endParaRPr lang="uk-UA" sz="3200" b="1" cap="none" spc="50" dirty="0">
              <a:ln w="11430"/>
              <a:solidFill>
                <a:schemeClr val="tx2"/>
              </a:solidFill>
              <a:effectLst>
                <a:outerShdw blurRad="76200" dist="50800" dir="5400000" algn="tl" rotWithShape="0">
                  <a:srgbClr val="000000">
                    <a:alpha val="65000"/>
                  </a:srgbClr>
                </a:outerShdw>
              </a:effectLst>
            </a:endParaRP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endPar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smtClean="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endParaRPr lang="uk-UA" sz="2400" b="1" dirty="0">
              <a:solidFill>
                <a:srgbClr val="FF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smtClean="0">
                <a:solidFill>
                  <a:srgbClr val="7030A0"/>
                </a:solidFill>
              </a:rPr>
              <a:t>"Декларації соціального прогресу і розвитку", проголошеній резолюцією 2542 (XXIV) Генеральної Асамблеї ООН ще в грудні 1969 р. </a:t>
            </a:r>
            <a:endParaRPr lang="uk-UA" sz="2800" b="1" dirty="0">
              <a:solidFill>
                <a:srgbClr val="7030A0"/>
              </a:solidFill>
            </a:endParaRP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РЕГІОНАЛЬНА ПОЛІТИКА</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757272031"/>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gridCol w="2049517"/>
                <a:gridCol w="2725672"/>
                <a:gridCol w="2555776"/>
              </a:tblGrid>
              <a:tr h="548679">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612915">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72229">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810629">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810629">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spTree>
    <p:extLst>
      <p:ext uri="{BB962C8B-B14F-4D97-AF65-F5344CB8AC3E}">
        <p14:creationId xmlns:p14="http://schemas.microsoft.com/office/powerpoint/2010/main" val="898350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735974" y="13823"/>
            <a:ext cx="472254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ДРП</a:t>
            </a:r>
            <a:endParaRPr lang="uk-UA" dirty="0"/>
          </a:p>
        </p:txBody>
      </p:sp>
      <p:sp>
        <p:nvSpPr>
          <p:cNvPr id="3" name="Овал 2"/>
          <p:cNvSpPr/>
          <p:nvPr/>
        </p:nvSpPr>
        <p:spPr>
          <a:xfrm>
            <a:off x="2735974" y="4797152"/>
            <a:ext cx="3960084"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Регіональні самоврядні структури</a:t>
            </a:r>
            <a:endParaRPr lang="uk-UA" dirty="0"/>
          </a:p>
        </p:txBody>
      </p:sp>
      <p:sp>
        <p:nvSpPr>
          <p:cNvPr id="4" name="Овал 3"/>
          <p:cNvSpPr/>
          <p:nvPr/>
        </p:nvSpPr>
        <p:spPr>
          <a:xfrm>
            <a:off x="5654258"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Регіон управління</a:t>
            </a:r>
            <a:endParaRPr lang="uk-UA" dirty="0"/>
          </a:p>
        </p:txBody>
      </p:sp>
      <p:sp>
        <p:nvSpPr>
          <p:cNvPr id="5" name="Овал 4"/>
          <p:cNvSpPr/>
          <p:nvPr/>
        </p:nvSpPr>
        <p:spPr>
          <a:xfrm>
            <a:off x="0" y="3140968"/>
            <a:ext cx="345638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Державні представництва в регіоні</a:t>
            </a:r>
            <a:endParaRPr lang="uk-UA" dirty="0"/>
          </a:p>
        </p:txBody>
      </p:sp>
      <p:sp>
        <p:nvSpPr>
          <p:cNvPr id="6" name="Стрелка вниз 5"/>
          <p:cNvSpPr/>
          <p:nvPr/>
        </p:nvSpPr>
        <p:spPr>
          <a:xfrm rot="2100410">
            <a:off x="2712578" y="975857"/>
            <a:ext cx="1092864" cy="23975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адміністративна</a:t>
            </a:r>
            <a:endParaRPr lang="uk-UA" dirty="0"/>
          </a:p>
        </p:txBody>
      </p:sp>
      <p:sp>
        <p:nvSpPr>
          <p:cNvPr id="7" name="Стрелка вниз 6"/>
          <p:cNvSpPr/>
          <p:nvPr/>
        </p:nvSpPr>
        <p:spPr>
          <a:xfrm rot="19985308">
            <a:off x="5569368" y="1093752"/>
            <a:ext cx="1092864" cy="2161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uk-UA" dirty="0" smtClean="0"/>
              <a:t>Державно-управлінська</a:t>
            </a:r>
            <a:endParaRPr lang="uk-UA" dirty="0"/>
          </a:p>
        </p:txBody>
      </p:sp>
      <p:sp>
        <p:nvSpPr>
          <p:cNvPr id="8" name="Стрелка вниз 7"/>
          <p:cNvSpPr/>
          <p:nvPr/>
        </p:nvSpPr>
        <p:spPr>
          <a:xfrm>
            <a:off x="4169584" y="1268761"/>
            <a:ext cx="1092864" cy="33843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uk-UA" dirty="0" smtClean="0"/>
              <a:t>Самоврядування</a:t>
            </a:r>
            <a:endParaRPr lang="uk-UA" dirty="0"/>
          </a:p>
        </p:txBody>
      </p:sp>
      <p:sp>
        <p:nvSpPr>
          <p:cNvPr id="9" name="Стрелка вправо 8"/>
          <p:cNvSpPr/>
          <p:nvPr/>
        </p:nvSpPr>
        <p:spPr>
          <a:xfrm>
            <a:off x="72008" y="-164580"/>
            <a:ext cx="3312368" cy="2973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Зовнішньополітичний та зовнішньоекономічний вплив</a:t>
            </a:r>
            <a:endParaRPr lang="uk-UA" dirty="0"/>
          </a:p>
        </p:txBody>
      </p:sp>
    </p:spTree>
    <p:extLst>
      <p:ext uri="{BB962C8B-B14F-4D97-AF65-F5344CB8AC3E}">
        <p14:creationId xmlns:p14="http://schemas.microsoft.com/office/powerpoint/2010/main" val="192315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124754"/>
          </a:xfrm>
          <a:prstGeom prst="rect">
            <a:avLst/>
          </a:prstGeom>
        </p:spPr>
        <p:txBody>
          <a:bodyPr wrap="square">
            <a:spAutoFit/>
          </a:bodyPr>
          <a:lstStyle/>
          <a:p>
            <a:pPr algn="just"/>
            <a:r>
              <a:rPr lang="uk-UA" sz="2800" dirty="0" smtClean="0"/>
              <a:t>Нові зовнішні та внутрішні виклики, які постають перед Україною на сучасному етапі, вимагають, зокрема, формування нової державної регіональної політики, яка б відповідала сучасним потребам розвитку регіонів і територіальних громад та базувалася на найкращих вітчизняних та світових теоріях і практиках регулювання розвитку регіонів та громад. Важливим під час розроблення регіональної політики є вивчення досвіду зарубіжних країн, і особливо країн Європейського Співтовариства (ЄС). </a:t>
            </a:r>
            <a:r>
              <a:rPr lang="uk-UA" sz="2800" b="1" dirty="0" smtClean="0">
                <a:solidFill>
                  <a:srgbClr val="FF0000"/>
                </a:solidFill>
              </a:rPr>
              <a:t>Регіональна політика </a:t>
            </a:r>
            <a:r>
              <a:rPr lang="uk-UA" sz="2800" dirty="0" smtClean="0"/>
              <a:t>в цих країнах є успішною, спрямованою на згладжування регіональних диспропорцій, розвиток депресивних територій, забезпечення високого рівня конкурентоспроможності їх економіки</a:t>
            </a:r>
            <a:endParaRPr lang="uk-UA" sz="2800" dirty="0"/>
          </a:p>
        </p:txBody>
      </p:sp>
    </p:spTree>
    <p:extLst>
      <p:ext uri="{BB962C8B-B14F-4D97-AF65-F5344CB8AC3E}">
        <p14:creationId xmlns:p14="http://schemas.microsoft.com/office/powerpoint/2010/main" val="1149082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740307"/>
          </a:xfrm>
          <a:prstGeom prst="rect">
            <a:avLst/>
          </a:prstGeom>
        </p:spPr>
        <p:txBody>
          <a:bodyPr wrap="square">
            <a:spAutoFit/>
          </a:bodyPr>
          <a:lstStyle/>
          <a:p>
            <a:pPr algn="ctr"/>
            <a:r>
              <a:rPr lang="uk-UA" sz="2400" b="1" dirty="0" smtClean="0">
                <a:solidFill>
                  <a:srgbClr val="FF0000"/>
                </a:solidFill>
              </a:rPr>
              <a:t>Державна регіональна політика здійснюється у напрямах</a:t>
            </a:r>
            <a:r>
              <a:rPr lang="uk-UA" sz="2400" b="1" dirty="0" smtClean="0"/>
              <a:t>: </a:t>
            </a:r>
          </a:p>
          <a:p>
            <a:pPr marL="457200" indent="-457200">
              <a:buFontTx/>
              <a:buChar char="-"/>
            </a:pPr>
            <a:r>
              <a:rPr lang="uk-UA" sz="2400" dirty="0" smtClean="0"/>
              <a:t>створення ефективної </a:t>
            </a:r>
            <a:r>
              <a:rPr lang="uk-UA" sz="2400" dirty="0" smtClean="0">
                <a:solidFill>
                  <a:srgbClr val="FF0000"/>
                </a:solidFill>
              </a:rPr>
              <a:t>системи публічної влади </a:t>
            </a:r>
            <a:r>
              <a:rPr lang="uk-UA" sz="2400" dirty="0" smtClean="0"/>
              <a:t>в регіонах, спроможної забезпечити сталий розвиток територій, </a:t>
            </a:r>
            <a:r>
              <a:rPr lang="uk-UA" sz="2400" b="1" dirty="0" smtClean="0">
                <a:solidFill>
                  <a:srgbClr val="FF0000"/>
                </a:solidFill>
              </a:rPr>
              <a:t>надання якісних публічних послуг людям</a:t>
            </a:r>
            <a:r>
              <a:rPr lang="uk-UA" sz="2400" dirty="0" smtClean="0"/>
              <a:t>; </a:t>
            </a:r>
          </a:p>
          <a:p>
            <a:pPr marL="457200" indent="-457200">
              <a:buFontTx/>
              <a:buChar char="-"/>
            </a:pPr>
            <a:r>
              <a:rPr lang="uk-UA" sz="2400" dirty="0" smtClean="0"/>
              <a:t>сприяння поліпшенню матеріального фінансового, інформаційного, кадрового та іншого ресурсного </a:t>
            </a:r>
            <a:r>
              <a:rPr lang="uk-UA" sz="2400" dirty="0" smtClean="0">
                <a:solidFill>
                  <a:srgbClr val="FF0000"/>
                </a:solidFill>
              </a:rPr>
              <a:t>забезпечення розвитку регіонів</a:t>
            </a:r>
            <a:r>
              <a:rPr lang="uk-UA" sz="2400" dirty="0" smtClean="0"/>
              <a:t>, виконанню завдань місцевим самоврядуванням; </a:t>
            </a:r>
          </a:p>
          <a:p>
            <a:pPr marL="457200" indent="-457200">
              <a:buFontTx/>
              <a:buChar char="-"/>
            </a:pPr>
            <a:r>
              <a:rPr lang="uk-UA" sz="2400" dirty="0" smtClean="0"/>
              <a:t>стимулювання </a:t>
            </a:r>
            <a:r>
              <a:rPr lang="uk-UA" sz="2400" dirty="0" smtClean="0">
                <a:solidFill>
                  <a:srgbClr val="FF0000"/>
                </a:solidFill>
              </a:rPr>
              <a:t>міжрегіональної інтеграції</a:t>
            </a:r>
            <a:r>
              <a:rPr lang="uk-UA" sz="2400" dirty="0" smtClean="0"/>
              <a:t>, подолання міжрегіонального відчуження та інтеграції регіональних інформаційних, освітніх просторів у єдиний загальноукраїнський простір; </a:t>
            </a:r>
          </a:p>
          <a:p>
            <a:pPr marL="457200" indent="-457200">
              <a:buFontTx/>
              <a:buChar char="-"/>
            </a:pPr>
            <a:r>
              <a:rPr lang="uk-UA" sz="2400" dirty="0" smtClean="0"/>
              <a:t>розробка </a:t>
            </a:r>
            <a:r>
              <a:rPr lang="uk-UA" sz="2400" b="1" dirty="0" smtClean="0">
                <a:solidFill>
                  <a:srgbClr val="00B050"/>
                </a:solidFill>
              </a:rPr>
              <a:t>ефективних механізмів представництва на загальнонаціональному рівні інтересів регіонів</a:t>
            </a:r>
            <a:r>
              <a:rPr lang="uk-UA" sz="2400" dirty="0" smtClean="0"/>
              <a:t>, а на регіональному; </a:t>
            </a:r>
          </a:p>
          <a:p>
            <a:pPr marL="457200" indent="-457200">
              <a:buFontTx/>
              <a:buChar char="-"/>
            </a:pPr>
            <a:r>
              <a:rPr lang="uk-UA" sz="2400" dirty="0" smtClean="0"/>
              <a:t>територіальних громад, </a:t>
            </a:r>
            <a:r>
              <a:rPr lang="uk-UA" sz="2400" dirty="0" smtClean="0">
                <a:solidFill>
                  <a:srgbClr val="FF0000"/>
                </a:solidFill>
              </a:rPr>
              <a:t>урахування самобутності регіонів та їх конкурентних переваг </a:t>
            </a:r>
            <a:r>
              <a:rPr lang="uk-UA" sz="2400" dirty="0" smtClean="0"/>
              <a:t>під час формування та реалізації державної регіональної політики.</a:t>
            </a:r>
            <a:endParaRPr lang="uk-UA" sz="2400" dirty="0"/>
          </a:p>
        </p:txBody>
      </p:sp>
    </p:spTree>
    <p:extLst>
      <p:ext uri="{BB962C8B-B14F-4D97-AF65-F5344CB8AC3E}">
        <p14:creationId xmlns:p14="http://schemas.microsoft.com/office/powerpoint/2010/main" val="26138748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498" y="0"/>
            <a:ext cx="9157498" cy="6555641"/>
          </a:xfrm>
          <a:prstGeom prst="rect">
            <a:avLst/>
          </a:prstGeom>
        </p:spPr>
        <p:txBody>
          <a:bodyPr wrap="square">
            <a:spAutoFit/>
          </a:bodyPr>
          <a:lstStyle/>
          <a:p>
            <a:pPr algn="ctr"/>
            <a:r>
              <a:rPr lang="uk-UA" sz="2000" b="1" dirty="0" smtClean="0">
                <a:solidFill>
                  <a:srgbClr val="FF0000"/>
                </a:solidFill>
              </a:rPr>
              <a:t>Пріоритетами державної регіональної політики є: </a:t>
            </a:r>
          </a:p>
          <a:p>
            <a:pPr marL="342900" indent="-342900">
              <a:buFontTx/>
              <a:buChar char="-"/>
            </a:pPr>
            <a:r>
              <a:rPr lang="uk-UA" sz="2000" dirty="0" smtClean="0"/>
              <a:t>формування нормативно-правової бази, необхідної для реалізації </a:t>
            </a:r>
            <a:r>
              <a:rPr lang="uk-UA" sz="2000" dirty="0" smtClean="0">
                <a:solidFill>
                  <a:srgbClr val="FF0000"/>
                </a:solidFill>
              </a:rPr>
              <a:t>Концепції державної регіональної політики</a:t>
            </a:r>
            <a:r>
              <a:rPr lang="uk-UA" sz="2000" dirty="0" smtClean="0"/>
              <a:t>, зокрема прийняття закону про засади державної регіональної політики, інших законів, внесення змін до чинних законів України; </a:t>
            </a:r>
          </a:p>
          <a:p>
            <a:pPr marL="342900" indent="-342900">
              <a:buFontTx/>
              <a:buChar char="-"/>
            </a:pPr>
            <a:r>
              <a:rPr lang="uk-UA" sz="2000" dirty="0" smtClean="0"/>
              <a:t>- приведення законодавства України у відповідність із документами Ради Європи та Європейського Союзу, які визначають принципи регіональної політики і розвитку;</a:t>
            </a:r>
          </a:p>
          <a:p>
            <a:r>
              <a:rPr lang="uk-UA" sz="2000" dirty="0" smtClean="0"/>
              <a:t> - </a:t>
            </a:r>
            <a:r>
              <a:rPr lang="uk-UA" sz="2000" dirty="0" smtClean="0">
                <a:solidFill>
                  <a:srgbClr val="FF0000"/>
                </a:solidFill>
              </a:rPr>
              <a:t>оптимізація територіальної основи публічної влади </a:t>
            </a:r>
            <a:r>
              <a:rPr lang="uk-UA" sz="2000" dirty="0" smtClean="0"/>
              <a:t>з упорядкуванням меж адміністративно-територіальних одиниць, чітким розподілом сфери повноважень між місцевими органами виконавчої влади та органами місцевого самоврядування; </a:t>
            </a:r>
          </a:p>
          <a:p>
            <a:pPr marL="342900" indent="-342900">
              <a:buFontTx/>
              <a:buChar char="-"/>
            </a:pPr>
            <a:r>
              <a:rPr lang="uk-UA" sz="2000" dirty="0" smtClean="0"/>
              <a:t>створення та підтримання </a:t>
            </a:r>
            <a:r>
              <a:rPr lang="uk-UA" sz="2000" b="1" dirty="0" smtClean="0">
                <a:solidFill>
                  <a:srgbClr val="FF0000"/>
                </a:solidFill>
              </a:rPr>
              <a:t>повноцінного життєвого середовища</a:t>
            </a:r>
            <a:r>
              <a:rPr lang="uk-UA" sz="2000" dirty="0" smtClean="0"/>
              <a:t>, підвищення якості життя людей, зменшення територіальної диференціації за індексом людського розвитку, формування поліцентричної системи розвитку території держави; </a:t>
            </a:r>
          </a:p>
          <a:p>
            <a:pPr marL="342900" indent="-342900">
              <a:buFontTx/>
              <a:buChar char="-"/>
            </a:pPr>
            <a:r>
              <a:rPr lang="uk-UA" sz="2000" dirty="0" smtClean="0"/>
              <a:t>запровадження </a:t>
            </a:r>
            <a:r>
              <a:rPr lang="uk-UA" sz="2000" dirty="0" smtClean="0">
                <a:solidFill>
                  <a:srgbClr val="FF0000"/>
                </a:solidFill>
              </a:rPr>
              <a:t>механізмів визначення "проблемних" територій </a:t>
            </a:r>
            <a:r>
              <a:rPr lang="uk-UA" sz="2000" dirty="0" smtClean="0"/>
              <a:t>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endParaRPr lang="uk-UA" sz="2000" dirty="0"/>
          </a:p>
        </p:txBody>
      </p:sp>
    </p:spTree>
    <p:extLst>
      <p:ext uri="{BB962C8B-B14F-4D97-AF65-F5344CB8AC3E}">
        <p14:creationId xmlns:p14="http://schemas.microsoft.com/office/powerpoint/2010/main" val="33877936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923"/>
            <a:ext cx="9144000" cy="3908762"/>
          </a:xfrm>
          <a:prstGeom prst="rect">
            <a:avLst/>
          </a:prstGeom>
        </p:spPr>
        <p:txBody>
          <a:bodyPr wrap="square">
            <a:spAutoFit/>
          </a:bodyPr>
          <a:lstStyle/>
          <a:p>
            <a:r>
              <a:rPr lang="uk-UA" sz="2800" b="1" dirty="0" smtClean="0">
                <a:solidFill>
                  <a:srgbClr val="FF0000"/>
                </a:solidFill>
              </a:rPr>
              <a:t>Мета державної регіональної політики досягається шляхом</a:t>
            </a:r>
            <a:r>
              <a:rPr lang="uk-UA" sz="2400" dirty="0" smtClean="0"/>
              <a:t>: </a:t>
            </a:r>
          </a:p>
          <a:p>
            <a:pPr marL="457200" indent="-457200">
              <a:buAutoNum type="arabicParenR"/>
            </a:pPr>
            <a:r>
              <a:rPr lang="uk-UA" sz="2400" dirty="0" smtClean="0"/>
              <a:t>створення умов для збалансованого розвитку регіонів; </a:t>
            </a:r>
          </a:p>
          <a:p>
            <a:pPr marL="457200" indent="-457200">
              <a:buAutoNum type="arabicParenR"/>
            </a:pPr>
            <a:r>
              <a:rPr lang="uk-UA" sz="2400" dirty="0" smtClean="0"/>
              <a:t>інтеграції регіонів у єдиному політичному, правовому, економічному, інформаційному, культурному просторі; </a:t>
            </a:r>
          </a:p>
          <a:p>
            <a:pPr marL="457200" indent="-457200">
              <a:buAutoNum type="arabicParenR"/>
            </a:pPr>
            <a:r>
              <a:rPr lang="uk-UA" sz="2400" dirty="0" smtClean="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buAutoNum type="arabicParenR"/>
            </a:pPr>
            <a:r>
              <a:rPr lang="uk-UA" sz="2400" dirty="0" smtClean="0"/>
              <a:t>підвищення конкурентоспроможності регіонів</a:t>
            </a:r>
            <a:endParaRPr lang="uk-UA" sz="2400" dirty="0"/>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212" y="476672"/>
            <a:ext cx="8064896" cy="2677656"/>
          </a:xfrm>
          <a:prstGeom prst="rect">
            <a:avLst/>
          </a:prstGeom>
        </p:spPr>
        <p:txBody>
          <a:bodyPr wrap="square">
            <a:spAutoFit/>
          </a:bodyPr>
          <a:lstStyle/>
          <a:p>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79" y="0"/>
            <a:ext cx="9144000" cy="7001917"/>
          </a:xfrm>
          <a:prstGeom prst="rect">
            <a:avLst/>
          </a:prstGeom>
        </p:spPr>
        <p:txBody>
          <a:bodyPr wrap="square">
            <a:spAutoFit/>
          </a:bodyPr>
          <a:lstStyle/>
          <a:p>
            <a:r>
              <a:rPr lang="uk-UA" sz="2400" b="1" dirty="0" smtClean="0">
                <a:solidFill>
                  <a:srgbClr val="FF0000"/>
                </a:solidFill>
              </a:rPr>
              <a:t>Державна регіональна політика базується на низці принципів: </a:t>
            </a:r>
          </a:p>
          <a:p>
            <a:r>
              <a:rPr lang="uk-UA" sz="1700" dirty="0" smtClean="0"/>
              <a:t>1) </a:t>
            </a:r>
            <a:r>
              <a:rPr lang="uk-UA" sz="1700" b="1" dirty="0" smtClean="0"/>
              <a:t>конституційності та законності </a:t>
            </a:r>
            <a:r>
              <a:rPr lang="uk-UA" sz="1700" dirty="0" smtClean="0"/>
              <a:t>- відповідності Конституції та законам України, актам Верховної Ради України, Президента України та Кабінету Міністрів України;  </a:t>
            </a:r>
            <a:r>
              <a:rPr lang="uk-UA" sz="1700" b="1" dirty="0" smtClean="0"/>
              <a:t>суверенітет</a:t>
            </a:r>
          </a:p>
          <a:p>
            <a:r>
              <a:rPr lang="uk-UA" sz="1700" dirty="0" smtClean="0"/>
              <a:t>2) </a:t>
            </a:r>
            <a:r>
              <a:rPr lang="uk-UA" sz="1700" b="1" dirty="0" smtClean="0"/>
              <a:t>координації </a:t>
            </a:r>
            <a:r>
              <a:rPr lang="uk-UA" sz="1700" dirty="0" smtClean="0"/>
              <a:t>-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a:t>
            </a:r>
          </a:p>
          <a:p>
            <a:r>
              <a:rPr lang="uk-UA" sz="1700" dirty="0" smtClean="0"/>
              <a:t>3) </a:t>
            </a:r>
            <a:r>
              <a:rPr lang="uk-UA" sz="1700" b="1" dirty="0" smtClean="0"/>
              <a:t>єдності </a:t>
            </a:r>
            <a:r>
              <a:rPr lang="uk-UA" sz="1700" dirty="0" smtClean="0"/>
              <a:t>- неодмінності забезпечення просторової, політичної, економічної, інформаційної, соціальної, гуманітарної цілісності України; </a:t>
            </a:r>
          </a:p>
          <a:p>
            <a:r>
              <a:rPr lang="uk-UA" sz="1700" dirty="0" smtClean="0"/>
              <a:t>4) </a:t>
            </a:r>
            <a:r>
              <a:rPr lang="uk-UA" sz="1700" b="1" dirty="0" smtClean="0"/>
              <a:t>децентралізації - </a:t>
            </a:r>
            <a:r>
              <a:rPr lang="uk-UA" sz="1700" dirty="0" smtClean="0"/>
              <a:t>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a:t>
            </a:r>
          </a:p>
          <a:p>
            <a:r>
              <a:rPr lang="uk-UA" sz="1700" dirty="0" smtClean="0"/>
              <a:t>5) </a:t>
            </a:r>
            <a:r>
              <a:rPr lang="uk-UA" sz="1700" b="1" dirty="0" err="1" smtClean="0"/>
              <a:t>деконцентрації</a:t>
            </a:r>
            <a:r>
              <a:rPr lang="uk-UA" sz="1700" b="1" dirty="0" smtClean="0"/>
              <a:t> </a:t>
            </a:r>
            <a:r>
              <a:rPr lang="uk-UA" sz="1700" dirty="0" smtClean="0"/>
              <a:t>- перерозподілу владних повноважень у межах системи органів виконавчої влади - від центральних до місцевих; </a:t>
            </a:r>
          </a:p>
          <a:p>
            <a:r>
              <a:rPr lang="uk-UA" sz="1700" dirty="0" smtClean="0"/>
              <a:t>6) </a:t>
            </a:r>
            <a:r>
              <a:rPr lang="uk-UA" sz="1700" b="1" dirty="0" err="1" smtClean="0"/>
              <a:t>субсидіарності</a:t>
            </a:r>
            <a:r>
              <a:rPr lang="uk-UA" sz="1700" b="1" dirty="0" smtClean="0"/>
              <a:t> </a:t>
            </a:r>
            <a:r>
              <a:rPr lang="uk-UA" sz="1700" dirty="0" smtClean="0"/>
              <a:t>- </a:t>
            </a:r>
            <a:r>
              <a:rPr lang="uk-UA" sz="1700" b="1" dirty="0" smtClean="0">
                <a:solidFill>
                  <a:srgbClr val="FF0000"/>
                </a:solidFill>
              </a:rPr>
              <a:t>прийняття рішень та надання публічних послуг </a:t>
            </a:r>
            <a:r>
              <a:rPr lang="uk-UA" sz="1700" dirty="0" smtClean="0"/>
              <a:t>на найближчому до громадянина рівні (відповідні повноваження можуть передаватись на вищий рівень управління лише з міркувань ефективності та економії);  </a:t>
            </a:r>
            <a:r>
              <a:rPr lang="uk-UA" b="1" dirty="0" smtClean="0">
                <a:solidFill>
                  <a:srgbClr val="FF0000"/>
                </a:solidFill>
              </a:rPr>
              <a:t>абсолютизм-</a:t>
            </a:r>
            <a:r>
              <a:rPr lang="uk-UA" b="1" dirty="0" err="1" smtClean="0">
                <a:solidFill>
                  <a:srgbClr val="FF0000"/>
                </a:solidFill>
              </a:rPr>
              <a:t>народороправління</a:t>
            </a:r>
            <a:endParaRPr lang="uk-UA" b="1" dirty="0" smtClean="0">
              <a:solidFill>
                <a:srgbClr val="FF0000"/>
              </a:solidFill>
            </a:endParaRPr>
          </a:p>
          <a:p>
            <a:r>
              <a:rPr lang="uk-UA" sz="1700" dirty="0" smtClean="0"/>
              <a:t>7) </a:t>
            </a:r>
            <a:r>
              <a:rPr lang="uk-UA" sz="1700" b="1" dirty="0" smtClean="0"/>
              <a:t>партнерства</a:t>
            </a:r>
            <a:r>
              <a:rPr lang="uk-UA" sz="1700" dirty="0" smtClean="0"/>
              <a:t> -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a:t>
            </a:r>
          </a:p>
          <a:p>
            <a:r>
              <a:rPr lang="uk-UA" sz="1700" dirty="0" smtClean="0"/>
              <a:t>8) </a:t>
            </a:r>
            <a:r>
              <a:rPr lang="uk-UA" sz="1700" b="1" dirty="0" smtClean="0"/>
              <a:t>відкритості </a:t>
            </a:r>
            <a:r>
              <a:rPr lang="uk-UA" sz="1700" dirty="0" smtClean="0"/>
              <a:t>- прозорості,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a:t>
            </a:r>
          </a:p>
          <a:p>
            <a:r>
              <a:rPr lang="uk-UA" sz="1700" dirty="0" smtClean="0"/>
              <a:t>9) </a:t>
            </a:r>
            <a:r>
              <a:rPr lang="uk-UA" sz="1700" b="1" dirty="0" smtClean="0"/>
              <a:t>сталого розвитку - розвитку суспільства</a:t>
            </a:r>
            <a:r>
              <a:rPr lang="uk-UA" sz="1700" dirty="0" smtClean="0"/>
              <a:t>, що дає змогу задовольняти потреби нинішнього покоління з урахуванням інтересів майбутніх поколінь; </a:t>
            </a:r>
          </a:p>
          <a:p>
            <a:r>
              <a:rPr lang="uk-UA" sz="1700" dirty="0" smtClean="0"/>
              <a:t>10) </a:t>
            </a:r>
            <a:r>
              <a:rPr lang="uk-UA" sz="1700" b="1" dirty="0" smtClean="0"/>
              <a:t>історичної спадкоємності </a:t>
            </a:r>
            <a:r>
              <a:rPr lang="uk-UA" sz="1700" dirty="0" smtClean="0"/>
              <a:t>- врахування та збереження позитивних надбань попереднього розвитку регіонів.</a:t>
            </a:r>
            <a:endParaRPr lang="uk-UA" sz="1700" dirty="0"/>
          </a:p>
        </p:txBody>
      </p:sp>
    </p:spTree>
    <p:extLst>
      <p:ext uri="{BB962C8B-B14F-4D97-AF65-F5344CB8AC3E}">
        <p14:creationId xmlns:p14="http://schemas.microsoft.com/office/powerpoint/2010/main" val="7264616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92" y="1124744"/>
            <a:ext cx="9144000" cy="3416320"/>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 ПОЛІТИКА </a:t>
            </a:r>
            <a:r>
              <a:rPr lang="ru-RU" sz="4000" b="1" spc="50" dirty="0">
                <a:ln w="11430"/>
                <a:solidFill>
                  <a:srgbClr val="C00000"/>
                </a:solidFill>
                <a:effectLst>
                  <a:outerShdw blurRad="76200" dist="50800" dir="5400000" algn="tl" rotWithShape="0">
                    <a:srgbClr val="000000">
                      <a:alpha val="65000"/>
                    </a:srgbClr>
                  </a:outerShdw>
                </a:effectLst>
              </a:rPr>
              <a:t>ЩОДО </a:t>
            </a: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МІСЦЕВОГО САМОВРЯДУВАННЯ</a:t>
            </a:r>
            <a:endParaRPr lang="uk-UA"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5408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73185773"/>
              </p:ext>
            </p:extLst>
          </p:nvPr>
        </p:nvGraphicFramePr>
        <p:xfrm>
          <a:off x="323528" y="116632"/>
          <a:ext cx="8604449" cy="3254272"/>
        </p:xfrm>
        <a:graphic>
          <a:graphicData uri="http://schemas.openxmlformats.org/drawingml/2006/table">
            <a:tbl>
              <a:tblPr firstRow="1" bandRow="1">
                <a:tableStyleId>{5C22544A-7EE6-4342-B048-85BDC9FD1C3A}</a:tableStyleId>
              </a:tblPr>
              <a:tblGrid>
                <a:gridCol w="1706055"/>
                <a:gridCol w="1928583"/>
                <a:gridCol w="2564841"/>
                <a:gridCol w="2404970"/>
              </a:tblGrid>
              <a:tr h="450112">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02808">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551467">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665004">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665004">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264307665"/>
              </p:ext>
            </p:extLst>
          </p:nvPr>
        </p:nvGraphicFramePr>
        <p:xfrm>
          <a:off x="1259632" y="1052736"/>
          <a:ext cx="8598976" cy="3171586"/>
        </p:xfrm>
        <a:graphic>
          <a:graphicData uri="http://schemas.openxmlformats.org/drawingml/2006/table">
            <a:tbl>
              <a:tblPr firstRow="1" bandRow="1">
                <a:tableStyleId>{5C22544A-7EE6-4342-B048-85BDC9FD1C3A}</a:tableStyleId>
              </a:tblPr>
              <a:tblGrid>
                <a:gridCol w="1704970"/>
                <a:gridCol w="1927357"/>
                <a:gridCol w="2563209"/>
                <a:gridCol w="2403440"/>
              </a:tblGrid>
              <a:tr h="312441">
                <a:tc>
                  <a:txBody>
                    <a:bodyPr/>
                    <a:lstStyle/>
                    <a:p>
                      <a:pPr algn="ctr"/>
                      <a:r>
                        <a:rPr lang="uk-UA" sz="1600" dirty="0" smtClean="0"/>
                        <a:t>рівні</a:t>
                      </a:r>
                      <a:endParaRPr lang="uk-UA" sz="1600" dirty="0"/>
                    </a:p>
                  </a:txBody>
                  <a:tcPr/>
                </a:tc>
                <a:tc>
                  <a:txBody>
                    <a:bodyPr/>
                    <a:lstStyle/>
                    <a:p>
                      <a:r>
                        <a:rPr lang="uk-UA" sz="1600" dirty="0" smtClean="0"/>
                        <a:t>Політичний</a:t>
                      </a:r>
                      <a:endParaRPr lang="uk-UA" sz="1600" dirty="0"/>
                    </a:p>
                  </a:txBody>
                  <a:tcPr/>
                </a:tc>
                <a:tc>
                  <a:txBody>
                    <a:bodyPr/>
                    <a:lstStyle/>
                    <a:p>
                      <a:pPr algn="ctr"/>
                      <a:r>
                        <a:rPr lang="uk-UA" sz="1600" dirty="0" smtClean="0"/>
                        <a:t>Державно-управлінський</a:t>
                      </a:r>
                      <a:endParaRPr lang="uk-UA" sz="1600" dirty="0"/>
                    </a:p>
                  </a:txBody>
                  <a:tcPr/>
                </a:tc>
                <a:tc>
                  <a:txBody>
                    <a:bodyPr/>
                    <a:lstStyle/>
                    <a:p>
                      <a:r>
                        <a:rPr lang="uk-UA" sz="1600" dirty="0" smtClean="0"/>
                        <a:t>Адміністративний</a:t>
                      </a:r>
                      <a:endParaRPr lang="uk-UA" sz="1600" dirty="0"/>
                    </a:p>
                  </a:txBody>
                  <a:tcPr/>
                </a:tc>
              </a:tr>
              <a:tr h="557331">
                <a:tc>
                  <a:txBody>
                    <a:bodyPr/>
                    <a:lstStyle/>
                    <a:p>
                      <a:r>
                        <a:rPr lang="uk-UA" sz="1600" dirty="0" smtClean="0"/>
                        <a:t>Міжнародний</a:t>
                      </a:r>
                      <a:endParaRPr lang="uk-UA" sz="1600" dirty="0"/>
                    </a:p>
                  </a:txBody>
                  <a:tcPr/>
                </a:tc>
                <a:tc>
                  <a:txBody>
                    <a:bodyPr/>
                    <a:lstStyle/>
                    <a:p>
                      <a:pPr algn="ctr"/>
                      <a:r>
                        <a:rPr lang="uk-UA" sz="1600" dirty="0" smtClean="0"/>
                        <a:t>Міжнародні відносини</a:t>
                      </a:r>
                      <a:endParaRPr lang="uk-UA" sz="1600" dirty="0"/>
                    </a:p>
                  </a:txBody>
                  <a:tcPr/>
                </a:tc>
                <a:tc>
                  <a:txBody>
                    <a:bodyPr/>
                    <a:lstStyle/>
                    <a:p>
                      <a:r>
                        <a:rPr lang="uk-UA" sz="1600" dirty="0" smtClean="0"/>
                        <a:t>Участь</a:t>
                      </a:r>
                      <a:r>
                        <a:rPr lang="uk-UA" sz="1600" baseline="0" dirty="0" smtClean="0"/>
                        <a:t> та координація в міжнародних програмах</a:t>
                      </a:r>
                      <a:endParaRPr lang="uk-UA" sz="1600" dirty="0"/>
                    </a:p>
                  </a:txBody>
                  <a:tcPr/>
                </a:tc>
                <a:tc>
                  <a:txBody>
                    <a:bodyPr/>
                    <a:lstStyle/>
                    <a:p>
                      <a:r>
                        <a:rPr lang="uk-UA" sz="1600" dirty="0" smtClean="0"/>
                        <a:t>Фінансування перспективних проектів</a:t>
                      </a:r>
                      <a:r>
                        <a:rPr lang="uk-UA" sz="1600" baseline="0" dirty="0" smtClean="0"/>
                        <a:t> </a:t>
                      </a:r>
                      <a:endParaRPr lang="uk-UA" sz="1600" dirty="0"/>
                    </a:p>
                  </a:txBody>
                  <a:tcPr/>
                </a:tc>
              </a:tr>
              <a:tr h="611266">
                <a:tc>
                  <a:txBody>
                    <a:bodyPr/>
                    <a:lstStyle/>
                    <a:p>
                      <a:r>
                        <a:rPr lang="uk-UA" sz="1600" dirty="0" smtClean="0"/>
                        <a:t>Національний</a:t>
                      </a:r>
                      <a:endParaRPr lang="uk-UA" sz="1600" dirty="0"/>
                    </a:p>
                  </a:txBody>
                  <a:tcPr/>
                </a:tc>
                <a:tc>
                  <a:txBody>
                    <a:bodyPr/>
                    <a:lstStyle/>
                    <a:p>
                      <a:r>
                        <a:rPr lang="uk-UA" sz="1600" dirty="0" smtClean="0"/>
                        <a:t>Вищі органи влади</a:t>
                      </a:r>
                    </a:p>
                    <a:p>
                      <a:pPr algn="ctr"/>
                      <a:r>
                        <a:rPr lang="uk-UA" sz="1600" dirty="0" smtClean="0"/>
                        <a:t>держави</a:t>
                      </a:r>
                      <a:endParaRPr lang="uk-UA" sz="1600" dirty="0"/>
                    </a:p>
                  </a:txBody>
                  <a:tcPr/>
                </a:tc>
                <a:tc>
                  <a:txBody>
                    <a:bodyPr/>
                    <a:lstStyle/>
                    <a:p>
                      <a:r>
                        <a:rPr lang="uk-UA" sz="1600" dirty="0" smtClean="0"/>
                        <a:t>Державні органи та інституції</a:t>
                      </a:r>
                      <a:endParaRPr lang="uk-UA" sz="1600" dirty="0"/>
                    </a:p>
                  </a:txBody>
                  <a:tcPr/>
                </a:tc>
                <a:tc>
                  <a:txBody>
                    <a:bodyPr/>
                    <a:lstStyle/>
                    <a:p>
                      <a:r>
                        <a:rPr lang="uk-UA" sz="1600" dirty="0" smtClean="0"/>
                        <a:t>Виконавчі структури</a:t>
                      </a:r>
                      <a:endParaRPr lang="uk-UA" sz="1600" dirty="0"/>
                    </a:p>
                  </a:txBody>
                  <a:tcPr/>
                </a:tc>
              </a:tr>
              <a:tr h="737115">
                <a:tc>
                  <a:txBody>
                    <a:bodyPr/>
                    <a:lstStyle/>
                    <a:p>
                      <a:r>
                        <a:rPr lang="uk-UA" sz="1600" dirty="0" smtClean="0"/>
                        <a:t>Регіональний</a:t>
                      </a:r>
                      <a:endParaRPr lang="uk-UA" sz="1600" dirty="0"/>
                    </a:p>
                  </a:txBody>
                  <a:tcPr/>
                </a:tc>
                <a:tc>
                  <a:txBody>
                    <a:bodyPr/>
                    <a:lstStyle/>
                    <a:p>
                      <a:r>
                        <a:rPr lang="uk-UA" sz="1600" dirty="0" smtClean="0"/>
                        <a:t>Регіональні органи врядування</a:t>
                      </a:r>
                      <a:endParaRPr lang="uk-UA" sz="1600" dirty="0"/>
                    </a:p>
                  </a:txBody>
                  <a:tcPr/>
                </a:tc>
                <a:tc>
                  <a:txBody>
                    <a:bodyPr/>
                    <a:lstStyle/>
                    <a:p>
                      <a:r>
                        <a:rPr lang="uk-UA" sz="1600" dirty="0" smtClean="0"/>
                        <a:t>Регіональні представництва центральних органів </a:t>
                      </a:r>
                      <a:endParaRPr lang="uk-UA" sz="1600" dirty="0"/>
                    </a:p>
                  </a:txBody>
                  <a:tcPr/>
                </a:tc>
                <a:tc>
                  <a:txBody>
                    <a:bodyPr/>
                    <a:lstStyle/>
                    <a:p>
                      <a:r>
                        <a:rPr lang="uk-UA" sz="1600" dirty="0" smtClean="0"/>
                        <a:t>Регіональні структури</a:t>
                      </a:r>
                      <a:endParaRPr lang="uk-UA" sz="1600" dirty="0"/>
                    </a:p>
                  </a:txBody>
                  <a:tcPr/>
                </a:tc>
              </a:tr>
              <a:tr h="737115">
                <a:tc>
                  <a:txBody>
                    <a:bodyPr/>
                    <a:lstStyle/>
                    <a:p>
                      <a:r>
                        <a:rPr lang="uk-UA" sz="1600" dirty="0" smtClean="0"/>
                        <a:t>Місцевий</a:t>
                      </a:r>
                      <a:endParaRPr lang="uk-UA" sz="1600" dirty="0"/>
                    </a:p>
                  </a:txBody>
                  <a:tcPr/>
                </a:tc>
                <a:tc>
                  <a:txBody>
                    <a:bodyPr/>
                    <a:lstStyle/>
                    <a:p>
                      <a:r>
                        <a:rPr lang="uk-UA" sz="1600" dirty="0" smtClean="0"/>
                        <a:t>Самоврядні інституції</a:t>
                      </a:r>
                      <a:endParaRPr lang="uk-UA" sz="1600" dirty="0"/>
                    </a:p>
                  </a:txBody>
                  <a:tcPr/>
                </a:tc>
                <a:tc>
                  <a:txBody>
                    <a:bodyPr/>
                    <a:lstStyle/>
                    <a:p>
                      <a:r>
                        <a:rPr lang="uk-UA" sz="1600" dirty="0" smtClean="0"/>
                        <a:t>Самоврядні представницькі органи влади</a:t>
                      </a:r>
                      <a:endParaRPr lang="uk-UA" sz="1600" dirty="0"/>
                    </a:p>
                  </a:txBody>
                  <a:tcPr/>
                </a:tc>
                <a:tc>
                  <a:txBody>
                    <a:bodyPr/>
                    <a:lstStyle/>
                    <a:p>
                      <a:r>
                        <a:rPr lang="uk-UA" sz="1600" dirty="0" smtClean="0"/>
                        <a:t>Громадськість, особистість</a:t>
                      </a:r>
                      <a:endParaRPr lang="uk-UA" sz="1600" dirty="0"/>
                    </a:p>
                  </a:txBody>
                  <a:tcPr/>
                </a:tc>
              </a:tr>
            </a:tbl>
          </a:graphicData>
        </a:graphic>
      </p:graphicFrame>
      <p:pic>
        <p:nvPicPr>
          <p:cNvPr id="1026" name="Picture 2" descr="C:\Users\asus\Desktop\333швей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8496944"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2755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sus\Desktop\с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74" y="116632"/>
            <a:ext cx="5371156" cy="28692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sus\Desktop\завантаження.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352" y="3501008"/>
            <a:ext cx="5966695" cy="2731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895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img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5686"/>
            <a:ext cx="8856984" cy="649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3377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мс.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860088"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681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113.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32656"/>
            <a:ext cx="4844182" cy="633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313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im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833438"/>
            <a:ext cx="7334250" cy="549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874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060848"/>
            <a:ext cx="9144000" cy="1754326"/>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a:t>
            </a:r>
            <a:r>
              <a:rPr lang="ru-RU" sz="5400" dirty="0" smtClean="0">
                <a:solidFill>
                  <a:srgbClr val="FF0000"/>
                </a:solidFill>
                <a:latin typeface="Times New Roman" panose="02020603050405020304" pitchFamily="18" charset="0"/>
                <a:cs typeface="Times New Roman" panose="02020603050405020304" pitchFamily="18" charset="0"/>
              </a:rPr>
              <a:t>ПОЛІТИКА:</a:t>
            </a:r>
            <a:br>
              <a:rPr lang="ru-RU" sz="5400" dirty="0" smtClean="0">
                <a:solidFill>
                  <a:srgbClr val="FF0000"/>
                </a:solidFill>
                <a:latin typeface="Times New Roman" panose="02020603050405020304" pitchFamily="18" charset="0"/>
                <a:cs typeface="Times New Roman" panose="02020603050405020304" pitchFamily="18" charset="0"/>
              </a:rPr>
            </a:br>
            <a:r>
              <a:rPr lang="ru-RU" sz="5400" dirty="0" smtClean="0">
                <a:solidFill>
                  <a:srgbClr val="FF0000"/>
                </a:solidFill>
                <a:latin typeface="Times New Roman" panose="02020603050405020304" pitchFamily="18" charset="0"/>
                <a:cs typeface="Times New Roman" panose="02020603050405020304" pitchFamily="18" charset="0"/>
              </a:rPr>
              <a:t>ДОСВІД КРАЇН СВІТУ</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528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sus\Desktop\завантаженн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35" y="404664"/>
            <a:ext cx="8886318" cy="631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7776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4" y="2708920"/>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76872"/>
            <a:ext cx="9144000" cy="42484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sus\Desktop\полі ти.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96" y="260648"/>
            <a:ext cx="9073008" cy="1595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716" y="4366608"/>
            <a:ext cx="3631997" cy="23686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54" y="835241"/>
            <a:ext cx="3900081" cy="37586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C:\Users\asus\Deskt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303" y="1052736"/>
            <a:ext cx="4885410" cy="33138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C:\Users\asus\Deskto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855" y="4593868"/>
            <a:ext cx="3635370" cy="210505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1654" y="0"/>
            <a:ext cx="9144000" cy="738664"/>
          </a:xfrm>
          <a:prstGeom prst="rect">
            <a:avLst/>
          </a:prstGeom>
        </p:spPr>
        <p:txBody>
          <a:bodyPr wrap="square">
            <a:spAutoFit/>
          </a:bodyPr>
          <a:lstStyle/>
          <a:p>
            <a:pPr algn="ctr"/>
            <a:r>
              <a:rPr lang="ru-RU" sz="4200" dirty="0" smtClean="0">
                <a:solidFill>
                  <a:srgbClr val="FF0000"/>
                </a:solidFill>
                <a:latin typeface="Times New Roman" panose="02020603050405020304" pitchFamily="18" charset="0"/>
                <a:cs typeface="Times New Roman" panose="02020603050405020304" pitchFamily="18" charset="0"/>
              </a:rPr>
              <a:t>АНГЛО-САКСОНСЬКА МОДЕЛЬ ДП</a:t>
            </a:r>
            <a:endParaRPr lang="uk-UA" sz="4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682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descr="C:\Users\asus\Desktop\2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5406" y="738664"/>
            <a:ext cx="4261838" cy="3122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descr="C:\Users\asus\Desktop\1Ф.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2" y="726005"/>
            <a:ext cx="4526407" cy="310495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0" y="0"/>
            <a:ext cx="9144000" cy="492443"/>
          </a:xfrm>
          <a:prstGeom prst="rect">
            <a:avLst/>
          </a:prstGeom>
        </p:spPr>
        <p:txBody>
          <a:bodyPr wrap="square">
            <a:spAutoFit/>
          </a:bodyPr>
          <a:lstStyle/>
          <a:p>
            <a:pPr algn="ctr"/>
            <a:r>
              <a:rPr lang="ru-RU" sz="2600" dirty="0" smtClean="0">
                <a:solidFill>
                  <a:srgbClr val="FF0000"/>
                </a:solidFill>
                <a:latin typeface="Times New Roman" panose="02020603050405020304" pitchFamily="18" charset="0"/>
                <a:cs typeface="Times New Roman" panose="02020603050405020304" pitchFamily="18" charset="0"/>
              </a:rPr>
              <a:t>КОНТИНЕНТАЛЬНА </a:t>
            </a:r>
            <a:r>
              <a:rPr lang="ru-RU" sz="2600" dirty="0" smtClean="0">
                <a:solidFill>
                  <a:srgbClr val="FF0000"/>
                </a:solidFill>
                <a:latin typeface="Times New Roman" panose="02020603050405020304" pitchFamily="18" charset="0"/>
                <a:cs typeface="Times New Roman" panose="02020603050405020304" pitchFamily="18" charset="0"/>
              </a:rPr>
              <a:t>(НАПОЛЕОНІВСЬКА) МОДЕЛЬ </a:t>
            </a:r>
            <a:r>
              <a:rPr lang="ru-RU" sz="2600" dirty="0" smtClean="0">
                <a:solidFill>
                  <a:srgbClr val="FF0000"/>
                </a:solidFill>
                <a:latin typeface="Times New Roman" panose="02020603050405020304" pitchFamily="18" charset="0"/>
                <a:cs typeface="Times New Roman" panose="02020603050405020304" pitchFamily="18" charset="0"/>
              </a:rPr>
              <a:t>ДП</a:t>
            </a:r>
            <a:endParaRPr lang="uk-UA" sz="2600" dirty="0">
              <a:solidFill>
                <a:srgbClr val="FF0000"/>
              </a:solidFill>
              <a:latin typeface="Times New Roman" panose="02020603050405020304" pitchFamily="18" charset="0"/>
              <a:cs typeface="Times New Roman" panose="02020603050405020304" pitchFamily="18" charset="0"/>
            </a:endParaRPr>
          </a:p>
        </p:txBody>
      </p:sp>
      <p:pic>
        <p:nvPicPr>
          <p:cNvPr id="3074" name="Picture 2" descr="C:\Users\asus\Desktop\4Ф-.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92" y="3568486"/>
            <a:ext cx="4540308" cy="315210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sus\Desktop\3Ф-.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5406" y="3636217"/>
            <a:ext cx="4261838" cy="308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90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І.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633766"/>
            <a:ext cx="5027597" cy="3224233"/>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714" y="-3479"/>
            <a:ext cx="9144000" cy="1323439"/>
          </a:xfrm>
          <a:prstGeom prst="rect">
            <a:avLst/>
          </a:prstGeom>
        </p:spPr>
        <p:txBody>
          <a:bodyPr wrap="square">
            <a:spAutoFit/>
          </a:bodyPr>
          <a:lstStyle/>
          <a:p>
            <a:pPr algn="ctr"/>
            <a:r>
              <a:rPr lang="ru-RU" sz="4000" dirty="0" smtClean="0">
                <a:solidFill>
                  <a:srgbClr val="FF0000"/>
                </a:solidFill>
                <a:latin typeface="Times New Roman" panose="02020603050405020304" pitchFamily="18" charset="0"/>
                <a:cs typeface="Times New Roman" panose="02020603050405020304" pitchFamily="18" charset="0"/>
              </a:rPr>
              <a:t>ІБЕРІЙСЬКА (КОЛОНІАЛЬНА)  МОДЕЛЬ </a:t>
            </a:r>
            <a:r>
              <a:rPr lang="ru-RU" sz="4000" dirty="0" smtClean="0">
                <a:solidFill>
                  <a:srgbClr val="FF0000"/>
                </a:solidFill>
                <a:latin typeface="Times New Roman" panose="02020603050405020304" pitchFamily="18" charset="0"/>
                <a:cs typeface="Times New Roman" panose="02020603050405020304" pitchFamily="18" charset="0"/>
              </a:rPr>
              <a:t>ДП</a:t>
            </a:r>
            <a:endParaRPr lang="uk-UA"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0636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sus\Desktop\1Н.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2" y="800599"/>
            <a:ext cx="4867126" cy="3435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Н.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4" y="4242036"/>
            <a:ext cx="4328958" cy="25660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3Н.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22" y="4242036"/>
            <a:ext cx="3718162" cy="2472892"/>
          </a:xfrm>
          <a:prstGeom prst="rect">
            <a:avLst/>
          </a:prstGeom>
          <a:noFill/>
          <a:extLst>
            <a:ext uri="{909E8E84-426E-40DD-AFC4-6F175D3DCCD1}">
              <a14:hiddenFill xmlns:a14="http://schemas.microsoft.com/office/drawing/2010/main">
                <a:solidFill>
                  <a:srgbClr val="FFFFFF"/>
                </a:solidFill>
              </a14:hiddenFill>
            </a:ext>
          </a:extLst>
        </p:spPr>
      </p:pic>
      <p:sp>
        <p:nvSpPr>
          <p:cNvPr id="16" name="Прямоугольник 15"/>
          <p:cNvSpPr/>
          <p:nvPr/>
        </p:nvSpPr>
        <p:spPr>
          <a:xfrm>
            <a:off x="0" y="-99392"/>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НІМЕЦЬКА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8161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ШВЕЙ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60" y="1196752"/>
            <a:ext cx="8785279" cy="53310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0" y="0"/>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ШВЕЙЦАРЬКА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8657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НОРВ.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7762626" cy="5704911"/>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4567" y="-99392"/>
            <a:ext cx="9144000" cy="800219"/>
          </a:xfrm>
          <a:prstGeom prst="rect">
            <a:avLst/>
          </a:prstGeom>
        </p:spPr>
        <p:txBody>
          <a:bodyPr wrap="square">
            <a:spAutoFit/>
          </a:bodyPr>
          <a:lstStyle/>
          <a:p>
            <a:pPr algn="ctr"/>
            <a:r>
              <a:rPr lang="ru-RU" sz="4600" dirty="0" smtClean="0">
                <a:solidFill>
                  <a:srgbClr val="FF0000"/>
                </a:solidFill>
                <a:latin typeface="Times New Roman" panose="02020603050405020304" pitchFamily="18" charset="0"/>
                <a:cs typeface="Times New Roman" panose="02020603050405020304" pitchFamily="18" charset="0"/>
              </a:rPr>
              <a:t>СКАНДИНАВСЬКА МОДЕЛЬ ДП</a:t>
            </a:r>
            <a:endParaRPr lang="uk-UA" sz="4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0544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КИТАЙСЬКА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pic>
        <p:nvPicPr>
          <p:cNvPr id="2050" name="Picture 2" descr="C:\Users\asus\Desktop\КИТАЙ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3778910"/>
            <a:ext cx="3351196" cy="30790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sus\Desktop\КИТАЙ.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77066"/>
            <a:ext cx="4112009" cy="30800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sus\Desktop\КИТАЙ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777962"/>
            <a:ext cx="4112009" cy="308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1787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1" y="24230"/>
            <a:ext cx="9144000" cy="923330"/>
          </a:xfrm>
          <a:prstGeom prst="rect">
            <a:avLst/>
          </a:prstGeom>
        </p:spPr>
        <p:txBody>
          <a:bodyPr wrap="square">
            <a:spAutoFit/>
          </a:bodyPr>
          <a:lstStyle/>
          <a:p>
            <a:pPr algn="ctr"/>
            <a:r>
              <a:rPr lang="ru-RU" sz="5400" dirty="0" smtClean="0">
                <a:solidFill>
                  <a:srgbClr val="FF0000"/>
                </a:solidFill>
                <a:latin typeface="Times New Roman" panose="02020603050405020304" pitchFamily="18" charset="0"/>
                <a:cs typeface="Times New Roman" panose="02020603050405020304" pitchFamily="18" charset="0"/>
              </a:rPr>
              <a:t>РАДЯНСЬКА МОДЕЛЬ ДП</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5597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287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871533" cy="398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138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smtClean="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endParaRPr lang="uk-UA" sz="20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smtClean="0">
                <a:solidFill>
                  <a:srgbClr val="FF0000"/>
                </a:solidFill>
                <a:latin typeface="Times New Roman" panose="02020603050405020304" pitchFamily="18" charset="0"/>
                <a:cs typeface="Times New Roman" panose="02020603050405020304" pitchFamily="18" charset="0"/>
              </a:rPr>
              <a:t>Об'єкти </a:t>
            </a:r>
            <a:r>
              <a:rPr lang="uk-UA" sz="2800" b="1" dirty="0">
                <a:solidFill>
                  <a:srgbClr val="FF0000"/>
                </a:solidFill>
                <a:latin typeface="Times New Roman" panose="02020603050405020304" pitchFamily="18" charset="0"/>
                <a:cs typeface="Times New Roman" panose="02020603050405020304" pitchFamily="18" charset="0"/>
              </a:rPr>
              <a:t> державної </a:t>
            </a:r>
            <a:r>
              <a:rPr lang="uk-UA" sz="2800" b="1" dirty="0" smtClean="0">
                <a:solidFill>
                  <a:srgbClr val="FF0000"/>
                </a:solidFill>
                <a:latin typeface="Times New Roman" panose="02020603050405020304" pitchFamily="18" charset="0"/>
                <a:cs typeface="Times New Roman" panose="02020603050405020304" pitchFamily="18" charset="0"/>
              </a:rPr>
              <a:t>політики </a:t>
            </a:r>
            <a:r>
              <a:rPr lang="uk-UA" sz="2000" dirty="0" smtClean="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smtClean="0">
                <a:solidFill>
                  <a:srgbClr val="FF0000"/>
                </a:solidFill>
                <a:latin typeface="Times New Roman" panose="02020603050405020304" pitchFamily="18" charset="0"/>
                <a:cs typeface="Times New Roman" panose="02020603050405020304" pitchFamily="18" charset="0"/>
              </a:rPr>
              <a:t>Об'єкти політики </a:t>
            </a:r>
            <a:r>
              <a:rPr lang="uk-UA" sz="2000" dirty="0" smtClean="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endParaRPr lang="uk-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298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TotalTime>
  <Words>1904</Words>
  <Application>Microsoft Office PowerPoint</Application>
  <PresentationFormat>Экран (4:3)</PresentationFormat>
  <Paragraphs>199</Paragraphs>
  <Slides>68</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68</vt:i4>
      </vt:variant>
    </vt:vector>
  </HeadingPairs>
  <TitlesOfParts>
    <vt:vector size="69" baseType="lpstr">
      <vt:lpstr>Тема Office</vt:lpstr>
      <vt:lpstr>Презентация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asus</cp:lastModifiedBy>
  <cp:revision>148</cp:revision>
  <dcterms:created xsi:type="dcterms:W3CDTF">2022-09-01T08:21:12Z</dcterms:created>
  <dcterms:modified xsi:type="dcterms:W3CDTF">2022-11-15T06:41:55Z</dcterms:modified>
</cp:coreProperties>
</file>