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60" r:id="rId3"/>
    <p:sldId id="293" r:id="rId4"/>
    <p:sldId id="295" r:id="rId5"/>
    <p:sldId id="291" r:id="rId6"/>
    <p:sldId id="296" r:id="rId7"/>
    <p:sldId id="262" r:id="rId8"/>
    <p:sldId id="292" r:id="rId9"/>
    <p:sldId id="263" r:id="rId10"/>
    <p:sldId id="264" r:id="rId11"/>
    <p:sldId id="299" r:id="rId12"/>
    <p:sldId id="305" r:id="rId13"/>
    <p:sldId id="304" r:id="rId14"/>
    <p:sldId id="300" r:id="rId15"/>
    <p:sldId id="301" r:id="rId16"/>
    <p:sldId id="302" r:id="rId17"/>
    <p:sldId id="303" r:id="rId18"/>
    <p:sldId id="310" r:id="rId19"/>
    <p:sldId id="307" r:id="rId20"/>
  </p:sldIdLst>
  <p:sldSz cx="9144000" cy="6858000" type="screen4x3"/>
  <p:notesSz cx="6669088" cy="97742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079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55466"/>
    <a:srgbClr val="46BCC2"/>
    <a:srgbClr val="658C91"/>
    <a:srgbClr val="394E51"/>
    <a:srgbClr val="8800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148" autoAdjust="0"/>
    <p:restoredTop sz="94660"/>
  </p:normalViewPr>
  <p:slideViewPr>
    <p:cSldViewPr>
      <p:cViewPr varScale="1">
        <p:scale>
          <a:sx n="70" d="100"/>
          <a:sy n="7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3336" y="-96"/>
      </p:cViewPr>
      <p:guideLst>
        <p:guide orient="horz" pos="3079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>
            <a:extLst>
              <a:ext uri="{FF2B5EF4-FFF2-40B4-BE49-F238E27FC236}">
                <a16:creationId xmlns:a16="http://schemas.microsoft.com/office/drawing/2014/main" xmlns="" id="{F09ABEFF-11C3-49E1-BB23-A655E828703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838" cy="488950"/>
          </a:xfrm>
          <a:prstGeom prst="rect">
            <a:avLst/>
          </a:prstGeom>
        </p:spPr>
        <p:txBody>
          <a:bodyPr vert="horz" lIns="89895" tIns="44947" rIns="89895" bIns="44947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xmlns="" id="{29D0B3DF-1D31-47E2-A196-FC427AADADB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776663" y="0"/>
            <a:ext cx="2890837" cy="488950"/>
          </a:xfrm>
          <a:prstGeom prst="rect">
            <a:avLst/>
          </a:prstGeom>
        </p:spPr>
        <p:txBody>
          <a:bodyPr vert="horz" lIns="89895" tIns="44947" rIns="89895" bIns="44947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8A24ED1-B324-4A4D-B2D5-1E89362A049A}" type="datetimeFigureOut">
              <a:rPr lang="en-US"/>
              <a:pPr>
                <a:defRPr/>
              </a:pPr>
              <a:t>1/25/2022</a:t>
            </a:fld>
            <a:endParaRPr lang="en-US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xmlns="" id="{A44803FA-BDAD-48DC-9AED-4EDE482CBA0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283700"/>
            <a:ext cx="2890838" cy="488950"/>
          </a:xfrm>
          <a:prstGeom prst="rect">
            <a:avLst/>
          </a:prstGeom>
        </p:spPr>
        <p:txBody>
          <a:bodyPr vert="horz" lIns="89895" tIns="44947" rIns="89895" bIns="44947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xmlns="" id="{E508FDF0-F3E5-4BBC-9170-9FDEDC5E1C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776663" y="9283700"/>
            <a:ext cx="2890837" cy="488950"/>
          </a:xfrm>
          <a:prstGeom prst="rect">
            <a:avLst/>
          </a:prstGeom>
        </p:spPr>
        <p:txBody>
          <a:bodyPr vert="horz" wrap="square" lIns="89895" tIns="44947" rIns="89895" bIns="4494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373C51B-4FAA-4B96-8E11-76B95D5604A1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8919760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>
            <a:extLst>
              <a:ext uri="{FF2B5EF4-FFF2-40B4-BE49-F238E27FC236}">
                <a16:creationId xmlns:a16="http://schemas.microsoft.com/office/drawing/2014/main" xmlns="" id="{6B029718-DEFA-4214-95B7-DDC023D6CD9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838" cy="488950"/>
          </a:xfrm>
          <a:prstGeom prst="rect">
            <a:avLst/>
          </a:prstGeom>
        </p:spPr>
        <p:txBody>
          <a:bodyPr vert="horz" lIns="89895" tIns="44947" rIns="89895" bIns="44947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xmlns="" id="{93CD69B1-F671-446B-8DBE-CC421CB1D55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776663" y="0"/>
            <a:ext cx="2890837" cy="488950"/>
          </a:xfrm>
          <a:prstGeom prst="rect">
            <a:avLst/>
          </a:prstGeom>
        </p:spPr>
        <p:txBody>
          <a:bodyPr vert="horz" lIns="89895" tIns="44947" rIns="89895" bIns="44947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D322E68-4309-4504-8F62-A884D8AABBD4}" type="datetimeFigureOut">
              <a:rPr lang="en-US"/>
              <a:pPr>
                <a:defRPr/>
              </a:pPr>
              <a:t>1/25/2022</a:t>
            </a:fld>
            <a:endParaRPr lang="en-US"/>
          </a:p>
        </p:txBody>
      </p:sp>
      <p:sp>
        <p:nvSpPr>
          <p:cNvPr id="4" name="Місце для зображення 3">
            <a:extLst>
              <a:ext uri="{FF2B5EF4-FFF2-40B4-BE49-F238E27FC236}">
                <a16:creationId xmlns:a16="http://schemas.microsoft.com/office/drawing/2014/main" xmlns="" id="{7C0B9F8C-EB78-4FD0-B5B7-F8E54F75340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892175" y="733425"/>
            <a:ext cx="4884738" cy="36639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895" tIns="44947" rIns="89895" bIns="44947" rtlCol="0" anchor="ctr"/>
          <a:lstStyle/>
          <a:p>
            <a:pPr lvl="0"/>
            <a:endParaRPr lang="en-US" noProof="0"/>
          </a:p>
        </p:txBody>
      </p:sp>
      <p:sp>
        <p:nvSpPr>
          <p:cNvPr id="5" name="Місце для нотаток 4">
            <a:extLst>
              <a:ext uri="{FF2B5EF4-FFF2-40B4-BE49-F238E27FC236}">
                <a16:creationId xmlns:a16="http://schemas.microsoft.com/office/drawing/2014/main" xmlns="" id="{7CB4632F-1A12-4611-95D3-2944B21603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6750" y="4643438"/>
            <a:ext cx="5335588" cy="4397375"/>
          </a:xfrm>
          <a:prstGeom prst="rect">
            <a:avLst/>
          </a:prstGeom>
        </p:spPr>
        <p:txBody>
          <a:bodyPr vert="horz" lIns="89895" tIns="44947" rIns="89895" bIns="44947" rtlCol="0"/>
          <a:lstStyle/>
          <a:p>
            <a:pPr lvl="0"/>
            <a:r>
              <a:rPr lang="uk-UA" noProof="0"/>
              <a:t>Зразок тексту</a:t>
            </a:r>
          </a:p>
          <a:p>
            <a:pPr lvl="1"/>
            <a:r>
              <a:rPr lang="uk-UA" noProof="0"/>
              <a:t>Другий рівень</a:t>
            </a:r>
          </a:p>
          <a:p>
            <a:pPr lvl="2"/>
            <a:r>
              <a:rPr lang="uk-UA" noProof="0"/>
              <a:t>Третій рівень</a:t>
            </a:r>
          </a:p>
          <a:p>
            <a:pPr lvl="3"/>
            <a:r>
              <a:rPr lang="uk-UA" noProof="0"/>
              <a:t>Четвертий рівень</a:t>
            </a:r>
          </a:p>
          <a:p>
            <a:pPr lvl="4"/>
            <a:r>
              <a:rPr lang="uk-UA" noProof="0"/>
              <a:t>П'ятий рівень</a:t>
            </a:r>
            <a:endParaRPr lang="en-US" noProof="0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xmlns="" id="{77D58C02-E524-4FA1-B475-8A6E9F249FA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283700"/>
            <a:ext cx="2890838" cy="488950"/>
          </a:xfrm>
          <a:prstGeom prst="rect">
            <a:avLst/>
          </a:prstGeom>
        </p:spPr>
        <p:txBody>
          <a:bodyPr vert="horz" lIns="89895" tIns="44947" rIns="89895" bIns="44947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xmlns="" id="{C55D024A-AE1C-48E8-8C0E-087B0598FB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776663" y="9283700"/>
            <a:ext cx="2890837" cy="488950"/>
          </a:xfrm>
          <a:prstGeom prst="rect">
            <a:avLst/>
          </a:prstGeom>
        </p:spPr>
        <p:txBody>
          <a:bodyPr vert="horz" wrap="square" lIns="89895" tIns="44947" rIns="89895" bIns="4494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7DBC3120-04D6-4C09-98A6-A514B48E42D8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3977902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7.png"/><Relationship Id="rId4" Type="http://schemas.openxmlformats.org/officeDocument/2006/relationships/image" Target="../media/image5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6">
            <a:extLst>
              <a:ext uri="{FF2B5EF4-FFF2-40B4-BE49-F238E27FC236}">
                <a16:creationId xmlns:a16="http://schemas.microsoft.com/office/drawing/2014/main" xmlns="" id="{550F649A-4017-4CFA-ADB1-3EE3EA4F1AE1}"/>
              </a:ext>
            </a:extLst>
          </p:cNvPr>
          <p:cNvSpPr/>
          <p:nvPr userDrawn="1"/>
        </p:nvSpPr>
        <p:spPr>
          <a:xfrm>
            <a:off x="10620375" y="-3173413"/>
            <a:ext cx="4572000" cy="862013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dirty="0">
                <a:solidFill>
                  <a:srgbClr val="658C91"/>
                </a:solidFill>
                <a:latin typeface="Arial" charset="0"/>
                <a:cs typeface="Arial" charset="0"/>
              </a:rPr>
              <a:t/>
            </a:r>
            <a:br>
              <a:rPr lang="en-US" sz="3200" dirty="0">
                <a:solidFill>
                  <a:srgbClr val="658C91"/>
                </a:solidFill>
                <a:latin typeface="Arial" charset="0"/>
                <a:cs typeface="Arial" charset="0"/>
              </a:rPr>
            </a:br>
            <a:endParaRPr lang="en-US" spc="50" dirty="0">
              <a:ln w="11430"/>
              <a:solidFill>
                <a:schemeClr val="bg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</a:endParaRPr>
          </a:p>
        </p:txBody>
      </p:sp>
      <p:pic>
        <p:nvPicPr>
          <p:cNvPr id="5" name="Picture 6">
            <a:extLst>
              <a:ext uri="{FF2B5EF4-FFF2-40B4-BE49-F238E27FC236}">
                <a16:creationId xmlns:a16="http://schemas.microsoft.com/office/drawing/2014/main" xmlns="" id="{DEEADAB6-F9FA-4C36-B31A-178CD46C0B0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" t="2950" r="93555"/>
          <a:stretch>
            <a:fillRect/>
          </a:stretch>
        </p:blipFill>
        <p:spPr bwMode="auto">
          <a:xfrm>
            <a:off x="0" y="5689600"/>
            <a:ext cx="9144000" cy="119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21">
            <a:extLst>
              <a:ext uri="{FF2B5EF4-FFF2-40B4-BE49-F238E27FC236}">
                <a16:creationId xmlns:a16="http://schemas.microsoft.com/office/drawing/2014/main" xmlns="" id="{7392908F-7265-459F-AA5D-1FA386E014D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60" t="36472" r="9813" b="40846"/>
          <a:stretch>
            <a:fillRect/>
          </a:stretch>
        </p:blipFill>
        <p:spPr bwMode="auto">
          <a:xfrm>
            <a:off x="468313" y="320675"/>
            <a:ext cx="4281487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>
            <a:extLst>
              <a:ext uri="{FF2B5EF4-FFF2-40B4-BE49-F238E27FC236}">
                <a16:creationId xmlns:a16="http://schemas.microsoft.com/office/drawing/2014/main" xmlns="" id="{6DE00C24-D7F6-4650-8F44-2CA209077B8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34" t="2202" b="16710"/>
          <a:stretch>
            <a:fillRect/>
          </a:stretch>
        </p:blipFill>
        <p:spPr bwMode="auto">
          <a:xfrm>
            <a:off x="633413" y="5373688"/>
            <a:ext cx="1274762" cy="119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Рисунок 22">
            <a:extLst>
              <a:ext uri="{FF2B5EF4-FFF2-40B4-BE49-F238E27FC236}">
                <a16:creationId xmlns:a16="http://schemas.microsoft.com/office/drawing/2014/main" xmlns="" id="{641DF544-25BD-4ACB-86FA-D0B90F13EF5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234" t="-65079" r="-16672" b="-871"/>
          <a:stretch>
            <a:fillRect/>
          </a:stretch>
        </p:blipFill>
        <p:spPr bwMode="auto">
          <a:xfrm>
            <a:off x="4932363" y="692150"/>
            <a:ext cx="2076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Рисунок 23">
            <a:extLst>
              <a:ext uri="{FF2B5EF4-FFF2-40B4-BE49-F238E27FC236}">
                <a16:creationId xmlns:a16="http://schemas.microsoft.com/office/drawing/2014/main" xmlns="" id="{C80A4116-6C21-42DE-9067-51AE3DAD614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857" t="-38290" r="-14999"/>
          <a:stretch>
            <a:fillRect/>
          </a:stretch>
        </p:blipFill>
        <p:spPr bwMode="auto">
          <a:xfrm>
            <a:off x="7258050" y="692150"/>
            <a:ext cx="1562100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9A71040A-784D-4D9C-A880-ACBDEE64F15E}"/>
              </a:ext>
            </a:extLst>
          </p:cNvPr>
          <p:cNvSpPr txBox="1"/>
          <p:nvPr userDrawn="1"/>
        </p:nvSpPr>
        <p:spPr>
          <a:xfrm>
            <a:off x="107950" y="5118100"/>
            <a:ext cx="1906588" cy="269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47675" eaLnBrk="1" hangingPunct="1">
              <a:defRPr/>
            </a:pPr>
            <a:r>
              <a:rPr lang="en-US" sz="1150" kern="1800" dirty="0">
                <a:solidFill>
                  <a:srgbClr val="8788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www.pleddg.org.ua</a:t>
            </a:r>
          </a:p>
        </p:txBody>
      </p:sp>
      <p:sp>
        <p:nvSpPr>
          <p:cNvPr id="14" name="Заголовок 1"/>
          <p:cNvSpPr>
            <a:spLocks noGrp="1"/>
          </p:cNvSpPr>
          <p:nvPr>
            <p:ph type="ctrTitle"/>
          </p:nvPr>
        </p:nvSpPr>
        <p:spPr>
          <a:xfrm>
            <a:off x="0" y="1556792"/>
            <a:ext cx="9144728" cy="1718433"/>
          </a:xfrm>
        </p:spPr>
        <p:txBody>
          <a:bodyPr>
            <a:normAutofit/>
          </a:bodyPr>
          <a:lstStyle>
            <a:lvl1pPr marL="1797050" indent="0" algn="l">
              <a:defRPr lang="en-US" sz="2800" b="1" kern="1200" cap="all" baseline="0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5" name="Підзаголовок 2"/>
          <p:cNvSpPr>
            <a:spLocks noGrp="1"/>
          </p:cNvSpPr>
          <p:nvPr>
            <p:ph type="subTitle" idx="1"/>
          </p:nvPr>
        </p:nvSpPr>
        <p:spPr>
          <a:xfrm>
            <a:off x="0" y="3661260"/>
            <a:ext cx="9143999" cy="1457373"/>
          </a:xfrm>
        </p:spPr>
        <p:txBody>
          <a:bodyPr anchor="ctr">
            <a:normAutofit/>
          </a:bodyPr>
          <a:lstStyle>
            <a:lvl1pPr marL="179705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lang="en-US" sz="1800" b="0" kern="1200" cap="none" baseline="0" dirty="0" smtClean="0">
                <a:solidFill>
                  <a:srgbClr val="3554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629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 сполучна лінія 9">
            <a:extLst>
              <a:ext uri="{FF2B5EF4-FFF2-40B4-BE49-F238E27FC236}">
                <a16:creationId xmlns:a16="http://schemas.microsoft.com/office/drawing/2014/main" xmlns="" id="{29AD8AF3-A6C7-4F1A-9659-6E2F78B83E8F}"/>
              </a:ext>
            </a:extLst>
          </p:cNvPr>
          <p:cNvCxnSpPr/>
          <p:nvPr userDrawn="1"/>
        </p:nvCxnSpPr>
        <p:spPr>
          <a:xfrm>
            <a:off x="250825" y="1412875"/>
            <a:ext cx="8642350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 сполучна лінія 11">
            <a:extLst>
              <a:ext uri="{FF2B5EF4-FFF2-40B4-BE49-F238E27FC236}">
                <a16:creationId xmlns:a16="http://schemas.microsoft.com/office/drawing/2014/main" xmlns="" id="{70556428-9FDC-4890-A84B-E4EFC6CB7895}"/>
              </a:ext>
            </a:extLst>
          </p:cNvPr>
          <p:cNvCxnSpPr/>
          <p:nvPr userDrawn="1"/>
        </p:nvCxnSpPr>
        <p:spPr>
          <a:xfrm>
            <a:off x="482600" y="6708775"/>
            <a:ext cx="8193088" cy="0"/>
          </a:xfrm>
          <a:prstGeom prst="line">
            <a:avLst/>
          </a:prstGeom>
          <a:ln w="28575">
            <a:solidFill>
              <a:srgbClr val="8700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 сполучна лінія 12">
            <a:extLst>
              <a:ext uri="{FF2B5EF4-FFF2-40B4-BE49-F238E27FC236}">
                <a16:creationId xmlns:a16="http://schemas.microsoft.com/office/drawing/2014/main" xmlns="" id="{9C0D3284-20A3-4013-9EED-95C815525E6D}"/>
              </a:ext>
            </a:extLst>
          </p:cNvPr>
          <p:cNvCxnSpPr/>
          <p:nvPr userDrawn="1"/>
        </p:nvCxnSpPr>
        <p:spPr>
          <a:xfrm>
            <a:off x="482600" y="6772275"/>
            <a:ext cx="8193088" cy="0"/>
          </a:xfrm>
          <a:prstGeom prst="line">
            <a:avLst/>
          </a:prstGeom>
          <a:ln w="28575">
            <a:solidFill>
              <a:srgbClr val="70CB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Рисунок 21">
            <a:extLst>
              <a:ext uri="{FF2B5EF4-FFF2-40B4-BE49-F238E27FC236}">
                <a16:creationId xmlns:a16="http://schemas.microsoft.com/office/drawing/2014/main" xmlns="" id="{D5879DD6-2D4F-46CD-8BF6-DECCB3B6F18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39" t="36472" r="9813" b="42093"/>
          <a:stretch>
            <a:fillRect/>
          </a:stretch>
        </p:blipFill>
        <p:spPr bwMode="auto">
          <a:xfrm>
            <a:off x="482600" y="6092825"/>
            <a:ext cx="2505075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/>
          </a:bodyPr>
          <a:lstStyle>
            <a:lvl1pPr>
              <a:defRPr sz="3200" b="1" cap="all" baseline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uk-UA" dirty="0"/>
              <a:t>Зразок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396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xmlns="" id="{8DAFCB82-0224-4A42-A15B-7A0736279ED9}"/>
              </a:ext>
            </a:extLst>
          </p:cNvPr>
          <p:cNvSpPr txBox="1">
            <a:spLocks/>
          </p:cNvSpPr>
          <p:nvPr userDrawn="1"/>
        </p:nvSpPr>
        <p:spPr bwMode="auto">
          <a:xfrm>
            <a:off x="6686550" y="6232525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fld id="{8070092D-F85C-4479-8083-0A278708CDF0}" type="slidenum">
              <a:rPr lang="en-US" altLang="ru-RU" sz="1200" smtClean="0">
                <a:solidFill>
                  <a:srgbClr val="355466"/>
                </a:solidFill>
                <a:latin typeface="Arial" panose="020B0604020202020204" pitchFamily="34" charset="0"/>
              </a:rPr>
              <a:pPr algn="r" eaLnBrk="1" hangingPunct="1">
                <a:defRPr/>
              </a:pPr>
              <a:t>‹#›</a:t>
            </a:fld>
            <a:endParaRPr lang="en-US" altLang="ru-RU" sz="1200">
              <a:solidFill>
                <a:srgbClr val="355466"/>
              </a:solidFill>
              <a:latin typeface="Arial" panose="020B0604020202020204" pitchFamily="34" charset="0"/>
            </a:endParaRPr>
          </a:p>
        </p:txBody>
      </p:sp>
      <p:pic>
        <p:nvPicPr>
          <p:cNvPr id="5" name="Рисунок 21">
            <a:extLst>
              <a:ext uri="{FF2B5EF4-FFF2-40B4-BE49-F238E27FC236}">
                <a16:creationId xmlns:a16="http://schemas.microsoft.com/office/drawing/2014/main" xmlns="" id="{20A13B67-6B4E-4DBF-91A7-0685E059E57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39" t="36472" r="9813" b="42093"/>
          <a:stretch>
            <a:fillRect/>
          </a:stretch>
        </p:blipFill>
        <p:spPr bwMode="auto">
          <a:xfrm>
            <a:off x="482600" y="6092825"/>
            <a:ext cx="2505075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Пряма сполучна лінія 11">
            <a:extLst>
              <a:ext uri="{FF2B5EF4-FFF2-40B4-BE49-F238E27FC236}">
                <a16:creationId xmlns:a16="http://schemas.microsoft.com/office/drawing/2014/main" xmlns="" id="{8B9C5766-14F2-437E-AFB5-8D4CBA1BB750}"/>
              </a:ext>
            </a:extLst>
          </p:cNvPr>
          <p:cNvCxnSpPr/>
          <p:nvPr userDrawn="1"/>
        </p:nvCxnSpPr>
        <p:spPr>
          <a:xfrm>
            <a:off x="482600" y="6708775"/>
            <a:ext cx="8193088" cy="0"/>
          </a:xfrm>
          <a:prstGeom prst="line">
            <a:avLst/>
          </a:prstGeom>
          <a:ln w="28575">
            <a:solidFill>
              <a:srgbClr val="8700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 сполучна лінія 12">
            <a:extLst>
              <a:ext uri="{FF2B5EF4-FFF2-40B4-BE49-F238E27FC236}">
                <a16:creationId xmlns:a16="http://schemas.microsoft.com/office/drawing/2014/main" xmlns="" id="{BCEA604B-362C-4011-AE00-78AF097CA1CD}"/>
              </a:ext>
            </a:extLst>
          </p:cNvPr>
          <p:cNvCxnSpPr/>
          <p:nvPr userDrawn="1"/>
        </p:nvCxnSpPr>
        <p:spPr>
          <a:xfrm>
            <a:off x="482600" y="6772275"/>
            <a:ext cx="8193088" cy="0"/>
          </a:xfrm>
          <a:prstGeom prst="line">
            <a:avLst/>
          </a:prstGeom>
          <a:ln w="28575">
            <a:solidFill>
              <a:srgbClr val="70CB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 сполучна лінія 9">
            <a:extLst>
              <a:ext uri="{FF2B5EF4-FFF2-40B4-BE49-F238E27FC236}">
                <a16:creationId xmlns:a16="http://schemas.microsoft.com/office/drawing/2014/main" xmlns="" id="{10FA51D5-15C0-4A15-BE6D-D7B56A0D537F}"/>
              </a:ext>
            </a:extLst>
          </p:cNvPr>
          <p:cNvCxnSpPr/>
          <p:nvPr userDrawn="1"/>
        </p:nvCxnSpPr>
        <p:spPr>
          <a:xfrm>
            <a:off x="250825" y="1412875"/>
            <a:ext cx="8642350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Місце для вмісту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/>
          <a:lstStyle>
            <a:lvl1pPr marL="360363" indent="-342900" algn="just">
              <a:buClr>
                <a:srgbClr val="658C91"/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algn="just">
              <a:buClr>
                <a:srgbClr val="46BCC2"/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 algn="just">
              <a:buClr>
                <a:srgbClr val="355466"/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 algn="just">
              <a:buClr>
                <a:srgbClr val="C0E8EA"/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 algn="just">
              <a:buClr>
                <a:srgbClr val="46BCC2"/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П'ятий рівень</a:t>
            </a:r>
            <a:endParaRPr lang="en-US" dirty="0"/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/>
          </a:bodyPr>
          <a:lstStyle>
            <a:lvl1pPr>
              <a:defRPr sz="3200" b="1" cap="all" baseline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uk-UA" dirty="0"/>
              <a:t>Зразок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4570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ідзаголовок 2">
            <a:extLst>
              <a:ext uri="{FF2B5EF4-FFF2-40B4-BE49-F238E27FC236}">
                <a16:creationId xmlns:a16="http://schemas.microsoft.com/office/drawing/2014/main" xmlns="" id="{B1B477B2-DC36-4379-BB05-CC3FDD591EC8}"/>
              </a:ext>
            </a:extLst>
          </p:cNvPr>
          <p:cNvSpPr txBox="1">
            <a:spLocks/>
          </p:cNvSpPr>
          <p:nvPr userDrawn="1"/>
        </p:nvSpPr>
        <p:spPr>
          <a:xfrm>
            <a:off x="0" y="3213100"/>
            <a:ext cx="9144000" cy="3314700"/>
          </a:xfrm>
          <a:prstGeom prst="rect">
            <a:avLst/>
          </a:prstGeom>
        </p:spPr>
        <p:txBody>
          <a:bodyPr/>
          <a:lstStyle>
            <a:lvl1pPr marL="17907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charset="0"/>
              <a:buNone/>
              <a:defRPr/>
            </a:pPr>
            <a:r>
              <a:rPr lang="uk-UA" altLang="ru-RU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ПРОЕКТ «ПАРТНЕРСТВО ДЛЯ РОЗВИТКУ МІСТ» </a:t>
            </a:r>
            <a:br>
              <a:rPr lang="uk-UA" altLang="ru-RU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</a:br>
            <a:r>
              <a:rPr lang="uk-UA" altLang="ru-RU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впроваджує Федерація канадських муніципалітетів </a:t>
            </a:r>
            <a:br>
              <a:rPr lang="uk-UA" altLang="ru-RU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</a:br>
            <a:r>
              <a:rPr lang="uk-UA" altLang="ru-RU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за фінансової підтримки Уряду Канади </a:t>
            </a:r>
          </a:p>
          <a:p>
            <a:pPr eaLnBrk="1" hangingPunct="1">
              <a:spcBef>
                <a:spcPct val="20000"/>
              </a:spcBef>
              <a:buFont typeface="Arial" charset="0"/>
              <a:buNone/>
              <a:defRPr/>
            </a:pPr>
            <a:r>
              <a:rPr lang="uk-UA" altLang="ru-RU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uk-UA" altLang="ru-RU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</a:br>
            <a:r>
              <a:rPr lang="uk-UA" altLang="ru-RU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вул. Щекавицька, 30/39, офіс 27, Київ, 04071</a:t>
            </a:r>
          </a:p>
          <a:p>
            <a:pPr eaLnBrk="1" hangingPunct="1">
              <a:spcBef>
                <a:spcPct val="20000"/>
              </a:spcBef>
              <a:buFont typeface="Arial" charset="0"/>
              <a:buNone/>
              <a:defRPr/>
            </a:pPr>
            <a:r>
              <a:rPr lang="uk-UA" altLang="ru-RU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тел. +38 044 2071282, факс +38 044 2071283</a:t>
            </a:r>
          </a:p>
          <a:p>
            <a:pPr eaLnBrk="1" hangingPunct="1">
              <a:spcBef>
                <a:spcPct val="20000"/>
              </a:spcBef>
              <a:buFont typeface="Arial" charset="0"/>
              <a:buNone/>
              <a:defRPr/>
            </a:pPr>
            <a:r>
              <a:rPr lang="uk-UA" altLang="ru-RU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office@pleddg.org.ua</a:t>
            </a:r>
            <a:endParaRPr lang="en-US" altLang="ru-RU" sz="1400">
              <a:solidFill>
                <a:srgbClr val="3E3E40"/>
              </a:solidFill>
              <a:latin typeface="Tahoma" pitchFamily="34" charset="0"/>
              <a:cs typeface="Tahoma" pitchFamily="34" charset="0"/>
            </a:endParaRPr>
          </a:p>
          <a:p>
            <a:pPr eaLnBrk="1" hangingPunct="1">
              <a:spcBef>
                <a:spcPct val="20000"/>
              </a:spcBef>
              <a:buFont typeface="Arial" charset="0"/>
              <a:buNone/>
              <a:defRPr/>
            </a:pPr>
            <a:r>
              <a:rPr lang="en-US" altLang="ru-RU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www.pleddg.org.ua</a:t>
            </a:r>
          </a:p>
          <a:p>
            <a:pPr eaLnBrk="1" hangingPunct="1">
              <a:spcBef>
                <a:spcPct val="20000"/>
              </a:spcBef>
              <a:buFont typeface="Arial" charset="0"/>
              <a:buNone/>
              <a:defRPr/>
            </a:pPr>
            <a:endParaRPr lang="uk-UA" altLang="ru-RU" sz="1400">
              <a:solidFill>
                <a:srgbClr val="9D9D9D"/>
              </a:solidFill>
              <a:latin typeface="Tahoma" pitchFamily="34" charset="0"/>
              <a:cs typeface="Tahoma" pitchFamily="34" charset="0"/>
            </a:endParaRPr>
          </a:p>
          <a:p>
            <a:pPr algn="ctr" eaLnBrk="1" hangingPunct="1">
              <a:spcBef>
                <a:spcPct val="20000"/>
              </a:spcBef>
              <a:buFont typeface="Arial" charset="0"/>
              <a:buNone/>
              <a:defRPr/>
            </a:pPr>
            <a:endParaRPr lang="uk-UA" altLang="ru-RU" sz="1400">
              <a:solidFill>
                <a:srgbClr val="80808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xmlns="" id="{8C1962E8-C6B1-426F-AB0F-C22CF8034B7F}"/>
              </a:ext>
            </a:extLst>
          </p:cNvPr>
          <p:cNvSpPr txBox="1">
            <a:spLocks/>
          </p:cNvSpPr>
          <p:nvPr userDrawn="1"/>
        </p:nvSpPr>
        <p:spPr>
          <a:xfrm>
            <a:off x="0" y="2060575"/>
            <a:ext cx="9144000" cy="1081088"/>
          </a:xfrm>
          <a:prstGeom prst="rect">
            <a:avLst/>
          </a:prstGeom>
        </p:spPr>
        <p:txBody>
          <a:bodyPr/>
          <a:lstStyle>
            <a:lvl1pPr marL="17907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uk-UA" altLang="ru-RU" sz="3200" b="1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ДЯКУЄМО ЗА УВАГУ!</a:t>
            </a:r>
          </a:p>
        </p:txBody>
      </p:sp>
      <p:pic>
        <p:nvPicPr>
          <p:cNvPr id="4" name="Рисунок 21">
            <a:extLst>
              <a:ext uri="{FF2B5EF4-FFF2-40B4-BE49-F238E27FC236}">
                <a16:creationId xmlns:a16="http://schemas.microsoft.com/office/drawing/2014/main" xmlns="" id="{50389DF3-0B1F-428F-9BED-374A3BAE870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60" t="36472" r="9813" b="40846"/>
          <a:stretch>
            <a:fillRect/>
          </a:stretch>
        </p:blipFill>
        <p:spPr bwMode="auto">
          <a:xfrm>
            <a:off x="468313" y="292100"/>
            <a:ext cx="4281487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22">
            <a:extLst>
              <a:ext uri="{FF2B5EF4-FFF2-40B4-BE49-F238E27FC236}">
                <a16:creationId xmlns:a16="http://schemas.microsoft.com/office/drawing/2014/main" xmlns="" id="{AEC70148-77C8-49DF-BD3B-018D20F3862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234" t="-65079" r="-16672" b="-871"/>
          <a:stretch>
            <a:fillRect/>
          </a:stretch>
        </p:blipFill>
        <p:spPr bwMode="auto">
          <a:xfrm>
            <a:off x="4932363" y="663575"/>
            <a:ext cx="2076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23">
            <a:extLst>
              <a:ext uri="{FF2B5EF4-FFF2-40B4-BE49-F238E27FC236}">
                <a16:creationId xmlns:a16="http://schemas.microsoft.com/office/drawing/2014/main" xmlns="" id="{A84EB6B4-747F-4DA6-9718-E90BE4FC3D2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857" t="-38290" r="-14999"/>
          <a:stretch>
            <a:fillRect/>
          </a:stretch>
        </p:blipFill>
        <p:spPr bwMode="auto">
          <a:xfrm>
            <a:off x="7258050" y="692150"/>
            <a:ext cx="1562100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F45534F1-0ADD-4052-935B-B4ADA77B3B3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t="2950" r="3548"/>
          <a:stretch>
            <a:fillRect/>
          </a:stretch>
        </p:blipFill>
        <p:spPr bwMode="auto">
          <a:xfrm>
            <a:off x="376238" y="5689600"/>
            <a:ext cx="1298575" cy="119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>
            <a:extLst>
              <a:ext uri="{FF2B5EF4-FFF2-40B4-BE49-F238E27FC236}">
                <a16:creationId xmlns:a16="http://schemas.microsoft.com/office/drawing/2014/main" xmlns="" id="{C503BA9C-506E-4E8B-9272-7678D35D3EB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34" t="2202" b="16710"/>
          <a:stretch>
            <a:fillRect/>
          </a:stretch>
        </p:blipFill>
        <p:spPr bwMode="auto">
          <a:xfrm>
            <a:off x="633413" y="5373688"/>
            <a:ext cx="1274762" cy="119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2998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Місце для заголовка 1">
            <a:extLst>
              <a:ext uri="{FF2B5EF4-FFF2-40B4-BE49-F238E27FC236}">
                <a16:creationId xmlns:a16="http://schemas.microsoft.com/office/drawing/2014/main" xmlns="" id="{150A4EAE-0E76-4C64-8303-E16F4AB0A15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en-US"/>
              <a:t>Зразок заголовка</a:t>
            </a:r>
            <a:endParaRPr lang="en-US" altLang="en-US"/>
          </a:p>
        </p:txBody>
      </p:sp>
      <p:sp>
        <p:nvSpPr>
          <p:cNvPr id="1027" name="Місце для тексту 2">
            <a:extLst>
              <a:ext uri="{FF2B5EF4-FFF2-40B4-BE49-F238E27FC236}">
                <a16:creationId xmlns:a16="http://schemas.microsoft.com/office/drawing/2014/main" xmlns="" id="{B269A383-8F96-450D-B895-9B6A9C71D40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en-US"/>
              <a:t>Зразок тексту</a:t>
            </a:r>
          </a:p>
          <a:p>
            <a:pPr lvl="1"/>
            <a:r>
              <a:rPr lang="uk-UA" altLang="en-US"/>
              <a:t>Другий рівень</a:t>
            </a:r>
          </a:p>
          <a:p>
            <a:pPr lvl="2"/>
            <a:r>
              <a:rPr lang="uk-UA" altLang="en-US"/>
              <a:t>Третій рівень</a:t>
            </a:r>
          </a:p>
          <a:p>
            <a:pPr lvl="3"/>
            <a:r>
              <a:rPr lang="uk-UA" altLang="en-US"/>
              <a:t>Четвертий рівень</a:t>
            </a:r>
          </a:p>
          <a:p>
            <a:pPr lvl="4"/>
            <a:r>
              <a:rPr lang="uk-UA" altLang="en-US"/>
              <a:t>П'ятий рівень</a:t>
            </a:r>
            <a:endParaRPr lang="en-US" altLang="en-US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xmlns="" id="{80FF8971-21E9-4AFA-A890-C9E0630585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xmlns="" id="{55CBB7B6-9584-4916-8E8D-73918A62CA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xmlns="" id="{280DC4CB-5BBB-4CDD-9094-B10FFBBA7B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919191"/>
                </a:solidFill>
              </a:defRPr>
            </a:lvl1pPr>
          </a:lstStyle>
          <a:p>
            <a:pPr>
              <a:defRPr/>
            </a:pPr>
            <a:fld id="{3B133F08-BF5B-47A3-913E-0FAC7A394189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3" r:id="rId1"/>
    <p:sldLayoutId id="2147484014" r:id="rId2"/>
    <p:sldLayoutId id="2147484015" r:id="rId3"/>
    <p:sldLayoutId id="2147484016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CE60C792-63DE-4967-BC6C-2A2DD40619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513" y="1557338"/>
            <a:ext cx="9144000" cy="2735262"/>
          </a:xfrm>
        </p:spPr>
        <p:txBody>
          <a:bodyPr>
            <a:noAutofit/>
          </a:bodyPr>
          <a:lstStyle/>
          <a:p>
            <a:pPr marL="1790700" eaLnBrk="1" hangingPunct="1"/>
            <a:r>
              <a:rPr lang="uk-UA" altLang="ru-RU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ТЕМА </a:t>
            </a:r>
            <a:r>
              <a:rPr lang="uk-UA" altLang="ru-RU" cap="none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 </a:t>
            </a:r>
            <a:r>
              <a:rPr lang="uk-UA" altLang="ru-RU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uk-UA" altLang="ru-RU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uk-UA" altLang="ru-RU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МЕТОДОЛОГІЯ ТА СУЧАСНА ПРАКТИКА СТРАТЕГІЧНОГО ПЛАНУВАННЯ</a:t>
            </a:r>
            <a:br>
              <a:rPr lang="uk-UA" altLang="ru-RU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uk-UA" altLang="ru-RU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uk-UA" altLang="ru-RU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altLang="ru-RU" sz="22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uk-UA" altLang="ru-RU" sz="22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.1</a:t>
            </a:r>
            <a:r>
              <a:rPr lang="uk-UA" altLang="ru-RU" sz="2200" cap="none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uk-UA" altLang="ru-RU" sz="22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СТРАТЕГІЧНЕ ПЛАНУВАННЯ МІСЦЕВОГО ЕКОНОМІЧНОГО РОЗВИТКУ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E6498BC9-33B8-49EF-8512-049EBB1D1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74638"/>
            <a:ext cx="8642350" cy="1143000"/>
          </a:xfrm>
        </p:spPr>
        <p:txBody>
          <a:bodyPr/>
          <a:lstStyle/>
          <a:p>
            <a:pPr eaLnBrk="1" hangingPunct="1"/>
            <a:r>
              <a:rPr lang="uk-UA" altLang="ru-RU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СТРАТЕГІЧНЕ ПЛАНУВАННЯ МІСЦЕВОГО РОЗВИТКУ</a:t>
            </a:r>
            <a:endParaRPr lang="ru-RU" altLang="ru-RU" sz="2800" cap="none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26649" name="Group 25">
            <a:extLst>
              <a:ext uri="{FF2B5EF4-FFF2-40B4-BE49-F238E27FC236}">
                <a16:creationId xmlns:a16="http://schemas.microsoft.com/office/drawing/2014/main" xmlns="" id="{B69A4E44-0A93-422B-A8BC-51C3E107798A}"/>
              </a:ext>
            </a:extLst>
          </p:cNvPr>
          <p:cNvGraphicFramePr>
            <a:graphicFrameLocks noGrp="1"/>
          </p:cNvGraphicFramePr>
          <p:nvPr/>
        </p:nvGraphicFramePr>
        <p:xfrm>
          <a:off x="323850" y="1700213"/>
          <a:ext cx="8497888" cy="4070350"/>
        </p:xfrm>
        <a:graphic>
          <a:graphicData uri="http://schemas.openxmlformats.org/drawingml/2006/table">
            <a:tbl>
              <a:tblPr/>
              <a:tblGrid>
                <a:gridCol w="42497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481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7675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Вигоди від застосування стратегічного планування</a:t>
                      </a:r>
                      <a:endParaRPr kumimoji="0" lang="ru-RU" altLang="ru-RU" sz="1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Труднощі, що виникають при застосуванні стратегічного планування</a:t>
                      </a:r>
                      <a:r>
                        <a:rPr kumimoji="0" lang="ru-RU" alt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9359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182563" marR="0" lvl="0" indent="-1825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uk-UA" alt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Участь громадян / зацікавлених осіб забезпечує розуміння громадою напрямів і пріоритетів МЕР та налаштованість на реалізацію встановлених пріоритетів.</a:t>
                      </a:r>
                    </a:p>
                    <a:p>
                      <a:pPr marL="182563" marR="0" lvl="0" indent="-1825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uk-UA" alt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Налагодження тісніших відносин між органами місцевого самоврядування та громадою, підвищення рівня довіри.</a:t>
                      </a:r>
                    </a:p>
                    <a:p>
                      <a:pPr marL="182563" marR="0" lvl="0" indent="-1825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uk-UA" alt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Формування та покращення місцевого лідерства.</a:t>
                      </a:r>
                    </a:p>
                    <a:p>
                      <a:pPr marL="182563" marR="0" lvl="0" indent="-1825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uk-UA" alt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Сприяння прозорості, підзвітності та належному управлінню.</a:t>
                      </a:r>
                    </a:p>
                    <a:p>
                      <a:pPr marL="182563" marR="0" lvl="0" indent="-1825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uk-UA" alt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Врахування інтересів та економічних реалій територіальної громади.</a:t>
                      </a:r>
                    </a:p>
                    <a:p>
                      <a:pPr marL="182563" marR="0" lvl="0" indent="-1825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uk-UA" alt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Розробка таких планів дій, які націлені на досягнення конкретних результатів у встановлені строки та узгоджені з бюджетом.</a:t>
                      </a:r>
                    </a:p>
                    <a:p>
                      <a:pPr marL="182563" marR="0" lvl="0" indent="-1825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uk-UA" alt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Можливість коригування стратегій за результатами моніторингу для врахування умов, що змінюються.</a:t>
                      </a:r>
                      <a:r>
                        <a:rPr kumimoji="0" lang="ru-RU" altLang="ru-RU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182563" marR="0" lvl="0" indent="-1825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uk-UA" alt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Доволі складний початок процесу </a:t>
                      </a:r>
                      <a:r>
                        <a:rPr kumimoji="0" lang="uk-UA" altLang="ru-RU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стратегування</a:t>
                      </a:r>
                      <a:r>
                        <a:rPr kumimoji="0" lang="uk-UA" alt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, що вимагає наявності лідерства, мотивації та спроможності забезпечити безперервність процесу.</a:t>
                      </a:r>
                    </a:p>
                    <a:p>
                      <a:pPr marL="182563" marR="0" lvl="0" indent="-1825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uk-UA" alt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Обмеження часових рамок, коштів.</a:t>
                      </a:r>
                    </a:p>
                    <a:p>
                      <a:pPr marL="182563" marR="0" lvl="0" indent="-1825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uk-UA" alt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Недостатні навички фахівців та їх спроможність розробити план.</a:t>
                      </a:r>
                    </a:p>
                    <a:p>
                      <a:pPr marL="182563" marR="0" lvl="0" indent="-1825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uk-UA" alt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Необхідність звести воєдино різноманітні інтереси різних цільових груп громади.</a:t>
                      </a:r>
                    </a:p>
                    <a:p>
                      <a:pPr marL="182563" marR="0" lvl="0" indent="-1825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uk-UA" alt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Складність встановлення реалістичних цілей, спільних пріоритетів та визначення здійсненних заходів.</a:t>
                      </a:r>
                    </a:p>
                    <a:p>
                      <a:pPr marL="182563" marR="0" lvl="0" indent="-1825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uk-UA" alt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Необхідність інтеграції цілей економічного розвитку з іншими цілями громади та її оточення.</a:t>
                      </a:r>
                    </a:p>
                    <a:p>
                      <a:pPr marL="182563" marR="0" lvl="0" indent="-1825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uk-UA" alt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Необхідність забезпечення ресурсів, достатніх для впровадження реалізації плану.</a:t>
                      </a:r>
                    </a:p>
                    <a:p>
                      <a:pPr marL="182563" marR="0" lvl="0" indent="-1825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uk-UA" alt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Витрати часу на формування </a:t>
                      </a:r>
                      <a:r>
                        <a:rPr kumimoji="0" lang="uk-UA" altLang="ru-RU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партнерств</a:t>
                      </a:r>
                      <a:r>
                        <a:rPr kumimoji="0" lang="uk-UA" alt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182563" marR="0" lvl="0" indent="-1825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uk-UA" alt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Управління змінами.</a:t>
                      </a:r>
                      <a:r>
                        <a:rPr kumimoji="0" lang="ru-RU" altLang="ru-RU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>
            <a:extLst>
              <a:ext uri="{FF2B5EF4-FFF2-40B4-BE49-F238E27FC236}">
                <a16:creationId xmlns:a16="http://schemas.microsoft.com/office/drawing/2014/main" xmlns="" id="{A26D3817-A4F8-4F8D-9FFA-D1DB31AE1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74638"/>
            <a:ext cx="8642350" cy="1143000"/>
          </a:xfrm>
        </p:spPr>
        <p:txBody>
          <a:bodyPr/>
          <a:lstStyle/>
          <a:p>
            <a:pPr eaLnBrk="1" hangingPunct="1"/>
            <a:r>
              <a:rPr lang="uk-UA" altLang="ru-RU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СТРАТЕГІЧНЕ ПЛАНУВАННЯ МІСЦЕВОГО РОЗВИТКУ</a:t>
            </a:r>
            <a:endParaRPr lang="ru-RU" altLang="ru-RU" sz="2800" cap="none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xmlns="" id="{71386C46-1DCC-429A-A329-81D1EF18FCFF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468313" y="1600200"/>
            <a:ext cx="7761287" cy="4525963"/>
          </a:xfrm>
        </p:spPr>
        <p:txBody>
          <a:bodyPr/>
          <a:lstStyle/>
          <a:p>
            <a:pPr marL="609600" indent="-609600" algn="ctr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uk-UA" altLang="ru-RU" sz="2400" b="1" dirty="0">
                <a:latin typeface="Arial" charset="0"/>
              </a:rPr>
              <a:t>Переваги стратегічного планування</a:t>
            </a:r>
            <a:r>
              <a:rPr lang="uk-UA" altLang="ru-RU" sz="2400" dirty="0">
                <a:latin typeface="Arial" charset="0"/>
              </a:rPr>
              <a:t> 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  <a:defRPr/>
            </a:pPr>
            <a:endParaRPr lang="uk-UA" altLang="ru-RU" sz="2000" dirty="0">
              <a:latin typeface="Arial" charset="0"/>
            </a:endParaRPr>
          </a:p>
          <a:p>
            <a:pPr marL="444500" indent="-444500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uk-UA" altLang="ru-RU" sz="2200" dirty="0">
                <a:latin typeface="Arial" charset="0"/>
              </a:rPr>
              <a:t>Стратегічний план є більш стабільним.</a:t>
            </a:r>
          </a:p>
          <a:p>
            <a:pPr marL="444500" indent="-444500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uk-UA" altLang="ru-RU" sz="2200" dirty="0">
                <a:latin typeface="Arial" charset="0"/>
              </a:rPr>
              <a:t>Він дозволяє використовувати наявні ресурси більш ефективно.</a:t>
            </a:r>
          </a:p>
          <a:p>
            <a:pPr marL="444500" indent="-444500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uk-UA" altLang="ru-RU" sz="2200" dirty="0">
                <a:latin typeface="Arial" charset="0"/>
              </a:rPr>
              <a:t>Сприяє концентрації фінансових ресурсів.</a:t>
            </a:r>
          </a:p>
          <a:p>
            <a:pPr marL="444500" indent="-444500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uk-UA" altLang="ru-RU" sz="2200" dirty="0">
                <a:latin typeface="Arial" charset="0"/>
              </a:rPr>
              <a:t>Забезпечує кращий доступ до інвестицій.</a:t>
            </a:r>
          </a:p>
          <a:p>
            <a:pPr marL="444500" indent="-444500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uk-UA" altLang="ru-RU" sz="2200" dirty="0">
                <a:latin typeface="Arial" charset="0"/>
              </a:rPr>
              <a:t>Сприяє самоусвідомленню громади та її згуртуванню.</a:t>
            </a:r>
          </a:p>
          <a:p>
            <a:pPr marL="444500" indent="-444500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uk-UA" altLang="ru-RU" sz="2200" dirty="0">
                <a:latin typeface="Arial" charset="0"/>
              </a:rPr>
              <a:t>Створює кращі умови для процесу реалізації перспективних напрямів.</a:t>
            </a:r>
            <a:endParaRPr lang="ru-RU" altLang="ru-RU" sz="22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xmlns="" id="{737E0962-FECD-49EC-A7FD-4E9F9CEDD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eaLnBrk="1" hangingPunct="1"/>
            <a:r>
              <a:rPr lang="uk-UA" altLang="ru-RU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ОПОСЕРЕДКОВАНІ ВИГОДИ</a:t>
            </a:r>
            <a:endParaRPr lang="en-US" altLang="ru-RU" sz="2800" cap="none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9459" name="Content Placeholder 4">
            <a:extLst>
              <a:ext uri="{FF2B5EF4-FFF2-40B4-BE49-F238E27FC236}">
                <a16:creationId xmlns:a16="http://schemas.microsoft.com/office/drawing/2014/main" xmlns="" id="{C436A241-3625-4268-8AE9-23EAC0B911A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61950" y="1524000"/>
            <a:ext cx="8420100" cy="4340225"/>
          </a:xfrm>
        </p:spPr>
        <p:txBody>
          <a:bodyPr/>
          <a:lstStyle/>
          <a:p>
            <a:pPr marL="717550"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400">
                <a:latin typeface="Arial" panose="020B0604020202020204" pitchFamily="34" charset="0"/>
              </a:rPr>
              <a:t>Створює в регіонах атмосферу партнерства щодо розвитку</a:t>
            </a:r>
            <a:endParaRPr lang="en-US" altLang="ru-RU" sz="2400">
              <a:latin typeface="Arial" panose="020B0604020202020204" pitchFamily="34" charset="0"/>
            </a:endParaRPr>
          </a:p>
          <a:p>
            <a:pPr marL="717550">
              <a:buClr>
                <a:srgbClr val="658C91"/>
              </a:buClr>
              <a:buFont typeface="Wingdings" panose="05000000000000000000" pitchFamily="2" charset="2"/>
              <a:buChar char="§"/>
            </a:pPr>
            <a:endParaRPr lang="en-GB" altLang="ru-RU" sz="240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17550"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400">
                <a:latin typeface="Arial" panose="020B0604020202020204" pitchFamily="34" charset="0"/>
              </a:rPr>
              <a:t>Створює інфраструктуру місцевих знань</a:t>
            </a:r>
            <a:endParaRPr lang="en-US" altLang="ru-RU" sz="2400">
              <a:latin typeface="Arial" panose="020B0604020202020204" pitchFamily="34" charset="0"/>
            </a:endParaRPr>
          </a:p>
          <a:p>
            <a:pPr marL="717550">
              <a:buClr>
                <a:srgbClr val="658C91"/>
              </a:buClr>
              <a:buFont typeface="Wingdings" panose="05000000000000000000" pitchFamily="2" charset="2"/>
              <a:buChar char="§"/>
            </a:pPr>
            <a:endParaRPr lang="en-GB" altLang="ru-RU" sz="2400">
              <a:latin typeface="Arial" panose="020B0604020202020204" pitchFamily="34" charset="0"/>
            </a:endParaRPr>
          </a:p>
          <a:p>
            <a:pPr marL="717550"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400">
                <a:latin typeface="Arial" panose="020B0604020202020204" pitchFamily="34" charset="0"/>
              </a:rPr>
              <a:t>Удосконалює навички та організаційну спроможність для управління розвитком</a:t>
            </a:r>
            <a:endParaRPr lang="en-US" altLang="ru-RU" sz="2400">
              <a:latin typeface="Arial" panose="020B0604020202020204" pitchFamily="34" charset="0"/>
            </a:endParaRPr>
          </a:p>
          <a:p>
            <a:pPr marL="717550">
              <a:buClr>
                <a:srgbClr val="658C91"/>
              </a:buClr>
              <a:buFont typeface="Wingdings" panose="05000000000000000000" pitchFamily="2" charset="2"/>
              <a:buChar char="§"/>
            </a:pPr>
            <a:endParaRPr lang="en-GB" altLang="ru-RU" sz="2400">
              <a:latin typeface="Arial" panose="020B0604020202020204" pitchFamily="34" charset="0"/>
            </a:endParaRPr>
          </a:p>
          <a:p>
            <a:pPr marL="717550"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400">
                <a:latin typeface="Arial" panose="020B0604020202020204" pitchFamily="34" charset="0"/>
              </a:rPr>
              <a:t>Сприяє доступу до фондів розвитку (внутрішніх та донорів)</a:t>
            </a:r>
            <a:endParaRPr lang="en-GB" altLang="ru-RU" sz="2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xmlns="" id="{C384C3DE-BF89-403B-B099-DAF5C8422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74638"/>
            <a:ext cx="8642350" cy="1143000"/>
          </a:xfrm>
        </p:spPr>
        <p:txBody>
          <a:bodyPr/>
          <a:lstStyle/>
          <a:p>
            <a:pPr eaLnBrk="1" hangingPunct="1"/>
            <a:r>
              <a:rPr lang="uk-UA" altLang="ru-RU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СТРАТЕГІЧНИЙ ПІДХІД ДО РЕГІОНАЛЬНОГО  ТА МІСЦЕВОГО РОЗВИТКУ</a:t>
            </a:r>
            <a:endParaRPr lang="ru-RU" altLang="ru-RU" sz="2800" cap="none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xmlns="" id="{02A27314-967B-4E6C-91BE-6D93D836F519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457200" y="1135063"/>
            <a:ext cx="8229600" cy="4525962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v"/>
            </a:pPr>
            <a:endParaRPr lang="uk-UA" altLang="ru-RU" sz="2200"/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200">
                <a:latin typeface="Arial" panose="020B0604020202020204" pitchFamily="34" charset="0"/>
              </a:rPr>
              <a:t>допомагає свідомо уявити, що і навіщо робити і чого не треба робити;</a:t>
            </a: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endParaRPr lang="uk-UA" altLang="ru-RU" sz="220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200">
                <a:latin typeface="Arial" panose="020B0604020202020204" pitchFamily="34" charset="0"/>
              </a:rPr>
              <a:t>орієнтує на осмислення місцевого розвитку крізь призму головної мети;</a:t>
            </a: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endParaRPr lang="uk-UA" altLang="ru-RU" sz="220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200">
                <a:latin typeface="Arial" panose="020B0604020202020204" pitchFamily="34" charset="0"/>
              </a:rPr>
              <a:t>розглядає територію в контексті її зовнішнього середовища й концентрує увагу на зміцненні позицій у нестабільному оточенні;</a:t>
            </a: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endParaRPr lang="uk-UA" altLang="ru-RU" sz="220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200">
                <a:latin typeface="Arial" panose="020B0604020202020204" pitchFamily="34" charset="0"/>
              </a:rPr>
              <a:t>спрямовує щоденні рутинні дії на осмислений рух до заданої цілі;</a:t>
            </a: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endParaRPr lang="uk-UA" altLang="ru-RU" sz="220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200">
                <a:latin typeface="Arial" panose="020B0604020202020204" pitchFamily="34" charset="0"/>
              </a:rPr>
              <a:t>орієнтує на плюралізм підходів, на співробітництво для узгодження інтересів.</a:t>
            </a:r>
          </a:p>
          <a:p>
            <a:pPr>
              <a:lnSpc>
                <a:spcPct val="80000"/>
              </a:lnSpc>
            </a:pPr>
            <a:endParaRPr lang="ru-RU" altLang="ru-RU" sz="22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8">
            <a:extLst>
              <a:ext uri="{FF2B5EF4-FFF2-40B4-BE49-F238E27FC236}">
                <a16:creationId xmlns:a16="http://schemas.microsoft.com/office/drawing/2014/main" xmlns="" id="{51E85C1D-181A-4236-B518-707B3DACD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74638"/>
            <a:ext cx="8642350" cy="1143000"/>
          </a:xfrm>
        </p:spPr>
        <p:txBody>
          <a:bodyPr/>
          <a:lstStyle/>
          <a:p>
            <a:pPr eaLnBrk="1" hangingPunct="1"/>
            <a:r>
              <a:rPr lang="uk-UA" altLang="ru-RU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ПРИНЦИПИ СТРАТЕГІЧНОГО ПЛАНУВАННЯ</a:t>
            </a:r>
            <a:endParaRPr lang="ru-RU" altLang="ru-RU" sz="2800" cap="none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104480" name="Group 32">
            <a:extLst>
              <a:ext uri="{FF2B5EF4-FFF2-40B4-BE49-F238E27FC236}">
                <a16:creationId xmlns:a16="http://schemas.microsoft.com/office/drawing/2014/main" xmlns="" id="{BDFABA27-5C26-4D03-953B-FB53DEDF006D}"/>
              </a:ext>
            </a:extLst>
          </p:cNvPr>
          <p:cNvGraphicFramePr>
            <a:graphicFrameLocks noGrp="1"/>
          </p:cNvGraphicFramePr>
          <p:nvPr>
            <p:ph idx="4294967295"/>
          </p:nvPr>
        </p:nvGraphicFramePr>
        <p:xfrm>
          <a:off x="457200" y="1600200"/>
          <a:ext cx="8229600" cy="4381499"/>
        </p:xfrm>
        <a:graphic>
          <a:graphicData uri="http://schemas.openxmlformats.org/drawingml/2006/table">
            <a:tbl>
              <a:tblPr/>
              <a:tblGrid>
                <a:gridCol w="30346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949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791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Принципи </a:t>
                      </a:r>
                    </a:p>
                  </a:txBody>
                  <a:tcPr marT="45729" marB="4572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Змістовність принципів стратегічного планування регіонального розвитку 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2299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Об’єктивність 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Спирання на попередні досягнення, досвід та об’єктивну інформацію, зібрану під час розроблення стратегії 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791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Цілепокладання 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Чітке формулювання мети та конкретних стратегічних цілей 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5421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Результативність 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Спрямування всіх заходів, унесених до стратегії на досягнення поставлених цілей 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2299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Ефективність 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Визначення кількісного виразу співвідношення витрат і результатів поліпшення економічного та соціального стану території 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2299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Пріоритетність 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Включення до стратегії головних напрямків, реалізація яких дасть змогу забезпечити гармонійний розвиток території 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xmlns="" id="{54EC8DB4-0A94-492F-B87A-1CF5DC9B5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74638"/>
            <a:ext cx="8642350" cy="1143000"/>
          </a:xfrm>
        </p:spPr>
        <p:txBody>
          <a:bodyPr/>
          <a:lstStyle/>
          <a:p>
            <a:pPr eaLnBrk="1" hangingPunct="1"/>
            <a:r>
              <a:rPr lang="uk-UA" altLang="ru-RU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ПРИНЦИПИ СТРАТЕГІЧНОГО ПЛАНУВАННЯ</a:t>
            </a:r>
            <a:endParaRPr lang="ru-RU" altLang="ru-RU" sz="2800" cap="none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106524" name="Group 28">
            <a:extLst>
              <a:ext uri="{FF2B5EF4-FFF2-40B4-BE49-F238E27FC236}">
                <a16:creationId xmlns:a16="http://schemas.microsoft.com/office/drawing/2014/main" xmlns="" id="{53C267EE-4B73-4150-BDE3-88AFCE3C8068}"/>
              </a:ext>
            </a:extLst>
          </p:cNvPr>
          <p:cNvGraphicFramePr>
            <a:graphicFrameLocks noGrp="1"/>
          </p:cNvGraphicFramePr>
          <p:nvPr>
            <p:ph idx="4294967295"/>
          </p:nvPr>
        </p:nvGraphicFramePr>
        <p:xfrm>
          <a:off x="457200" y="1557338"/>
          <a:ext cx="8229600" cy="4344988"/>
        </p:xfrm>
        <a:graphic>
          <a:graphicData uri="http://schemas.openxmlformats.org/drawingml/2006/table">
            <a:tbl>
              <a:tblPr/>
              <a:tblGrid>
                <a:gridCol w="19545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2750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82296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Компетентність 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Забезпечення відповідності кола питань, на вирішення яких спрямована стратегія та компетенції органів управління територіальним розвитком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7215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Комплексність 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Створення диверсифікованої та інноваційної економічної структури, базованої на соціальному консенсусі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4580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Спадкоємність 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Залучення до процесу розроблення представників усіх зацікавлених сторін задля забезпечення спадковості в реалізації розробленої стратегії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528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Альтернативність 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Опрацювання альтернативних варіантів стратегії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4580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Прозорість 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Забезпечення прозорості процесів розроблення та реалізації стратегії, широке висвітлення їх у ЗМІ, залучення до них зацікавлених сторін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2296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Ситуаційність 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Виявлення, оцінка, врахування впливу внутрішніх чинників та зовнішнього середовища, можливих варіантів розвитку залежно від їх комбінації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8">
            <a:extLst>
              <a:ext uri="{FF2B5EF4-FFF2-40B4-BE49-F238E27FC236}">
                <a16:creationId xmlns:a16="http://schemas.microsoft.com/office/drawing/2014/main" xmlns="" id="{FC6B5DD9-DE61-4500-82F8-2351DD905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74638"/>
            <a:ext cx="8642350" cy="1143000"/>
          </a:xfrm>
        </p:spPr>
        <p:txBody>
          <a:bodyPr/>
          <a:lstStyle/>
          <a:p>
            <a:pPr eaLnBrk="1" hangingPunct="1"/>
            <a:r>
              <a:rPr lang="uk-UA" altLang="ru-RU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ПРИНЦИПИ СТРАТЕГІЧНОГО ПЛАНУВАННЯ</a:t>
            </a:r>
            <a:endParaRPr lang="ru-RU" altLang="ru-RU" sz="2800" cap="none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108610" name="Group 66">
            <a:extLst>
              <a:ext uri="{FF2B5EF4-FFF2-40B4-BE49-F238E27FC236}">
                <a16:creationId xmlns:a16="http://schemas.microsoft.com/office/drawing/2014/main" xmlns="" id="{8BD52233-48B2-44D5-929A-4B0227699AF5}"/>
              </a:ext>
            </a:extLst>
          </p:cNvPr>
          <p:cNvGraphicFramePr>
            <a:graphicFrameLocks noGrp="1"/>
          </p:cNvGraphicFramePr>
          <p:nvPr>
            <p:ph idx="4294967295"/>
          </p:nvPr>
        </p:nvGraphicFramePr>
        <p:xfrm>
          <a:off x="250825" y="1589088"/>
          <a:ext cx="8642350" cy="4216400"/>
        </p:xfrm>
        <a:graphic>
          <a:graphicData uri="http://schemas.openxmlformats.org/drawingml/2006/table">
            <a:tbl>
              <a:tblPr/>
              <a:tblGrid>
                <a:gridCol w="128527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35707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37170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Партнерські відносини і партнерства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uk-UA" altLang="ru-RU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58" marR="91458"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З очевидних причин більшість стратегічних планів широко охоплюють потреби, прагнення та інтереси всіх зацікавлених осіб у громаді. Спільна робота з широким колом зацікавлених осіб забезпечує досягнення ефекту синергії, служить основою формування партнерств й мінімізує негативний вплив обмеженості ресурсів в умовах зростаючих потреб у них. Наявність дієво функціонуючих партнерств є істотною умовою реалізації сформованого бачення розвитку громади.</a:t>
                      </a:r>
                    </a:p>
                  </a:txBody>
                  <a:tcPr marL="91458" marR="91458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4139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Лідерство</a:t>
                      </a:r>
                    </a:p>
                  </a:txBody>
                  <a:tcPr marL="91458" marR="91458"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Лідерство є істотною передумовою успішності МЕР та опорою будь-якого стратегічного планування. Наявність лідерства у діяльності з МЕР означає залучення осіб, котрі приймають ключові рішення, до процесу МЕР.</a:t>
                      </a:r>
                    </a:p>
                  </a:txBody>
                  <a:tcPr marL="91458" marR="91458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4496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Залучення громади</a:t>
                      </a:r>
                    </a:p>
                  </a:txBody>
                  <a:tcPr marL="91458" marR="91458"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Залучення громади та її налаштованість є істотною передумовою не тільки належного процесу стратегічного планування, оскільки вони забезпечують його прозорість та партисипативність, а й усієї роботи, необхідної для здійснення позитивних змін та безперервного розвитку.</a:t>
                      </a:r>
                    </a:p>
                  </a:txBody>
                  <a:tcPr marL="91458" marR="91458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15833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Увага до потреб місцевих підприємців</a:t>
                      </a:r>
                    </a:p>
                  </a:txBody>
                  <a:tcPr marL="91458" marR="91458"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altLang="ru-RU" sz="14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Надто часто у гонитві за залученням нових підприємств громади забувають, що «найкращий» потенціал розвитку у даній місцевості мають існуючі місцеві підприємства, в які вже вкладено кошти. Проведені у Північній Америці дослідження свідчать, що до 80% усіх нових робочих місць створюється існуючими компаніями, а не за рахунок залучення у громади нових підприємств.</a:t>
                      </a:r>
                    </a:p>
                  </a:txBody>
                  <a:tcPr marL="91458" marR="91458"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xmlns="" id="{A752154B-7D04-4360-AE4E-48551387C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74638"/>
            <a:ext cx="8642350" cy="1143000"/>
          </a:xfrm>
        </p:spPr>
        <p:txBody>
          <a:bodyPr/>
          <a:lstStyle/>
          <a:p>
            <a:pPr eaLnBrk="1" hangingPunct="1"/>
            <a:r>
              <a:rPr lang="uk-UA" altLang="ru-RU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ПРИНЦИПИ СТРАТЕГІЧНОГО ПЛАНУВАННЯ</a:t>
            </a:r>
            <a:endParaRPr lang="ru-RU" altLang="ru-RU" sz="2800" cap="none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22549" name="Group 21">
            <a:extLst>
              <a:ext uri="{FF2B5EF4-FFF2-40B4-BE49-F238E27FC236}">
                <a16:creationId xmlns:a16="http://schemas.microsoft.com/office/drawing/2014/main" xmlns="" id="{CF42060C-82C3-4364-9756-85AADAAEE82C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1589088"/>
          <a:ext cx="8642350" cy="4291013"/>
        </p:xfrm>
        <a:graphic>
          <a:graphicData uri="http://schemas.openxmlformats.org/drawingml/2006/table">
            <a:tbl>
              <a:tblPr/>
              <a:tblGrid>
                <a:gridCol w="16573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985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8255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Оперативність та орієнтованість на дії.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88889" marR="88889" marT="44444" marB="44444" horzOverflow="overflow">
                    <a:lnL w="28575" cap="flat" cmpd="sng" algn="ctr">
                      <a:solidFill>
                        <a:srgbClr val="3B3B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3B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3B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3B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Цінність планування полягає не в аналізі нескінченних міркувань, а в ретельному і сумлінному відборі доцільних і релевантних завдань і заходів. Успіх планування великою мірою залежить від правильного вибору способу і методу планування.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88889" marR="88889" marT="44444" marB="44444" horzOverflow="overflow">
                    <a:lnL w="12700" cap="flat" cmpd="sng" algn="ctr">
                      <a:solidFill>
                        <a:srgbClr val="3B3B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B3B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3B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3B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255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Гнучкість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88889" marR="88889" marT="44444" marB="44444" horzOverflow="overflow">
                    <a:lnL w="28575" cap="flat" cmpd="sng" algn="ctr">
                      <a:solidFill>
                        <a:srgbClr val="3B3B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3B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3B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3B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В основі успішної діяльності з економічного розвитку лежить уміння визначити і впорядкувати практичні стратегії і зробити їх релевантними в динамічному соціально-економічному середовищі. Наявність гнучкості є критично важливою.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88889" marR="88889" marT="44444" marB="44444" horzOverflow="overflow">
                    <a:lnL w="12700" cap="flat" cmpd="sng" algn="ctr">
                      <a:solidFill>
                        <a:srgbClr val="3B3B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B3B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3B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3B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145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ts val="38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Креативність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88889" marR="88889" marT="44444" marB="44444" horzOverflow="overflow">
                    <a:lnL w="28575" cap="flat" cmpd="sng" algn="ctr">
                      <a:solidFill>
                        <a:srgbClr val="3B3B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3B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3B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3B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ts val="38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Конкурентне глобальне економічне середовище чинить значний тиск на громади та їх розвиток. Збалансоване соціально-економічне зростання та стабільна й приваблива якість життя не трапляються випадково і не є результатом щасливого збігу обставин. Бурхливі технологічні, політичні, соціальні та економічні зміни вимагають застосування нових рішень та підходів. Досягнення успіху вимагає застосування підходів, які є інноваційними та чутливими до специфічних і динамічних викликів та можливостей громад, як сьогоднішніх, так і майбутніх. 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88889" marR="88889" marT="44444" marB="44444" horzOverflow="overflow">
                    <a:lnL w="12700" cap="flat" cmpd="sng" algn="ctr">
                      <a:solidFill>
                        <a:srgbClr val="3B3B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B3B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3B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3B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255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ts val="38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Забезпечення сталого характеру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88889" marR="88889" marT="44444" marB="44444" horzOverflow="overflow">
                    <a:lnL w="28575" cap="flat" cmpd="sng" algn="ctr">
                      <a:solidFill>
                        <a:srgbClr val="3B3B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3B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3B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B3B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ts val="38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Стратегія сталого економічного розвитку може застосовувати ті ж кращі практики, що й інші типи стратегій. Просто вона зосереджується на різних технологіях, продуктах, процесах, компаніях та ринках.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88889" marR="88889" marT="44444" marB="44444" horzOverflow="overflow">
                    <a:lnL w="12700" cap="flat" cmpd="sng" algn="ctr">
                      <a:solidFill>
                        <a:srgbClr val="3B3B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B3B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3B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B3B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xmlns="" id="{69A001E5-7DB8-4344-989E-D1A453157D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5" y="1600200"/>
            <a:ext cx="8642350" cy="4525963"/>
          </a:xfrm>
        </p:spPr>
        <p:txBody>
          <a:bodyPr/>
          <a:lstStyle/>
          <a:p>
            <a:pPr algn="l">
              <a:buFont typeface="Wingdings" panose="05000000000000000000" pitchFamily="2" charset="2"/>
              <a:buChar char="§"/>
              <a:defRPr/>
            </a:pPr>
            <a:r>
              <a:rPr lang="uk-UA" altLang="ru-RU" sz="2200" dirty="0">
                <a:solidFill>
                  <a:srgbClr val="3E3E40"/>
                </a:solidFill>
              </a:rPr>
              <a:t>середньострокових програм економічного і соціального розвитку, що мають конкретизувати концептуальні напрями стратегії регіонального розвитку</a:t>
            </a:r>
            <a:br>
              <a:rPr lang="uk-UA" altLang="ru-RU" sz="2200" dirty="0">
                <a:solidFill>
                  <a:srgbClr val="3E3E40"/>
                </a:solidFill>
              </a:rPr>
            </a:br>
            <a:endParaRPr lang="ru-RU" altLang="ru-RU" sz="2400" b="1" dirty="0">
              <a:solidFill>
                <a:srgbClr val="870038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algn="l">
              <a:buFont typeface="Wingdings" panose="05000000000000000000" pitchFamily="2" charset="2"/>
              <a:buChar char="§"/>
              <a:defRPr/>
            </a:pPr>
            <a:r>
              <a:rPr lang="uk-UA" altLang="ru-RU" sz="2200" dirty="0">
                <a:solidFill>
                  <a:srgbClr val="3E3E40"/>
                </a:solidFill>
              </a:rPr>
              <a:t>щорічних програм економічного і соціального розвитку, що визначають послідовні заходи першочергової реалізації регіональної стратегії розвитку та необхідні для цього витрати, що включаються до проекту бюджету відповідного регіону та міста на наступний рік.</a:t>
            </a:r>
            <a:endParaRPr lang="en-US" sz="2200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054068CA-C94C-4A03-B0D6-B20BABF67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60350"/>
            <a:ext cx="8642350" cy="1143000"/>
          </a:xfrm>
        </p:spPr>
        <p:txBody>
          <a:bodyPr/>
          <a:lstStyle/>
          <a:p>
            <a:r>
              <a:rPr lang="uk-UA" altLang="ru-RU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СТРАТЕГІЧНИЙ ПЛАН ПОВИНЕН СТАТИ ОСНОВОЮ ДЛЯ РОЗРОБЛЕННЯ:</a:t>
            </a:r>
            <a:endParaRPr lang="en-US" altLang="en-US" sz="2800" cap="none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xmlns="" id="{CB5926D9-CA54-4F8E-95F2-CF26F9692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74638"/>
            <a:ext cx="8642350" cy="1143000"/>
          </a:xfrm>
        </p:spPr>
        <p:txBody>
          <a:bodyPr/>
          <a:lstStyle/>
          <a:p>
            <a:pPr eaLnBrk="1" hangingPunct="1"/>
            <a:r>
              <a:rPr lang="uk-UA" altLang="ru-RU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СТРАТЕГІЧНЕ ПЛАНУВАННЯ МІСЦЕВОГО РОЗВИТКУ</a:t>
            </a:r>
            <a:endParaRPr lang="ru-RU" altLang="ru-RU" sz="2800" cap="none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xmlns="" id="{C4ACB188-4ECE-4ED0-983B-E06706F25297}"/>
              </a:ext>
            </a:extLst>
          </p:cNvPr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lvl="4" indent="0" algn="ctr">
              <a:buFont typeface="Arial" panose="020B0604020202020204" pitchFamily="34" charset="0"/>
              <a:buNone/>
            </a:pPr>
            <a:r>
              <a:rPr lang="uk-UA" altLang="ru-RU" b="1">
                <a:latin typeface="Arial" panose="020B0604020202020204" pitchFamily="34" charset="0"/>
              </a:rPr>
              <a:t>Успішні стратегії місцевого розвитку </a:t>
            </a:r>
            <a:br>
              <a:rPr lang="uk-UA" altLang="ru-RU" b="1">
                <a:latin typeface="Arial" panose="020B0604020202020204" pitchFamily="34" charset="0"/>
              </a:rPr>
            </a:br>
            <a:r>
              <a:rPr lang="uk-UA" altLang="ru-RU" b="1">
                <a:latin typeface="Arial" panose="020B0604020202020204" pitchFamily="34" charset="0"/>
              </a:rPr>
              <a:t>характеризуються такими ознаками: </a:t>
            </a:r>
          </a:p>
          <a:p>
            <a:pPr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000">
                <a:latin typeface="Arial" panose="020B0604020202020204" pitchFamily="34" charset="0"/>
              </a:rPr>
              <a:t>підхід на основі партнерства й широкої участі; </a:t>
            </a:r>
          </a:p>
          <a:p>
            <a:pPr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000">
                <a:latin typeface="Arial" panose="020B0604020202020204" pitchFamily="34" charset="0"/>
              </a:rPr>
              <a:t>високий рівень громадського консенсусу, ефективність і діловий підхід; </a:t>
            </a:r>
          </a:p>
          <a:p>
            <a:pPr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000">
                <a:latin typeface="Arial" panose="020B0604020202020204" pitchFamily="34" charset="0"/>
              </a:rPr>
              <a:t>залучення великої кількості зацікавлених сторін з усіх сфер життєдіяльності суспільства; </a:t>
            </a:r>
          </a:p>
          <a:p>
            <a:pPr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000">
                <a:latin typeface="Arial" panose="020B0604020202020204" pitchFamily="34" charset="0"/>
              </a:rPr>
              <a:t>використання потужного аналітичного інструментарію; </a:t>
            </a:r>
          </a:p>
          <a:p>
            <a:pPr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000">
                <a:latin typeface="Arial" panose="020B0604020202020204" pitchFamily="34" charset="0"/>
              </a:rPr>
              <a:t>усвідомлення того, що якість однієї завершеної фази процесу стратегічного планування впливає на успішність наступної фази; </a:t>
            </a:r>
          </a:p>
          <a:p>
            <a:pPr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000">
                <a:latin typeface="Arial" panose="020B0604020202020204" pitchFamily="34" charset="0"/>
              </a:rPr>
              <a:t>загальна координація процесу. </a:t>
            </a:r>
          </a:p>
          <a:p>
            <a:endParaRPr lang="uk-UA" altLang="ru-RU" sz="20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Місце для номера слайда 3">
            <a:extLst>
              <a:ext uri="{FF2B5EF4-FFF2-40B4-BE49-F238E27FC236}">
                <a16:creationId xmlns:a16="http://schemas.microsoft.com/office/drawing/2014/main" xmlns="" id="{F8C61544-642D-40EB-B6EF-889E6CBDAF62}"/>
              </a:ext>
            </a:extLst>
          </p:cNvPr>
          <p:cNvSpPr txBox="1">
            <a:spLocks/>
          </p:cNvSpPr>
          <p:nvPr/>
        </p:nvSpPr>
        <p:spPr bwMode="auto">
          <a:xfrm>
            <a:off x="6686550" y="6232525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44E6DF60-D9BE-4276-B7B8-ADC490CDE40F}" type="slidenum">
              <a:rPr lang="en-US" altLang="en-US" sz="1200">
                <a:solidFill>
                  <a:srgbClr val="355466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200">
              <a:solidFill>
                <a:srgbClr val="355466"/>
              </a:solidFill>
              <a:latin typeface="Arial" panose="020B0604020202020204" pitchFamily="34" charset="0"/>
            </a:endParaRPr>
          </a:p>
        </p:txBody>
      </p:sp>
      <p:sp>
        <p:nvSpPr>
          <p:cNvPr id="9219" name="Місце для вмісту 1">
            <a:extLst>
              <a:ext uri="{FF2B5EF4-FFF2-40B4-BE49-F238E27FC236}">
                <a16:creationId xmlns:a16="http://schemas.microsoft.com/office/drawing/2014/main" xmlns="" id="{F61346CB-3C64-41C4-A557-DCA4EED038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5" y="1557338"/>
            <a:ext cx="8642350" cy="5029200"/>
          </a:xfrm>
        </p:spPr>
        <p:txBody>
          <a:bodyPr/>
          <a:lstStyle/>
          <a:p>
            <a:pPr marL="0" indent="0" algn="ctr"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uk-UA" altLang="ru-RU" sz="2200" b="1">
                <a:solidFill>
                  <a:schemeClr val="tx1"/>
                </a:solidFill>
              </a:rPr>
              <a:t>Зміст</a:t>
            </a:r>
            <a:endParaRPr lang="uk-UA" altLang="ru-RU" sz="2200" b="1" i="1">
              <a:solidFill>
                <a:schemeClr val="tx1"/>
              </a:solidFill>
            </a:endParaRPr>
          </a:p>
          <a:p>
            <a:pPr marL="0" indent="0" algn="l"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uk-UA" altLang="ru-RU" sz="2200" b="1">
                <a:solidFill>
                  <a:schemeClr val="tx1"/>
                </a:solidFill>
              </a:rPr>
              <a:t>Лекція </a:t>
            </a:r>
            <a:r>
              <a:rPr lang="uk-UA" altLang="ru-RU" sz="2000">
                <a:solidFill>
                  <a:schemeClr val="tx1"/>
                </a:solidFill>
              </a:rPr>
              <a:t>Стратегічний підхід до планування розвитку територій: передумови, переваги, сутність та визначення базових понять. Стратегічний план як інструмент змін.</a:t>
            </a:r>
          </a:p>
          <a:p>
            <a:pPr marL="0" indent="0" algn="l">
              <a:spcBef>
                <a:spcPct val="0"/>
              </a:spcBef>
              <a:buClrTx/>
            </a:pPr>
            <a:endParaRPr lang="en-US" altLang="ru-RU" sz="2000" b="1">
              <a:solidFill>
                <a:schemeClr val="tx1"/>
              </a:solidFill>
            </a:endParaRPr>
          </a:p>
          <a:p>
            <a:pPr marL="0" indent="0" algn="l">
              <a:spcBef>
                <a:spcPct val="0"/>
              </a:spcBef>
              <a:buClrTx/>
              <a:buFont typeface="Arial" panose="020B0604020202020204" pitchFamily="34" charset="0"/>
              <a:buNone/>
            </a:pPr>
            <a:r>
              <a:rPr lang="uk-UA" altLang="ru-RU" sz="2000" b="1">
                <a:solidFill>
                  <a:schemeClr val="tx1"/>
                </a:solidFill>
              </a:rPr>
              <a:t>Керована дискусія</a:t>
            </a:r>
            <a:endParaRPr lang="en-US" altLang="ru-RU" sz="2000">
              <a:solidFill>
                <a:schemeClr val="tx1"/>
              </a:solidFill>
            </a:endParaRPr>
          </a:p>
          <a:p>
            <a:pPr marL="0" indent="0" algn="l">
              <a:spcBef>
                <a:spcPct val="0"/>
              </a:spcBef>
              <a:buClrTx/>
            </a:pPr>
            <a:r>
              <a:rPr lang="uk-UA" altLang="ru-RU" sz="2000">
                <a:solidFill>
                  <a:schemeClr val="tx1"/>
                </a:solidFill>
              </a:rPr>
              <a:t>Відмінність стратегічного планування від оперативного.</a:t>
            </a:r>
          </a:p>
          <a:p>
            <a:pPr marL="0" indent="0" algn="l">
              <a:spcBef>
                <a:spcPct val="0"/>
              </a:spcBef>
              <a:buClrTx/>
            </a:pPr>
            <a:r>
              <a:rPr lang="uk-UA" altLang="ru-RU" sz="2000">
                <a:solidFill>
                  <a:schemeClr val="tx1"/>
                </a:solidFill>
              </a:rPr>
              <a:t>Особливості вітчизняної практики стратегічного планування</a:t>
            </a:r>
            <a:r>
              <a:rPr lang="ru-RU" altLang="ru-RU" sz="2000">
                <a:solidFill>
                  <a:schemeClr val="tx1"/>
                </a:solidFill>
              </a:rPr>
              <a:t> </a:t>
            </a:r>
          </a:p>
          <a:p>
            <a:pPr marL="0" indent="0" algn="l">
              <a:spcBef>
                <a:spcPct val="0"/>
              </a:spcBef>
              <a:buClrTx/>
            </a:pPr>
            <a:r>
              <a:rPr lang="uk-UA" altLang="ru-RU" sz="2000">
                <a:solidFill>
                  <a:schemeClr val="tx1"/>
                </a:solidFill>
              </a:rPr>
              <a:t>Сучасний стан стратегічного планування розвитку територій в Україні (на прикладі областей та міст України).  </a:t>
            </a:r>
            <a:endParaRPr lang="en-US" altLang="ru-RU" sz="2000">
              <a:solidFill>
                <a:schemeClr val="tx1"/>
              </a:solidFill>
            </a:endParaRPr>
          </a:p>
        </p:txBody>
      </p:sp>
      <p:sp>
        <p:nvSpPr>
          <p:cNvPr id="10" name="Заголовок 8">
            <a:extLst>
              <a:ext uri="{FF2B5EF4-FFF2-40B4-BE49-F238E27FC236}">
                <a16:creationId xmlns:a16="http://schemas.microsoft.com/office/drawing/2014/main" xmlns="" id="{ACEAF403-9826-4626-9007-41D7DA1B67D1}"/>
              </a:ext>
            </a:extLst>
          </p:cNvPr>
          <p:cNvSpPr txBox="1">
            <a:spLocks/>
          </p:cNvSpPr>
          <p:nvPr/>
        </p:nvSpPr>
        <p:spPr bwMode="auto">
          <a:xfrm>
            <a:off x="0" y="287338"/>
            <a:ext cx="9144000" cy="1125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Clr>
                <a:srgbClr val="658C91"/>
              </a:buClr>
              <a:buFont typeface="Arial" charset="0"/>
              <a:buNone/>
              <a:defRPr/>
            </a:pPr>
            <a:r>
              <a:rPr lang="uk-UA" altLang="ru-RU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СТРАТЕГІЧНЕ ПЛАНУВАННЯ МІСЦЕВОГО ЕКОНОМІЧНОГО РОЗВИТКУ</a:t>
            </a:r>
            <a:endParaRPr lang="en-US" alt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xmlns="" id="{332A27BC-34A1-4F83-B7B4-F2C035BC1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404813"/>
            <a:ext cx="8208962" cy="792162"/>
          </a:xfrm>
        </p:spPr>
        <p:txBody>
          <a:bodyPr>
            <a:noAutofit/>
          </a:bodyPr>
          <a:lstStyle/>
          <a:p>
            <a:pPr eaLnBrk="1" hangingPunct="1"/>
            <a:r>
              <a:rPr lang="uk-UA" altLang="ru-RU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СТРАТЕГІЧНЕ ПЛАНУВАННЯ МІСЦЕВОГО ЕКОНОМІЧНОГО РОЗВИТКУ</a:t>
            </a:r>
            <a:endParaRPr lang="ru-RU" altLang="ru-RU" sz="2800" cap="none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xmlns="" id="{0E358250-BC68-4C62-8756-44DB7FC52D53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468313" y="1484313"/>
            <a:ext cx="8445500" cy="4465637"/>
          </a:xfrm>
        </p:spPr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  <a:defRPr/>
            </a:pPr>
            <a:r>
              <a:rPr lang="uk-UA" altLang="ru-RU" sz="1600" b="1" i="1" dirty="0">
                <a:latin typeface="Arial" charset="0"/>
              </a:rPr>
              <a:t>Що таке стратегія?</a:t>
            </a:r>
          </a:p>
          <a:p>
            <a:pPr>
              <a:lnSpc>
                <a:spcPct val="80000"/>
              </a:lnSpc>
              <a:buFont typeface="Arial" charset="0"/>
              <a:buNone/>
              <a:defRPr/>
            </a:pPr>
            <a:endParaRPr lang="uk-UA" altLang="ru-RU" sz="1000" b="1" i="1" dirty="0">
              <a:latin typeface="Arial" charset="0"/>
            </a:endParaRPr>
          </a:p>
          <a:p>
            <a:pPr>
              <a:lnSpc>
                <a:spcPct val="80000"/>
              </a:lnSpc>
              <a:buFont typeface="Arial" charset="0"/>
              <a:buNone/>
              <a:defRPr/>
            </a:pPr>
            <a:r>
              <a:rPr lang="uk-UA" altLang="ru-RU" sz="1600" b="1" i="1" dirty="0">
                <a:latin typeface="Arial" charset="0"/>
              </a:rPr>
              <a:t>Стратегія: </a:t>
            </a:r>
            <a:endParaRPr lang="uk-UA" altLang="ru-RU" sz="1600" dirty="0">
              <a:latin typeface="Arial" charset="0"/>
            </a:endParaRPr>
          </a:p>
          <a:p>
            <a:pPr>
              <a:lnSpc>
                <a:spcPct val="80000"/>
              </a:lnSpc>
              <a:buFont typeface="Arial" charset="0"/>
              <a:buChar char="•"/>
              <a:defRPr/>
            </a:pPr>
            <a:r>
              <a:rPr lang="uk-UA" altLang="ru-RU" sz="1600" dirty="0">
                <a:latin typeface="Arial" charset="0"/>
              </a:rPr>
              <a:t>містити ясні цілі, досягнення яких є вирішальним для загального результату місцевого розвитку; </a:t>
            </a:r>
          </a:p>
          <a:p>
            <a:pPr>
              <a:lnSpc>
                <a:spcPct val="80000"/>
              </a:lnSpc>
              <a:buFont typeface="Arial" charset="0"/>
              <a:buChar char="•"/>
              <a:defRPr/>
            </a:pPr>
            <a:r>
              <a:rPr lang="uk-UA" altLang="ru-RU" sz="1600" dirty="0">
                <a:latin typeface="Arial" charset="0"/>
              </a:rPr>
              <a:t>підтримувати громадську ініціативу; </a:t>
            </a:r>
          </a:p>
          <a:p>
            <a:pPr>
              <a:lnSpc>
                <a:spcPct val="80000"/>
              </a:lnSpc>
              <a:buFont typeface="Arial" charset="0"/>
              <a:buChar char="•"/>
              <a:defRPr/>
            </a:pPr>
            <a:r>
              <a:rPr lang="uk-UA" altLang="ru-RU" sz="1600" dirty="0">
                <a:latin typeface="Arial" charset="0"/>
              </a:rPr>
              <a:t>концентрувати головні зусилля в потрібний час у потрібному місці; </a:t>
            </a:r>
          </a:p>
          <a:p>
            <a:pPr>
              <a:lnSpc>
                <a:spcPct val="80000"/>
              </a:lnSpc>
              <a:buFont typeface="Arial" charset="0"/>
              <a:buChar char="•"/>
              <a:defRPr/>
            </a:pPr>
            <a:r>
              <a:rPr lang="uk-UA" altLang="ru-RU" sz="1600" dirty="0">
                <a:latin typeface="Arial" charset="0"/>
              </a:rPr>
              <a:t>передбачати таку гнучкість поведінки, щоб використовувати мінімум ресурсів для досягнення максимального результату; </a:t>
            </a:r>
          </a:p>
          <a:p>
            <a:pPr>
              <a:lnSpc>
                <a:spcPct val="80000"/>
              </a:lnSpc>
              <a:buFont typeface="Arial" charset="0"/>
              <a:buChar char="•"/>
              <a:defRPr/>
            </a:pPr>
            <a:r>
              <a:rPr lang="uk-UA" altLang="ru-RU" sz="1600" dirty="0">
                <a:latin typeface="Arial" charset="0"/>
              </a:rPr>
              <a:t>визначати скоординоване керівництво; </a:t>
            </a:r>
          </a:p>
          <a:p>
            <a:pPr>
              <a:lnSpc>
                <a:spcPct val="80000"/>
              </a:lnSpc>
              <a:buFont typeface="Arial" charset="0"/>
              <a:buChar char="•"/>
              <a:defRPr/>
            </a:pPr>
            <a:r>
              <a:rPr lang="uk-UA" altLang="ru-RU" sz="1600" dirty="0">
                <a:latin typeface="Arial" charset="0"/>
              </a:rPr>
              <a:t>окреслювати коректний порядок дій; </a:t>
            </a:r>
          </a:p>
          <a:p>
            <a:pPr>
              <a:lnSpc>
                <a:spcPct val="80000"/>
              </a:lnSpc>
              <a:buFont typeface="Arial" charset="0"/>
              <a:buChar char="•"/>
              <a:defRPr/>
            </a:pPr>
            <a:r>
              <a:rPr lang="uk-UA" altLang="ru-RU" sz="1600" dirty="0">
                <a:latin typeface="Arial" charset="0"/>
              </a:rPr>
              <a:t>забезпечувати гарантовані ресурси. </a:t>
            </a:r>
          </a:p>
          <a:p>
            <a:pPr>
              <a:lnSpc>
                <a:spcPct val="80000"/>
              </a:lnSpc>
              <a:buFont typeface="Arial" charset="0"/>
              <a:buChar char="•"/>
              <a:defRPr/>
            </a:pPr>
            <a:endParaRPr lang="uk-UA" altLang="ru-RU" sz="1600" dirty="0">
              <a:latin typeface="Arial" charset="0"/>
            </a:endParaRPr>
          </a:p>
          <a:p>
            <a:pPr lvl="4">
              <a:lnSpc>
                <a:spcPct val="80000"/>
              </a:lnSpc>
              <a:buFont typeface="Arial" charset="0"/>
              <a:buNone/>
              <a:defRPr/>
            </a:pPr>
            <a:r>
              <a:rPr lang="uk-UA" altLang="ru-RU" sz="1600" dirty="0">
                <a:latin typeface="Arial" charset="0"/>
              </a:rPr>
              <a:t>    </a:t>
            </a:r>
            <a:r>
              <a:rPr lang="uk-UA" altLang="ru-RU" sz="1600" i="1" dirty="0">
                <a:latin typeface="Arial" charset="0"/>
              </a:rPr>
              <a:t>Стратегія повинна бути як реактивною, тобто допомагати органам місцевого самоврядування адаптувати розвиток території до зовнішніх змін, так і </a:t>
            </a:r>
            <a:r>
              <a:rPr lang="uk-UA" altLang="ru-RU" sz="1600" i="1" dirty="0" err="1">
                <a:latin typeface="Arial" charset="0"/>
              </a:rPr>
              <a:t>проактивною</a:t>
            </a:r>
            <a:r>
              <a:rPr lang="uk-UA" altLang="ru-RU" sz="1600" i="1" dirty="0">
                <a:latin typeface="Arial" charset="0"/>
              </a:rPr>
              <a:t>, тобто спрямовувати дії у потрібному напрямку. </a:t>
            </a:r>
          </a:p>
          <a:p>
            <a:pPr lvl="4">
              <a:lnSpc>
                <a:spcPct val="80000"/>
              </a:lnSpc>
              <a:buFont typeface="Arial" charset="0"/>
              <a:buNone/>
              <a:defRPr/>
            </a:pPr>
            <a:endParaRPr lang="uk-UA" altLang="ru-RU" sz="1600" i="1" dirty="0">
              <a:latin typeface="Arial" charset="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  <a:defRPr/>
            </a:pPr>
            <a:r>
              <a:rPr lang="uk-UA" altLang="ru-RU" sz="1600" dirty="0">
                <a:latin typeface="Arial" charset="0"/>
              </a:rPr>
              <a:t>Сучасним інструментом управління розвитком території в умовах швидких змін у зовнішньому середовищі і пов’язаної з цим невизначеності є </a:t>
            </a:r>
            <a:r>
              <a:rPr lang="uk-UA" altLang="ru-RU" sz="1600" b="1" dirty="0">
                <a:latin typeface="Arial" charset="0"/>
              </a:rPr>
              <a:t>стратегічне управління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xmlns="" id="{23F57919-56AF-4A90-A245-24B24F33E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74638"/>
            <a:ext cx="8642350" cy="11430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uk-UA" altLang="ru-RU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СТРАТЕГІЧНЕ ПЛАНУВАННЯ МІСЦЕВОГО РОЗВИТКУ</a:t>
            </a:r>
            <a:endParaRPr lang="en-US" altLang="ru-RU" sz="2800" cap="none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xmlns="" id="{60ABA840-9478-41C9-9C42-C19C67AA3A6F}"/>
              </a:ext>
            </a:extLst>
          </p:cNvPr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200" b="1">
                <a:latin typeface="Arial" panose="020B0604020202020204" pitchFamily="34" charset="0"/>
              </a:rPr>
              <a:t>Стратегічне управління процесами МЕР </a:t>
            </a:r>
            <a:r>
              <a:rPr lang="uk-UA" altLang="ru-RU" sz="2200">
                <a:latin typeface="Arial" panose="020B0604020202020204" pitchFamily="34" charset="0"/>
              </a:rPr>
              <a:t>– це управління розвитком території, як соціально-економічної системи.</a:t>
            </a:r>
          </a:p>
          <a:p>
            <a:pPr>
              <a:lnSpc>
                <a:spcPct val="9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endParaRPr lang="uk-UA" altLang="ru-RU" sz="2200" b="1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200" b="1">
                <a:latin typeface="Arial" panose="020B0604020202020204" pitchFamily="34" charset="0"/>
              </a:rPr>
              <a:t>Головною метою стратегічного управління </a:t>
            </a:r>
            <a:r>
              <a:rPr lang="uk-UA" altLang="ru-RU" sz="2200">
                <a:latin typeface="Arial" panose="020B0604020202020204" pitchFamily="34" charset="0"/>
              </a:rPr>
              <a:t>є оптимізація використання власних ресурсів громади та доступ до зовнішніх.</a:t>
            </a:r>
          </a:p>
          <a:p>
            <a:pPr>
              <a:lnSpc>
                <a:spcPct val="9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endParaRPr lang="uk-UA" altLang="ru-RU" sz="2200" b="1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200" b="1">
                <a:latin typeface="Arial" panose="020B0604020202020204" pitchFamily="34" charset="0"/>
              </a:rPr>
              <a:t>Найкращим інструментом стратегічного управління </a:t>
            </a:r>
            <a:r>
              <a:rPr lang="uk-UA" altLang="ru-RU" sz="2200">
                <a:latin typeface="Arial" panose="020B0604020202020204" pitchFamily="34" charset="0"/>
              </a:rPr>
              <a:t>є процес створення </a:t>
            </a:r>
            <a:r>
              <a:rPr lang="uk-UA" altLang="ru-RU" sz="2200" b="1" i="1">
                <a:latin typeface="Arial" panose="020B0604020202020204" pitchFamily="34" charset="0"/>
              </a:rPr>
              <a:t>стратегічного плану розвитку територіальної громади</a:t>
            </a:r>
            <a:r>
              <a:rPr lang="uk-UA" altLang="ru-RU" sz="2200">
                <a:latin typeface="Arial" panose="020B0604020202020204" pitchFamily="34" charset="0"/>
              </a:rPr>
              <a:t>.</a:t>
            </a:r>
            <a:r>
              <a:rPr lang="ru-RU" altLang="ru-RU" sz="22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xmlns="" id="{EA4DB8CE-0D3F-4C99-8411-1882F3A1F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333375"/>
            <a:ext cx="8208962" cy="792163"/>
          </a:xfrm>
        </p:spPr>
        <p:txBody>
          <a:bodyPr>
            <a:noAutofit/>
          </a:bodyPr>
          <a:lstStyle/>
          <a:p>
            <a:pPr eaLnBrk="1" hangingPunct="1">
              <a:spcAft>
                <a:spcPts val="600"/>
              </a:spcAft>
            </a:pPr>
            <a:r>
              <a:rPr lang="uk-UA" altLang="ru-RU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СТРАТЕГІЧНЕ ПЛАНУВАННЯ МІСЦЕВОГО РОЗВИТКУ</a:t>
            </a:r>
            <a:endParaRPr lang="en-US" altLang="ru-RU" sz="2800" cap="none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xmlns="" id="{CB6E5CD4-A3D0-47E1-905C-B06026CF34CF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468313" y="1628775"/>
            <a:ext cx="8229600" cy="4465638"/>
          </a:xfrm>
        </p:spPr>
        <p:txBody>
          <a:bodyPr/>
          <a:lstStyle/>
          <a:p>
            <a:pPr marL="0" indent="0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uk-UA" altLang="ru-RU" sz="2400" b="1" dirty="0">
                <a:latin typeface="Arial" charset="0"/>
              </a:rPr>
              <a:t>Загальносвітові фактори, які стимулюють запровадження стратегічних підходів до регіонального та місцевого розвитку в Україні: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  <a:defRPr/>
            </a:pPr>
            <a:endParaRPr lang="uk-UA" altLang="ru-RU" sz="2200" b="1" dirty="0">
              <a:latin typeface="Arial" charset="0"/>
            </a:endParaRP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  <a:defRPr/>
            </a:pPr>
            <a:r>
              <a:rPr lang="uk-UA" altLang="ru-RU" sz="2200" dirty="0">
                <a:latin typeface="Arial" charset="0"/>
              </a:rPr>
              <a:t>активізація процесів глобалізації у світі, вільний перетік капіталу та технологій між регіонами різних країн;</a:t>
            </a: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  <a:defRPr/>
            </a:pPr>
            <a:endParaRPr lang="uk-UA" altLang="ru-RU" sz="2200" dirty="0">
              <a:latin typeface="Arial" charset="0"/>
            </a:endParaRP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  <a:defRPr/>
            </a:pPr>
            <a:r>
              <a:rPr lang="uk-UA" altLang="ru-RU" sz="2200" dirty="0">
                <a:latin typeface="Arial" charset="0"/>
              </a:rPr>
              <a:t>посилення конкуренції між регіонами різних країн за інвестиції;</a:t>
            </a: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  <a:defRPr/>
            </a:pPr>
            <a:endParaRPr lang="uk-UA" altLang="ru-RU" sz="2200" dirty="0">
              <a:latin typeface="Arial" charset="0"/>
            </a:endParaRP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  <a:defRPr/>
            </a:pPr>
            <a:r>
              <a:rPr lang="uk-UA" altLang="ru-RU" sz="2200" dirty="0">
                <a:latin typeface="Arial" charset="0"/>
              </a:rPr>
              <a:t>динамічні зміни у зовнішньому середовищі.</a:t>
            </a:r>
            <a:endParaRPr lang="ru-RU" altLang="ru-RU" sz="22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xmlns="" id="{F3C5531A-E53E-480C-A0AE-DB8363137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333375"/>
            <a:ext cx="8208962" cy="792163"/>
          </a:xfrm>
        </p:spPr>
        <p:txBody>
          <a:bodyPr>
            <a:noAutofit/>
          </a:bodyPr>
          <a:lstStyle/>
          <a:p>
            <a:pPr eaLnBrk="1" hangingPunct="1">
              <a:spcAft>
                <a:spcPts val="600"/>
              </a:spcAft>
            </a:pPr>
            <a:r>
              <a:rPr lang="uk-UA" altLang="ru-RU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СТРАТЕГІЧНЕ ПЛАНУВАННЯ МІСЦЕВОГО РОЗВИТКУ</a:t>
            </a:r>
            <a:endParaRPr lang="en-US" altLang="ru-RU" sz="2800" cap="none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xmlns="" id="{8CD9E04B-3351-487D-93D8-43CC2EC5C26C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468313" y="1628775"/>
            <a:ext cx="8229600" cy="4465638"/>
          </a:xfrm>
        </p:spPr>
        <p:txBody>
          <a:bodyPr/>
          <a:lstStyle/>
          <a:p>
            <a:pPr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uk-UA" altLang="ru-RU" sz="2400" b="1">
                <a:latin typeface="Arial" panose="020B0604020202020204" pitchFamily="34" charset="0"/>
                <a:cs typeface="Arial" panose="020B0604020202020204" pitchFamily="34" charset="0"/>
              </a:rPr>
              <a:t>Загальнодержавні фактори </a:t>
            </a:r>
          </a:p>
          <a:p>
            <a:pPr algn="ctr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endParaRPr lang="uk-UA" altLang="ru-RU" sz="2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200">
                <a:latin typeface="Arial" panose="020B0604020202020204" pitchFamily="34" charset="0"/>
                <a:cs typeface="Arial" panose="020B0604020202020204" pitchFamily="34" charset="0"/>
              </a:rPr>
              <a:t>поглиблення диспропорції у рівні регіонального розвитку;</a:t>
            </a: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endParaRPr lang="ru-RU" altLang="ru-RU" sz="2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200">
                <a:latin typeface="Arial" panose="020B0604020202020204" pitchFamily="34" charset="0"/>
                <a:cs typeface="Arial" panose="020B0604020202020204" pitchFamily="34" charset="0"/>
              </a:rPr>
              <a:t>поступове зміцнення системи місцевого самоврядування та подальша децентралізація системи прийняття рішень;</a:t>
            </a: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endParaRPr lang="uk-UA" altLang="ru-RU" sz="2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200">
                <a:latin typeface="Arial" panose="020B0604020202020204" pitchFamily="34" charset="0"/>
                <a:cs typeface="Arial" panose="020B0604020202020204" pitchFamily="34" charset="0"/>
              </a:rPr>
              <a:t> посилення відповідальності органів місцевої влади за регіональний розвиток;</a:t>
            </a: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endParaRPr lang="uk-UA" altLang="ru-RU" sz="2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200">
                <a:latin typeface="Arial" panose="020B0604020202020204" pitchFamily="34" charset="0"/>
                <a:cs typeface="Arial" panose="020B0604020202020204" pitchFamily="34" charset="0"/>
              </a:rPr>
              <a:t>відсутність в державі достатнього обсягу коштів, які можна було б спрямувати на регіональний розвиток.</a:t>
            </a:r>
            <a:endParaRPr lang="ru-RU" altLang="ru-RU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xmlns="" id="{A0D6FCF5-10C8-45A2-9236-9AB312143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74638"/>
            <a:ext cx="8642350" cy="11430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uk-UA" altLang="ru-RU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СТРАТЕГІЧНЕ ПЛАНУВАННЯ МІСЦЕВОГО РОЗВИТКУ</a:t>
            </a:r>
            <a:endParaRPr lang="en-US" altLang="ru-RU" sz="2800" cap="none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xmlns="" id="{8EE51E69-E2B8-4D68-B598-7C8FD9907EEB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>
              <a:lnSpc>
                <a:spcPct val="80000"/>
              </a:lnSpc>
              <a:buClr>
                <a:schemeClr val="tx1"/>
              </a:buClr>
              <a:buFont typeface="Arial" panose="020B0604020202020204" pitchFamily="34" charset="0"/>
              <a:buNone/>
            </a:pPr>
            <a:r>
              <a:rPr lang="uk-UA" altLang="ru-RU" sz="2400" b="1">
                <a:latin typeface="Arial" panose="020B0604020202020204" pitchFamily="34" charset="0"/>
                <a:cs typeface="Arial" panose="020B0604020202020204" pitchFamily="34" charset="0"/>
              </a:rPr>
              <a:t>Місцеві фактори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Arial" panose="020B0604020202020204" pitchFamily="34" charset="0"/>
              <a:buNone/>
            </a:pPr>
            <a:endParaRPr lang="uk-UA" altLang="ru-RU" sz="24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ts val="1200"/>
              </a:spcBef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200">
                <a:latin typeface="Arial" panose="020B0604020202020204" pitchFamily="34" charset="0"/>
              </a:rPr>
              <a:t>осмислення марності сподівань на вирішення місцевих проблем “зверху”;</a:t>
            </a:r>
          </a:p>
          <a:p>
            <a:pPr>
              <a:lnSpc>
                <a:spcPct val="80000"/>
              </a:lnSpc>
              <a:spcBef>
                <a:spcPts val="1200"/>
              </a:spcBef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200">
                <a:latin typeface="Arial" panose="020B0604020202020204" pitchFamily="34" charset="0"/>
              </a:rPr>
              <a:t>територіальна громада саме від органів місцевої влади вимагає задоволення її суспільних потреб;</a:t>
            </a:r>
          </a:p>
          <a:p>
            <a:pPr>
              <a:lnSpc>
                <a:spcPct val="80000"/>
              </a:lnSpc>
              <a:spcBef>
                <a:spcPts val="1200"/>
              </a:spcBef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200">
                <a:latin typeface="Arial" panose="020B0604020202020204" pitchFamily="34" charset="0"/>
              </a:rPr>
              <a:t>підвищення активності місцевої громадськості;</a:t>
            </a:r>
          </a:p>
          <a:p>
            <a:pPr>
              <a:lnSpc>
                <a:spcPct val="80000"/>
              </a:lnSpc>
              <a:spcBef>
                <a:spcPts val="1200"/>
              </a:spcBef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200">
                <a:latin typeface="Arial" panose="020B0604020202020204" pitchFamily="34" charset="0"/>
              </a:rPr>
              <a:t>розуміння органами місцевого самоврядування неможливості власними силами вирішити усі проблеми;</a:t>
            </a:r>
          </a:p>
          <a:p>
            <a:pPr>
              <a:lnSpc>
                <a:spcPct val="80000"/>
              </a:lnSpc>
              <a:spcBef>
                <a:spcPts val="1200"/>
              </a:spcBef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200">
                <a:latin typeface="Arial" panose="020B0604020202020204" pitchFamily="34" charset="0"/>
              </a:rPr>
              <a:t>зосередження зусиль на виконанні поточних завдань призводе до подальшій деградації регіону, необхідні дії на перспективу.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v"/>
            </a:pPr>
            <a:endParaRPr lang="ru-RU" altLang="ru-RU" sz="20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xmlns="" id="{620BC830-FAF6-442F-8C7C-B62CAB51B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74638"/>
            <a:ext cx="8642350" cy="1143000"/>
          </a:xfrm>
        </p:spPr>
        <p:txBody>
          <a:bodyPr/>
          <a:lstStyle/>
          <a:p>
            <a:pPr eaLnBrk="1" hangingPunct="1"/>
            <a:r>
              <a:rPr lang="uk-UA" altLang="ru-RU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СТРАТЕГІЧНЕ ПЛАНУВАННЯ МІСЦЕВОГО РОЗВИТКУ</a:t>
            </a:r>
            <a:endParaRPr lang="ru-RU" altLang="ru-RU" sz="2800" cap="none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xmlns="" id="{1CD6BE94-00EB-4354-88B8-63F7BEACE76B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457200" y="1711325"/>
            <a:ext cx="8229600" cy="4525963"/>
          </a:xfrm>
        </p:spPr>
        <p:txBody>
          <a:bodyPr/>
          <a:lstStyle/>
          <a:p>
            <a:pPr algn="ctr">
              <a:buFont typeface="Arial" panose="020B0604020202020204" pitchFamily="34" charset="0"/>
              <a:buNone/>
            </a:pPr>
            <a:r>
              <a:rPr lang="uk-UA" altLang="ru-RU" sz="2400" b="1">
                <a:latin typeface="Arial" panose="020B0604020202020204" pitchFamily="34" charset="0"/>
              </a:rPr>
              <a:t>Що таке  стратегічне планування?</a:t>
            </a:r>
          </a:p>
          <a:p>
            <a:pPr algn="ctr">
              <a:buFont typeface="Arial" panose="020B0604020202020204" pitchFamily="34" charset="0"/>
              <a:buNone/>
            </a:pPr>
            <a:endParaRPr lang="uk-UA" altLang="ru-RU" sz="2400" b="1">
              <a:latin typeface="Arial" panose="020B0604020202020204" pitchFamily="34" charset="0"/>
            </a:endParaRPr>
          </a:p>
          <a:p>
            <a:pPr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000" b="1">
                <a:latin typeface="Arial" panose="020B0604020202020204" pitchFamily="34" charset="0"/>
              </a:rPr>
              <a:t>Стратегічне планування</a:t>
            </a:r>
            <a:r>
              <a:rPr lang="uk-UA" altLang="ru-RU" sz="2000">
                <a:latin typeface="Arial" panose="020B0604020202020204" pitchFamily="34" charset="0"/>
              </a:rPr>
              <a:t> є систематичним процесом прийняття рішень, що зосереджується на важливих питаннях та їх вирішенні. Стратегічне планування формує загальну основу для подальших дій: встановлення пріоритетів, вибору оптимальних варіантів та розподілу обмежених ресурсів (наприклад, часу, коштів, експертного потенціалу) задля досягнення погоджених цілей. Наявність належного плану є передумовою прийняття правильних рішень. Тому належне планування допомагає втілювати в життя навіть безнадійні мрії.</a:t>
            </a:r>
            <a:r>
              <a:rPr lang="ru-RU" altLang="ru-RU" sz="2000">
                <a:latin typeface="Arial" panose="020B0604020202020204" pitchFamily="34" charset="0"/>
              </a:rPr>
              <a:t> </a:t>
            </a:r>
          </a:p>
          <a:p>
            <a:endParaRPr lang="uk-UA" altLang="ru-RU" sz="2000">
              <a:latin typeface="Arial" panose="020B0604020202020204" pitchFamily="34" charset="0"/>
            </a:endParaRPr>
          </a:p>
          <a:p>
            <a:endParaRPr lang="ru-RU" altLang="ru-RU" sz="20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xmlns="" id="{6D63E29F-6FF2-4689-851C-E5F2D28F82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74638"/>
            <a:ext cx="8642350" cy="1143000"/>
          </a:xfrm>
        </p:spPr>
        <p:txBody>
          <a:bodyPr/>
          <a:lstStyle/>
          <a:p>
            <a:pPr eaLnBrk="1" hangingPunct="1"/>
            <a:r>
              <a:rPr lang="uk-UA" altLang="ru-RU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СТРАТЕГІЧНЕ ПЛАНУВАННЯ МІСЦЕВОГО РОЗВИТКУ</a:t>
            </a:r>
            <a:endParaRPr lang="ru-RU" altLang="ru-RU" sz="2800" cap="none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xmlns="" id="{3ED33CB5-CED6-4DA8-B41B-CC8D1EC9552D}"/>
              </a:ext>
            </a:extLst>
          </p:cNvPr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algn="ctr">
              <a:buFont typeface="Arial" charset="0"/>
              <a:buNone/>
              <a:defRPr/>
            </a:pPr>
            <a:r>
              <a:rPr lang="uk-UA" altLang="ru-RU" sz="2400" b="1" dirty="0">
                <a:latin typeface="Arial" charset="0"/>
              </a:rPr>
              <a:t>Сутність стратегічного планування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uk-UA" altLang="ru-RU" sz="2000" dirty="0">
                <a:latin typeface="Arial" charset="0"/>
              </a:rPr>
              <a:t>Планування здійснюється “від майбутнього”, а не “від досягнутого”.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uk-UA" altLang="ru-RU" sz="2000" dirty="0">
                <a:latin typeface="Arial" charset="0"/>
              </a:rPr>
              <a:t>Формулюється головна мета розвитку (Стратегічне бачення).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uk-UA" altLang="ru-RU" sz="2000" dirty="0">
                <a:latin typeface="Arial" charset="0"/>
              </a:rPr>
              <a:t>Головна мета визначається не вузьким колом фахівців, а групою, складеною з представників усіх основних секторів територіальної громади.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uk-UA" altLang="ru-RU" sz="2000" dirty="0">
                <a:latin typeface="Arial" charset="0"/>
              </a:rPr>
              <a:t>Стратегічний план не жорстким ні за змістом, ні за термінами.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uk-UA" altLang="ru-RU" sz="2000" dirty="0">
                <a:latin typeface="Arial" charset="0"/>
              </a:rPr>
              <a:t>Застосовується проектний підхід до реалізації стратегічних пріоритетів.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uk-UA" altLang="ru-RU" sz="2000" dirty="0">
                <a:latin typeface="Arial" charset="0"/>
              </a:rPr>
              <a:t>Здійснюється постійний моніторинг за процесом реалізації плану та аналіз змін у зовнішньому та внутрішньому середовищі.</a:t>
            </a:r>
          </a:p>
          <a:p>
            <a:pPr>
              <a:buFont typeface="Arial" charset="0"/>
              <a:buChar char="•"/>
              <a:defRPr/>
            </a:pPr>
            <a:endParaRPr lang="uk-UA" altLang="ru-RU" sz="2000" dirty="0">
              <a:latin typeface="Arial" charset="0"/>
            </a:endParaRPr>
          </a:p>
          <a:p>
            <a:pPr>
              <a:buFont typeface="Arial" charset="0"/>
              <a:buChar char="•"/>
              <a:defRPr/>
            </a:pPr>
            <a:endParaRPr lang="ru-RU" altLang="ru-RU" sz="2000" dirty="0">
              <a:latin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MLED colors">
      <a:dk1>
        <a:srgbClr val="3B3B3B"/>
      </a:dk1>
      <a:lt1>
        <a:srgbClr val="FFFFFF"/>
      </a:lt1>
      <a:dk2>
        <a:srgbClr val="3B3B3B"/>
      </a:dk2>
      <a:lt2>
        <a:srgbClr val="EEECE1"/>
      </a:lt2>
      <a:accent1>
        <a:srgbClr val="46BCC2"/>
      </a:accent1>
      <a:accent2>
        <a:srgbClr val="C0E8EA"/>
      </a:accent2>
      <a:accent3>
        <a:srgbClr val="355466"/>
      </a:accent3>
      <a:accent4>
        <a:srgbClr val="A5A5A5"/>
      </a:accent4>
      <a:accent5>
        <a:srgbClr val="4BACC6"/>
      </a:accent5>
      <a:accent6>
        <a:srgbClr val="880038"/>
      </a:accent6>
      <a:hlink>
        <a:srgbClr val="658C91"/>
      </a:hlink>
      <a:folHlink>
        <a:srgbClr val="548DD4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1344</TotalTime>
  <Words>1395</Words>
  <Application>Microsoft Office PowerPoint</Application>
  <PresentationFormat>Экран (4:3)</PresentationFormat>
  <Paragraphs>171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ТЕМА 3  МЕТОДОЛОГІЯ ТА СУЧАСНА ПРАКТИКА СТРАТЕГІЧНОГО ПЛАНУВАННЯ  3.1. СТРАТЕГІЧНЕ ПЛАНУВАННЯ МІСЦЕВОГО ЕКОНОМІЧНОГО РОЗВИТКУ</vt:lpstr>
      <vt:lpstr>Презентация PowerPoint</vt:lpstr>
      <vt:lpstr>СТРАТЕГІЧНЕ ПЛАНУВАННЯ МІСЦЕВОГО ЕКОНОМІЧНОГО РОЗВИТКУ</vt:lpstr>
      <vt:lpstr>СТРАТЕГІЧНЕ ПЛАНУВАННЯ МІСЦЕВОГО РОЗВИТКУ</vt:lpstr>
      <vt:lpstr>СТРАТЕГІЧНЕ ПЛАНУВАННЯ МІСЦЕВОГО РОЗВИТКУ</vt:lpstr>
      <vt:lpstr>СТРАТЕГІЧНЕ ПЛАНУВАННЯ МІСЦЕВОГО РОЗВИТКУ</vt:lpstr>
      <vt:lpstr>СТРАТЕГІЧНЕ ПЛАНУВАННЯ МІСЦЕВОГО РОЗВИТКУ</vt:lpstr>
      <vt:lpstr>СТРАТЕГІЧНЕ ПЛАНУВАННЯ МІСЦЕВОГО РОЗВИТКУ</vt:lpstr>
      <vt:lpstr>СТРАТЕГІЧНЕ ПЛАНУВАННЯ МІСЦЕВОГО РОЗВИТКУ</vt:lpstr>
      <vt:lpstr>СТРАТЕГІЧНЕ ПЛАНУВАННЯ МІСЦЕВОГО РОЗВИТКУ</vt:lpstr>
      <vt:lpstr>СТРАТЕГІЧНЕ ПЛАНУВАННЯ МІСЦЕВОГО РОЗВИТКУ</vt:lpstr>
      <vt:lpstr>ОПОСЕРЕДКОВАНІ ВИГОДИ</vt:lpstr>
      <vt:lpstr>СТРАТЕГІЧНИЙ ПІДХІД ДО РЕГІОНАЛЬНОГО  ТА МІСЦЕВОГО РОЗВИТКУ</vt:lpstr>
      <vt:lpstr>ПРИНЦИПИ СТРАТЕГІЧНОГО ПЛАНУВАННЯ</vt:lpstr>
      <vt:lpstr>ПРИНЦИПИ СТРАТЕГІЧНОГО ПЛАНУВАННЯ</vt:lpstr>
      <vt:lpstr>ПРИНЦИПИ СТРАТЕГІЧНОГО ПЛАНУВАННЯ</vt:lpstr>
      <vt:lpstr>ПРИНЦИПИ СТРАТЕГІЧНОГО ПЛАНУВАННЯ</vt:lpstr>
      <vt:lpstr>СТРАТЕГІЧНИЙ ПЛАН ПОВИНЕН СТАТИ ОСНОВОЮ ДЛЯ РОЗРОБЛЕННЯ:</vt:lpstr>
      <vt:lpstr>СТРАТЕГІЧНЕ ПЛАНУВАННЯ МІСЦЕВОГО РОЗВИТКУ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Olga Mazurenko MLED UA</dc:creator>
  <cp:lastModifiedBy>Владелец</cp:lastModifiedBy>
  <cp:revision>116</cp:revision>
  <cp:lastPrinted>2013-04-15T13:03:07Z</cp:lastPrinted>
  <dcterms:created xsi:type="dcterms:W3CDTF">2012-03-21T09:12:19Z</dcterms:created>
  <dcterms:modified xsi:type="dcterms:W3CDTF">2022-01-25T16:40:33Z</dcterms:modified>
</cp:coreProperties>
</file>