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7" r:id="rId4"/>
    <p:sldId id="298" r:id="rId5"/>
    <p:sldId id="299" r:id="rId6"/>
    <p:sldId id="300" r:id="rId7"/>
    <p:sldId id="301" r:id="rId8"/>
    <p:sldId id="303" r:id="rId9"/>
    <p:sldId id="288" r:id="rId10"/>
    <p:sldId id="302" r:id="rId11"/>
    <p:sldId id="287" r:id="rId12"/>
    <p:sldId id="304" r:id="rId13"/>
    <p:sldId id="305" r:id="rId14"/>
    <p:sldId id="289" r:id="rId15"/>
    <p:sldId id="306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курсу Соціологія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Девіантна поведінка особистості</a:t>
            </a:r>
            <a:endParaRPr lang="uk-UA" sz="5400" b="1" dirty="0" smtClean="0">
              <a:solidFill>
                <a:schemeClr val="bg1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слід ураховувати такі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фактори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3) розбіжності у питаннях щодо правил і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норм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Полжизни на ожидание зеленого: proboknet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6" name="Picture 4" descr="Наш опрос: Большинство проголосовавших новгородцев считают себя примерными  пешеходами - 53 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57531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іологічна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теорія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Фізичні особливості є причиною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256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Чезаре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Ломброзо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1835-1909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Чезаре Ломброзо — Цикло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680490" cy="2447914"/>
          </a:xfrm>
          <a:prstGeom prst="rect">
            <a:avLst/>
          </a:prstGeom>
          <a:noFill/>
        </p:spPr>
      </p:pic>
      <p:pic>
        <p:nvPicPr>
          <p:cNvPr id="11268" name="Picture 4" descr="6 ноября: Чезаре Ломброзо – морфологические критер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786058"/>
            <a:ext cx="4000528" cy="318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Психоаналітична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теорія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Психічні особливості переживання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внутрішньособистісного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конфлікту 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причиною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256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Фройд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1856-1939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Инфантилизация общества потребления, как делаетс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357694"/>
            <a:ext cx="2571768" cy="1445914"/>
          </a:xfrm>
          <a:prstGeom prst="rect">
            <a:avLst/>
          </a:prstGeom>
          <a:noFill/>
        </p:spPr>
      </p:pic>
      <p:pic>
        <p:nvPicPr>
          <p:cNvPr id="34820" name="Picture 4" descr="Фрейд, Зигмунд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857364"/>
            <a:ext cx="1712455" cy="2328939"/>
          </a:xfrm>
          <a:prstGeom prst="rect">
            <a:avLst/>
          </a:prstGeom>
          <a:noFill/>
        </p:spPr>
      </p:pic>
      <p:sp>
        <p:nvSpPr>
          <p:cNvPr id="34822" name="AutoShape 6" descr="Вчені розповіли про нову шкоду палі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Вчені розповіли про нову шкоду палі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928934"/>
            <a:ext cx="2357454" cy="1556668"/>
          </a:xfrm>
          <a:prstGeom prst="rect">
            <a:avLst/>
          </a:prstGeom>
          <a:noFill/>
        </p:spPr>
      </p:pic>
      <p:pic>
        <p:nvPicPr>
          <p:cNvPr id="34826" name="Picture 10" descr="Маменькин сынок твой мужчина. - Психология и эзотер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429000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Аномії Е. Дюркгейма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зокрема самогубство, здійснюється через відсутність норм</a:t>
            </a:r>
          </a:p>
          <a:p>
            <a:pPr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Аномія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це такий суспільний стан,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якому значна частина людей знає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існування зобов’язальних нормативів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але нехтує ними,ставиться до них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негативно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або байдуже.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85776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Еміль Дюркгейм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1858-1917)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AutoShape 6" descr="Вчені розповіли про нову шкоду палі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Эмиль Дюркгейм | PSY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722955" cy="2989354"/>
          </a:xfrm>
          <a:prstGeom prst="rect">
            <a:avLst/>
          </a:prstGeom>
          <a:noFill/>
        </p:spPr>
      </p:pic>
      <p:pic>
        <p:nvPicPr>
          <p:cNvPr id="35844" name="Picture 4" descr="LE SUICIDE, ETUDE DE SOCIOLOGIE de DURKHEIM Emile | Achat livres - Ref  RO40147708 - le-livre.f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143248"/>
            <a:ext cx="1740633" cy="274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Аномії Р.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Мертона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відбувається, коли існує розрив між цілями суспільства та схвалюваними засобами їх досягнення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Мертон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(1910-2003)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Мертон, Роберт Кинг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1618024" cy="2271705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22" y="2857496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адаптації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Схвалювані суспільством цілі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Схвалювані суспільством засоби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Конформізм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Інновація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Ритуалізм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Ретритизм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Бунт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навішування ярликів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своєрідний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ярлик (стигма),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яким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що мають владу, позначають поведінку більш слабких груп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Говард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Беккер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1928)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oward S. BECKER – Banco de Lect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1911264" cy="1976421"/>
          </a:xfrm>
          <a:prstGeom prst="rect">
            <a:avLst/>
          </a:prstGeom>
          <a:noFill/>
        </p:spPr>
      </p:pic>
      <p:pic>
        <p:nvPicPr>
          <p:cNvPr id="12" name="Рисунок 11" descr="x_0e0926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143248"/>
            <a:ext cx="2505080" cy="255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Ресоціалізація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процес засвоєння нових соціальних ролей і статусів, цінностей і знань на певному етапі житті людини.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Я – батько!»: як народження дитини змінило гуляйпільських татус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2087488" cy="1174212"/>
          </a:xfrm>
          <a:prstGeom prst="rect">
            <a:avLst/>
          </a:prstGeom>
          <a:noFill/>
        </p:spPr>
      </p:pic>
      <p:pic>
        <p:nvPicPr>
          <p:cNvPr id="13316" name="Picture 4" descr="Фотография на тему Счастливые студенты | Press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643182"/>
            <a:ext cx="1785950" cy="1202539"/>
          </a:xfrm>
          <a:prstGeom prst="rect">
            <a:avLst/>
          </a:prstGeom>
          <a:noFill/>
        </p:spPr>
      </p:pic>
      <p:pic>
        <p:nvPicPr>
          <p:cNvPr id="13318" name="Picture 6" descr="Если официальная работа за границей - это ваша заветная мечта, то достичь  успеха можно несколькими способами | Новости на Gazeta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571744"/>
            <a:ext cx="2286016" cy="1270870"/>
          </a:xfrm>
          <a:prstGeom prst="rect">
            <a:avLst/>
          </a:prstGeom>
          <a:noFill/>
        </p:spPr>
      </p:pic>
      <p:pic>
        <p:nvPicPr>
          <p:cNvPr id="13320" name="Picture 8" descr="Сколько можно делать из женщин кухарок? В XXI веке вахта у плиты должна  быть общей почетной обязанность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143380"/>
            <a:ext cx="2071702" cy="1380073"/>
          </a:xfrm>
          <a:prstGeom prst="rect">
            <a:avLst/>
          </a:prstGeom>
          <a:noFill/>
        </p:spPr>
      </p:pic>
      <p:pic>
        <p:nvPicPr>
          <p:cNvPr id="13322" name="Picture 10" descr="Плюсы при переезде в другую страну | Польша Сегодн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4143380"/>
            <a:ext cx="2643206" cy="148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Десоціалізація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процес, зворотній соціалізації, втрата індивідом соціальних цінностей і норм, що супроводжується його відчуженням від своєї групи</a:t>
            </a:r>
            <a:r>
              <a:rPr lang="uk-UA" i="1" dirty="0" smtClean="0"/>
              <a:t>.</a:t>
            </a:r>
            <a:endParaRPr lang="en-GB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Аскет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49996"/>
            <a:ext cx="2428892" cy="1617212"/>
          </a:xfrm>
          <a:prstGeom prst="rect">
            <a:avLst/>
          </a:prstGeom>
          <a:noFill/>
        </p:spPr>
      </p:pic>
      <p:pic>
        <p:nvPicPr>
          <p:cNvPr id="27652" name="Picture 4" descr="Аскетизм | Православие и м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786058"/>
            <a:ext cx="2629871" cy="1571636"/>
          </a:xfrm>
          <a:prstGeom prst="rect">
            <a:avLst/>
          </a:prstGeom>
          <a:noFill/>
        </p:spPr>
      </p:pic>
      <p:pic>
        <p:nvPicPr>
          <p:cNvPr id="27654" name="Picture 6" descr="Довічне ув'язнення отримав молодик, який поранив таксиста і вбив  військовослужбовця - Главк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00570"/>
            <a:ext cx="2286016" cy="1524011"/>
          </a:xfrm>
          <a:prstGeom prst="rect">
            <a:avLst/>
          </a:prstGeom>
          <a:noFill/>
        </p:spPr>
      </p:pic>
      <p:pic>
        <p:nvPicPr>
          <p:cNvPr id="27656" name="Picture 8" descr="Чем грозит социальная изоляция взрослому человеку? | Eurasia Dia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500570"/>
            <a:ext cx="2357454" cy="144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девіантною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 лат.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deviatio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відхилення) розуміють: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дії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та вчинки людей, соціальних груп, що суперечать соціальним нормам чи визнаним шаблонам і стандартам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поведінки</a:t>
            </a:r>
          </a:p>
          <a:p>
            <a:pPr marL="342900" indent="-342900" fontAlgn="t">
              <a:buAutoNum type="arabicParenR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2.) соціальне явище, виражене в масових формах  людської діяльності, які не відповідають офіційно встановленим чи фактично сформованим у даному суспільстві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нормам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Міжнародна науково-практична конференція студентів, аспірантів та науковців  «Практична психологія у сучасному вимірі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428868"/>
            <a:ext cx="1714512" cy="1148723"/>
          </a:xfrm>
          <a:prstGeom prst="rect">
            <a:avLst/>
          </a:prstGeom>
          <a:noFill/>
        </p:spPr>
      </p:pic>
      <p:pic>
        <p:nvPicPr>
          <p:cNvPr id="28678" name="Picture 6" descr="Home - Sociology - LibGuides at Watchung Hills Regional High Sch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14818"/>
            <a:ext cx="1214446" cy="1100592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5857884" y="335756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Стрелка вправо 15"/>
          <p:cNvSpPr/>
          <p:nvPr/>
        </p:nvSpPr>
        <p:spPr>
          <a:xfrm>
            <a:off x="5929322" y="500063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евіація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це поведінка, котру розглядають як відхилення від групових норм і соціальних правил.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Два типи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1.)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Первинна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2.) Вторинна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Как пережить сессию: небанальные секреты борьбы со стрессом |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2714644" cy="1497296"/>
          </a:xfrm>
          <a:prstGeom prst="rect">
            <a:avLst/>
          </a:prstGeom>
          <a:noFill/>
        </p:spPr>
      </p:pic>
      <p:pic>
        <p:nvPicPr>
          <p:cNvPr id="30728" name="Picture 8" descr="К чему снится бить посуду во сне. К чему снится битая посу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285992"/>
            <a:ext cx="1500893" cy="1857356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4786314" y="314324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4500570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Делінквентна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поведінка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особистості, що передбачає порушення законодавства держави, прав і свобод інших громадян </a:t>
            </a:r>
          </a:p>
          <a:p>
            <a:pPr fontAlgn="t"/>
            <a:endParaRPr lang="uk-UA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ермские друзья Оуш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14686"/>
            <a:ext cx="2393110" cy="1595407"/>
          </a:xfrm>
          <a:prstGeom prst="rect">
            <a:avLst/>
          </a:prstGeom>
          <a:noFill/>
        </p:spPr>
      </p:pic>
      <p:pic>
        <p:nvPicPr>
          <p:cNvPr id="29700" name="Picture 4" descr="Некий киберпреступник продаёт 550 млн украденных пользовательских данн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14685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може бути позитивною: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uk-UA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Звездная ночь. Винсент Ван Гог. &quot;Магия ночи в мировой живописи&quot;. Культурный  регион. Artef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2214578" cy="1745711"/>
          </a:xfrm>
          <a:prstGeom prst="rect">
            <a:avLst/>
          </a:prstGeom>
          <a:noFill/>
        </p:spPr>
      </p:pic>
      <p:pic>
        <p:nvPicPr>
          <p:cNvPr id="31748" name="Picture 4" descr="Модерн - Архитектурные стили - Дизайн и архитектура растут здесь - Артиш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428869"/>
            <a:ext cx="2643206" cy="1755255"/>
          </a:xfrm>
          <a:prstGeom prst="rect">
            <a:avLst/>
          </a:prstGeom>
          <a:noFill/>
        </p:spPr>
      </p:pic>
      <p:sp>
        <p:nvSpPr>
          <p:cNvPr id="31750" name="AutoShape 6" descr="Contempo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2" name="AutoShape 8" descr="Contempo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4" name="Picture 10" descr="Contemporary - Танцы - это внутрений ми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357694"/>
            <a:ext cx="2357454" cy="1467295"/>
          </a:xfrm>
          <a:prstGeom prst="rect">
            <a:avLst/>
          </a:prstGeom>
          <a:noFill/>
        </p:spPr>
      </p:pic>
      <p:sp>
        <p:nvSpPr>
          <p:cNvPr id="31756" name="AutoShape 12" descr="ПРОФЕСОРСЬКО-ВИКЛАДАЦЬКОГО СКЛАДУ І СТУДЕН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8" name="Picture 14" descr="Авангард: що таке деконструкція в одязі? | LIG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786190"/>
            <a:ext cx="1577563" cy="201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слід ураховувати такі фактори: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релятивну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природу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Факты и мифы о бомбардировках Дрездена | Культура и стиль жизни в Германии  и Европе | DW | 13.02.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000372"/>
            <a:ext cx="3786214" cy="2129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слід ураховувати такі фактори: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) невизначеність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сподівань</a:t>
            </a:r>
          </a:p>
          <a:p>
            <a:pPr algn="just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Так ли были губительны корсеты?: dombusin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3214710" cy="245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367</Words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97</cp:revision>
  <dcterms:created xsi:type="dcterms:W3CDTF">2020-01-31T13:06:55Z</dcterms:created>
  <dcterms:modified xsi:type="dcterms:W3CDTF">2020-09-10T15:03:01Z</dcterms:modified>
</cp:coreProperties>
</file>