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72" d="100"/>
          <a:sy n="72" d="100"/>
        </p:scale>
        <p:origin x="-1320" y="-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2025-04-03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15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97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7278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921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3444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601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80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916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6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679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19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16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97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30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66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03.04.2025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21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rstat.gov.ua/" TargetMode="External"/><Relationship Id="rId2" Type="http://schemas.openxmlformats.org/officeDocument/2006/relationships/hyperlink" Target="http://zakon.rada.gov.u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oodcalculators.com/marginal-utility-calculator" TargetMode="External"/><Relationship Id="rId4" Type="http://schemas.openxmlformats.org/officeDocument/2006/relationships/hyperlink" Target="http://www.me.gov.u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6" y="415636"/>
            <a:ext cx="8783782" cy="1373408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uk-UA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   </a:t>
            </a:r>
            <a:r>
              <a:rPr lang="uk-UA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ЛОГІСТИКА У ПІДПРИЄМНИЦТВІ</a:t>
            </a:r>
            <a: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 dirty="0" smtClean="0">
                <a:solidFill>
                  <a:srgbClr val="C00000"/>
                </a:solidFill>
                <a:latin typeface="Cambria" panose="02040503050406030204" pitchFamily="18" charset="0"/>
              </a:rPr>
            </a:b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7408" y="2636580"/>
            <a:ext cx="8759687" cy="336665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uk-UA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Викладач: </a:t>
            </a:r>
          </a:p>
          <a:p>
            <a:pPr algn="ctr"/>
            <a:r>
              <a:rPr lang="uk-UA" sz="2400" b="1" i="1" dirty="0">
                <a:solidFill>
                  <a:srgbClr val="C00000"/>
                </a:solidFill>
                <a:latin typeface="Cambria" pitchFamily="18" charset="0"/>
              </a:rPr>
              <a:t>ОГЛОБЛІНА ВІКТОРІЯ ОЛЕКСАНДРІВНА</a:t>
            </a:r>
            <a:endParaRPr lang="ru-RU" sz="2400" b="1" i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spcBef>
                <a:spcPts val="0"/>
              </a:spcBef>
            </a:pPr>
            <a:endParaRPr lang="uk-UA" sz="2400" b="1" i="1" dirty="0">
              <a:solidFill>
                <a:schemeClr val="accent2">
                  <a:lumMod val="75000"/>
                </a:schemeClr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indent="-457200" algn="ctr"/>
            <a:r>
              <a:rPr lang="uk-UA" sz="2000" b="1" i="1" dirty="0" err="1">
                <a:solidFill>
                  <a:schemeClr val="tx1"/>
                </a:solidFill>
                <a:latin typeface="Cambria" pitchFamily="18" charset="0"/>
              </a:rPr>
              <a:t>к.е.н</a:t>
            </a:r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., доцент кафедри </a:t>
            </a:r>
            <a:endParaRPr lang="uk-UA" sz="2000" b="1" i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457200" indent="-457200" algn="ctr"/>
            <a:r>
              <a:rPr lang="uk-UA" sz="2000" b="1" i="1" dirty="0" smtClean="0">
                <a:solidFill>
                  <a:schemeClr val="tx1"/>
                </a:solidFill>
                <a:latin typeface="Cambria" pitchFamily="18" charset="0"/>
              </a:rPr>
              <a:t>інформаційної </a:t>
            </a:r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економіки, підприємництва   та фінансів</a:t>
            </a:r>
          </a:p>
          <a:p>
            <a:pPr marL="457200" indent="-457200" algn="ctr"/>
            <a:r>
              <a:rPr lang="uk-UA" sz="2000" b="1" i="1" dirty="0">
                <a:solidFill>
                  <a:schemeClr val="tx1"/>
                </a:solidFill>
                <a:latin typeface="Cambria" pitchFamily="18" charset="0"/>
              </a:rPr>
              <a:t>Інженерного навчально-наукового інституту ім. Ю.М. Потебні Запорізького національного університету</a:t>
            </a:r>
            <a:endParaRPr lang="ru-RU" sz="2000" b="1" i="1" dirty="0">
              <a:solidFill>
                <a:schemeClr val="tx1"/>
              </a:solidFill>
              <a:latin typeface="Cambria" pitchFamily="18" charset="0"/>
            </a:endParaRPr>
          </a:p>
          <a:p>
            <a:pPr algn="l">
              <a:spcBef>
                <a:spcPts val="0"/>
              </a:spcBef>
            </a:pPr>
            <a:endParaRPr lang="x-none" sz="2400" i="1" dirty="0">
              <a:solidFill>
                <a:schemeClr val="tx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1099930"/>
            <a:ext cx="8958470" cy="425395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uk-UA" altLang="ru-RU" sz="2000" b="1" i="1" dirty="0" smtClean="0">
              <a:solidFill>
                <a:srgbClr val="C00000"/>
              </a:solidFill>
            </a:endParaRPr>
          </a:p>
          <a:p>
            <a:pPr algn="ctr">
              <a:buNone/>
              <a:defRPr/>
            </a:pPr>
            <a:r>
              <a:rPr lang="uk-UA" altLang="ru-RU" sz="2800" b="1" i="1" dirty="0" smtClean="0">
                <a:solidFill>
                  <a:srgbClr val="C00000"/>
                </a:solidFill>
              </a:rPr>
              <a:t>  </a:t>
            </a:r>
            <a:r>
              <a:rPr lang="uk-UA" altLang="ru-RU" sz="2800" b="1" i="1" dirty="0" smtClean="0">
                <a:solidFill>
                  <a:srgbClr val="C00000"/>
                </a:solidFill>
                <a:latin typeface="Cambria" pitchFamily="18" charset="0"/>
              </a:rPr>
              <a:t>МЕТА КУРСУ</a:t>
            </a:r>
          </a:p>
          <a:p>
            <a:pPr algn="ctr">
              <a:buNone/>
            </a:pPr>
            <a:endParaRPr lang="uk-UA" altLang="ru-RU" sz="2400" b="1" i="1" dirty="0">
              <a:solidFill>
                <a:srgbClr val="C00000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uk-UA" sz="2400" i="1" dirty="0" smtClean="0">
                <a:solidFill>
                  <a:schemeClr val="tx1"/>
                </a:solidFill>
              </a:rPr>
              <a:t>    </a:t>
            </a:r>
            <a:r>
              <a:rPr lang="uk-UA" sz="2400" i="1" dirty="0">
                <a:solidFill>
                  <a:schemeClr val="tx1"/>
                </a:solidFill>
              </a:rPr>
              <a:t>формування у студентів системних знань і розуміння концептуальних основ логістики як інструмента ринкової економіки, теорії і практики розвитку цього напряму та набуття вмінь і навичок ефективного управління матеріальними потоками</a:t>
            </a:r>
            <a:r>
              <a:rPr lang="uk-UA" sz="2400" i="1" dirty="0" smtClean="0">
                <a:solidFill>
                  <a:schemeClr val="tx1"/>
                </a:solidFill>
              </a:rPr>
              <a:t>. </a:t>
            </a:r>
            <a:endParaRPr lang="uk-UA" sz="2400" i="1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ru-RU" sz="2400" i="1" dirty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x-none" sz="2200" b="1" i="1" dirty="0">
              <a:solidFill>
                <a:srgbClr val="002060"/>
              </a:solidFill>
              <a:effectLst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200" i="1" dirty="0">
              <a:effectLst/>
              <a:latin typeface="Cambria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453" y="665018"/>
            <a:ext cx="9337965" cy="573578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Cambria" pitchFamily="18" charset="0"/>
              </a:rPr>
              <a:t>ПРОГРАМНІ КОМПЕТЕНТНОСТІ: </a:t>
            </a:r>
          </a:p>
          <a:p>
            <a:pPr marL="0" indent="0" algn="just">
              <a:buNone/>
            </a:pPr>
            <a:endParaRPr lang="uk-UA" sz="2400" b="1" i="1" dirty="0" smtClean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accent1"/>
                </a:solidFill>
              </a:rPr>
              <a:t>Загальні </a:t>
            </a:r>
            <a:r>
              <a:rPr lang="uk-UA" sz="2400" b="1" i="1" dirty="0">
                <a:solidFill>
                  <a:schemeClr val="accent1"/>
                </a:solidFill>
              </a:rPr>
              <a:t>компетентності</a:t>
            </a:r>
            <a:r>
              <a:rPr lang="uk-UA" sz="2400" b="1" dirty="0">
                <a:solidFill>
                  <a:schemeClr val="accent1"/>
                </a:solidFill>
              </a:rPr>
              <a:t> (ЗК):</a:t>
            </a:r>
            <a:endParaRPr lang="ru-RU" sz="2400" b="1" dirty="0">
              <a:solidFill>
                <a:schemeClr val="accent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ЗК02. Здатність застосовувати знання у практичних ситуаціях.</a:t>
            </a:r>
            <a:endParaRPr lang="ru-RU" sz="2400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ЗК03. Здатність планувати та управляти часом.</a:t>
            </a:r>
            <a:endParaRPr lang="ru-RU" sz="2400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ЗК12. Здатність працювати </a:t>
            </a:r>
            <a:r>
              <a:rPr lang="uk-UA" sz="2400" i="1" dirty="0" err="1">
                <a:solidFill>
                  <a:schemeClr val="tx1"/>
                </a:solidFill>
              </a:rPr>
              <a:t>автономно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ru-RU" sz="2400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uk-UA" sz="2400" b="1" i="1" dirty="0" smtClean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r>
              <a:rPr lang="uk-UA" sz="2400" b="1" i="1" dirty="0" smtClean="0">
                <a:solidFill>
                  <a:schemeClr val="accent1"/>
                </a:solidFill>
              </a:rPr>
              <a:t>Спеціальні </a:t>
            </a:r>
            <a:r>
              <a:rPr lang="uk-UA" sz="2400" b="1" i="1" dirty="0">
                <a:solidFill>
                  <a:schemeClr val="accent1"/>
                </a:solidFill>
              </a:rPr>
              <a:t>компетентності</a:t>
            </a:r>
            <a:r>
              <a:rPr lang="uk-UA" sz="2400" b="1" dirty="0">
                <a:solidFill>
                  <a:schemeClr val="accent1"/>
                </a:solidFill>
              </a:rPr>
              <a:t> (СК):</a:t>
            </a:r>
            <a:endParaRPr lang="ru-RU" sz="2400" b="1" dirty="0">
              <a:solidFill>
                <a:schemeClr val="accent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СК10. Здатність визначати, обґрунтовувати та брати відповідальність за професійні рішення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ru-RU" sz="2400" i="1" dirty="0">
              <a:solidFill>
                <a:schemeClr val="tx1"/>
              </a:solidFill>
            </a:endParaRPr>
          </a:p>
          <a:p>
            <a:pPr marL="0" lvl="0" indent="0" algn="just">
              <a:buNone/>
            </a:pPr>
            <a:endParaRPr lang="ru-RU" sz="2400" b="1" i="1" dirty="0" smtClean="0">
              <a:solidFill>
                <a:schemeClr val="tx1"/>
              </a:solidFill>
            </a:endParaRPr>
          </a:p>
          <a:p>
            <a:pPr lvl="0"/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endParaRPr lang="ru-RU" sz="2400" i="1" dirty="0">
              <a:solidFill>
                <a:srgbClr val="00206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854" y="1662545"/>
            <a:ext cx="9199419" cy="4544526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just"/>
            <a:r>
              <a:rPr lang="uk-UA" sz="2400" i="1" dirty="0">
                <a:solidFill>
                  <a:schemeClr val="tx1"/>
                </a:solidFill>
              </a:rPr>
              <a:t>Логістика як наука про управління матеріальними потоками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ru-RU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Основні об’єкти логістики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uk-UA" sz="2400" b="1" i="1" dirty="0" smtClean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Логістичні системи і ланцюги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ru-RU" sz="2400" b="1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Основи логістики промислового виробництва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uk-UA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Стратегія логістичного управління підприємством</a:t>
            </a:r>
            <a:r>
              <a:rPr lang="ru-RU" sz="2400" i="1" dirty="0" smtClean="0">
                <a:solidFill>
                  <a:schemeClr val="tx1"/>
                </a:solidFill>
              </a:rPr>
              <a:t>.</a:t>
            </a:r>
            <a:endParaRPr lang="uk-UA" altLang="ru-RU" sz="2400" b="1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Взаємодія логістичного управління  з маркетингом</a:t>
            </a:r>
            <a:r>
              <a:rPr lang="uk-UA" sz="2400" b="1" i="1" dirty="0" smtClean="0">
                <a:solidFill>
                  <a:schemeClr val="tx1"/>
                </a:solidFill>
              </a:rPr>
              <a:t>.</a:t>
            </a:r>
            <a:endParaRPr lang="uk-UA" sz="2400" b="1" i="1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Підтримуючі функції логістичного менеджменту промислового підприємства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uk-UA" sz="2400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2400" i="1" dirty="0">
                <a:solidFill>
                  <a:schemeClr val="tx1"/>
                </a:solidFill>
              </a:rPr>
              <a:t>Транспортна, інформаційна та складська логістика</a:t>
            </a:r>
            <a:r>
              <a:rPr lang="uk-UA" sz="2400" i="1" dirty="0" smtClean="0">
                <a:solidFill>
                  <a:schemeClr val="tx1"/>
                </a:solidFill>
              </a:rPr>
              <a:t>.</a:t>
            </a:r>
            <a:endParaRPr lang="uk-UA" altLang="ru-RU" sz="2400" b="1" i="1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None/>
            </a:pPr>
            <a:endParaRPr lang="uk-UA" sz="2000" i="1" dirty="0">
              <a:solidFill>
                <a:schemeClr val="tx1"/>
              </a:solidFill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000" i="1" dirty="0">
              <a:solidFill>
                <a:schemeClr val="tx1"/>
              </a:solidFill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672" y="228599"/>
            <a:ext cx="8936183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ЗМІСТ ДИСЦИПЛІНИ: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4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27" y="1551709"/>
            <a:ext cx="9421091" cy="4696926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Офіційний сайт Законодавство України URL: </a:t>
            </a:r>
            <a:r>
              <a:rPr lang="uk-UA" sz="2400" i="1" u="sng" dirty="0">
                <a:solidFill>
                  <a:schemeClr val="tx1"/>
                </a:solidFill>
                <a:hlinkClick r:id="rId2"/>
              </a:rPr>
              <a:t>http://zakon.rada.gov.ua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Державна служба статистики України: офіційний веб-сайт. URL: </a:t>
            </a:r>
            <a:r>
              <a:rPr lang="uk-UA" sz="2400" i="1" u="sng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pl-PL" sz="2400" i="1" u="sng" dirty="0">
                <a:solidFill>
                  <a:schemeClr val="tx1"/>
                </a:solidFill>
                <a:hlinkClick r:id="rId3"/>
              </a:rPr>
              <a:t>www</a:t>
            </a:r>
            <a:r>
              <a:rPr lang="uk-UA" sz="2400" i="1" u="sng" dirty="0">
                <a:solidFill>
                  <a:schemeClr val="tx1"/>
                </a:solidFill>
                <a:hlinkClick r:id="rId3"/>
              </a:rPr>
              <a:t>.</a:t>
            </a:r>
            <a:r>
              <a:rPr lang="pl-PL" sz="2400" i="1" u="sng" dirty="0">
                <a:solidFill>
                  <a:schemeClr val="tx1"/>
                </a:solidFill>
                <a:hlinkClick r:id="rId3"/>
              </a:rPr>
              <a:t>ukrstat</a:t>
            </a:r>
            <a:r>
              <a:rPr lang="uk-UA" sz="2400" i="1" u="sng" dirty="0">
                <a:solidFill>
                  <a:schemeClr val="tx1"/>
                </a:solidFill>
                <a:hlinkClick r:id="rId3"/>
              </a:rPr>
              <a:t>.gov.ua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>
                <a:solidFill>
                  <a:schemeClr val="tx1"/>
                </a:solidFill>
              </a:rPr>
              <a:t>Міністерство економіки України: офіційний веб-сайт. URL: </a:t>
            </a:r>
            <a:r>
              <a:rPr lang="uk-UA" sz="2400" i="1" u="sng" dirty="0">
                <a:solidFill>
                  <a:schemeClr val="tx1"/>
                </a:solidFill>
                <a:hlinkClick r:id="rId4"/>
              </a:rPr>
              <a:t>www.me.gov.ua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 err="1">
                <a:solidFill>
                  <a:schemeClr val="tx1"/>
                </a:solidFill>
              </a:rPr>
              <a:t>Mathematics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Statistics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and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Analysis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// </a:t>
            </a:r>
            <a:r>
              <a:rPr lang="uk-UA" sz="2400" i="1" dirty="0" err="1">
                <a:solidFill>
                  <a:schemeClr val="tx1"/>
                </a:solidFill>
              </a:rPr>
              <a:t>Good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: веб-сайт. URL: </a:t>
            </a:r>
            <a:r>
              <a:rPr lang="uk-UA" sz="2400" i="1" u="sng" dirty="0">
                <a:solidFill>
                  <a:schemeClr val="tx1"/>
                </a:solidFill>
                <a:hlinkClick r:id="rId5"/>
              </a:rPr>
              <a:t>https://goodcalculators.com/marginal-utility-calculator</a:t>
            </a:r>
            <a:endParaRPr lang="ru-RU" sz="2400" i="1" dirty="0">
              <a:solidFill>
                <a:schemeClr val="tx1"/>
              </a:solidFill>
            </a:endParaRPr>
          </a:p>
          <a:p>
            <a:pPr lvl="0" algn="just"/>
            <a:r>
              <a:rPr lang="uk-UA" sz="2400" i="1" dirty="0" err="1">
                <a:solidFill>
                  <a:schemeClr val="tx1"/>
                </a:solidFill>
              </a:rPr>
              <a:t>Price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Elasticity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of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Demand</a:t>
            </a:r>
            <a:r>
              <a:rPr lang="uk-UA" sz="2400" i="1" dirty="0">
                <a:solidFill>
                  <a:schemeClr val="tx1"/>
                </a:solidFill>
              </a:rPr>
              <a:t> (PED) </a:t>
            </a:r>
            <a:r>
              <a:rPr lang="uk-UA" sz="2400" i="1" dirty="0" err="1">
                <a:solidFill>
                  <a:schemeClr val="tx1"/>
                </a:solidFill>
              </a:rPr>
              <a:t>Calculator</a:t>
            </a:r>
            <a:r>
              <a:rPr lang="uk-UA" sz="2400" i="1" dirty="0">
                <a:solidFill>
                  <a:schemeClr val="tx1"/>
                </a:solidFill>
              </a:rPr>
              <a:t> // </a:t>
            </a:r>
            <a:r>
              <a:rPr lang="uk-UA" sz="2400" i="1" dirty="0" err="1">
                <a:solidFill>
                  <a:schemeClr val="tx1"/>
                </a:solidFill>
              </a:rPr>
              <a:t>Good</a:t>
            </a:r>
            <a:r>
              <a:rPr lang="uk-UA" sz="2400" i="1" dirty="0">
                <a:solidFill>
                  <a:schemeClr val="tx1"/>
                </a:solidFill>
              </a:rPr>
              <a:t> </a:t>
            </a:r>
            <a:r>
              <a:rPr lang="uk-UA" sz="2400" i="1" dirty="0" err="1">
                <a:solidFill>
                  <a:schemeClr val="tx1"/>
                </a:solidFill>
              </a:rPr>
              <a:t>calculators</a:t>
            </a:r>
            <a:r>
              <a:rPr lang="uk-UA" sz="2400" i="1" dirty="0">
                <a:solidFill>
                  <a:schemeClr val="tx1"/>
                </a:solidFill>
              </a:rPr>
              <a:t>: веб-сайт. URL: https://goodcalculators.com/price-elasticity-of-demand-calculator</a:t>
            </a:r>
            <a:endParaRPr lang="ru-RU" sz="2400" i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x-none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64" y="228600"/>
            <a:ext cx="8839200" cy="10044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uk-UA" sz="2000" b="1" i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БАЗОВІ ІНФОРМАЦІЙНІ РЕСУРСИ:</a:t>
            </a:r>
            <a: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/>
            </a:r>
            <a:br>
              <a:rPr lang="x-none" sz="2800" b="1" i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x-none" sz="2800" b="1" i="1" dirty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1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2688</TotalTime>
  <Words>231</Words>
  <Application>Microsoft Office PowerPoint</Application>
  <PresentationFormat>Произвольный</PresentationFormat>
  <Paragraphs>44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    ЛОГІСТИКА У ПІДПРИЄМНИЦТВІ </vt:lpstr>
      <vt:lpstr>Презентация PowerPoint</vt:lpstr>
      <vt:lpstr>Презентация PowerPoint</vt:lpstr>
      <vt:lpstr> ЗМІСТ ДИСЦИПЛІНИ: </vt:lpstr>
      <vt:lpstr> БАЗОВІ ІНФОРМАЦІЙНІ РЕСУРСИ: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177</cp:revision>
  <dcterms:created xsi:type="dcterms:W3CDTF">2019-11-02T14:16:53Z</dcterms:created>
  <dcterms:modified xsi:type="dcterms:W3CDTF">2025-04-03T11:02:12Z</dcterms:modified>
</cp:coreProperties>
</file>