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372"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86597B-3280-442C-ADCC-ED31D503F5A8}" type="datetimeFigureOut">
              <a:rPr lang="ru-RU"/>
              <a:pPr>
                <a:defRPr/>
              </a:pPr>
              <a:t>10.10.2021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8705FC-664E-4169-9D83-3CBB87F95D2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9DA172-7D5A-4D8B-90EF-2EAAFDF3D2C1}" type="datetimeFigureOut">
              <a:rPr lang="ru-RU"/>
              <a:pPr>
                <a:defRPr/>
              </a:pPr>
              <a:t>10.10.2021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D57295-F0E2-49F4-95DA-4859BA5C27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F1B8A6A-B607-4320-9AE6-6C89497FFA2A}" type="datetimeFigureOut">
              <a:rPr lang="ru-RU"/>
              <a:pPr>
                <a:defRPr/>
              </a:pPr>
              <a:t>10.10.2021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9EB145-0BB4-4245-9F72-8F77A89A3E4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185ABE-F039-4488-BC39-F5E6E6FD00A9}" type="datetimeFigureOut">
              <a:rPr lang="ru-RU"/>
              <a:pPr>
                <a:defRPr/>
              </a:pPr>
              <a:t>10.10.2021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4E95BD-5F02-4284-965D-903A4DDBBA6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7EACBD-6F38-4D00-AE32-00C6B617AD0C}" type="datetimeFigureOut">
              <a:rPr lang="ru-RU"/>
              <a:pPr>
                <a:defRPr/>
              </a:pPr>
              <a:t>10.10.2021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4495CB-05E4-49E6-B814-93A987C21C2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415563-0587-48E5-AA84-875B50111613}" type="datetimeFigureOut">
              <a:rPr lang="ru-RU"/>
              <a:pPr>
                <a:defRPr/>
              </a:pPr>
              <a:t>10.10.2021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FF8173-A9AA-471D-B8A8-D9FA013D5D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5182DD0-49B8-4E90-8E13-5A8AEA34EC39}" type="datetimeFigureOut">
              <a:rPr lang="ru-RU"/>
              <a:pPr>
                <a:defRPr/>
              </a:pPr>
              <a:t>10.10.2021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FC58E6-63A2-4ABD-9FFD-05621E3F17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6A0F77-E74E-4F6B-84E7-F23949C778FB}" type="datetimeFigureOut">
              <a:rPr lang="ru-RU"/>
              <a:pPr>
                <a:defRPr/>
              </a:pPr>
              <a:t>10.10.2021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3478590-FD90-450D-9A4F-55FE5F74244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82FF950-99B5-4827-A5D4-BC25BE59A045}" type="datetimeFigureOut">
              <a:rPr lang="ru-RU"/>
              <a:pPr>
                <a:defRPr/>
              </a:pPr>
              <a:t>10.10.2021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F071C2F-8AA8-41D1-A07C-0A2F3F886B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0BE1BB2-61C6-45D8-92D4-954B543BF001}" type="datetimeFigureOut">
              <a:rPr lang="ru-RU"/>
              <a:pPr>
                <a:defRPr/>
              </a:pPr>
              <a:t>10.10.2021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5AFFEAC-13ED-48EA-83CD-B87BF147DDA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638459-B2A2-439C-BC29-6BBB808956BB}" type="datetimeFigureOut">
              <a:rPr lang="ru-RU"/>
              <a:pPr>
                <a:defRPr/>
              </a:pPr>
              <a:t>10.10.2021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EB4B4B3-DBE1-48D1-A514-24C04639464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4F740C1-AA40-45C2-988F-E9E981030C0D}" type="datetimeFigureOut">
              <a:rPr lang="ru-RU"/>
              <a:pPr>
                <a:defRPr/>
              </a:pPr>
              <a:t>10.10.2021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0288D6-FB62-4CCD-AD56-C64D706640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96CF45-6ACD-4393-A83B-D74A86BF4EB6}" type="datetimeFigureOut">
              <a:rPr lang="ru-RU"/>
              <a:pPr>
                <a:defRPr/>
              </a:pPr>
              <a:t>10.10.2021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108092-C91A-49E7-AD54-51BC892309C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1536174"/>
            <a:ext cx="9144000" cy="3785652"/>
          </a:xfrm>
          <a:prstGeom prst="rect">
            <a:avLst/>
          </a:prstGeom>
          <a:noFill/>
          <a:ln w="9525">
            <a:noFill/>
            <a:miter lim="800000"/>
            <a:headEnd/>
            <a:tailEnd/>
          </a:ln>
        </p:spPr>
        <p:txBody>
          <a:bodyPr anchor="ctr">
            <a:spAutoFit/>
          </a:bodyPr>
          <a:lstStyle/>
          <a:p>
            <a:pPr algn="ctr" eaLnBrk="0" hangingPunct="0"/>
            <a:r>
              <a:rPr lang="uk-UA" sz="4000" b="1" dirty="0">
                <a:latin typeface="Cambria" pitchFamily="18" charset="0"/>
                <a:cs typeface="Times New Roman" pitchFamily="18" charset="0"/>
              </a:rPr>
              <a:t>ЦІНОУТВОРЕННЯ ТА ЦІНОВА ПОЛІТИКА В УПРАВЛІНСЬКОМУ ОБЛІКУ</a:t>
            </a:r>
          </a:p>
          <a:p>
            <a:pPr algn="ctr" eaLnBrk="0" hangingPunct="0"/>
            <a:endParaRPr lang="uk-UA" sz="4000" b="1" dirty="0">
              <a:latin typeface="Cambria" pitchFamily="18" charset="0"/>
              <a:cs typeface="Times New Roman" pitchFamily="18" charset="0"/>
            </a:endParaRPr>
          </a:p>
          <a:p>
            <a:pPr algn="ctr" eaLnBrk="0" hangingPunct="0"/>
            <a:r>
              <a:rPr lang="uk-UA" sz="4000" b="1" dirty="0">
                <a:latin typeface="Cambria" pitchFamily="18" charset="0"/>
                <a:cs typeface="Times New Roman" pitchFamily="18" charset="0"/>
              </a:rPr>
              <a:t>Тема </a:t>
            </a:r>
            <a:r>
              <a:rPr lang="uk-UA" sz="4000" b="1" dirty="0" smtClean="0">
                <a:latin typeface="Cambria" pitchFamily="18" charset="0"/>
                <a:cs typeface="Times New Roman" pitchFamily="18" charset="0"/>
              </a:rPr>
              <a:t>4. </a:t>
            </a:r>
            <a:r>
              <a:rPr lang="uk-UA" sz="4000" b="1" dirty="0" smtClean="0">
                <a:latin typeface="Cambria" pitchFamily="18" charset="0"/>
              </a:rPr>
              <a:t>Основи практичного ціноутворення</a:t>
            </a:r>
            <a:endParaRPr lang="uk-UA" sz="4000" b="1" dirty="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3. Мета – </a:t>
            </a:r>
            <a:r>
              <a:rPr lang="uk-UA" sz="4000" b="1" dirty="0" smtClean="0">
                <a:latin typeface="Cambria" pitchFamily="18" charset="0"/>
              </a:rPr>
              <a:t>збільшення частки ринку</a:t>
            </a:r>
            <a:r>
              <a:rPr lang="uk-UA" sz="4000" dirty="0" smtClean="0">
                <a:latin typeface="Cambria" pitchFamily="18" charset="0"/>
              </a:rPr>
              <a:t>. Кроки:</a:t>
            </a:r>
            <a:endParaRPr lang="ru-RU" sz="4000" dirty="0" smtClean="0">
              <a:latin typeface="Cambria" pitchFamily="18" charset="0"/>
            </a:endParaRPr>
          </a:p>
          <a:p>
            <a:pPr marL="542925" indent="-361950"/>
            <a:r>
              <a:rPr lang="uk-UA" sz="3600" dirty="0" smtClean="0">
                <a:latin typeface="Cambria" pitchFamily="18" charset="0"/>
              </a:rPr>
              <a:t>– прогнозування кривої попиту;</a:t>
            </a:r>
            <a:endParaRPr lang="ru-RU" sz="3600" dirty="0" smtClean="0">
              <a:latin typeface="Cambria" pitchFamily="18" charset="0"/>
            </a:endParaRPr>
          </a:p>
          <a:p>
            <a:pPr marL="542925" indent="-361950"/>
            <a:r>
              <a:rPr lang="uk-UA" sz="3600" dirty="0" smtClean="0">
                <a:latin typeface="Cambria" pitchFamily="18" charset="0"/>
              </a:rPr>
              <a:t>– визначення мінімальної ціни, з якою фірма може вийти на ринок;</a:t>
            </a:r>
            <a:endParaRPr lang="ru-RU" sz="3600" dirty="0" smtClean="0">
              <a:latin typeface="Cambria" pitchFamily="18" charset="0"/>
            </a:endParaRPr>
          </a:p>
          <a:p>
            <a:pPr marL="542925" indent="-361950"/>
            <a:r>
              <a:rPr lang="uk-UA" sz="3600" dirty="0" smtClean="0">
                <a:latin typeface="Cambria" pitchFamily="18" charset="0"/>
              </a:rPr>
              <a:t>– визначення альтернативних цін у діапазоні конкуруючих товарів;</a:t>
            </a:r>
            <a:endParaRPr lang="ru-RU" sz="3600" dirty="0" smtClean="0">
              <a:latin typeface="Cambria" pitchFamily="18" charset="0"/>
            </a:endParaRPr>
          </a:p>
          <a:p>
            <a:pPr marL="542925" indent="-361950"/>
            <a:r>
              <a:rPr lang="uk-UA" sz="3600" dirty="0" smtClean="0">
                <a:latin typeface="Cambria" pitchFamily="18" charset="0"/>
              </a:rPr>
              <a:t>– визначення реакції конкурентів на кожний з варіантів ціни;</a:t>
            </a:r>
            <a:endParaRPr lang="ru-RU" sz="3600" dirty="0" smtClean="0">
              <a:latin typeface="Cambria" pitchFamily="18" charset="0"/>
            </a:endParaRPr>
          </a:p>
          <a:p>
            <a:pPr marL="542925" indent="-361950"/>
            <a:r>
              <a:rPr lang="uk-UA" sz="3600" dirty="0" smtClean="0">
                <a:latin typeface="Cambria" pitchFamily="18" charset="0"/>
              </a:rPr>
              <a:t>– прогноз приросту частки ринку для кожного з варіантів ціни;</a:t>
            </a:r>
            <a:endParaRPr lang="ru-RU" sz="3600" dirty="0" smtClean="0">
              <a:latin typeface="Cambria" pitchFamily="18" charset="0"/>
            </a:endParaRPr>
          </a:p>
          <a:p>
            <a:pPr marL="542925" indent="-361950"/>
            <a:r>
              <a:rPr lang="uk-UA" sz="3600" dirty="0" smtClean="0">
                <a:latin typeface="Cambria" pitchFamily="18" charset="0"/>
              </a:rPr>
              <a:t>– вибір раціональної ціни.</a:t>
            </a:r>
            <a:endParaRPr lang="ru-RU" sz="3600" dirty="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
            <a:ext cx="9144000" cy="6863417"/>
          </a:xfrm>
          <a:prstGeom prst="rect">
            <a:avLst/>
          </a:prstGeom>
          <a:noFill/>
          <a:ln w="9525">
            <a:noFill/>
            <a:miter lim="800000"/>
            <a:headEnd/>
            <a:tailEnd/>
          </a:ln>
        </p:spPr>
        <p:txBody>
          <a:bodyPr wrap="square">
            <a:spAutoFit/>
          </a:bodyPr>
          <a:lstStyle/>
          <a:p>
            <a:pPr algn="ctr"/>
            <a:r>
              <a:rPr lang="uk-UA" sz="4000" dirty="0" smtClean="0">
                <a:latin typeface="Cambria" pitchFamily="18" charset="0"/>
              </a:rPr>
              <a:t>При визначених ринкових умовах фірми змінюють ціни на свої товари. </a:t>
            </a:r>
            <a:r>
              <a:rPr lang="uk-UA" sz="4000" b="1" dirty="0" smtClean="0">
                <a:latin typeface="Cambria" pitchFamily="18" charset="0"/>
              </a:rPr>
              <a:t>Зниження цін </a:t>
            </a:r>
            <a:r>
              <a:rPr lang="uk-UA" sz="4000" dirty="0" smtClean="0">
                <a:latin typeface="Cambria" pitchFamily="18" charset="0"/>
              </a:rPr>
              <a:t>є хворобливим процесом для фірми, внаслідок якого фірма може одержати менше доходів і прибутків, ніж очікувалося. Зниження ціни спричинює негативні зміни у свідомості покупців щодо товару. Таким чином, зниження цін розглядається як ознака якоїсь негативності, яку треба виправити.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b="1" dirty="0" smtClean="0">
                <a:latin typeface="Cambria" pitchFamily="18" charset="0"/>
              </a:rPr>
              <a:t>Збереження</a:t>
            </a:r>
            <a:r>
              <a:rPr lang="uk-UA" sz="4000" dirty="0" smtClean="0">
                <a:latin typeface="Cambria" pitchFamily="18" charset="0"/>
              </a:rPr>
              <a:t> або збільшення маси </a:t>
            </a:r>
            <a:r>
              <a:rPr lang="uk-UA" sz="4000" b="1" dirty="0" smtClean="0">
                <a:latin typeface="Cambria" pitchFamily="18" charset="0"/>
              </a:rPr>
              <a:t>прибутку</a:t>
            </a:r>
            <a:r>
              <a:rPr lang="uk-UA" sz="4000" dirty="0" smtClean="0">
                <a:latin typeface="Cambria" pitchFamily="18" charset="0"/>
              </a:rPr>
              <a:t> при зниженні цін </a:t>
            </a:r>
            <a:r>
              <a:rPr lang="uk-UA" sz="4000" b="1" dirty="0" smtClean="0">
                <a:latin typeface="Cambria" pitchFamily="18" charset="0"/>
              </a:rPr>
              <a:t>залежить</a:t>
            </a:r>
            <a:r>
              <a:rPr lang="uk-UA" sz="4000" dirty="0" smtClean="0">
                <a:latin typeface="Cambria" pitchFamily="18" charset="0"/>
              </a:rPr>
              <a:t> від двох факторів:</a:t>
            </a:r>
            <a:endParaRPr lang="ru-RU" sz="4000" dirty="0" smtClean="0">
              <a:latin typeface="Cambria" pitchFamily="18" charset="0"/>
            </a:endParaRPr>
          </a:p>
          <a:p>
            <a:pPr marL="542925" indent="-361950"/>
            <a:r>
              <a:rPr lang="uk-UA" sz="4000" dirty="0" smtClean="0">
                <a:latin typeface="Cambria" pitchFamily="18" charset="0"/>
              </a:rPr>
              <a:t>а) ступеня зміни обсягу продажів від відповідного зниження ціни;</a:t>
            </a:r>
            <a:endParaRPr lang="ru-RU" sz="4000" dirty="0" smtClean="0">
              <a:latin typeface="Cambria" pitchFamily="18" charset="0"/>
            </a:endParaRPr>
          </a:p>
          <a:p>
            <a:pPr marL="542925" indent="-361950"/>
            <a:r>
              <a:rPr lang="uk-UA" sz="4000" dirty="0" smtClean="0">
                <a:latin typeface="Cambria" pitchFamily="18" charset="0"/>
              </a:rPr>
              <a:t>б) ступеня впливу зниження обсягу продажів на витрати виробництва. У більшості випадків відмова фірм від зниження цін мотивується витратами виробництва. </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4290"/>
            <a:ext cx="9144000" cy="6309420"/>
          </a:xfrm>
          <a:prstGeom prst="rect">
            <a:avLst/>
          </a:prstGeom>
          <a:noFill/>
          <a:ln w="9525">
            <a:noFill/>
            <a:miter lim="800000"/>
            <a:headEnd/>
            <a:tailEnd/>
          </a:ln>
        </p:spPr>
        <p:txBody>
          <a:bodyPr>
            <a:spAutoFit/>
          </a:bodyPr>
          <a:lstStyle/>
          <a:p>
            <a:pPr algn="ctr"/>
            <a:r>
              <a:rPr lang="uk-UA" sz="4000" dirty="0" smtClean="0">
                <a:latin typeface="Cambria" pitchFamily="18" charset="0"/>
              </a:rPr>
              <a:t>Зниження цін може бути зумовлене декількома </a:t>
            </a:r>
            <a:r>
              <a:rPr lang="uk-UA" sz="4000" b="1" dirty="0" smtClean="0">
                <a:latin typeface="Cambria" pitchFamily="18" charset="0"/>
              </a:rPr>
              <a:t>причинами</a:t>
            </a:r>
            <a:r>
              <a:rPr lang="uk-UA" sz="4000" dirty="0" smtClean="0">
                <a:latin typeface="Cambria" pitchFamily="18" charset="0"/>
              </a:rPr>
              <a:t>:</a:t>
            </a:r>
          </a:p>
          <a:p>
            <a:pPr marL="542925" indent="-361950"/>
            <a:r>
              <a:rPr lang="uk-UA" sz="3600" dirty="0" smtClean="0">
                <a:latin typeface="Cambria" pitchFamily="18" charset="0"/>
              </a:rPr>
              <a:t>– </a:t>
            </a:r>
            <a:r>
              <a:rPr lang="uk-UA" sz="3600" dirty="0" err="1" smtClean="0">
                <a:latin typeface="Cambria" pitchFamily="18" charset="0"/>
              </a:rPr>
              <a:t>недозавантаженням</a:t>
            </a:r>
            <a:r>
              <a:rPr lang="uk-UA" sz="3600" dirty="0" smtClean="0">
                <a:latin typeface="Cambria" pitchFamily="18" charset="0"/>
              </a:rPr>
              <a:t> виробничих потужностей; </a:t>
            </a:r>
          </a:p>
          <a:p>
            <a:pPr marL="542925" indent="-361950"/>
            <a:r>
              <a:rPr lang="uk-UA" sz="3600" dirty="0" smtClean="0">
                <a:latin typeface="Cambria" pitchFamily="18" charset="0"/>
              </a:rPr>
              <a:t>– скороченням частки ринку під впливом сильної цінової конкуренції; </a:t>
            </a:r>
          </a:p>
          <a:p>
            <a:pPr marL="542925" indent="-361950"/>
            <a:r>
              <a:rPr lang="uk-UA" sz="3600" dirty="0" smtClean="0">
                <a:latin typeface="Cambria" pitchFamily="18" charset="0"/>
              </a:rPr>
              <a:t>– прагненням за допомогою низьких цін домогтися домінуючого положення на ринку; </a:t>
            </a:r>
          </a:p>
          <a:p>
            <a:pPr marL="542925" indent="-361950"/>
            <a:r>
              <a:rPr lang="uk-UA" sz="3600" dirty="0" smtClean="0">
                <a:latin typeface="Cambria" pitchFamily="18" charset="0"/>
              </a:rPr>
              <a:t>– потребою у збільшенні готівкових коштів.</a:t>
            </a:r>
            <a:endParaRPr lang="ru-RU" sz="3600" dirty="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4290"/>
            <a:ext cx="9144000" cy="6309420"/>
          </a:xfrm>
          <a:prstGeom prst="rect">
            <a:avLst/>
          </a:prstGeom>
          <a:noFill/>
          <a:ln w="9525">
            <a:noFill/>
            <a:miter lim="800000"/>
            <a:headEnd/>
            <a:tailEnd/>
          </a:ln>
        </p:spPr>
        <p:txBody>
          <a:bodyPr>
            <a:spAutoFit/>
          </a:bodyPr>
          <a:lstStyle/>
          <a:p>
            <a:pPr algn="ctr"/>
            <a:r>
              <a:rPr lang="uk-UA" sz="4000" b="1" dirty="0" smtClean="0">
                <a:latin typeface="Cambria" pitchFamily="18" charset="0"/>
              </a:rPr>
              <a:t>Підвищення цін </a:t>
            </a:r>
            <a:r>
              <a:rPr lang="uk-UA" sz="4000" dirty="0" smtClean="0">
                <a:latin typeface="Cambria" pitchFamily="18" charset="0"/>
              </a:rPr>
              <a:t>може бути спричинене такими обставинами:</a:t>
            </a:r>
            <a:endParaRPr lang="ru-RU" sz="4000" dirty="0" smtClean="0">
              <a:latin typeface="Cambria" pitchFamily="18" charset="0"/>
            </a:endParaRPr>
          </a:p>
          <a:p>
            <a:pPr marL="542925" indent="-361950"/>
            <a:r>
              <a:rPr lang="uk-UA" sz="3600" dirty="0" smtClean="0">
                <a:latin typeface="Cambria" pitchFamily="18" charset="0"/>
              </a:rPr>
              <a:t>1) стійкою інфляцією, яка зумовлена зростанням витрат. Зростання витрат, що випереджає підвищення продуктивності праці, призводить до зниження норми і змушує фірми регулярно підвищувати ціни;</a:t>
            </a:r>
            <a:endParaRPr lang="ru-RU" sz="3600" dirty="0" smtClean="0">
              <a:latin typeface="Cambria" pitchFamily="18" charset="0"/>
            </a:endParaRPr>
          </a:p>
          <a:p>
            <a:pPr marL="542925" indent="-361950"/>
            <a:r>
              <a:rPr lang="uk-UA" sz="3600" dirty="0" smtClean="0">
                <a:latin typeface="Cambria" pitchFamily="18" charset="0"/>
              </a:rPr>
              <a:t>2) наявністю надмірного попиту. Якщо фірма не може задовольнити всі потреби, вона може підняти ціни. </a:t>
            </a:r>
            <a:endParaRPr lang="ru-RU" sz="3600" dirty="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35846"/>
            <a:ext cx="9144000" cy="6186309"/>
          </a:xfrm>
          <a:prstGeom prst="rect">
            <a:avLst/>
          </a:prstGeom>
          <a:noFill/>
          <a:ln w="9525">
            <a:noFill/>
            <a:miter lim="800000"/>
            <a:headEnd/>
            <a:tailEnd/>
          </a:ln>
        </p:spPr>
        <p:txBody>
          <a:bodyPr>
            <a:spAutoFit/>
          </a:bodyPr>
          <a:lstStyle/>
          <a:p>
            <a:pPr algn="ctr"/>
            <a:r>
              <a:rPr lang="uk-UA" sz="3600" dirty="0" smtClean="0">
                <a:latin typeface="Cambria" pitchFamily="18" charset="0"/>
              </a:rPr>
              <a:t>Причому зробити це вона може відкрито, а може </a:t>
            </a:r>
            <a:r>
              <a:rPr lang="uk-UA" sz="3600" b="1" dirty="0" smtClean="0">
                <a:latin typeface="Cambria" pitchFamily="18" charset="0"/>
              </a:rPr>
              <a:t>практично непомітно</a:t>
            </a:r>
            <a:r>
              <a:rPr lang="uk-UA" sz="3600" dirty="0" smtClean="0">
                <a:latin typeface="Cambria" pitchFamily="18" charset="0"/>
              </a:rPr>
              <a:t>, скасувавши знижки, поповнивши асортимент більш дорогими товарами.</a:t>
            </a:r>
            <a:endParaRPr lang="ru-RU" sz="3600" dirty="0" smtClean="0">
              <a:latin typeface="Cambria" pitchFamily="18" charset="0"/>
            </a:endParaRPr>
          </a:p>
          <a:p>
            <a:pPr marL="542925" indent="-361950"/>
            <a:r>
              <a:rPr lang="uk-UA" sz="3600" dirty="0" smtClean="0">
                <a:latin typeface="Cambria" pitchFamily="18" charset="0"/>
              </a:rPr>
              <a:t>а) витрати на одиницю продукції можуть бути істотно знижені за рахунок збільшення обсягу продаж;</a:t>
            </a:r>
            <a:endParaRPr lang="ru-RU" sz="3600" dirty="0" smtClean="0">
              <a:latin typeface="Cambria" pitchFamily="18" charset="0"/>
            </a:endParaRPr>
          </a:p>
          <a:p>
            <a:pPr marL="542925" indent="-361950"/>
            <a:r>
              <a:rPr lang="uk-UA" sz="3600" dirty="0" smtClean="0">
                <a:latin typeface="Cambria" pitchFamily="18" charset="0"/>
              </a:rPr>
              <a:t>б) співвідношення між кількістю потенційних покупців за більш низькою ціною та існуючими покупцями на користь потенційних покупців.</a:t>
            </a:r>
            <a:endParaRPr lang="ru-RU" sz="3600" dirty="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708"/>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Зниження цін і збільшення обсягу продаж нездатні привести до негайного відновлення прибутку, якщо на змінні витрати припадає значна частка у загальних витратах. </a:t>
            </a:r>
          </a:p>
          <a:p>
            <a:pPr algn="ctr"/>
            <a:endParaRPr lang="uk-UA" sz="4000" dirty="0" smtClean="0">
              <a:latin typeface="Cambria" pitchFamily="18" charset="0"/>
            </a:endParaRPr>
          </a:p>
          <a:p>
            <a:pPr algn="ctr"/>
            <a:r>
              <a:rPr lang="uk-UA" sz="4000" dirty="0" smtClean="0">
                <a:latin typeface="Cambria" pitchFamily="18" charset="0"/>
              </a:rPr>
              <a:t>Якщо фірма у ціноутворенні орієнтується на витрати виробництва, то постійні витрати є ключем до виявлення можливості зниження ціни.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algn="ctr"/>
            <a:r>
              <a:rPr lang="uk-UA" sz="4000" dirty="0" smtClean="0">
                <a:latin typeface="Cambria" pitchFamily="18" charset="0"/>
              </a:rPr>
              <a:t>Постійні витрати можуть становити значну частину загальних витрат. При зниженні цін надходження від продаж повинні бути вищими від змінних витрат у розрахунку на одиницю виробу, і зробити зниження ціни неможливо.</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Будь-яка зміна цін повинна бути пов’язана з </a:t>
            </a:r>
            <a:r>
              <a:rPr lang="uk-UA" sz="4000" b="1" dirty="0" smtClean="0">
                <a:latin typeface="Cambria" pitchFamily="18" charset="0"/>
              </a:rPr>
              <a:t>еластичністю попиту</a:t>
            </a:r>
            <a:r>
              <a:rPr lang="uk-UA" sz="4000" dirty="0" smtClean="0">
                <a:latin typeface="Cambria" pitchFamily="18" charset="0"/>
              </a:rPr>
              <a:t>.</a:t>
            </a:r>
            <a:endParaRPr lang="ru-RU"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Ефект </a:t>
            </a:r>
            <a:r>
              <a:rPr lang="uk-UA" sz="4000" b="1" dirty="0" smtClean="0">
                <a:latin typeface="Cambria" pitchFamily="18" charset="0"/>
              </a:rPr>
              <a:t>підвищення ціни </a:t>
            </a:r>
            <a:r>
              <a:rPr lang="uk-UA" sz="4000" dirty="0" smtClean="0">
                <a:latin typeface="Cambria" pitchFamily="18" charset="0"/>
              </a:rPr>
              <a:t>на товари </a:t>
            </a:r>
            <a:r>
              <a:rPr lang="uk-UA" sz="4000" b="1" dirty="0" smtClean="0">
                <a:latin typeface="Cambria" pitchFamily="18" charset="0"/>
              </a:rPr>
              <a:t>нееластичного попиту </a:t>
            </a:r>
            <a:r>
              <a:rPr lang="uk-UA" sz="4000" dirty="0" smtClean="0">
                <a:latin typeface="Cambria" pitchFamily="18" charset="0"/>
              </a:rPr>
              <a:t>може проявитися в наступному:</a:t>
            </a:r>
            <a:endParaRPr lang="ru-RU" sz="4000" dirty="0" smtClean="0">
              <a:latin typeface="Cambria" pitchFamily="18" charset="0"/>
            </a:endParaRPr>
          </a:p>
          <a:p>
            <a:pPr marL="542925" indent="-361950"/>
            <a:r>
              <a:rPr lang="uk-UA" sz="4000" dirty="0" smtClean="0">
                <a:latin typeface="Cambria" pitchFamily="18" charset="0"/>
              </a:rPr>
              <a:t>– незначно скоротиться обсяг продаж, але надбавки до ціни забезпечать одержання додаткового прибутку;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marL="542925" indent="-361950"/>
            <a:r>
              <a:rPr lang="uk-UA" sz="3600" dirty="0" smtClean="0">
                <a:latin typeface="Cambria" pitchFamily="18" charset="0"/>
              </a:rPr>
              <a:t>– іноді зі збільшенням ціни зростає обсяг продаж на нееластичному ринку. Так буває, якщо покупці сприймають даний товар як товар високої якості, якщо на нього не призначена вища ціна. Високі ціни на товари можуть бути необхідними для того, щоб підкреслити особисту репутацію покупця. На таких ринках зі збільшенням ціни зростає й прибуток.</a:t>
            </a:r>
            <a:endParaRPr lang="ru-RU" sz="36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924973"/>
          </a:xfrm>
          <a:prstGeom prst="rect">
            <a:avLst/>
          </a:prstGeom>
          <a:noFill/>
          <a:ln w="9525">
            <a:noFill/>
            <a:miter lim="800000"/>
            <a:headEnd/>
            <a:tailEnd/>
          </a:ln>
        </p:spPr>
        <p:txBody>
          <a:bodyPr>
            <a:spAutoFit/>
          </a:bodyPr>
          <a:lstStyle/>
          <a:p>
            <a:pPr algn="ctr"/>
            <a:r>
              <a:rPr lang="uk-UA" sz="4000" dirty="0" smtClean="0">
                <a:latin typeface="Cambria" pitchFamily="18" charset="0"/>
              </a:rPr>
              <a:t>У процесі визначення вихідної ціни на товар фірмі доводиться проходити </a:t>
            </a:r>
            <a:r>
              <a:rPr lang="uk-UA" sz="4000" b="1" dirty="0" smtClean="0">
                <a:latin typeface="Cambria" pitchFamily="18" charset="0"/>
              </a:rPr>
              <a:t>декілька стадій</a:t>
            </a:r>
            <a:r>
              <a:rPr lang="uk-UA" sz="4000" dirty="0" smtClean="0">
                <a:latin typeface="Cambria" pitchFamily="18" charset="0"/>
              </a:rPr>
              <a:t>.</a:t>
            </a:r>
            <a:endParaRPr lang="ru-RU" sz="4000" dirty="0" smtClean="0">
              <a:latin typeface="Cambria" pitchFamily="18" charset="0"/>
            </a:endParaRPr>
          </a:p>
          <a:p>
            <a:pPr marL="542925" indent="-361950"/>
            <a:r>
              <a:rPr lang="uk-UA" sz="3600" dirty="0" smtClean="0">
                <a:latin typeface="Cambria" pitchFamily="18" charset="0"/>
              </a:rPr>
              <a:t>1. Постановка мети ціноутворення:</a:t>
            </a:r>
            <a:endParaRPr lang="ru-RU" sz="3600" dirty="0" smtClean="0">
              <a:latin typeface="Cambria" pitchFamily="18" charset="0"/>
            </a:endParaRPr>
          </a:p>
          <a:p>
            <a:pPr marL="542925" indent="-361950"/>
            <a:r>
              <a:rPr lang="uk-UA" sz="3600" dirty="0" smtClean="0">
                <a:latin typeface="Cambria" pitchFamily="18" charset="0"/>
              </a:rPr>
              <a:t>а) забезпечити виживання фірми;</a:t>
            </a:r>
            <a:endParaRPr lang="ru-RU" sz="3600" dirty="0" smtClean="0">
              <a:latin typeface="Cambria" pitchFamily="18" charset="0"/>
            </a:endParaRPr>
          </a:p>
          <a:p>
            <a:pPr marL="542925" indent="-361950"/>
            <a:r>
              <a:rPr lang="uk-UA" sz="3600" dirty="0" smtClean="0">
                <a:latin typeface="Cambria" pitchFamily="18" charset="0"/>
              </a:rPr>
              <a:t>б) забезпечити максимум поточного прибутку;</a:t>
            </a:r>
            <a:endParaRPr lang="ru-RU" sz="3600" dirty="0" smtClean="0">
              <a:latin typeface="Cambria" pitchFamily="18" charset="0"/>
            </a:endParaRPr>
          </a:p>
          <a:p>
            <a:pPr marL="542925" indent="-361950"/>
            <a:r>
              <a:rPr lang="uk-UA" sz="3600" dirty="0" smtClean="0">
                <a:latin typeface="Cambria" pitchFamily="18" charset="0"/>
              </a:rPr>
              <a:t>в) забезпечити лідерство за часткою ринку;</a:t>
            </a:r>
            <a:endParaRPr lang="ru-RU" sz="3600" dirty="0" smtClean="0">
              <a:latin typeface="Cambria" pitchFamily="18" charset="0"/>
            </a:endParaRPr>
          </a:p>
          <a:p>
            <a:pPr marL="542925" indent="-361950"/>
            <a:r>
              <a:rPr lang="uk-UA" sz="3600" dirty="0" smtClean="0">
                <a:latin typeface="Cambria" pitchFamily="18" charset="0"/>
              </a:rPr>
              <a:t>г) забезпечити лідерство за якістю (якщо товар високоякісний, то розумним буде підняти ціну).</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Ефект </a:t>
            </a:r>
            <a:r>
              <a:rPr lang="uk-UA" sz="4000" b="1" dirty="0" smtClean="0">
                <a:latin typeface="Cambria" pitchFamily="18" charset="0"/>
              </a:rPr>
              <a:t>зниження ціни </a:t>
            </a:r>
            <a:r>
              <a:rPr lang="uk-UA" sz="4000" dirty="0" smtClean="0">
                <a:latin typeface="Cambria" pitchFamily="18" charset="0"/>
              </a:rPr>
              <a:t>на товари </a:t>
            </a:r>
            <a:r>
              <a:rPr lang="uk-UA" sz="4000" b="1" dirty="0" smtClean="0">
                <a:latin typeface="Cambria" pitchFamily="18" charset="0"/>
              </a:rPr>
              <a:t>нееластичного попиту </a:t>
            </a:r>
            <a:r>
              <a:rPr lang="uk-UA" sz="4000" dirty="0" smtClean="0">
                <a:latin typeface="Cambria" pitchFamily="18" charset="0"/>
              </a:rPr>
              <a:t>може проявитися в такий спосіб. Фірма знижує ціну в надії, що обсяг продажів збільшиться. Однак, якщо товар виявиться дійсно товаром нееластичного попиту, то обсяг продаж зросте незначно, і фірма втратить свій прибуток. </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Така ситуація виникає досить часто, оскільки фірми розглядають зниження цін як інструмент вирішення таких проблем, як недостатня якість товару, неефективність збутової діяльності і низький рівень прибутку, а також бажання  фірми </a:t>
            </a:r>
            <a:r>
              <a:rPr lang="uk-UA" sz="4000" b="1" dirty="0" smtClean="0">
                <a:latin typeface="Cambria" pitchFamily="18" charset="0"/>
              </a:rPr>
              <a:t>відбити бажання у конкурентів</a:t>
            </a:r>
            <a:r>
              <a:rPr lang="uk-UA" sz="4000" dirty="0" smtClean="0">
                <a:latin typeface="Cambria" pitchFamily="18" charset="0"/>
              </a:rPr>
              <a:t> просунутися на нееластичний ринок.</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algn="ctr"/>
            <a:r>
              <a:rPr lang="uk-UA" sz="4000" dirty="0" smtClean="0">
                <a:latin typeface="Cambria" pitchFamily="18" charset="0"/>
              </a:rPr>
              <a:t>Відомо, що високі ціни і високий прибуток залучають інші фірми до розроблення подібних товарів. </a:t>
            </a:r>
          </a:p>
          <a:p>
            <a:pPr algn="ctr"/>
            <a:endParaRPr lang="uk-UA" sz="4000" dirty="0" smtClean="0">
              <a:latin typeface="Cambria" pitchFamily="18" charset="0"/>
            </a:endParaRPr>
          </a:p>
          <a:p>
            <a:pPr algn="ctr"/>
            <a:r>
              <a:rPr lang="uk-UA" sz="4000" dirty="0" smtClean="0">
                <a:latin typeface="Cambria" pitchFamily="18" charset="0"/>
              </a:rPr>
              <a:t>Знижуючи ціни, фірма дає зрозуміти іншим фірмам, що високі ціни не можуть бути постійними.</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На ринку </a:t>
            </a:r>
            <a:r>
              <a:rPr lang="uk-UA" sz="4000" b="1" dirty="0" smtClean="0">
                <a:latin typeface="Cambria" pitchFamily="18" charset="0"/>
              </a:rPr>
              <a:t>еластичного попиту зниження і підвищення цін </a:t>
            </a:r>
            <a:r>
              <a:rPr lang="uk-UA" sz="4000" dirty="0" smtClean="0">
                <a:latin typeface="Cambria" pitchFamily="18" charset="0"/>
              </a:rPr>
              <a:t>виявляються у такий спосіб. </a:t>
            </a:r>
          </a:p>
          <a:p>
            <a:pPr algn="ctr"/>
            <a:endParaRPr lang="uk-UA" sz="4000" dirty="0" smtClean="0">
              <a:latin typeface="Cambria" pitchFamily="18" charset="0"/>
            </a:endParaRPr>
          </a:p>
          <a:p>
            <a:pPr algn="ctr"/>
            <a:r>
              <a:rPr lang="uk-UA" sz="4000" dirty="0" smtClean="0">
                <a:latin typeface="Cambria" pitchFamily="18" charset="0"/>
              </a:rPr>
              <a:t>При збільшенні цін на еластичному ринку обсяг продаж скорочується, зменшується прибуток. Споживачі переключаються з дорогих товарів на дешеві. </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algn="ctr"/>
            <a:r>
              <a:rPr lang="uk-UA" sz="4000" dirty="0" smtClean="0">
                <a:latin typeface="Cambria" pitchFamily="18" charset="0"/>
              </a:rPr>
              <a:t>Чому ж фірми </a:t>
            </a:r>
            <a:r>
              <a:rPr lang="uk-UA" sz="4000" b="1" dirty="0" smtClean="0">
                <a:latin typeface="Cambria" pitchFamily="18" charset="0"/>
              </a:rPr>
              <a:t>підвищують ціни на еластичному ринку</a:t>
            </a:r>
            <a:r>
              <a:rPr lang="uk-UA" sz="4000" dirty="0" smtClean="0">
                <a:latin typeface="Cambria" pitchFamily="18" charset="0"/>
              </a:rPr>
              <a:t>? Це відбувається, якщо фірма вважає, що ціни в галузі занадто низькі, і дає сигнал конкурентам підняти ціни. Якщо конкуренти зреагують на збільшення ціни, то прибутки зростуть.</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При </a:t>
            </a:r>
            <a:r>
              <a:rPr lang="uk-UA" sz="4000" b="1" dirty="0" smtClean="0">
                <a:latin typeface="Cambria" pitchFamily="18" charset="0"/>
              </a:rPr>
              <a:t>зниженні ціни </a:t>
            </a:r>
            <a:r>
              <a:rPr lang="uk-UA" sz="4000" dirty="0" smtClean="0">
                <a:latin typeface="Cambria" pitchFamily="18" charset="0"/>
              </a:rPr>
              <a:t>на </a:t>
            </a:r>
            <a:r>
              <a:rPr lang="uk-UA" sz="4000" b="1" dirty="0" smtClean="0">
                <a:latin typeface="Cambria" pitchFamily="18" charset="0"/>
              </a:rPr>
              <a:t>еластичному ринку</a:t>
            </a:r>
            <a:r>
              <a:rPr lang="uk-UA" sz="4000" dirty="0" smtClean="0">
                <a:latin typeface="Cambria" pitchFamily="18" charset="0"/>
              </a:rPr>
              <a:t> обсяг продаж зросте й може збільшитися прибуток. </a:t>
            </a:r>
          </a:p>
          <a:p>
            <a:pPr algn="ctr"/>
            <a:endParaRPr lang="uk-UA" sz="4000" dirty="0" smtClean="0">
              <a:latin typeface="Cambria" pitchFamily="18" charset="0"/>
            </a:endParaRPr>
          </a:p>
          <a:p>
            <a:pPr algn="ctr"/>
            <a:r>
              <a:rPr lang="uk-UA" sz="4000" dirty="0" smtClean="0">
                <a:latin typeface="Cambria" pitchFamily="18" charset="0"/>
              </a:rPr>
              <a:t>Однак, якщо всі продавці знизять ціни, обсяг продаж зросте незначно, якщо взагалі це відбудеться, а прибуток упаде, тому що знизяться надходження на одиницю товару.</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2. Аналіз попиту:</a:t>
            </a:r>
            <a:endParaRPr lang="ru-RU" sz="4000" dirty="0" smtClean="0">
              <a:latin typeface="Cambria" pitchFamily="18" charset="0"/>
            </a:endParaRPr>
          </a:p>
          <a:p>
            <a:pPr marL="542925" indent="-361950"/>
            <a:r>
              <a:rPr lang="uk-UA" sz="4000" dirty="0" smtClean="0">
                <a:latin typeface="Cambria" pitchFamily="18" charset="0"/>
              </a:rPr>
              <a:t>а) ринок еластичний (можна працювати зі знижками);</a:t>
            </a:r>
            <a:endParaRPr lang="ru-RU" sz="4000" dirty="0" smtClean="0">
              <a:latin typeface="Cambria" pitchFamily="18" charset="0"/>
            </a:endParaRPr>
          </a:p>
          <a:p>
            <a:pPr marL="542925" indent="-361950"/>
            <a:r>
              <a:rPr lang="uk-UA" sz="4000" dirty="0" smtClean="0">
                <a:latin typeface="Cambria" pitchFamily="18" charset="0"/>
              </a:rPr>
              <a:t>б) ринок нееластичний (можна працювати на підвищення ціни).</a:t>
            </a:r>
            <a:endParaRPr lang="ru-RU" sz="4000" dirty="0" smtClean="0">
              <a:latin typeface="Cambria" pitchFamily="18" charset="0"/>
            </a:endParaRPr>
          </a:p>
          <a:p>
            <a:pPr marL="542925" indent="-361950"/>
            <a:r>
              <a:rPr lang="uk-UA" sz="4000" dirty="0" smtClean="0">
                <a:latin typeface="Cambria" pitchFamily="18" charset="0"/>
              </a:rPr>
              <a:t>3. Аналіз (оцінювання) витрат:</a:t>
            </a:r>
            <a:endParaRPr lang="ru-RU" sz="4000" dirty="0" smtClean="0">
              <a:latin typeface="Cambria" pitchFamily="18" charset="0"/>
            </a:endParaRPr>
          </a:p>
          <a:p>
            <a:pPr marL="542925" indent="-361950"/>
            <a:r>
              <a:rPr lang="uk-UA" sz="4000" dirty="0" smtClean="0">
                <a:latin typeface="Cambria" pitchFamily="18" charset="0"/>
              </a:rPr>
              <a:t>а) витрати змінні;</a:t>
            </a:r>
            <a:endParaRPr lang="ru-RU" sz="4000" dirty="0" smtClean="0">
              <a:latin typeface="Cambria" pitchFamily="18" charset="0"/>
            </a:endParaRPr>
          </a:p>
          <a:p>
            <a:pPr marL="542925" indent="-361950"/>
            <a:r>
              <a:rPr lang="uk-UA" sz="4000" dirty="0" smtClean="0">
                <a:latin typeface="Cambria" pitchFamily="18" charset="0"/>
              </a:rPr>
              <a:t>б) витрати умовно-постійні;</a:t>
            </a:r>
            <a:endParaRPr lang="ru-RU" sz="4000" dirty="0" smtClean="0">
              <a:latin typeface="Cambria" pitchFamily="18" charset="0"/>
            </a:endParaRPr>
          </a:p>
          <a:p>
            <a:pPr marL="542925" indent="-361950"/>
            <a:r>
              <a:rPr lang="uk-UA" sz="4000" dirty="0" smtClean="0">
                <a:latin typeface="Cambria" pitchFamily="18" charset="0"/>
              </a:rPr>
              <a:t>в) валові витрати </a:t>
            </a:r>
            <a:r>
              <a:rPr lang="uk-UA" sz="4000" dirty="0" err="1" smtClean="0">
                <a:latin typeface="Cambria" pitchFamily="18" charset="0"/>
              </a:rPr>
              <a:t>Q</a:t>
            </a:r>
            <a:r>
              <a:rPr lang="uk-UA" sz="4000" baseline="-25000" dirty="0" err="1" smtClean="0">
                <a:latin typeface="Cambria" pitchFamily="18" charset="0"/>
              </a:rPr>
              <a:t>б</a:t>
            </a:r>
            <a:r>
              <a:rPr lang="uk-UA" sz="4000" baseline="-25000" dirty="0" smtClean="0">
                <a:latin typeface="Cambria" pitchFamily="18" charset="0"/>
              </a:rPr>
              <a:t>/з</a:t>
            </a:r>
            <a:r>
              <a:rPr lang="uk-UA" sz="4000" dirty="0" smtClean="0">
                <a:latin typeface="Cambria" pitchFamily="18" charset="0"/>
              </a:rPr>
              <a:t> = FC/(P</a:t>
            </a:r>
            <a:r>
              <a:rPr lang="ru-RU" sz="4000" dirty="0" smtClean="0">
                <a:latin typeface="Cambria" pitchFamily="18" charset="0"/>
              </a:rPr>
              <a:t> </a:t>
            </a:r>
            <a:r>
              <a:rPr lang="uk-UA" sz="4000" dirty="0" smtClean="0">
                <a:latin typeface="Cambria" pitchFamily="18" charset="0"/>
              </a:rPr>
              <a:t>– AVC).</a:t>
            </a:r>
            <a:endParaRPr lang="ru-RU" sz="4000" dirty="0" smtClean="0">
              <a:latin typeface="Cambria" pitchFamily="18" charset="0"/>
            </a:endParaRPr>
          </a:p>
          <a:p>
            <a:pPr marL="542925" indent="-361950"/>
            <a:r>
              <a:rPr lang="uk-UA" sz="4000" dirty="0" smtClean="0">
                <a:latin typeface="Cambria" pitchFamily="18" charset="0"/>
              </a:rPr>
              <a:t>4. Аналіз цін і продукції конкурентів.</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Вибір методу ціноутворення:</a:t>
            </a:r>
            <a:endParaRPr lang="ru-RU" sz="4000" dirty="0" smtClean="0">
              <a:latin typeface="Cambria" pitchFamily="18" charset="0"/>
            </a:endParaRPr>
          </a:p>
          <a:p>
            <a:pPr marL="542925" indent="-361950"/>
            <a:r>
              <a:rPr lang="uk-UA" sz="4000" dirty="0" smtClean="0">
                <a:latin typeface="Cambria" pitchFamily="18" charset="0"/>
              </a:rPr>
              <a:t>1. Метод «</a:t>
            </a:r>
            <a:r>
              <a:rPr lang="uk-UA" sz="4000" dirty="0" err="1" smtClean="0">
                <a:latin typeface="Cambria" pitchFamily="18" charset="0"/>
              </a:rPr>
              <a:t>витрати+прибуток</a:t>
            </a:r>
            <a:r>
              <a:rPr lang="uk-UA" sz="4000" dirty="0" smtClean="0">
                <a:latin typeface="Cambria" pitchFamily="18" charset="0"/>
              </a:rPr>
              <a:t>». Його зміст полягає в тому, що ціна дорівнює </a:t>
            </a:r>
            <a:r>
              <a:rPr lang="uk-UA" sz="4000" b="1" dirty="0" smtClean="0">
                <a:latin typeface="Cambria" pitchFamily="18" charset="0"/>
              </a:rPr>
              <a:t>Р = В*(1+p)</a:t>
            </a:r>
            <a:r>
              <a:rPr lang="uk-UA" sz="4000" dirty="0" smtClean="0">
                <a:latin typeface="Cambria" pitchFamily="18" charset="0"/>
              </a:rPr>
              <a:t>,</a:t>
            </a:r>
            <a:endParaRPr lang="ru-RU" sz="4000" dirty="0" smtClean="0">
              <a:latin typeface="Cambria" pitchFamily="18" charset="0"/>
            </a:endParaRPr>
          </a:p>
          <a:p>
            <a:pPr marL="542925" indent="-361950"/>
            <a:r>
              <a:rPr lang="uk-UA" sz="4000" dirty="0" smtClean="0">
                <a:latin typeface="Cambria" pitchFamily="18" charset="0"/>
              </a:rPr>
              <a:t>де </a:t>
            </a:r>
            <a:r>
              <a:rPr lang="uk-UA" sz="4000" b="1" dirty="0" smtClean="0">
                <a:latin typeface="Cambria" pitchFamily="18" charset="0"/>
              </a:rPr>
              <a:t>р</a:t>
            </a:r>
            <a:r>
              <a:rPr lang="uk-UA" sz="4000" i="1" dirty="0" smtClean="0">
                <a:latin typeface="Cambria" pitchFamily="18" charset="0"/>
              </a:rPr>
              <a:t> </a:t>
            </a:r>
            <a:r>
              <a:rPr lang="uk-UA" sz="4000" dirty="0" smtClean="0">
                <a:latin typeface="Cambria" pitchFamily="18" charset="0"/>
              </a:rPr>
              <a:t>– норма прибутку (звичайно 15–25%);</a:t>
            </a:r>
            <a:endParaRPr lang="ru-RU" sz="4000" dirty="0" smtClean="0">
              <a:latin typeface="Cambria" pitchFamily="18" charset="0"/>
            </a:endParaRPr>
          </a:p>
          <a:p>
            <a:pPr marL="542925" indent="-361950"/>
            <a:r>
              <a:rPr lang="uk-UA" sz="4000" b="1" dirty="0" smtClean="0">
                <a:latin typeface="Cambria" pitchFamily="18" charset="0"/>
              </a:rPr>
              <a:t>В</a:t>
            </a:r>
            <a:r>
              <a:rPr lang="uk-UA" sz="4000" i="1" dirty="0" smtClean="0">
                <a:latin typeface="Cambria" pitchFamily="18" charset="0"/>
              </a:rPr>
              <a:t> </a:t>
            </a:r>
            <a:r>
              <a:rPr lang="uk-UA" sz="4000" dirty="0" smtClean="0">
                <a:latin typeface="Cambria" pitchFamily="18" charset="0"/>
              </a:rPr>
              <a:t>– витрати.</a:t>
            </a:r>
            <a:endParaRPr lang="ru-RU" sz="4000" dirty="0" smtClean="0">
              <a:latin typeface="Cambria" pitchFamily="18" charset="0"/>
            </a:endParaRPr>
          </a:p>
          <a:p>
            <a:pPr marL="542925" indent="-361950"/>
            <a:r>
              <a:rPr lang="uk-UA" sz="4000" dirty="0" smtClean="0">
                <a:latin typeface="Cambria" pitchFamily="18" charset="0"/>
              </a:rPr>
              <a:t>2. Метод на підставі цільового прибутку з урахуванням беззбитковості.</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3. Метод на підставі обліку попиту.</a:t>
            </a:r>
            <a:endParaRPr lang="ru-RU" sz="4000" dirty="0" smtClean="0">
              <a:latin typeface="Cambria" pitchFamily="18" charset="0"/>
            </a:endParaRPr>
          </a:p>
          <a:p>
            <a:pPr marL="542925" indent="-361950"/>
            <a:r>
              <a:rPr lang="uk-UA" sz="4000" dirty="0" smtClean="0">
                <a:latin typeface="Cambria" pitchFamily="18" charset="0"/>
              </a:rPr>
              <a:t>4. Метод на підставі цінності товару.</a:t>
            </a:r>
            <a:endParaRPr lang="ru-RU" sz="4000" dirty="0" smtClean="0">
              <a:latin typeface="Cambria" pitchFamily="18" charset="0"/>
            </a:endParaRPr>
          </a:p>
          <a:p>
            <a:pPr marL="542925" indent="-361950"/>
            <a:r>
              <a:rPr lang="uk-UA" sz="4000" dirty="0" smtClean="0">
                <a:latin typeface="Cambria" pitchFamily="18" charset="0"/>
              </a:rPr>
              <a:t>5. Метод встановлення цін на підставі тендерів (конкурсне ціноутворення).</a:t>
            </a:r>
            <a:endParaRPr lang="ru-RU" sz="4000" dirty="0" smtClean="0">
              <a:latin typeface="Cambria" pitchFamily="18" charset="0"/>
            </a:endParaRPr>
          </a:p>
          <a:p>
            <a:pPr marL="542925" indent="-361950"/>
            <a:r>
              <a:rPr lang="uk-UA" sz="4000" dirty="0" smtClean="0">
                <a:latin typeface="Cambria" pitchFamily="18" charset="0"/>
              </a:rPr>
              <a:t>6. Метод на підставі кошторису витрат.</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Визначення ціни виходячи з цільового прибутку з урахуванням беззбитковості</a:t>
            </a:r>
            <a:endParaRPr lang="ru-RU" sz="4000" dirty="0" smtClean="0">
              <a:latin typeface="Cambria" pitchFamily="18" charset="0"/>
            </a:endParaRPr>
          </a:p>
          <a:p>
            <a:pPr algn="ctr"/>
            <a:r>
              <a:rPr lang="uk-UA" sz="4000" dirty="0" smtClean="0">
                <a:latin typeface="Cambria" pitchFamily="18" charset="0"/>
              </a:rPr>
              <a:t>Порядок роботи з методом:</a:t>
            </a:r>
            <a:endParaRPr lang="ru-RU" sz="4000" dirty="0" smtClean="0">
              <a:latin typeface="Cambria" pitchFamily="18" charset="0"/>
            </a:endParaRPr>
          </a:p>
          <a:p>
            <a:pPr marL="542925" indent="-361950"/>
            <a:r>
              <a:rPr lang="uk-UA" sz="4000" dirty="0" smtClean="0">
                <a:latin typeface="Cambria" pitchFamily="18" charset="0"/>
              </a:rPr>
              <a:t>1) визначити бажану норму чистого прибутку на капітал;</a:t>
            </a:r>
            <a:endParaRPr lang="ru-RU" sz="4000" dirty="0" smtClean="0">
              <a:latin typeface="Cambria" pitchFamily="18" charset="0"/>
            </a:endParaRPr>
          </a:p>
          <a:p>
            <a:pPr marL="542925" indent="-361950"/>
            <a:r>
              <a:rPr lang="uk-UA" sz="4000" dirty="0" smtClean="0">
                <a:latin typeface="Cambria" pitchFamily="18" charset="0"/>
              </a:rPr>
              <a:t>2) визначити абсолютну величину бажаного прибутку;</a:t>
            </a:r>
            <a:endParaRPr lang="ru-RU" sz="4000" dirty="0" smtClean="0">
              <a:latin typeface="Cambria" pitchFamily="18" charset="0"/>
            </a:endParaRPr>
          </a:p>
          <a:p>
            <a:pPr marL="542925" indent="-361950"/>
            <a:r>
              <a:rPr lang="uk-UA" sz="4000" dirty="0" smtClean="0">
                <a:latin typeface="Cambria" pitchFamily="18" charset="0"/>
              </a:rPr>
              <a:t>3) намітити діапазон цін (альтернативні варіанти цін) на конкуруючі товари;</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4) для кожного варіанта ціни визначити обсяг випуску (обсяг продаж), що забезпечує заданий цільовий прибуток;</a:t>
            </a:r>
            <a:endParaRPr lang="ru-RU" sz="4000" dirty="0" smtClean="0">
              <a:latin typeface="Cambria" pitchFamily="18" charset="0"/>
            </a:endParaRPr>
          </a:p>
          <a:p>
            <a:pPr marL="542925" indent="-361950"/>
            <a:r>
              <a:rPr lang="uk-UA" sz="4000" dirty="0" smtClean="0">
                <a:latin typeface="Cambria" pitchFamily="18" charset="0"/>
              </a:rPr>
              <a:t>5) визначити імовірність збуту кількості продукції, визначеної </a:t>
            </a:r>
          </a:p>
          <a:p>
            <a:pPr marL="542925"/>
            <a:r>
              <a:rPr lang="uk-UA" sz="4000" dirty="0" smtClean="0">
                <a:latin typeface="Cambria" pitchFamily="18" charset="0"/>
              </a:rPr>
              <a:t>в п. 4;</a:t>
            </a:r>
            <a:endParaRPr lang="ru-RU" sz="4000" dirty="0" smtClean="0">
              <a:latin typeface="Cambria" pitchFamily="18" charset="0"/>
            </a:endParaRPr>
          </a:p>
          <a:p>
            <a:pPr marL="542925" indent="-361950"/>
            <a:r>
              <a:rPr lang="uk-UA" sz="4000" dirty="0" smtClean="0">
                <a:latin typeface="Cambria" pitchFamily="18" charset="0"/>
              </a:rPr>
              <a:t>6) вибір остаточної ціни з урахуванням імовірності збуту.</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1958"/>
            <a:ext cx="9144000" cy="6494085"/>
          </a:xfrm>
          <a:prstGeom prst="rect">
            <a:avLst/>
          </a:prstGeom>
          <a:noFill/>
          <a:ln w="9525">
            <a:noFill/>
            <a:miter lim="800000"/>
            <a:headEnd/>
            <a:tailEnd/>
          </a:ln>
        </p:spPr>
        <p:txBody>
          <a:bodyPr wrap="square">
            <a:spAutoFit/>
          </a:bodyPr>
          <a:lstStyle/>
          <a:p>
            <a:pPr algn="ctr"/>
            <a:r>
              <a:rPr lang="uk-UA" sz="3200" b="1" dirty="0" smtClean="0">
                <a:latin typeface="Cambria" pitchFamily="18" charset="0"/>
              </a:rPr>
              <a:t>Визначення ціни з урахуванням попиту</a:t>
            </a:r>
            <a:endParaRPr lang="ru-RU" sz="3200" dirty="0" smtClean="0">
              <a:latin typeface="Cambria" pitchFamily="18" charset="0"/>
            </a:endParaRPr>
          </a:p>
          <a:p>
            <a:pPr algn="ctr"/>
            <a:r>
              <a:rPr lang="uk-UA" sz="3200" dirty="0" smtClean="0">
                <a:latin typeface="Cambria" pitchFamily="18" charset="0"/>
              </a:rPr>
              <a:t>При цьому методі можуть виникнути такі три ситуації:</a:t>
            </a:r>
            <a:endParaRPr lang="ru-RU" sz="3200" dirty="0" smtClean="0">
              <a:latin typeface="Cambria" pitchFamily="18" charset="0"/>
            </a:endParaRPr>
          </a:p>
          <a:p>
            <a:pPr algn="ctr"/>
            <a:r>
              <a:rPr lang="uk-UA" sz="3200" dirty="0" smtClean="0">
                <a:latin typeface="Cambria" pitchFamily="18" charset="0"/>
              </a:rPr>
              <a:t>1. Мета – </a:t>
            </a:r>
            <a:r>
              <a:rPr lang="uk-UA" sz="3200" b="1" dirty="0" smtClean="0">
                <a:latin typeface="Cambria" pitchFamily="18" charset="0"/>
              </a:rPr>
              <a:t>максимізація прибутку</a:t>
            </a:r>
            <a:r>
              <a:rPr lang="uk-UA" sz="3200" dirty="0" smtClean="0">
                <a:latin typeface="Cambria" pitchFamily="18" charset="0"/>
              </a:rPr>
              <a:t>. Варто застосовувати такі кроки:</a:t>
            </a:r>
            <a:endParaRPr lang="ru-RU" sz="3200" dirty="0" smtClean="0">
              <a:latin typeface="Cambria" pitchFamily="18" charset="0"/>
            </a:endParaRPr>
          </a:p>
          <a:p>
            <a:pPr marL="542925" indent="-361950"/>
            <a:r>
              <a:rPr lang="uk-UA" sz="3200" dirty="0" smtClean="0">
                <a:latin typeface="Cambria" pitchFamily="18" charset="0"/>
              </a:rPr>
              <a:t>– прогнозування кривої попиту (Q як функція від ціни);</a:t>
            </a:r>
            <a:endParaRPr lang="ru-RU" sz="3200" dirty="0" smtClean="0">
              <a:latin typeface="Cambria" pitchFamily="18" charset="0"/>
            </a:endParaRPr>
          </a:p>
          <a:p>
            <a:pPr marL="542925" indent="-361950"/>
            <a:r>
              <a:rPr lang="uk-UA" sz="3200" dirty="0" smtClean="0">
                <a:latin typeface="Cambria" pitchFamily="18" charset="0"/>
              </a:rPr>
              <a:t>– прогнозування поточних витрат від обсягу виробництва (С як функція від Q);</a:t>
            </a:r>
            <a:endParaRPr lang="ru-RU" sz="3200" dirty="0" smtClean="0">
              <a:latin typeface="Cambria" pitchFamily="18" charset="0"/>
            </a:endParaRPr>
          </a:p>
          <a:p>
            <a:pPr marL="542925" indent="-361950"/>
            <a:r>
              <a:rPr lang="uk-UA" sz="3200" dirty="0" smtClean="0">
                <a:latin typeface="Cambria" pitchFamily="18" charset="0"/>
              </a:rPr>
              <a:t>– визначення залежності чистого прибутку від ціни (</a:t>
            </a:r>
            <a:r>
              <a:rPr lang="uk-UA" sz="3200" dirty="0" err="1" smtClean="0">
                <a:latin typeface="Cambria" pitchFamily="18" charset="0"/>
              </a:rPr>
              <a:t>Р</a:t>
            </a:r>
            <a:r>
              <a:rPr lang="uk-UA" sz="3200" baseline="-25000" dirty="0" err="1" smtClean="0">
                <a:latin typeface="Cambria" pitchFamily="18" charset="0"/>
              </a:rPr>
              <a:t>чист</a:t>
            </a:r>
            <a:r>
              <a:rPr lang="uk-UA" sz="3200" dirty="0" smtClean="0">
                <a:latin typeface="Cambria" pitchFamily="18" charset="0"/>
              </a:rPr>
              <a:t> як функція від Р);</a:t>
            </a:r>
            <a:endParaRPr lang="ru-RU" sz="3200" dirty="0" smtClean="0">
              <a:latin typeface="Cambria" pitchFamily="18" charset="0"/>
            </a:endParaRPr>
          </a:p>
          <a:p>
            <a:pPr marL="542925" indent="-361950"/>
            <a:r>
              <a:rPr lang="uk-UA" sz="3200" dirty="0" smtClean="0">
                <a:latin typeface="Cambria" pitchFamily="18" charset="0"/>
              </a:rPr>
              <a:t>– визначення ціни, що забезпечує максимум прибутку.</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algn="ctr"/>
            <a:r>
              <a:rPr lang="uk-UA" sz="4000" dirty="0" smtClean="0">
                <a:latin typeface="Cambria" pitchFamily="18" charset="0"/>
              </a:rPr>
              <a:t>2. Мета – </a:t>
            </a:r>
            <a:r>
              <a:rPr lang="uk-UA" sz="4000" b="1" dirty="0" smtClean="0">
                <a:latin typeface="Cambria" pitchFamily="18" charset="0"/>
              </a:rPr>
              <a:t>забезпечити стабільність обсягу виробництва</a:t>
            </a:r>
            <a:r>
              <a:rPr lang="uk-UA" sz="4000" dirty="0" smtClean="0">
                <a:latin typeface="Cambria" pitchFamily="18" charset="0"/>
              </a:rPr>
              <a:t>. Кроки:</a:t>
            </a:r>
            <a:endParaRPr lang="ru-RU" sz="4000" dirty="0" smtClean="0">
              <a:latin typeface="Cambria" pitchFamily="18" charset="0"/>
            </a:endParaRPr>
          </a:p>
          <a:p>
            <a:pPr marL="542925" indent="-361950"/>
            <a:r>
              <a:rPr lang="uk-UA" sz="4000" dirty="0" smtClean="0">
                <a:latin typeface="Cambria" pitchFamily="18" charset="0"/>
              </a:rPr>
              <a:t>– прогнозування кривої С;</a:t>
            </a:r>
            <a:endParaRPr lang="ru-RU" sz="4000" dirty="0" smtClean="0">
              <a:latin typeface="Cambria" pitchFamily="18" charset="0"/>
            </a:endParaRPr>
          </a:p>
          <a:p>
            <a:pPr marL="542925" indent="-361950"/>
            <a:r>
              <a:rPr lang="uk-UA" sz="4000" dirty="0" smtClean="0">
                <a:latin typeface="Cambria" pitchFamily="18" charset="0"/>
              </a:rPr>
              <a:t>– визначення ціни, що забезпечує стабільність випуску;</a:t>
            </a:r>
            <a:endParaRPr lang="ru-RU" sz="4000" dirty="0" smtClean="0">
              <a:latin typeface="Cambria" pitchFamily="18" charset="0"/>
            </a:endParaRPr>
          </a:p>
          <a:p>
            <a:pPr marL="542925" indent="-361950"/>
            <a:r>
              <a:rPr lang="uk-UA" sz="4000" dirty="0" smtClean="0">
                <a:latin typeface="Cambria" pitchFamily="18" charset="0"/>
              </a:rPr>
              <a:t>– перевірка ефективності виробництва при обраній ціні.</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1152</Words>
  <Application>Microsoft Office PowerPoint</Application>
  <PresentationFormat>Экран (4:3)</PresentationFormat>
  <Paragraphs>89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Феофанов Л.К.</dc:creator>
  <cp:lastModifiedBy>Феофанов Л. К.</cp:lastModifiedBy>
  <cp:revision>72</cp:revision>
  <dcterms:created xsi:type="dcterms:W3CDTF">2020-02-14T08:16:41Z</dcterms:created>
  <dcterms:modified xsi:type="dcterms:W3CDTF">2021-10-10T18:37:45Z</dcterms:modified>
</cp:coreProperties>
</file>