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0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68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36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443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83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84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68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54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46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237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386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782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694B9-B7B8-4F85-878A-7E56294199BB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00AF6-2BC4-4204-AB72-3B3354C862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40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7372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sz="4400" b="1" dirty="0" smtClean="0">
                <a:latin typeface="+mn-lt"/>
              </a:rPr>
              <a:t>Лекція </a:t>
            </a:r>
            <a:br>
              <a:rPr lang="uk-UA" sz="4400" b="1" dirty="0" smtClean="0">
                <a:latin typeface="+mn-lt"/>
              </a:rPr>
            </a:br>
            <a:r>
              <a:rPr lang="uk-UA" sz="4400" b="1" dirty="0" smtClean="0">
                <a:latin typeface="+mn-lt"/>
              </a:rPr>
              <a:t/>
            </a:r>
            <a:br>
              <a:rPr lang="uk-UA" sz="4400" b="1" dirty="0" smtClean="0">
                <a:latin typeface="+mn-lt"/>
              </a:rPr>
            </a:br>
            <a:r>
              <a:rPr lang="uk-UA" sz="4400" b="1" dirty="0" smtClean="0">
                <a:latin typeface="+mn-lt"/>
              </a:rPr>
              <a:t>НА ТЕМУ </a:t>
            </a:r>
            <a:br>
              <a:rPr lang="uk-UA" sz="4400" b="1" dirty="0" smtClean="0">
                <a:latin typeface="+mn-lt"/>
              </a:rPr>
            </a:br>
            <a:r>
              <a:rPr lang="uk-UA" sz="4400" b="1" dirty="0" smtClean="0">
                <a:latin typeface="+mn-lt"/>
              </a:rPr>
              <a:t>«Вуглецеві вогнетривкі матеріали»</a:t>
            </a:r>
            <a:endParaRPr lang="ru-RU" sz="4400" b="1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Ілюстративні матеріали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10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07008" y="762060"/>
            <a:ext cx="982675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ВУГЛЕЦЕВІ ВОГНЕТРИВКІ МАТЕРІАЛИ</a:t>
            </a: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До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цієї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групи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відносять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вогнетривкі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матеріали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і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вироби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, до складу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яких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входить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вуглець</a:t>
            </a:r>
            <a:r>
              <a:rPr lang="uk-UA" sz="2400" dirty="0" smtClean="0"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endParaRPr lang="uk-UA" sz="2400" dirty="0">
              <a:effectLst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400" dirty="0" smtClean="0">
                <a:ea typeface="Times New Roman" panose="02020603050405020304" pitchFamily="18" charset="0"/>
              </a:rPr>
              <a:t>- в</a:t>
            </a:r>
            <a:r>
              <a:rPr lang="ru-RU" sz="2400" b="1" dirty="0" err="1" smtClean="0">
                <a:effectLst/>
                <a:ea typeface="Times New Roman" panose="02020603050405020304" pitchFamily="18" charset="0"/>
              </a:rPr>
              <a:t>углецеві</a:t>
            </a:r>
            <a:r>
              <a:rPr lang="ru-RU" sz="2400" b="1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effectLst/>
                <a:ea typeface="Times New Roman" panose="02020603050405020304" pitchFamily="18" charset="0"/>
              </a:rPr>
              <a:t>вироби</a:t>
            </a:r>
            <a:r>
              <a:rPr lang="ru-RU" sz="2400" b="1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майже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повністю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складаються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з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вуглецю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у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вигляді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коксу</a:t>
            </a:r>
          </a:p>
          <a:p>
            <a:pPr>
              <a:spcAft>
                <a:spcPts val="0"/>
              </a:spcAft>
            </a:pPr>
            <a:r>
              <a:rPr lang="ru-RU" sz="2400" dirty="0" smtClean="0">
                <a:effectLst/>
                <a:ea typeface="Times New Roman" panose="02020603050405020304" pitchFamily="18" charset="0"/>
              </a:rPr>
              <a:t>  </a:t>
            </a:r>
          </a:p>
          <a:p>
            <a:pPr>
              <a:spcAft>
                <a:spcPts val="0"/>
              </a:spcAft>
            </a:pPr>
            <a:r>
              <a:rPr lang="ru-RU" sz="2400" dirty="0" smtClean="0">
                <a:ea typeface="Times New Roman" panose="02020603050405020304" pitchFamily="18" charset="0"/>
              </a:rPr>
              <a:t>- </a:t>
            </a:r>
            <a:r>
              <a:rPr lang="ru-RU" sz="2400" dirty="0" err="1" smtClean="0">
                <a:ea typeface="Times New Roman" panose="02020603050405020304" pitchFamily="18" charset="0"/>
              </a:rPr>
              <a:t>г</a:t>
            </a:r>
            <a:r>
              <a:rPr lang="ru-RU" sz="2400" b="1" dirty="0" err="1" smtClean="0">
                <a:effectLst/>
                <a:ea typeface="Times New Roman" panose="02020603050405020304" pitchFamily="18" charset="0"/>
              </a:rPr>
              <a:t>рафітовані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 - 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складаються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зі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штучного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графіту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С  &gt; 98 %</a:t>
            </a:r>
          </a:p>
          <a:p>
            <a:pPr>
              <a:spcAft>
                <a:spcPts val="0"/>
              </a:spcAft>
            </a:pPr>
            <a:r>
              <a:rPr lang="ru-RU" sz="2400" dirty="0" smtClean="0">
                <a:effectLst/>
                <a:ea typeface="Times New Roman" panose="02020603050405020304" pitchFamily="18" charset="0"/>
              </a:rPr>
              <a:t>    </a:t>
            </a:r>
          </a:p>
          <a:p>
            <a:pPr>
              <a:spcAft>
                <a:spcPts val="0"/>
              </a:spcAft>
            </a:pPr>
            <a:r>
              <a:rPr lang="ru-RU" sz="2400" dirty="0" smtClean="0">
                <a:ea typeface="Times New Roman" panose="02020603050405020304" pitchFamily="18" charset="0"/>
              </a:rPr>
              <a:t>- </a:t>
            </a:r>
            <a:r>
              <a:rPr lang="ru-RU" sz="2400" dirty="0" err="1" smtClean="0">
                <a:ea typeface="Times New Roman" panose="02020603050405020304" pitchFamily="18" charset="0"/>
              </a:rPr>
              <a:t>г</a:t>
            </a:r>
            <a:r>
              <a:rPr lang="ru-RU" sz="2400" b="1" dirty="0" err="1" smtClean="0">
                <a:effectLst/>
                <a:ea typeface="Times New Roman" panose="02020603050405020304" pitchFamily="18" charset="0"/>
              </a:rPr>
              <a:t>рафітові</a:t>
            </a:r>
            <a:r>
              <a:rPr lang="ru-RU" sz="2400" b="1" dirty="0" smtClean="0">
                <a:effectLst/>
                <a:ea typeface="Times New Roman" panose="02020603050405020304" pitchFamily="18" charset="0"/>
              </a:rPr>
              <a:t> –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складаються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з природного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графіту</a:t>
            </a:r>
            <a:r>
              <a:rPr lang="ru-RU" sz="2400" b="1" dirty="0" smtClean="0">
                <a:effectLst/>
                <a:ea typeface="Times New Roman" panose="02020603050405020304" pitchFamily="18" charset="0"/>
              </a:rPr>
              <a:t>    </a:t>
            </a:r>
            <a:endParaRPr lang="ru-RU" sz="2400" dirty="0" smtClean="0">
              <a:effectLst/>
              <a:ea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endParaRPr lang="ru-RU" sz="2400" dirty="0"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ea typeface="Times New Roman" panose="02020603050405020304" pitchFamily="18" charset="0"/>
              </a:rPr>
              <a:t>- </a:t>
            </a:r>
            <a:r>
              <a:rPr lang="ru-RU" sz="2400" b="1" dirty="0" err="1" smtClean="0">
                <a:ea typeface="Times New Roman" panose="02020603050405020304" pitchFamily="18" charset="0"/>
              </a:rPr>
              <a:t>ву</a:t>
            </a:r>
            <a:r>
              <a:rPr lang="ru-RU" sz="2400" b="1" dirty="0" err="1" smtClean="0">
                <a:effectLst/>
                <a:ea typeface="Times New Roman" panose="02020603050405020304" pitchFamily="18" charset="0"/>
              </a:rPr>
              <a:t>глецьвміщуючі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ea typeface="Times New Roman" panose="02020603050405020304" pitchFamily="18" charset="0"/>
              </a:rPr>
              <a:t>вогнетриви</a:t>
            </a:r>
            <a:r>
              <a:rPr lang="ru-RU" sz="2400" dirty="0" smtClean="0">
                <a:effectLst/>
                <a:ea typeface="Times New Roman" panose="02020603050405020304" pitchFamily="18" charset="0"/>
              </a:rPr>
              <a:t>    С = 5-70 %</a:t>
            </a:r>
            <a:endParaRPr lang="ru-RU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97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8240" y="369469"/>
            <a:ext cx="9765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СИРОВИНА</a:t>
            </a:r>
          </a:p>
          <a:p>
            <a:pPr algn="ctr"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49580"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якості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вихідної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сировини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вуглецевих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коксових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вогнетривів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застосовують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</a:t>
            </a:r>
          </a:p>
          <a:p>
            <a:pPr indent="449580" algn="just">
              <a:spcAft>
                <a:spcPts val="0"/>
              </a:spcAft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ru-RU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нертні</a:t>
            </a: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наповнювачі</a:t>
            </a: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термоантрацит, 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каменовугільний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нафтовий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пековий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ливарний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кокс</a:t>
            </a: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49580" algn="just">
              <a:spcAft>
                <a:spcPts val="0"/>
              </a:spcAft>
            </a:pPr>
            <a:endParaRPr lang="ru-RU" sz="2400" b="1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</a:t>
            </a:r>
            <a:r>
              <a:rPr lang="ru-RU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вяжуча</a:t>
            </a: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речовина</a:t>
            </a:r>
            <a:r>
              <a:rPr lang="ru-RU" sz="2400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каменовугільна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смола.</a:t>
            </a:r>
            <a:endParaRPr lang="ru-RU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191" y="4108704"/>
            <a:ext cx="8515542" cy="172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0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748" y="1677290"/>
            <a:ext cx="7236116" cy="4525873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969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  <a:latin typeface="+mn-lt"/>
              </a:rPr>
              <a:t>ТИПОВА ТЕХНОЛОГІЧНА СХЕМА ВИРОБНИЦТВА  ВУГЛЕЦЕВИХ ВОГНЕТРИВІВ </a:t>
            </a:r>
            <a:endParaRPr lang="ru-RU" sz="40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679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9691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  <a:latin typeface="+mn-lt"/>
              </a:rPr>
              <a:t>ВЛАСТИВОСТІ ВУГЛЕЦЕВИХ </a:t>
            </a:r>
            <a:r>
              <a:rPr lang="uk-UA" sz="4000" b="1" dirty="0" smtClean="0">
                <a:solidFill>
                  <a:srgbClr val="FF0000"/>
                </a:solidFill>
                <a:latin typeface="+mn-lt"/>
              </a:rPr>
              <a:t>ВОГНЕТРИВІВ </a:t>
            </a:r>
            <a:endParaRPr lang="ru-RU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536575" algn="just">
              <a:buNone/>
            </a:pPr>
            <a:r>
              <a:rPr lang="uk-UA" dirty="0" smtClean="0"/>
              <a:t>Вуглецеві вогнетриви характеризуються високою вогнетривкістю (вище 2500 </a:t>
            </a:r>
            <a:r>
              <a:rPr lang="uk-UA" baseline="30000" dirty="0" err="1" smtClean="0"/>
              <a:t>о</a:t>
            </a:r>
            <a:r>
              <a:rPr lang="uk-UA" dirty="0" err="1" smtClean="0"/>
              <a:t>С</a:t>
            </a:r>
            <a:r>
              <a:rPr lang="uk-UA" dirty="0" smtClean="0"/>
              <a:t>), термічною стійкістю, сталістю </a:t>
            </a:r>
            <a:r>
              <a:rPr lang="uk-UA" dirty="0" err="1" smtClean="0"/>
              <a:t>обєму</a:t>
            </a:r>
            <a:r>
              <a:rPr lang="uk-UA" dirty="0" smtClean="0"/>
              <a:t>, високою тепло- та електропровідністю.  </a:t>
            </a:r>
          </a:p>
          <a:p>
            <a:pPr marL="0" indent="0">
              <a:buNone/>
            </a:pPr>
            <a:r>
              <a:rPr lang="uk-UA" dirty="0" smtClean="0"/>
              <a:t>                           Зольність     2,5 – 7  %                         </a:t>
            </a:r>
          </a:p>
          <a:p>
            <a:pPr marL="0" indent="0">
              <a:buNone/>
            </a:pPr>
            <a:r>
              <a:rPr lang="uk-UA" dirty="0" smtClean="0"/>
              <a:t>		Уявна щільність 1,55 – 1,65  г/см</a:t>
            </a:r>
            <a:r>
              <a:rPr lang="uk-UA" baseline="30000" dirty="0" smtClean="0"/>
              <a:t>3</a:t>
            </a:r>
            <a:r>
              <a:rPr lang="uk-UA" dirty="0" smtClean="0"/>
              <a:t>                 </a:t>
            </a:r>
          </a:p>
          <a:p>
            <a:pPr marL="0" indent="0">
              <a:buNone/>
            </a:pPr>
            <a:r>
              <a:rPr lang="uk-UA" dirty="0" smtClean="0"/>
              <a:t>                           Уявна пористість    15 – 18  %      </a:t>
            </a:r>
          </a:p>
          <a:p>
            <a:pPr marL="0" indent="0">
              <a:buNone/>
            </a:pPr>
            <a:r>
              <a:rPr lang="uk-UA" dirty="0" smtClean="0"/>
              <a:t>                           Межа міцності на стискання   25 – 30 МПа   </a:t>
            </a:r>
          </a:p>
          <a:p>
            <a:pPr marL="0" indent="0">
              <a:buNone/>
            </a:pPr>
            <a:r>
              <a:rPr lang="uk-UA" dirty="0" smtClean="0"/>
              <a:t>                           Термостійкість (водяні теплозміни) &gt; 25.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Слід відмітити також незмочуваність вуглецевих виробів основними і кислими шлаками, з якими вони  тільки незначно взаємодіють. 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507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-461"/>
            <a:ext cx="9997440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ЗАСТОСУВАННЯ ВУГЛЕЦЕВИХ</a:t>
            </a:r>
            <a:r>
              <a:rPr kumimoji="0" lang="uk-UA" altLang="ru-RU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ВОГНЕТРИВІВ</a:t>
            </a:r>
            <a:endParaRPr kumimoji="0" lang="uk-UA" alt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Найбільш</a:t>
            </a:r>
            <a:r>
              <a:rPr kumimoji="0" lang="uk-UA" alt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поширена </a:t>
            </a: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форма вуглецевих виробів – </a:t>
            </a: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великі блоки</a:t>
            </a: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плити, цегла, електроди.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Застосовують</a:t>
            </a:r>
            <a:r>
              <a:rPr kumimoji="0" lang="uk-UA" alt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для: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кладки </a:t>
            </a:r>
            <a:r>
              <a:rPr kumimoji="0" lang="uk-UA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лещаді</a:t>
            </a: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і горна доменної печі (крупні блоки масою до 700 кг і з найбільшим розміром до 3000 мм);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футеровки випускних жолобів доменних печей;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футеровки феросплавних печей;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в кольоровій металургії (електроди, футеровка подин і робочого </a:t>
            </a:r>
            <a:r>
              <a:rPr kumimoji="0" lang="uk-UA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простіру</a:t>
            </a: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електролізерів для виплавки алюмінію і магнію);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вуглецеві маси і пасти для  герметизації</a:t>
            </a:r>
            <a:r>
              <a:rPr kumimoji="0" lang="uk-UA" alt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швів вуглецевої </a:t>
            </a: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кладки. </a:t>
            </a:r>
            <a:endParaRPr kumimoji="0" lang="uk-UA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1778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9691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rgbClr val="FF0000"/>
                </a:solidFill>
                <a:latin typeface="+mn-lt"/>
              </a:rPr>
              <a:t>ВЛАСТИВОСТІ </a:t>
            </a:r>
            <a:r>
              <a:rPr lang="uk-UA" sz="3600" b="1" dirty="0" smtClean="0">
                <a:solidFill>
                  <a:srgbClr val="FF0000"/>
                </a:solidFill>
                <a:latin typeface="+mn-lt"/>
              </a:rPr>
              <a:t>ГРАФІТОВАНИХ  ВОГНЕТРИВІВ </a:t>
            </a:r>
            <a:endParaRPr lang="ru-RU" sz="3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1194816"/>
            <a:ext cx="100462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</a:t>
            </a:r>
            <a:r>
              <a:rPr lang="uk-UA" sz="2400" dirty="0" smtClean="0">
                <a:ea typeface="Times New Roman" panose="02020603050405020304" pitchFamily="18" charset="0"/>
              </a:rPr>
              <a:t>Вміст вуглецю                                       99 %</a:t>
            </a:r>
          </a:p>
          <a:p>
            <a:pPr>
              <a:spcAft>
                <a:spcPts val="0"/>
              </a:spcAft>
            </a:pPr>
            <a:r>
              <a:rPr lang="uk-UA" sz="2400" dirty="0" smtClean="0">
                <a:ea typeface="Times New Roman" panose="02020603050405020304" pitchFamily="18" charset="0"/>
              </a:rPr>
              <a:t>  	     Зольність                                         менш 1 %</a:t>
            </a:r>
          </a:p>
          <a:p>
            <a:pPr>
              <a:spcAft>
                <a:spcPts val="0"/>
              </a:spcAft>
            </a:pPr>
            <a:r>
              <a:rPr lang="uk-UA" sz="2400" dirty="0" smtClean="0">
                <a:ea typeface="Times New Roman" panose="02020603050405020304" pitchFamily="18" charset="0"/>
              </a:rPr>
              <a:t>                  Уявна щільність                       1,45 – 1,70 г/см</a:t>
            </a:r>
            <a:r>
              <a:rPr lang="uk-UA" sz="2400" baseline="30000" dirty="0" smtClean="0">
                <a:ea typeface="Times New Roman" panose="02020603050405020304" pitchFamily="18" charset="0"/>
              </a:rPr>
              <a:t>3</a:t>
            </a:r>
            <a:endParaRPr lang="uk-UA" sz="2400" dirty="0" smtClean="0"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400" dirty="0" smtClean="0">
                <a:ea typeface="Times New Roman" panose="02020603050405020304" pitchFamily="18" charset="0"/>
              </a:rPr>
              <a:t>                  Уявна пористість                              1 - 2  %</a:t>
            </a:r>
          </a:p>
          <a:p>
            <a:pPr>
              <a:spcAft>
                <a:spcPts val="0"/>
              </a:spcAft>
            </a:pPr>
            <a:r>
              <a:rPr lang="uk-UA" sz="2400" dirty="0" smtClean="0">
                <a:ea typeface="Times New Roman" panose="02020603050405020304" pitchFamily="18" charset="0"/>
              </a:rPr>
              <a:t>                  Межа міцності при стисканні    100 – 150 МПа   (до 400 МПа)</a:t>
            </a:r>
            <a:endParaRPr lang="uk-UA" sz="2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8472" y="3283357"/>
            <a:ext cx="10155936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/>
            <a:r>
              <a:rPr lang="uk-UA" altLang="ru-RU" sz="2800" b="1" dirty="0">
                <a:solidFill>
                  <a:srgbClr val="FF0000"/>
                </a:solidFill>
                <a:ea typeface="Times New Roman" panose="02020603050405020304" pitchFamily="18" charset="0"/>
              </a:rPr>
              <a:t>ЗАСТОСУВАННЯ </a:t>
            </a:r>
            <a:r>
              <a:rPr lang="uk-UA" altLang="ru-RU" sz="2800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ГРАФІТОВАНИХ ВОГНЕТРИВІВ</a:t>
            </a:r>
            <a:endParaRPr lang="uk-UA" altLang="ru-RU" sz="2800" b="1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2400" dirty="0" err="1" smtClean="0">
                <a:ea typeface="Times New Roman" panose="02020603050405020304" pitchFamily="18" charset="0"/>
              </a:rPr>
              <a:t>тигли</a:t>
            </a:r>
            <a:r>
              <a:rPr lang="uk-UA" sz="2400" dirty="0" smtClean="0">
                <a:ea typeface="Times New Roman" panose="02020603050405020304" pitchFamily="18" charset="0"/>
              </a:rPr>
              <a:t> для плавки кольорових металів, нагрівальні елементи високотемпературних печей  (печі </a:t>
            </a:r>
            <a:r>
              <a:rPr lang="uk-UA" sz="2400" dirty="0" err="1" smtClean="0">
                <a:ea typeface="Times New Roman" panose="02020603050405020304" pitchFamily="18" charset="0"/>
              </a:rPr>
              <a:t>Таммана</a:t>
            </a:r>
            <a:r>
              <a:rPr lang="uk-UA" sz="2400" dirty="0" smtClean="0">
                <a:ea typeface="Times New Roman" panose="02020603050405020304" pitchFamily="18" charset="0"/>
              </a:rPr>
              <a:t>), щітки електродвигунів, електроди дугових електросталеплавильних печей.</a:t>
            </a:r>
          </a:p>
          <a:p>
            <a:pPr indent="449580" algn="just">
              <a:spcAft>
                <a:spcPts val="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94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9165" y="1353312"/>
            <a:ext cx="8177093" cy="2072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56114" y="266320"/>
            <a:ext cx="8010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Виробництво </a:t>
            </a:r>
            <a:r>
              <a:rPr lang="uk-UA" sz="2800" b="1" dirty="0" err="1" smtClean="0">
                <a:solidFill>
                  <a:srgbClr val="FF0000"/>
                </a:solidFill>
              </a:rPr>
              <a:t>шамотнографітових</a:t>
            </a:r>
            <a:r>
              <a:rPr lang="uk-UA" sz="2800" b="1" dirty="0" smtClean="0">
                <a:solidFill>
                  <a:srgbClr val="FF0000"/>
                </a:solidFill>
              </a:rPr>
              <a:t> вогнетривів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53" y="3902986"/>
            <a:ext cx="4657431" cy="187186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698" y="3973454"/>
            <a:ext cx="7555302" cy="180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7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257282"/>
              </p:ext>
            </p:extLst>
          </p:nvPr>
        </p:nvGraphicFramePr>
        <p:xfrm>
          <a:off x="780287" y="1414273"/>
          <a:ext cx="10789921" cy="45377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39453"/>
                <a:gridCol w="1445894"/>
                <a:gridCol w="1417543"/>
                <a:gridCol w="1452808"/>
                <a:gridCol w="1373288"/>
                <a:gridCol w="1505361"/>
                <a:gridCol w="1455574"/>
              </a:tblGrid>
              <a:tr h="9698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Вид </a:t>
                      </a:r>
                      <a:r>
                        <a:rPr lang="ru-RU" sz="1400" dirty="0" err="1" smtClean="0">
                          <a:effectLst/>
                        </a:rPr>
                        <a:t>вяжучого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Вміст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SiC</a:t>
                      </a:r>
                      <a:r>
                        <a:rPr lang="ru-RU" sz="1400" dirty="0">
                          <a:effectLst/>
                        </a:rPr>
                        <a:t>, 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Щільність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baseline="0" dirty="0" err="1" smtClean="0">
                          <a:effectLst/>
                        </a:rPr>
                        <a:t>уявна</a:t>
                      </a:r>
                      <a:r>
                        <a:rPr lang="ru-RU" sz="1400" dirty="0" smtClean="0">
                          <a:effectLst/>
                        </a:rPr>
                        <a:t>, </a:t>
                      </a:r>
                      <a:r>
                        <a:rPr lang="ru-RU" sz="1400" dirty="0">
                          <a:effectLst/>
                        </a:rPr>
                        <a:t>г/см</a:t>
                      </a:r>
                      <a:r>
                        <a:rPr lang="ru-RU" sz="1400" baseline="300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Пористість</a:t>
                      </a:r>
                      <a:r>
                        <a:rPr lang="ru-RU" sz="1400" dirty="0" smtClean="0">
                          <a:effectLst/>
                        </a:rPr>
                        <a:t>  </a:t>
                      </a:r>
                      <a:r>
                        <a:rPr lang="ru-RU" sz="1400" dirty="0" err="1" smtClean="0">
                          <a:effectLst/>
                        </a:rPr>
                        <a:t>уявна</a:t>
                      </a:r>
                      <a:r>
                        <a:rPr lang="ru-RU" sz="1400" dirty="0" smtClean="0">
                          <a:effectLst/>
                        </a:rPr>
                        <a:t>, </a:t>
                      </a:r>
                      <a:r>
                        <a:rPr lang="ru-RU" sz="1400" dirty="0">
                          <a:effectLst/>
                        </a:rPr>
                        <a:t>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Межа </a:t>
                      </a:r>
                      <a:r>
                        <a:rPr lang="ru-RU" sz="1400" dirty="0" err="1" smtClean="0">
                          <a:effectLst/>
                        </a:rPr>
                        <a:t>міцності</a:t>
                      </a:r>
                      <a:r>
                        <a:rPr lang="ru-RU" sz="1400" dirty="0" smtClean="0">
                          <a:effectLst/>
                        </a:rPr>
                        <a:t> при </a:t>
                      </a:r>
                      <a:r>
                        <a:rPr lang="ru-RU" sz="1400" dirty="0" err="1" smtClean="0">
                          <a:effectLst/>
                        </a:rPr>
                        <a:t>стисканні</a:t>
                      </a:r>
                      <a:r>
                        <a:rPr lang="ru-RU" sz="1400" dirty="0" smtClean="0">
                          <a:effectLst/>
                        </a:rPr>
                        <a:t>, </a:t>
                      </a:r>
                      <a:r>
                        <a:rPr lang="ru-RU" sz="1400" dirty="0">
                          <a:effectLst/>
                        </a:rPr>
                        <a:t>МПа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Вогнетривкість</a:t>
                      </a:r>
                      <a:r>
                        <a:rPr lang="ru-RU" sz="1400" dirty="0" smtClean="0">
                          <a:effectLst/>
                        </a:rPr>
                        <a:t>, </a:t>
                      </a:r>
                      <a:r>
                        <a:rPr lang="ru-RU" sz="1400" baseline="30000" dirty="0" err="1">
                          <a:effectLst/>
                        </a:rPr>
                        <a:t>о</a:t>
                      </a:r>
                      <a:r>
                        <a:rPr lang="ru-RU" sz="1400" dirty="0" err="1">
                          <a:effectLst/>
                        </a:rPr>
                        <a:t>С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Температура </a:t>
                      </a:r>
                      <a:r>
                        <a:rPr lang="ru-RU" sz="1400" dirty="0" smtClean="0">
                          <a:effectLst/>
                        </a:rPr>
                        <a:t>початку </a:t>
                      </a:r>
                      <a:r>
                        <a:rPr lang="ru-RU" sz="1400" dirty="0" err="1" smtClean="0">
                          <a:effectLst/>
                        </a:rPr>
                        <a:t>деформації</a:t>
                      </a:r>
                      <a:r>
                        <a:rPr lang="ru-RU" sz="1400" dirty="0" smtClean="0">
                          <a:effectLst/>
                        </a:rPr>
                        <a:t>, </a:t>
                      </a:r>
                      <a:r>
                        <a:rPr lang="ru-RU" sz="1400" baseline="30000" dirty="0" err="1">
                          <a:effectLst/>
                        </a:rPr>
                        <a:t>о</a:t>
                      </a:r>
                      <a:r>
                        <a:rPr lang="ru-RU" sz="1400" dirty="0" err="1">
                          <a:effectLst/>
                        </a:rPr>
                        <a:t>С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7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Глиниста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73 - 90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2,3 – 2,65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20 - 25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30 - 50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1820 – 1980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 (70-90 % </a:t>
                      </a:r>
                      <a:r>
                        <a:rPr lang="en-US" sz="1600">
                          <a:effectLst/>
                        </a:rPr>
                        <a:t>SiC)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1750 </a:t>
                      </a:r>
                      <a:r>
                        <a:rPr lang="ru-RU" sz="1600" dirty="0" smtClean="0">
                          <a:effectLst/>
                        </a:rPr>
                        <a:t>– </a:t>
                      </a:r>
                      <a:r>
                        <a:rPr lang="ru-RU" sz="1600" dirty="0">
                          <a:effectLst/>
                        </a:rPr>
                        <a:t>1860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7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Корунд </a:t>
                      </a:r>
                      <a:r>
                        <a:rPr lang="ru-RU" sz="1400" dirty="0" err="1" smtClean="0">
                          <a:effectLst/>
                        </a:rPr>
                        <a:t>або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effectLst/>
                        </a:rPr>
                        <a:t>мулліт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більш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1900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більш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1700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7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Нітрідна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50 - 80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2,6 – 2,7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15-19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около 190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біля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1800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більш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1800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85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Рекристалізовані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</a:t>
                      </a:r>
                      <a:r>
                        <a:rPr lang="ru-RU" sz="1400" dirty="0" err="1" smtClean="0">
                          <a:effectLst/>
                        </a:rPr>
                        <a:t>висока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effectLst/>
                        </a:rPr>
                        <a:t>термостійкість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більш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50 </a:t>
                      </a:r>
                      <a:r>
                        <a:rPr lang="ru-RU" sz="1400" dirty="0" err="1" smtClean="0">
                          <a:effectLst/>
                        </a:rPr>
                        <a:t>теплозмін</a:t>
                      </a:r>
                      <a:r>
                        <a:rPr lang="ru-RU" sz="14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96 - 98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2,4 – 2,6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 </a:t>
                      </a:r>
                      <a:r>
                        <a:rPr lang="ru-RU" sz="1600" dirty="0">
                          <a:effectLst/>
                        </a:rPr>
                        <a:t>– 25 (до 35 </a:t>
                      </a:r>
                      <a:r>
                        <a:rPr lang="ru-RU" sz="1600" dirty="0" err="1" smtClean="0">
                          <a:effectLst/>
                        </a:rPr>
                        <a:t>низька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шлакостікійстьіз</a:t>
                      </a:r>
                      <a:r>
                        <a:rPr lang="ru-RU" sz="1600" dirty="0" smtClean="0">
                          <a:effectLst/>
                        </a:rPr>
                        <a:t>-за </a:t>
                      </a:r>
                      <a:r>
                        <a:rPr lang="ru-RU" sz="1600" dirty="0" err="1" smtClean="0">
                          <a:effectLst/>
                        </a:rPr>
                        <a:t>цього</a:t>
                      </a:r>
                      <a:r>
                        <a:rPr lang="ru-RU" sz="1600" dirty="0" smtClean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100 - 150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більш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1800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53568" y="350443"/>
            <a:ext cx="1085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ВЛАСТИВОСТІ   КАРБІДКРЕМНІЄВИХ  ВИРОБІВ</a:t>
            </a:r>
            <a:endParaRPr lang="ru-RU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808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255</Words>
  <Application>Microsoft Office PowerPoint</Application>
  <PresentationFormat>Широкоэкранный</PresentationFormat>
  <Paragraphs>122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Лекція   НА ТЕМУ  «Вуглецеві вогнетривкі матеріали»</vt:lpstr>
      <vt:lpstr>Презентация PowerPoint</vt:lpstr>
      <vt:lpstr>Презентация PowerPoint</vt:lpstr>
      <vt:lpstr>ТИПОВА ТЕХНОЛОГІЧНА СХЕМА ВИРОБНИЦТВА  ВУГЛЕЦЕВИХ ВОГНЕТРИВІВ </vt:lpstr>
      <vt:lpstr>ВЛАСТИВОСТІ ВУГЛЕЦЕВИХ ВОГНЕТРИВІВ </vt:lpstr>
      <vt:lpstr>Презентация PowerPoint</vt:lpstr>
      <vt:lpstr>ВЛАСТИВОСТІ ГРАФІТОВАНИХ  ВОГНЕТРИВІВ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наталия наталия</dc:creator>
  <cp:lastModifiedBy>наталия наталия</cp:lastModifiedBy>
  <cp:revision>11</cp:revision>
  <dcterms:created xsi:type="dcterms:W3CDTF">2020-11-06T06:37:10Z</dcterms:created>
  <dcterms:modified xsi:type="dcterms:W3CDTF">2020-11-06T08:27:21Z</dcterms:modified>
</cp:coreProperties>
</file>