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70" r:id="rId3"/>
    <p:sldId id="353" r:id="rId4"/>
    <p:sldId id="378" r:id="rId5"/>
    <p:sldId id="381" r:id="rId6"/>
    <p:sldId id="379" r:id="rId7"/>
    <p:sldId id="380" r:id="rId8"/>
    <p:sldId id="382" r:id="rId9"/>
    <p:sldId id="321" r:id="rId10"/>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na" initials="" lastIdx="1" clrIdx="0"/>
  <p:cmAuthor id="1" name="Dell Latitude E5580" initials="DLE" lastIdx="0" clrIdx="1">
    <p:extLst>
      <p:ext uri="{19B8F6BF-5375-455C-9EA6-DF929625EA0E}">
        <p15:presenceInfo xmlns:p15="http://schemas.microsoft.com/office/powerpoint/2012/main" userId="0581e5e707f38e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081" autoAdjust="0"/>
  </p:normalViewPr>
  <p:slideViewPr>
    <p:cSldViewPr>
      <p:cViewPr varScale="1">
        <p:scale>
          <a:sx n="83" d="100"/>
          <a:sy n="83" d="100"/>
        </p:scale>
        <p:origin x="379" y="23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99510E9-440A-4D39-992B-F533FCDF695E}" type="datetimeFigureOut">
              <a:rPr lang="uk-UA"/>
              <a:pPr>
                <a:defRPr/>
              </a:pPr>
              <a:t>08.02.2025</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56BE3EB-B43F-45F9-AC99-517BF61573CF}" type="slidenum">
              <a:rPr lang="uk-UA" altLang="uk-UA"/>
              <a:pPr/>
              <a:t>‹#›</a:t>
            </a:fld>
            <a:endParaRPr lang="uk-UA" altLang="uk-UA"/>
          </a:p>
        </p:txBody>
      </p:sp>
    </p:spTree>
    <p:extLst>
      <p:ext uri="{BB962C8B-B14F-4D97-AF65-F5344CB8AC3E}">
        <p14:creationId xmlns:p14="http://schemas.microsoft.com/office/powerpoint/2010/main" val="2281711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3ACF915-64BE-479C-BF59-4996C1473477}" type="datetimeFigureOut">
              <a:rPr lang="ru-RU"/>
              <a:pPr>
                <a:defRPr/>
              </a:pPr>
              <a:t>08.02.2025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7BB678F-2F64-48E1-B5B9-FC4CF6CC6584}" type="slidenum">
              <a:rPr lang="ru-RU" altLang="uk-UA"/>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8E3415-C268-4B77-BBC9-A666FC615E17}" type="datetimeFigureOut">
              <a:rPr lang="ru-RU"/>
              <a:pPr>
                <a:defRPr/>
              </a:pPr>
              <a:t>08.02.2025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BB6B399-8CCB-4BD3-B5B4-587A94A0933C}" type="slidenum">
              <a:rPr lang="ru-RU" altLang="uk-UA"/>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8E62D25-08C5-4E3D-95E7-A903FA933C37}" type="datetimeFigureOut">
              <a:rPr lang="ru-RU"/>
              <a:pPr>
                <a:defRPr/>
              </a:pPr>
              <a:t>08.02.2025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7EE6A20-FD62-422E-85E3-183D0DCDB3B1}" type="slidenum">
              <a:rPr lang="ru-RU" altLang="uk-UA"/>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4C6A702-3D32-4566-8106-CA9BF6C3C24F}" type="datetimeFigureOut">
              <a:rPr lang="ru-RU"/>
              <a:pPr>
                <a:defRPr/>
              </a:pPr>
              <a:t>08.02.2025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2D1CB6D-586A-48D1-BE57-A371A8AE3F7C}" type="slidenum">
              <a:rPr lang="ru-RU" altLang="uk-UA"/>
              <a:pPr/>
              <a:t>‹#›</a:t>
            </a:fld>
            <a:endParaRPr lang="ru-RU"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32AC94D-DE52-45BA-A8EA-19B23E463430}" type="datetimeFigureOut">
              <a:rPr lang="ru-RU"/>
              <a:pPr>
                <a:defRPr/>
              </a:pPr>
              <a:t>08.02.2025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498DAF-1B89-4D3F-8CDB-6A1FAFEBE7E4}" type="slidenum">
              <a:rPr lang="ru-RU" altLang="uk-UA"/>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5F44562-EA22-4ECD-B5CB-98A7CB145D49}" type="datetimeFigureOut">
              <a:rPr lang="ru-RU"/>
              <a:pPr>
                <a:defRPr/>
              </a:pPr>
              <a:t>08.02.2025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7BD6CCF-E82A-41EB-8304-108AC2D3F740}" type="slidenum">
              <a:rPr lang="ru-RU" altLang="uk-UA"/>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EA98FBC-B552-402B-9E28-3B8DECF3E468}" type="datetimeFigureOut">
              <a:rPr lang="ru-RU"/>
              <a:pPr>
                <a:defRPr/>
              </a:pPr>
              <a:t>08.02.2025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9F6F4753-3C2B-43AA-ABEF-FE9121C3B6CA}" type="slidenum">
              <a:rPr lang="ru-RU" altLang="uk-UA"/>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D7AC4D-C091-4599-9868-36861D3F667E}" type="datetimeFigureOut">
              <a:rPr lang="ru-RU"/>
              <a:pPr>
                <a:defRPr/>
              </a:pPr>
              <a:t>08.02.2025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5E8D4AD-7F29-4FD4-BFDC-45A387ECEC0E}" type="slidenum">
              <a:rPr lang="ru-RU" altLang="uk-UA"/>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B0AD15-254A-48AF-B894-6CDFCC2A8C2E}" type="datetimeFigureOut">
              <a:rPr lang="ru-RU"/>
              <a:pPr>
                <a:defRPr/>
              </a:pPr>
              <a:t>08.02.2025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AE53CA3-4721-407F-B821-7665DB4CD287}" type="slidenum">
              <a:rPr lang="ru-RU" altLang="uk-UA"/>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FBCEE8-DB58-4BA6-B5FA-EEBED7F82F63}" type="datetimeFigureOut">
              <a:rPr lang="ru-RU"/>
              <a:pPr>
                <a:defRPr/>
              </a:pPr>
              <a:t>08.02.2025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EA83CC5-FF44-4E32-9C41-42616AF1F363}" type="slidenum">
              <a:rPr lang="ru-RU" altLang="uk-UA"/>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78E6922-37CB-477B-A946-87CC24234384}" type="datetimeFigureOut">
              <a:rPr lang="ru-RU"/>
              <a:pPr>
                <a:defRPr/>
              </a:pPr>
              <a:t>08.02.2025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127107-F32A-46D9-8347-A2D1645166F4}" type="slidenum">
              <a:rPr lang="ru-RU" altLang="uk-UA"/>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2ECBE7-75E0-410A-8AB8-36B7CE4D508A}" type="datetimeFigureOut">
              <a:rPr lang="ru-RU"/>
              <a:pPr>
                <a:defRPr/>
              </a:pPr>
              <a:t>08.02.2025</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1A1288E-79EC-433F-927F-6A6CB80EFC86}"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166778" y="1142984"/>
            <a:ext cx="9423358" cy="3006096"/>
          </a:xfrm>
        </p:spPr>
        <p:txBody>
          <a:bodyPr rtlCol="0">
            <a:noAutofit/>
          </a:bodyPr>
          <a:lstStyle/>
          <a:p>
            <a:pPr eaLnBrk="1" fontAlgn="auto" hangingPunct="1">
              <a:spcAft>
                <a:spcPts val="0"/>
              </a:spcAft>
              <a:defRPr/>
            </a:pPr>
            <a:r>
              <a:rPr lang="uk-UA" sz="2000" b="1" dirty="0" smtClean="0">
                <a:ln w="9000" cmpd="sng">
                  <a:solidFill>
                    <a:schemeClr val="accent4">
                      <a:shade val="50000"/>
                      <a:satMod val="120000"/>
                    </a:schemeClr>
                  </a:solidFill>
                  <a:prstDash val="solid"/>
                </a:ln>
                <a:latin typeface="George" panose="02000500000000000000" pitchFamily="50" charset="0"/>
                <a:cs typeface="Times New Roman" pitchFamily="18" charset="0"/>
              </a:rPr>
              <a:t>Соціальні технології подій</a:t>
            </a: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t/>
            </a:r>
            <a:b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smtClean="0">
                <a:effectLst>
                  <a:outerShdw blurRad="38100" dist="38100" dir="2700000" algn="tl">
                    <a:srgbClr val="000000">
                      <a:alpha val="43137"/>
                    </a:srgbClr>
                  </a:outerShdw>
                </a:effectLst>
                <a:latin typeface="Plantagenet Cherokee"/>
              </a:rPr>
              <a:t>Лекція 2. </a:t>
            </a:r>
            <a:br>
              <a:rPr lang="uk-UA" b="1" dirty="0" smtClean="0">
                <a:effectLst>
                  <a:outerShdw blurRad="38100" dist="38100" dir="2700000" algn="tl">
                    <a:srgbClr val="000000">
                      <a:alpha val="43137"/>
                    </a:srgbClr>
                  </a:outerShdw>
                </a:effectLst>
                <a:latin typeface="Plantagenet Cherokee"/>
              </a:rPr>
            </a:br>
            <a:r>
              <a:rPr lang="uk-UA" b="1" dirty="0" smtClean="0">
                <a:effectLst>
                  <a:outerShdw blurRad="38100" dist="38100" dir="2700000" algn="tl">
                    <a:srgbClr val="000000">
                      <a:alpha val="43137"/>
                    </a:srgbClr>
                  </a:outerShdw>
                </a:effectLst>
                <a:latin typeface="Plantagenet Cherokee"/>
              </a:rPr>
              <a:t>Історія розвитку подій як соціального феномену</a:t>
            </a:r>
            <a:endParaRPr lang="uk-UA"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pic>
        <p:nvPicPr>
          <p:cNvPr id="3" name="Picture 8">
            <a:extLst>
              <a:ext uri="{FF2B5EF4-FFF2-40B4-BE49-F238E27FC236}">
                <a16:creationId xmlns:a16="http://schemas.microsoft.com/office/drawing/2014/main" xmlns="" id="{AC8B3051-FA15-E9D3-85EA-CBB037582BCE}"/>
              </a:ext>
            </a:extLst>
          </p:cNvPr>
          <p:cNvPicPr>
            <a:picLocks noChangeAspect="1"/>
          </p:cNvPicPr>
          <p:nvPr/>
        </p:nvPicPr>
        <p:blipFill>
          <a:blip r:embed="rId3"/>
          <a:srcRect/>
          <a:stretch>
            <a:fillRect/>
          </a:stretch>
        </p:blipFill>
        <p:spPr bwMode="auto">
          <a:xfrm>
            <a:off x="9211320" y="-9872"/>
            <a:ext cx="2757632" cy="1949003"/>
          </a:xfrm>
          <a:prstGeom prst="rect">
            <a:avLst/>
          </a:prstGeom>
          <a:noFill/>
          <a:ln w="9525">
            <a:noFill/>
            <a:miter lim="800000"/>
            <a:headEnd/>
            <a:tailEnd/>
          </a:ln>
        </p:spPr>
      </p:pic>
      <p:sp>
        <p:nvSpPr>
          <p:cNvPr id="5" name="Подзаголовок 2"/>
          <p:cNvSpPr>
            <a:spLocks noGrp="1"/>
          </p:cNvSpPr>
          <p:nvPr>
            <p:ph type="subTitle" idx="1"/>
          </p:nvPr>
        </p:nvSpPr>
        <p:spPr>
          <a:xfrm>
            <a:off x="4753909" y="4912357"/>
            <a:ext cx="4803494" cy="1348904"/>
          </a:xfrm>
        </p:spPr>
        <p:txBody>
          <a:bodyPr anchor="b"/>
          <a:lstStyle/>
          <a:p>
            <a:pPr algn="r">
              <a:lnSpc>
                <a:spcPct val="100000"/>
              </a:lnSpc>
              <a:spcBef>
                <a:spcPts val="0"/>
              </a:spcBef>
              <a:spcAft>
                <a:spcPts val="0"/>
              </a:spcAft>
            </a:pPr>
            <a:r>
              <a:rPr lang="uk-UA" sz="2000" dirty="0" smtClean="0">
                <a:solidFill>
                  <a:schemeClr val="tx1"/>
                </a:solidFill>
              </a:rPr>
              <a:t>Розробник курсу: </a:t>
            </a:r>
            <a:r>
              <a:rPr lang="uk-UA" sz="2000" dirty="0" err="1" smtClean="0">
                <a:solidFill>
                  <a:schemeClr val="tx1"/>
                </a:solidFill>
              </a:rPr>
              <a:t>к.соц.н</a:t>
            </a:r>
            <a:r>
              <a:rPr lang="uk-UA" sz="2000" dirty="0" smtClean="0">
                <a:solidFill>
                  <a:schemeClr val="tx1"/>
                </a:solidFill>
              </a:rPr>
              <a:t>., </a:t>
            </a:r>
          </a:p>
          <a:p>
            <a:pPr algn="r">
              <a:lnSpc>
                <a:spcPct val="100000"/>
              </a:lnSpc>
              <a:spcBef>
                <a:spcPts val="0"/>
              </a:spcBef>
              <a:spcAft>
                <a:spcPts val="0"/>
              </a:spcAft>
            </a:pPr>
            <a:r>
              <a:rPr lang="uk-UA" sz="2000" dirty="0" smtClean="0">
                <a:solidFill>
                  <a:schemeClr val="tx1"/>
                </a:solidFill>
              </a:rPr>
              <a:t>доцент кафедри соціології</a:t>
            </a:r>
          </a:p>
          <a:p>
            <a:pPr algn="r">
              <a:lnSpc>
                <a:spcPct val="100000"/>
              </a:lnSpc>
              <a:spcBef>
                <a:spcPts val="0"/>
              </a:spcBef>
              <a:spcAft>
                <a:spcPts val="0"/>
              </a:spcAft>
            </a:pPr>
            <a:r>
              <a:rPr lang="uk-UA" sz="2000" b="1" i="1" dirty="0" smtClean="0">
                <a:solidFill>
                  <a:schemeClr val="tx1"/>
                </a:solidFill>
              </a:rPr>
              <a:t>Пилипенко Яна Сергіївна</a:t>
            </a:r>
            <a:endParaRPr lang="uk-UA" sz="2000" b="1" i="1" dirty="0">
              <a:solidFill>
                <a:schemeClr val="tx1"/>
              </a:solidFil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7464152" y="764704"/>
            <a:ext cx="4246663" cy="2828344"/>
          </a:xfrm>
          <a:prstGeom prst="rect">
            <a:avLst/>
          </a:prstGeom>
        </p:spPr>
      </p:pic>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3"/>
          <a:srcRect/>
          <a:stretch>
            <a:fillRect/>
          </a:stretch>
        </p:blipFill>
        <p:spPr bwMode="auto">
          <a:xfrm>
            <a:off x="-3913112" y="-5427984"/>
            <a:ext cx="20635913" cy="14590713"/>
          </a:xfrm>
          <a:prstGeom prst="rect">
            <a:avLst/>
          </a:prstGeom>
          <a:noFill/>
          <a:ln w="9525">
            <a:noFill/>
            <a:miter lim="800000"/>
            <a:headEnd/>
            <a:tailEnd/>
          </a:ln>
        </p:spPr>
      </p:pic>
      <p:sp>
        <p:nvSpPr>
          <p:cNvPr id="5" name="TextBox 4"/>
          <p:cNvSpPr txBox="1"/>
          <p:nvPr/>
        </p:nvSpPr>
        <p:spPr>
          <a:xfrm>
            <a:off x="407368" y="1700808"/>
            <a:ext cx="6552728" cy="3416320"/>
          </a:xfrm>
          <a:prstGeom prst="rect">
            <a:avLst/>
          </a:prstGeom>
          <a:noFill/>
        </p:spPr>
        <p:txBody>
          <a:bodyPr wrap="square" rtlCol="0">
            <a:spAutoFit/>
          </a:bodyPr>
          <a:lstStyle/>
          <a:p>
            <a:pPr algn="just"/>
            <a:r>
              <a:rPr lang="uk-UA" sz="2400" b="1" dirty="0" smtClean="0"/>
              <a:t>Подія </a:t>
            </a:r>
            <a:r>
              <a:rPr lang="uk-UA" sz="2400" b="1" dirty="0"/>
              <a:t>як соціальний феномен </a:t>
            </a:r>
            <a:r>
              <a:rPr lang="uk-UA" sz="2400" dirty="0"/>
              <a:t>є важливою частиною соціологічного дослідження, адже вона не лише відображає соціальні процеси, а й активує ці процеси. </a:t>
            </a:r>
            <a:endParaRPr lang="uk-UA" sz="2400" dirty="0" smtClean="0"/>
          </a:p>
          <a:p>
            <a:pPr algn="just"/>
            <a:endParaRPr lang="uk-UA" sz="2400" dirty="0" smtClean="0"/>
          </a:p>
          <a:p>
            <a:pPr algn="just"/>
            <a:r>
              <a:rPr lang="uk-UA" sz="2400" dirty="0" smtClean="0"/>
              <a:t>Протягом </a:t>
            </a:r>
            <a:r>
              <a:rPr lang="uk-UA" sz="2400" dirty="0"/>
              <a:t>історії події змінювалися </a:t>
            </a:r>
            <a:r>
              <a:rPr lang="uk-UA" sz="2400" b="1" i="1" dirty="0"/>
              <a:t>від спонтанних актів до добре організованих та спланованих заходів</a:t>
            </a:r>
            <a:r>
              <a:rPr lang="uk-UA" sz="2400" dirty="0"/>
              <a:t>, що відображають зміни в суспільстві.</a:t>
            </a:r>
          </a:p>
        </p:txBody>
      </p:sp>
    </p:spTree>
    <p:extLst>
      <p:ext uri="{BB962C8B-B14F-4D97-AF65-F5344CB8AC3E}">
        <p14:creationId xmlns:p14="http://schemas.microsoft.com/office/powerpoint/2010/main" val="23259120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25080" y="-5283968"/>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2927648" y="1268760"/>
            <a:ext cx="5256584" cy="4392488"/>
          </a:xfrm>
        </p:spPr>
        <p:txBody>
          <a:bodyPr>
            <a:noAutofit/>
          </a:bodyPr>
          <a:lstStyle/>
          <a:p>
            <a:r>
              <a:rPr lang="uk-UA" sz="2200" dirty="0">
                <a:latin typeface="Arial" charset="0"/>
                <a:ea typeface="+mn-ea"/>
                <a:cs typeface="Arial" charset="0"/>
              </a:rPr>
              <a:t>В </a:t>
            </a:r>
            <a:r>
              <a:rPr lang="uk-UA" sz="2200" b="1" dirty="0">
                <a:latin typeface="Arial" charset="0"/>
                <a:ea typeface="+mn-ea"/>
                <a:cs typeface="Arial" charset="0"/>
              </a:rPr>
              <a:t>античні</a:t>
            </a:r>
            <a:r>
              <a:rPr lang="uk-UA" sz="2200" b="1" dirty="0">
                <a:latin typeface="Arial" charset="0"/>
                <a:ea typeface="+mn-ea"/>
                <a:cs typeface="Arial" charset="0"/>
              </a:rPr>
              <a:t> часи події</a:t>
            </a:r>
            <a:r>
              <a:rPr lang="uk-UA" sz="2200" dirty="0">
                <a:latin typeface="Arial" charset="0"/>
                <a:ea typeface="+mn-ea"/>
                <a:cs typeface="Arial" charset="0"/>
              </a:rPr>
              <a:t>, особливо громадські свята, мали важливе значення для соціальної організації і </a:t>
            </a:r>
            <a:r>
              <a:rPr lang="uk-UA" sz="2200" b="1" i="1" dirty="0">
                <a:latin typeface="Arial" charset="0"/>
                <a:ea typeface="+mn-ea"/>
                <a:cs typeface="Arial" charset="0"/>
              </a:rPr>
              <a:t>виражалися через релігійні обряди, публічні вистави, спортивні змагання. </a:t>
            </a:r>
            <a:r>
              <a:rPr lang="uk-UA" sz="2200" b="1" i="1" dirty="0" smtClean="0">
                <a:latin typeface="Arial" charset="0"/>
                <a:ea typeface="+mn-ea"/>
                <a:cs typeface="Arial" charset="0"/>
              </a:rPr>
              <a:t/>
            </a:r>
            <a:br>
              <a:rPr lang="uk-UA" sz="2200" b="1" i="1" dirty="0" smtClean="0">
                <a:latin typeface="Arial" charset="0"/>
                <a:ea typeface="+mn-ea"/>
                <a:cs typeface="Arial" charset="0"/>
              </a:rPr>
            </a:br>
            <a:r>
              <a:rPr lang="uk-UA" sz="2200" b="1" i="1" dirty="0">
                <a:latin typeface="Arial" charset="0"/>
                <a:ea typeface="+mn-ea"/>
                <a:cs typeface="Arial" charset="0"/>
              </a:rPr>
              <a:t/>
            </a:r>
            <a:br>
              <a:rPr lang="uk-UA" sz="2200" b="1" i="1" dirty="0">
                <a:latin typeface="Arial" charset="0"/>
                <a:ea typeface="+mn-ea"/>
                <a:cs typeface="Arial" charset="0"/>
              </a:rPr>
            </a:br>
            <a:r>
              <a:rPr lang="uk-UA" sz="2200" dirty="0" smtClean="0">
                <a:latin typeface="Arial" charset="0"/>
                <a:ea typeface="+mn-ea"/>
                <a:cs typeface="Arial" charset="0"/>
              </a:rPr>
              <a:t>Вони </a:t>
            </a:r>
            <a:r>
              <a:rPr lang="uk-UA" sz="2200" dirty="0">
                <a:latin typeface="Arial" charset="0"/>
                <a:ea typeface="+mn-ea"/>
                <a:cs typeface="Arial" charset="0"/>
              </a:rPr>
              <a:t>виконували роль об'єднання суспільства, інтеграції різних соціальних груп, а також служили для закріплення влади (</a:t>
            </a:r>
            <a:r>
              <a:rPr lang="uk-UA" sz="2200" i="1" dirty="0">
                <a:latin typeface="Arial" charset="0"/>
                <a:ea typeface="+mn-ea"/>
                <a:cs typeface="Arial" charset="0"/>
              </a:rPr>
              <a:t>наприклад, Олімпійські </a:t>
            </a:r>
            <a:r>
              <a:rPr lang="uk-UA" sz="2200" i="1" dirty="0" smtClean="0">
                <a:latin typeface="Arial" charset="0"/>
                <a:ea typeface="+mn-ea"/>
                <a:cs typeface="Arial" charset="0"/>
              </a:rPr>
              <a:t>ігри, Гладіаторські бої</a:t>
            </a:r>
            <a:r>
              <a:rPr lang="uk-UA" sz="2200" dirty="0" smtClean="0">
                <a:latin typeface="Arial" charset="0"/>
                <a:ea typeface="+mn-ea"/>
                <a:cs typeface="Arial" charset="0"/>
              </a:rPr>
              <a:t>).      </a:t>
            </a:r>
            <a:endParaRPr lang="uk-UA" sz="2200" dirty="0">
              <a:latin typeface="Arial" charset="0"/>
              <a:ea typeface="+mn-ea"/>
              <a:cs typeface="Arial" charset="0"/>
            </a:endParaRPr>
          </a:p>
        </p:txBody>
      </p:sp>
      <p:sp>
        <p:nvSpPr>
          <p:cNvPr id="4" name="TextBox 3"/>
          <p:cNvSpPr txBox="1"/>
          <p:nvPr/>
        </p:nvSpPr>
        <p:spPr>
          <a:xfrm>
            <a:off x="3791744" y="621849"/>
            <a:ext cx="4896544" cy="477054"/>
          </a:xfrm>
          <a:prstGeom prst="rect">
            <a:avLst/>
          </a:prstGeom>
          <a:noFill/>
        </p:spPr>
        <p:txBody>
          <a:bodyPr wrap="square" rtlCol="0">
            <a:spAutoFit/>
          </a:bodyPr>
          <a:lstStyle/>
          <a:p>
            <a:r>
              <a:rPr lang="uk-UA" sz="2500" b="1" dirty="0">
                <a:solidFill>
                  <a:srgbClr val="FF0000"/>
                </a:solidFill>
              </a:rPr>
              <a:t>Античність</a:t>
            </a:r>
            <a:endParaRPr lang="uk-UA" sz="2500" b="1" dirty="0">
              <a:solidFill>
                <a:srgbClr val="FF0000"/>
              </a:solidFill>
            </a:endParaRPr>
          </a:p>
        </p:txBody>
      </p:sp>
      <p:pic>
        <p:nvPicPr>
          <p:cNvPr id="8" name="Рисунок 7"/>
          <p:cNvPicPr>
            <a:picLocks noChangeAspect="1"/>
          </p:cNvPicPr>
          <p:nvPr/>
        </p:nvPicPr>
        <p:blipFill>
          <a:blip r:embed="rId3"/>
          <a:stretch>
            <a:fillRect/>
          </a:stretch>
        </p:blipFill>
        <p:spPr>
          <a:xfrm>
            <a:off x="8472264" y="1052736"/>
            <a:ext cx="2399032" cy="3456384"/>
          </a:xfrm>
          <a:prstGeom prst="rect">
            <a:avLst/>
          </a:prstGeom>
        </p:spPr>
      </p:pic>
      <p:pic>
        <p:nvPicPr>
          <p:cNvPr id="9" name="Рисунок 8"/>
          <p:cNvPicPr>
            <a:picLocks noChangeAspect="1"/>
          </p:cNvPicPr>
          <p:nvPr/>
        </p:nvPicPr>
        <p:blipFill>
          <a:blip r:embed="rId4"/>
          <a:stretch>
            <a:fillRect/>
          </a:stretch>
        </p:blipFill>
        <p:spPr>
          <a:xfrm>
            <a:off x="407368" y="3270870"/>
            <a:ext cx="2600325" cy="2476500"/>
          </a:xfrm>
          <a:prstGeom prst="rect">
            <a:avLst/>
          </a:prstGeom>
        </p:spPr>
      </p:pic>
    </p:spTree>
    <p:extLst>
      <p:ext uri="{BB962C8B-B14F-4D97-AF65-F5344CB8AC3E}">
        <p14:creationId xmlns:p14="http://schemas.microsoft.com/office/powerpoint/2010/main" val="28307214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25080" y="-5283968"/>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911424" y="1700808"/>
            <a:ext cx="4299668" cy="3888432"/>
          </a:xfrm>
        </p:spPr>
        <p:txBody>
          <a:bodyPr>
            <a:noAutofit/>
          </a:bodyPr>
          <a:lstStyle/>
          <a:p>
            <a:r>
              <a:rPr lang="uk-UA" sz="2200" dirty="0">
                <a:latin typeface="Arial" charset="0"/>
                <a:ea typeface="+mn-ea"/>
                <a:cs typeface="Arial" charset="0"/>
              </a:rPr>
              <a:t>У </a:t>
            </a:r>
            <a:r>
              <a:rPr lang="uk-UA" sz="2200" b="1" dirty="0">
                <a:latin typeface="Arial" charset="0"/>
                <a:ea typeface="+mn-ea"/>
                <a:cs typeface="Arial" charset="0"/>
              </a:rPr>
              <a:t>середньовіччі</a:t>
            </a:r>
            <a:r>
              <a:rPr lang="uk-UA" sz="2200" b="1" dirty="0">
                <a:latin typeface="Arial" charset="0"/>
                <a:ea typeface="+mn-ea"/>
                <a:cs typeface="Arial" charset="0"/>
              </a:rPr>
              <a:t> основні події </a:t>
            </a:r>
            <a:r>
              <a:rPr lang="uk-UA" sz="2200" dirty="0">
                <a:latin typeface="Arial" charset="0"/>
                <a:ea typeface="+mn-ea"/>
                <a:cs typeface="Arial" charset="0"/>
              </a:rPr>
              <a:t>були пов'язані з </a:t>
            </a:r>
            <a:r>
              <a:rPr lang="uk-UA" sz="2200" b="1" i="1" dirty="0">
                <a:latin typeface="Arial" charset="0"/>
                <a:ea typeface="+mn-ea"/>
                <a:cs typeface="Arial" charset="0"/>
              </a:rPr>
              <a:t>релігійними святами, церковними обрядовими процесіями та </a:t>
            </a:r>
            <a:r>
              <a:rPr lang="uk-UA" sz="2200" b="1" i="1" dirty="0" smtClean="0">
                <a:latin typeface="Arial" charset="0"/>
                <a:ea typeface="+mn-ea"/>
                <a:cs typeface="Arial" charset="0"/>
              </a:rPr>
              <a:t>ярмарками</a:t>
            </a:r>
            <a:r>
              <a:rPr lang="uk-UA" sz="2200" dirty="0" smtClean="0">
                <a:latin typeface="Arial" charset="0"/>
                <a:ea typeface="+mn-ea"/>
                <a:cs typeface="Arial" charset="0"/>
              </a:rPr>
              <a:t>, </a:t>
            </a:r>
            <a:r>
              <a:rPr lang="uk-UA" sz="2200" b="1" i="1" dirty="0" smtClean="0">
                <a:latin typeface="Arial" charset="0"/>
                <a:ea typeface="+mn-ea"/>
                <a:cs typeface="Arial" charset="0"/>
              </a:rPr>
              <a:t>лицарськими турнірами</a:t>
            </a:r>
            <a:r>
              <a:rPr lang="ru-RU" sz="2200" dirty="0" smtClean="0">
                <a:latin typeface="Arial" charset="0"/>
                <a:ea typeface="+mn-ea"/>
                <a:cs typeface="Arial" charset="0"/>
              </a:rPr>
              <a:t>.</a:t>
            </a:r>
            <a:r>
              <a:rPr lang="uk-UA" sz="2200" dirty="0" smtClean="0">
                <a:latin typeface="Arial" charset="0"/>
                <a:ea typeface="+mn-ea"/>
                <a:cs typeface="Arial" charset="0"/>
              </a:rPr>
              <a:t> </a:t>
            </a:r>
            <a:br>
              <a:rPr lang="uk-UA" sz="2200" dirty="0" smtClean="0">
                <a:latin typeface="Arial" charset="0"/>
                <a:ea typeface="+mn-ea"/>
                <a:cs typeface="Arial" charset="0"/>
              </a:rPr>
            </a:br>
            <a:r>
              <a:rPr lang="uk-UA" sz="2200" dirty="0">
                <a:latin typeface="Arial" charset="0"/>
                <a:ea typeface="+mn-ea"/>
                <a:cs typeface="Arial" charset="0"/>
              </a:rPr>
              <a:t/>
            </a:r>
            <a:br>
              <a:rPr lang="uk-UA" sz="2200" dirty="0">
                <a:latin typeface="Arial" charset="0"/>
                <a:ea typeface="+mn-ea"/>
                <a:cs typeface="Arial" charset="0"/>
              </a:rPr>
            </a:br>
            <a:r>
              <a:rPr lang="uk-UA" sz="2200" dirty="0" smtClean="0">
                <a:latin typeface="Arial" charset="0"/>
                <a:ea typeface="+mn-ea"/>
                <a:cs typeface="Arial" charset="0"/>
              </a:rPr>
              <a:t>Вони </a:t>
            </a:r>
            <a:r>
              <a:rPr lang="uk-UA" sz="2200" dirty="0">
                <a:latin typeface="Arial" charset="0"/>
                <a:ea typeface="+mn-ea"/>
                <a:cs typeface="Arial" charset="0"/>
              </a:rPr>
              <a:t>ставали інструментами соціальної інтеграції та підтримання стабільності в умовах феодального ладу.</a:t>
            </a:r>
            <a:endParaRPr lang="uk-UA" sz="2200" dirty="0">
              <a:latin typeface="Arial" charset="0"/>
              <a:ea typeface="+mn-ea"/>
              <a:cs typeface="Arial" charset="0"/>
            </a:endParaRPr>
          </a:p>
        </p:txBody>
      </p:sp>
      <p:sp>
        <p:nvSpPr>
          <p:cNvPr id="4" name="TextBox 3"/>
          <p:cNvSpPr txBox="1"/>
          <p:nvPr/>
        </p:nvSpPr>
        <p:spPr>
          <a:xfrm>
            <a:off x="2012356" y="476672"/>
            <a:ext cx="4896544" cy="477054"/>
          </a:xfrm>
          <a:prstGeom prst="rect">
            <a:avLst/>
          </a:prstGeom>
          <a:noFill/>
        </p:spPr>
        <p:txBody>
          <a:bodyPr wrap="square" rtlCol="0">
            <a:spAutoFit/>
          </a:bodyPr>
          <a:lstStyle/>
          <a:p>
            <a:r>
              <a:rPr lang="uk-UA" sz="2500" b="1" dirty="0">
                <a:solidFill>
                  <a:srgbClr val="FF0000"/>
                </a:solidFill>
              </a:rPr>
              <a:t>Середньовіччя</a:t>
            </a:r>
            <a:endParaRPr lang="uk-UA" sz="2500" b="1" dirty="0">
              <a:solidFill>
                <a:srgbClr val="FF0000"/>
              </a:solidFill>
            </a:endParaRPr>
          </a:p>
        </p:txBody>
      </p:sp>
      <p:pic>
        <p:nvPicPr>
          <p:cNvPr id="2" name="Рисунок 1"/>
          <p:cNvPicPr>
            <a:picLocks noChangeAspect="1"/>
          </p:cNvPicPr>
          <p:nvPr/>
        </p:nvPicPr>
        <p:blipFill>
          <a:blip r:embed="rId3"/>
          <a:stretch>
            <a:fillRect/>
          </a:stretch>
        </p:blipFill>
        <p:spPr>
          <a:xfrm>
            <a:off x="6816080" y="187881"/>
            <a:ext cx="3783241" cy="3025854"/>
          </a:xfrm>
          <a:prstGeom prst="rect">
            <a:avLst/>
          </a:prstGeom>
        </p:spPr>
      </p:pic>
      <p:pic>
        <p:nvPicPr>
          <p:cNvPr id="3" name="Рисунок 2"/>
          <p:cNvPicPr>
            <a:picLocks noChangeAspect="1"/>
          </p:cNvPicPr>
          <p:nvPr/>
        </p:nvPicPr>
        <p:blipFill>
          <a:blip r:embed="rId4"/>
          <a:stretch>
            <a:fillRect/>
          </a:stretch>
        </p:blipFill>
        <p:spPr>
          <a:xfrm>
            <a:off x="5519936" y="3645024"/>
            <a:ext cx="3991892" cy="2319507"/>
          </a:xfrm>
          <a:prstGeom prst="rect">
            <a:avLst/>
          </a:prstGeom>
        </p:spPr>
      </p:pic>
    </p:spTree>
    <p:extLst>
      <p:ext uri="{BB962C8B-B14F-4D97-AF65-F5344CB8AC3E}">
        <p14:creationId xmlns:p14="http://schemas.microsoft.com/office/powerpoint/2010/main" val="2560428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25080" y="-5283968"/>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623392" y="1556792"/>
            <a:ext cx="5832648" cy="4608512"/>
          </a:xfrm>
        </p:spPr>
        <p:txBody>
          <a:bodyPr>
            <a:noAutofit/>
          </a:bodyPr>
          <a:lstStyle/>
          <a:p>
            <a:r>
              <a:rPr lang="uk-UA" sz="2200" dirty="0" smtClean="0">
                <a:latin typeface="Arial" charset="0"/>
                <a:ea typeface="+mn-ea"/>
                <a:cs typeface="Arial" charset="0"/>
              </a:rPr>
              <a:t>З'являються перші театри, концерти, літературні салони, які стали важливими для </a:t>
            </a:r>
            <a:r>
              <a:rPr lang="uk-UA" sz="2200" b="1" i="1" dirty="0" smtClean="0">
                <a:latin typeface="Arial" charset="0"/>
                <a:ea typeface="+mn-ea"/>
                <a:cs typeface="Arial" charset="0"/>
              </a:rPr>
              <a:t>розвитку культури та інтелектуального обміну. </a:t>
            </a:r>
            <a:br>
              <a:rPr lang="uk-UA" sz="2200" b="1" i="1" dirty="0" smtClean="0">
                <a:latin typeface="Arial" charset="0"/>
                <a:ea typeface="+mn-ea"/>
                <a:cs typeface="Arial" charset="0"/>
              </a:rPr>
            </a:br>
            <a:r>
              <a:rPr lang="uk-UA" sz="2200" b="1" i="1" dirty="0" smtClean="0">
                <a:latin typeface="Arial" charset="0"/>
                <a:ea typeface="+mn-ea"/>
                <a:cs typeface="Arial" charset="0"/>
              </a:rPr>
              <a:t/>
            </a:r>
            <a:br>
              <a:rPr lang="uk-UA" sz="2200" b="1" i="1" dirty="0" smtClean="0">
                <a:latin typeface="Arial" charset="0"/>
                <a:ea typeface="+mn-ea"/>
                <a:cs typeface="Arial" charset="0"/>
              </a:rPr>
            </a:br>
            <a:r>
              <a:rPr lang="uk-UA" sz="2200" b="1" i="1" dirty="0" smtClean="0">
                <a:latin typeface="Arial" charset="0"/>
                <a:ea typeface="+mn-ea"/>
                <a:cs typeface="Arial" charset="0"/>
              </a:rPr>
              <a:t>Посилення світської складової подій, розвиток міських свят</a:t>
            </a:r>
            <a:r>
              <a:rPr lang="ru-RU" sz="2200" b="1" i="1" dirty="0" smtClean="0">
                <a:latin typeface="Arial" charset="0"/>
                <a:ea typeface="+mn-ea"/>
                <a:cs typeface="Arial" charset="0"/>
              </a:rPr>
              <a:t>.</a:t>
            </a:r>
            <a:r>
              <a:rPr lang="uk-UA" sz="2200" b="1" i="1" dirty="0" smtClean="0">
                <a:latin typeface="Arial" charset="0"/>
                <a:ea typeface="+mn-ea"/>
                <a:cs typeface="Arial" charset="0"/>
              </a:rPr>
              <a:t/>
            </a:r>
            <a:br>
              <a:rPr lang="uk-UA" sz="2200" b="1" i="1" dirty="0" smtClean="0">
                <a:latin typeface="Arial" charset="0"/>
                <a:ea typeface="+mn-ea"/>
                <a:cs typeface="Arial" charset="0"/>
              </a:rPr>
            </a:br>
            <a:r>
              <a:rPr lang="uk-UA" sz="2200" b="1" i="1" dirty="0" smtClean="0">
                <a:latin typeface="Arial" charset="0"/>
                <a:ea typeface="+mn-ea"/>
                <a:cs typeface="Arial" charset="0"/>
              </a:rPr>
              <a:t/>
            </a:r>
            <a:br>
              <a:rPr lang="uk-UA" sz="2200" b="1" i="1" dirty="0" smtClean="0">
                <a:latin typeface="Arial" charset="0"/>
                <a:ea typeface="+mn-ea"/>
                <a:cs typeface="Arial" charset="0"/>
              </a:rPr>
            </a:br>
            <a:r>
              <a:rPr lang="uk-UA" sz="2200" i="1" dirty="0" smtClean="0">
                <a:latin typeface="Arial" charset="0"/>
                <a:ea typeface="+mn-ea"/>
                <a:cs typeface="Arial" charset="0"/>
              </a:rPr>
              <a:t>Цей період також позначався розвитком масових свят та народних забав</a:t>
            </a:r>
            <a:br>
              <a:rPr lang="uk-UA" sz="2200" i="1" dirty="0" smtClean="0">
                <a:latin typeface="Arial" charset="0"/>
                <a:ea typeface="+mn-ea"/>
                <a:cs typeface="Arial" charset="0"/>
              </a:rPr>
            </a:b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smtClean="0">
                <a:latin typeface="Arial" charset="0"/>
                <a:ea typeface="+mn-ea"/>
                <a:cs typeface="Arial" charset="0"/>
              </a:rPr>
              <a:t>Виникнення театральних вистав, музичних і театральних фестивалів, а також перших великих урочистостей національного масштабу.</a:t>
            </a:r>
            <a:endParaRPr lang="uk-UA" sz="2200" dirty="0">
              <a:latin typeface="Arial" charset="0"/>
              <a:ea typeface="+mn-ea"/>
              <a:cs typeface="Arial" charset="0"/>
            </a:endParaRPr>
          </a:p>
        </p:txBody>
      </p:sp>
      <p:sp>
        <p:nvSpPr>
          <p:cNvPr id="4" name="TextBox 3"/>
          <p:cNvSpPr txBox="1"/>
          <p:nvPr/>
        </p:nvSpPr>
        <p:spPr>
          <a:xfrm>
            <a:off x="2012356" y="476673"/>
            <a:ext cx="8620148" cy="430887"/>
          </a:xfrm>
          <a:prstGeom prst="rect">
            <a:avLst/>
          </a:prstGeom>
          <a:noFill/>
        </p:spPr>
        <p:txBody>
          <a:bodyPr wrap="square" rtlCol="0">
            <a:spAutoFit/>
          </a:bodyPr>
          <a:lstStyle/>
          <a:p>
            <a:r>
              <a:rPr lang="uk-UA" sz="2200" b="1" dirty="0">
                <a:solidFill>
                  <a:srgbClr val="FF0000"/>
                </a:solidFill>
              </a:rPr>
              <a:t>Ренесанс</a:t>
            </a:r>
            <a:r>
              <a:rPr lang="uk-UA" sz="2200" b="1" dirty="0" smtClean="0"/>
              <a:t> </a:t>
            </a:r>
            <a:r>
              <a:rPr lang="uk-UA" sz="2200" b="1" dirty="0">
                <a:solidFill>
                  <a:srgbClr val="FF0000"/>
                </a:solidFill>
              </a:rPr>
              <a:t>і модернізація: розвиток публічних заходів</a:t>
            </a:r>
            <a:endParaRPr lang="uk-UA" sz="2200" b="1" dirty="0">
              <a:solidFill>
                <a:srgbClr val="FF0000"/>
              </a:solidFill>
            </a:endParaRPr>
          </a:p>
        </p:txBody>
      </p:sp>
      <p:pic>
        <p:nvPicPr>
          <p:cNvPr id="5" name="Рисунок 4"/>
          <p:cNvPicPr>
            <a:picLocks noChangeAspect="1"/>
          </p:cNvPicPr>
          <p:nvPr/>
        </p:nvPicPr>
        <p:blipFill>
          <a:blip r:embed="rId3"/>
          <a:stretch>
            <a:fillRect/>
          </a:stretch>
        </p:blipFill>
        <p:spPr>
          <a:xfrm>
            <a:off x="6888088" y="1340768"/>
            <a:ext cx="5133950" cy="2889680"/>
          </a:xfrm>
          <a:prstGeom prst="rect">
            <a:avLst/>
          </a:prstGeom>
        </p:spPr>
      </p:pic>
      <p:pic>
        <p:nvPicPr>
          <p:cNvPr id="7" name="Рисунок 6"/>
          <p:cNvPicPr>
            <a:picLocks noChangeAspect="1"/>
          </p:cNvPicPr>
          <p:nvPr/>
        </p:nvPicPr>
        <p:blipFill>
          <a:blip r:embed="rId4"/>
          <a:stretch>
            <a:fillRect/>
          </a:stretch>
        </p:blipFill>
        <p:spPr>
          <a:xfrm>
            <a:off x="6692876" y="4581128"/>
            <a:ext cx="2447925" cy="1866900"/>
          </a:xfrm>
          <a:prstGeom prst="rect">
            <a:avLst/>
          </a:prstGeom>
        </p:spPr>
      </p:pic>
    </p:spTree>
    <p:extLst>
      <p:ext uri="{BB962C8B-B14F-4D97-AF65-F5344CB8AC3E}">
        <p14:creationId xmlns:p14="http://schemas.microsoft.com/office/powerpoint/2010/main" val="30365503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378525"/>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767408" y="1916832"/>
            <a:ext cx="5616624" cy="3960440"/>
          </a:xfrm>
        </p:spPr>
        <p:txBody>
          <a:bodyPr>
            <a:noAutofit/>
          </a:bodyPr>
          <a:lstStyle/>
          <a:p>
            <a:r>
              <a:rPr lang="uk-UA" sz="2200" b="1" dirty="0">
                <a:latin typeface="Arial" charset="0"/>
                <a:ea typeface="+mn-ea"/>
                <a:cs typeface="Arial" charset="0"/>
              </a:rPr>
              <a:t>З появою масових медіа </a:t>
            </a:r>
            <a:r>
              <a:rPr lang="uk-UA" sz="2200" dirty="0">
                <a:latin typeface="Arial" charset="0"/>
                <a:ea typeface="+mn-ea"/>
                <a:cs typeface="Arial" charset="0"/>
              </a:rPr>
              <a:t>(радіо, телебачення, кіно) соціальні події стають частиною глобальної культури. </a:t>
            </a: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smtClean="0">
                <a:latin typeface="Arial" charset="0"/>
                <a:ea typeface="+mn-ea"/>
                <a:cs typeface="Arial" charset="0"/>
              </a:rPr>
              <a:t/>
            </a:r>
            <a:br>
              <a:rPr lang="uk-UA" sz="2200" dirty="0" smtClean="0">
                <a:latin typeface="Arial" charset="0"/>
                <a:ea typeface="+mn-ea"/>
                <a:cs typeface="Arial" charset="0"/>
              </a:rPr>
            </a:br>
            <a:r>
              <a:rPr lang="uk-UA" sz="2200" b="1" i="1" dirty="0" smtClean="0">
                <a:latin typeface="Arial" charset="0"/>
                <a:ea typeface="+mn-ea"/>
                <a:cs typeface="Arial" charset="0"/>
              </a:rPr>
              <a:t>Вплив друкованої преси на популяризацію заходів</a:t>
            </a:r>
            <a:r>
              <a:rPr lang="ru-RU" sz="2200" dirty="0" smtClean="0">
                <a:latin typeface="Arial" charset="0"/>
                <a:ea typeface="+mn-ea"/>
                <a:cs typeface="Arial" charset="0"/>
              </a:rPr>
              <a:t>.</a:t>
            </a: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a:latin typeface="Arial" charset="0"/>
                <a:ea typeface="+mn-ea"/>
                <a:cs typeface="Arial" charset="0"/>
              </a:rPr>
              <a:t/>
            </a:r>
            <a:br>
              <a:rPr lang="uk-UA" sz="2200" dirty="0">
                <a:latin typeface="Arial" charset="0"/>
                <a:ea typeface="+mn-ea"/>
                <a:cs typeface="Arial" charset="0"/>
              </a:rPr>
            </a:br>
            <a:r>
              <a:rPr lang="uk-UA" sz="2200" b="1" i="1" dirty="0" smtClean="0">
                <a:latin typeface="Arial" charset="0"/>
                <a:ea typeface="+mn-ea"/>
                <a:cs typeface="Arial" charset="0"/>
              </a:rPr>
              <a:t>Події </a:t>
            </a:r>
            <a:r>
              <a:rPr lang="uk-UA" sz="2200" b="1" i="1" dirty="0">
                <a:latin typeface="Arial" charset="0"/>
                <a:ea typeface="+mn-ea"/>
                <a:cs typeface="Arial" charset="0"/>
              </a:rPr>
              <a:t>починають транслюватися, що дає можливість мільйонам людей взяти участь у них через медіа. </a:t>
            </a:r>
            <a:r>
              <a:rPr lang="uk-UA" sz="2200" b="1" i="1" dirty="0" smtClean="0">
                <a:latin typeface="Arial" charset="0"/>
                <a:ea typeface="+mn-ea"/>
                <a:cs typeface="Arial" charset="0"/>
              </a:rPr>
              <a:t/>
            </a:r>
            <a:br>
              <a:rPr lang="uk-UA" sz="2200" b="1" i="1" dirty="0" smtClean="0">
                <a:latin typeface="Arial" charset="0"/>
                <a:ea typeface="+mn-ea"/>
                <a:cs typeface="Arial" charset="0"/>
              </a:rPr>
            </a:br>
            <a:r>
              <a:rPr lang="uk-UA" sz="2200" b="1" i="1" dirty="0">
                <a:latin typeface="Arial" charset="0"/>
                <a:ea typeface="+mn-ea"/>
                <a:cs typeface="Arial" charset="0"/>
              </a:rPr>
              <a:t/>
            </a:r>
            <a:br>
              <a:rPr lang="uk-UA" sz="2200" b="1" i="1" dirty="0">
                <a:latin typeface="Arial" charset="0"/>
                <a:ea typeface="+mn-ea"/>
                <a:cs typeface="Arial" charset="0"/>
              </a:rPr>
            </a:br>
            <a:r>
              <a:rPr lang="uk-UA" sz="2200" i="1" dirty="0" smtClean="0">
                <a:latin typeface="Arial" charset="0"/>
                <a:ea typeface="+mn-ea"/>
                <a:cs typeface="Arial" charset="0"/>
              </a:rPr>
              <a:t>Олімпійські </a:t>
            </a:r>
            <a:r>
              <a:rPr lang="uk-UA" sz="2200" i="1" dirty="0">
                <a:latin typeface="Arial" charset="0"/>
                <a:ea typeface="+mn-ea"/>
                <a:cs typeface="Arial" charset="0"/>
              </a:rPr>
              <a:t>ігри, Чемпіонати світу з футболу, </a:t>
            </a:r>
            <a:r>
              <a:rPr lang="uk-UA" sz="2200" i="1" dirty="0" smtClean="0">
                <a:latin typeface="Arial" charset="0"/>
                <a:ea typeface="+mn-ea"/>
                <a:cs typeface="Arial" charset="0"/>
              </a:rPr>
              <a:t>Формула-1, </a:t>
            </a:r>
            <a:r>
              <a:rPr lang="uk-UA" sz="2200" i="1" dirty="0" err="1">
                <a:latin typeface="Arial" charset="0"/>
                <a:ea typeface="+mn-ea"/>
                <a:cs typeface="Arial" charset="0"/>
              </a:rPr>
              <a:t>Каннський</a:t>
            </a:r>
            <a:r>
              <a:rPr lang="uk-UA" sz="2200" i="1" dirty="0">
                <a:latin typeface="Arial" charset="0"/>
                <a:ea typeface="+mn-ea"/>
                <a:cs typeface="Arial" charset="0"/>
              </a:rPr>
              <a:t> </a:t>
            </a:r>
            <a:r>
              <a:rPr lang="uk-UA" sz="2200" i="1" dirty="0" smtClean="0">
                <a:latin typeface="Arial" charset="0"/>
                <a:ea typeface="+mn-ea"/>
                <a:cs typeface="Arial" charset="0"/>
              </a:rPr>
              <a:t>кінофестиваль</a:t>
            </a:r>
            <a:endParaRPr lang="uk-UA" sz="2200" i="1" dirty="0">
              <a:latin typeface="Arial" charset="0"/>
              <a:ea typeface="+mn-ea"/>
              <a:cs typeface="Arial" charset="0"/>
            </a:endParaRPr>
          </a:p>
        </p:txBody>
      </p:sp>
      <p:sp>
        <p:nvSpPr>
          <p:cNvPr id="4" name="TextBox 3"/>
          <p:cNvSpPr txBox="1"/>
          <p:nvPr/>
        </p:nvSpPr>
        <p:spPr>
          <a:xfrm>
            <a:off x="1658614" y="457747"/>
            <a:ext cx="8548140" cy="430887"/>
          </a:xfrm>
          <a:prstGeom prst="rect">
            <a:avLst/>
          </a:prstGeom>
          <a:noFill/>
        </p:spPr>
        <p:txBody>
          <a:bodyPr wrap="square" rtlCol="0">
            <a:spAutoFit/>
          </a:bodyPr>
          <a:lstStyle/>
          <a:p>
            <a:r>
              <a:rPr lang="uk-UA" sz="2200" b="1" dirty="0">
                <a:solidFill>
                  <a:srgbClr val="FF0000"/>
                </a:solidFill>
              </a:rPr>
              <a:t>XX </a:t>
            </a:r>
            <a:r>
              <a:rPr lang="uk-UA" sz="2200" b="1" dirty="0">
                <a:solidFill>
                  <a:srgbClr val="FF0000"/>
                </a:solidFill>
              </a:rPr>
              <a:t>століття</a:t>
            </a:r>
            <a:r>
              <a:rPr lang="uk-UA" sz="2200" b="1" dirty="0">
                <a:solidFill>
                  <a:srgbClr val="FF0000"/>
                </a:solidFill>
              </a:rPr>
              <a:t>: модернізація подій через медіа та технології</a:t>
            </a:r>
            <a:endParaRPr lang="uk-UA" sz="2200" b="1" dirty="0">
              <a:solidFill>
                <a:srgbClr val="FF0000"/>
              </a:solidFill>
            </a:endParaRPr>
          </a:p>
        </p:txBody>
      </p:sp>
      <p:pic>
        <p:nvPicPr>
          <p:cNvPr id="2" name="Рисунок 1"/>
          <p:cNvPicPr>
            <a:picLocks noChangeAspect="1"/>
          </p:cNvPicPr>
          <p:nvPr/>
        </p:nvPicPr>
        <p:blipFill>
          <a:blip r:embed="rId3"/>
          <a:stretch>
            <a:fillRect/>
          </a:stretch>
        </p:blipFill>
        <p:spPr>
          <a:xfrm>
            <a:off x="7536160" y="968060"/>
            <a:ext cx="4406032" cy="2932014"/>
          </a:xfrm>
          <a:prstGeom prst="rect">
            <a:avLst/>
          </a:prstGeom>
        </p:spPr>
      </p:pic>
      <p:pic>
        <p:nvPicPr>
          <p:cNvPr id="3" name="Рисунок 2"/>
          <p:cNvPicPr>
            <a:picLocks noChangeAspect="1"/>
          </p:cNvPicPr>
          <p:nvPr/>
        </p:nvPicPr>
        <p:blipFill>
          <a:blip r:embed="rId4"/>
          <a:stretch>
            <a:fillRect/>
          </a:stretch>
        </p:blipFill>
        <p:spPr>
          <a:xfrm>
            <a:off x="6620868" y="4058926"/>
            <a:ext cx="3609752" cy="2703830"/>
          </a:xfrm>
          <a:prstGeom prst="rect">
            <a:avLst/>
          </a:prstGeom>
        </p:spPr>
      </p:pic>
    </p:spTree>
    <p:extLst>
      <p:ext uri="{BB962C8B-B14F-4D97-AF65-F5344CB8AC3E}">
        <p14:creationId xmlns:p14="http://schemas.microsoft.com/office/powerpoint/2010/main" val="13100704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697088" y="-5139952"/>
            <a:ext cx="20635913" cy="14590713"/>
          </a:xfrm>
          <a:prstGeom prst="rect">
            <a:avLst/>
          </a:prstGeom>
          <a:noFill/>
          <a:ln w="9525">
            <a:noFill/>
            <a:miter lim="800000"/>
            <a:headEnd/>
            <a:tailEnd/>
          </a:ln>
        </p:spPr>
      </p:pic>
      <p:pic>
        <p:nvPicPr>
          <p:cNvPr id="2" name="Рисунок 1"/>
          <p:cNvPicPr>
            <a:picLocks noChangeAspect="1"/>
          </p:cNvPicPr>
          <p:nvPr/>
        </p:nvPicPr>
        <p:blipFill>
          <a:blip r:embed="rId3"/>
          <a:stretch>
            <a:fillRect/>
          </a:stretch>
        </p:blipFill>
        <p:spPr>
          <a:xfrm>
            <a:off x="7608168" y="99612"/>
            <a:ext cx="4269854" cy="3202391"/>
          </a:xfrm>
          <a:prstGeom prst="rect">
            <a:avLst/>
          </a:prstGeom>
        </p:spPr>
      </p:pic>
      <p:sp>
        <p:nvSpPr>
          <p:cNvPr id="6" name="Заголовок 1"/>
          <p:cNvSpPr>
            <a:spLocks noGrp="1"/>
          </p:cNvSpPr>
          <p:nvPr>
            <p:ph type="ctrTitle"/>
          </p:nvPr>
        </p:nvSpPr>
        <p:spPr>
          <a:xfrm>
            <a:off x="839416" y="1700808"/>
            <a:ext cx="6387900" cy="4608512"/>
          </a:xfrm>
        </p:spPr>
        <p:txBody>
          <a:bodyPr>
            <a:noAutofit/>
          </a:bodyPr>
          <a:lstStyle/>
          <a:p>
            <a:r>
              <a:rPr lang="uk-UA" sz="2200" dirty="0">
                <a:latin typeface="Arial" charset="0"/>
                <a:ea typeface="+mn-ea"/>
                <a:cs typeface="Arial" charset="0"/>
              </a:rPr>
              <a:t>У </a:t>
            </a:r>
            <a:r>
              <a:rPr lang="en-US" sz="2200" dirty="0">
                <a:latin typeface="Arial" charset="0"/>
                <a:ea typeface="+mn-ea"/>
                <a:cs typeface="Arial" charset="0"/>
              </a:rPr>
              <a:t>XIX </a:t>
            </a:r>
            <a:r>
              <a:rPr lang="uk-UA" sz="2200" dirty="0">
                <a:latin typeface="Arial" charset="0"/>
                <a:ea typeface="+mn-ea"/>
                <a:cs typeface="Arial" charset="0"/>
              </a:rPr>
              <a:t>столітті </a:t>
            </a:r>
            <a:r>
              <a:rPr lang="uk-UA" sz="2200" b="1" dirty="0">
                <a:latin typeface="Arial" charset="0"/>
                <a:ea typeface="+mn-ea"/>
                <a:cs typeface="Arial" charset="0"/>
              </a:rPr>
              <a:t>промислова революція </a:t>
            </a:r>
            <a:r>
              <a:rPr lang="uk-UA" sz="2200" dirty="0">
                <a:latin typeface="Arial" charset="0"/>
                <a:ea typeface="+mn-ea"/>
                <a:cs typeface="Arial" charset="0"/>
              </a:rPr>
              <a:t>призвела до значних змін у суспільному житті, включаючи створення великих міських агломерацій та появу нових форм соціальних подій. </a:t>
            </a: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smtClean="0">
                <a:latin typeface="Arial" charset="0"/>
                <a:ea typeface="+mn-ea"/>
                <a:cs typeface="Arial" charset="0"/>
              </a:rPr>
              <a:t/>
            </a:r>
            <a:br>
              <a:rPr lang="uk-UA" sz="2200" dirty="0" smtClean="0">
                <a:latin typeface="Arial" charset="0"/>
                <a:ea typeface="+mn-ea"/>
                <a:cs typeface="Arial" charset="0"/>
              </a:rPr>
            </a:br>
            <a:r>
              <a:rPr lang="uk-UA" sz="2200" b="1" i="1" dirty="0" smtClean="0">
                <a:latin typeface="Arial" charset="0"/>
                <a:ea typeface="+mn-ea"/>
                <a:cs typeface="Arial" charset="0"/>
              </a:rPr>
              <a:t>Виникнення виставок і ярмарків як демонстрація технологічних досягнень</a:t>
            </a:r>
            <a:r>
              <a:rPr lang="ru-RU" sz="2200" dirty="0" smtClean="0">
                <a:latin typeface="Arial" charset="0"/>
                <a:ea typeface="+mn-ea"/>
                <a:cs typeface="Arial" charset="0"/>
              </a:rPr>
              <a:t>.</a:t>
            </a: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smtClean="0">
                <a:latin typeface="Arial" charset="0"/>
                <a:ea typeface="+mn-ea"/>
                <a:cs typeface="Arial" charset="0"/>
              </a:rPr>
              <a:t/>
            </a:r>
            <a:br>
              <a:rPr lang="uk-UA" sz="2200" dirty="0" smtClean="0">
                <a:latin typeface="Arial" charset="0"/>
                <a:ea typeface="+mn-ea"/>
                <a:cs typeface="Arial" charset="0"/>
              </a:rPr>
            </a:br>
            <a:r>
              <a:rPr lang="uk-UA" sz="2200" dirty="0" smtClean="0">
                <a:latin typeface="Arial" charset="0"/>
                <a:ea typeface="+mn-ea"/>
                <a:cs typeface="Arial" charset="0"/>
              </a:rPr>
              <a:t>Урбанізація</a:t>
            </a:r>
            <a:r>
              <a:rPr lang="uk-UA" sz="2200" dirty="0">
                <a:latin typeface="Arial" charset="0"/>
                <a:ea typeface="+mn-ea"/>
                <a:cs typeface="Arial" charset="0"/>
              </a:rPr>
              <a:t>, зростання середнього класу і доступ до нових технологій дозволили </a:t>
            </a:r>
            <a:r>
              <a:rPr lang="uk-UA" sz="2200" b="1" i="1" dirty="0">
                <a:latin typeface="Arial" charset="0"/>
                <a:ea typeface="+mn-ea"/>
                <a:cs typeface="Arial" charset="0"/>
              </a:rPr>
              <a:t>організовувати масштабні публічні </a:t>
            </a:r>
            <a:r>
              <a:rPr lang="uk-UA" sz="2200" b="1" i="1" dirty="0" smtClean="0">
                <a:latin typeface="Arial" charset="0"/>
                <a:ea typeface="+mn-ea"/>
                <a:cs typeface="Arial" charset="0"/>
              </a:rPr>
              <a:t>заходи</a:t>
            </a:r>
            <a:r>
              <a:rPr lang="uk-UA" sz="2200" b="1" i="1" dirty="0">
                <a:latin typeface="Arial" charset="0"/>
                <a:ea typeface="+mn-ea"/>
                <a:cs typeface="Arial" charset="0"/>
              </a:rPr>
              <a:t>:</a:t>
            </a:r>
            <a:r>
              <a:rPr lang="uk-UA" sz="2200" b="1" i="1" dirty="0" smtClean="0">
                <a:latin typeface="Arial" charset="0"/>
                <a:ea typeface="+mn-ea"/>
                <a:cs typeface="Arial" charset="0"/>
              </a:rPr>
              <a:t> </a:t>
            </a:r>
            <a:r>
              <a:rPr lang="uk-UA" sz="2200" dirty="0" smtClean="0">
                <a:latin typeface="Arial" charset="0"/>
                <a:ea typeface="+mn-ea"/>
                <a:cs typeface="Arial" charset="0"/>
              </a:rPr>
              <a:t>виникають </a:t>
            </a:r>
            <a:r>
              <a:rPr lang="uk-UA" sz="2200" dirty="0">
                <a:latin typeface="Arial" charset="0"/>
                <a:ea typeface="+mn-ea"/>
                <a:cs typeface="Arial" charset="0"/>
              </a:rPr>
              <a:t>ярмарки, виставки, парки, </a:t>
            </a:r>
            <a:r>
              <a:rPr lang="uk-UA" sz="2200" dirty="0" smtClean="0">
                <a:latin typeface="Arial" charset="0"/>
                <a:ea typeface="+mn-ea"/>
                <a:cs typeface="Arial" charset="0"/>
              </a:rPr>
              <a:t>цирки</a:t>
            </a:r>
            <a:endParaRPr lang="uk-UA" sz="2200" dirty="0">
              <a:latin typeface="Arial" charset="0"/>
              <a:ea typeface="+mn-ea"/>
              <a:cs typeface="Arial" charset="0"/>
            </a:endParaRPr>
          </a:p>
        </p:txBody>
      </p:sp>
      <p:sp>
        <p:nvSpPr>
          <p:cNvPr id="4" name="TextBox 3"/>
          <p:cNvSpPr txBox="1"/>
          <p:nvPr/>
        </p:nvSpPr>
        <p:spPr>
          <a:xfrm>
            <a:off x="2012356" y="476672"/>
            <a:ext cx="6027860" cy="792088"/>
          </a:xfrm>
          <a:prstGeom prst="rect">
            <a:avLst/>
          </a:prstGeom>
          <a:noFill/>
        </p:spPr>
        <p:txBody>
          <a:bodyPr wrap="square" rtlCol="0">
            <a:spAutoFit/>
          </a:bodyPr>
          <a:lstStyle/>
          <a:p>
            <a:r>
              <a:rPr lang="uk-UA" sz="2200" b="1" dirty="0">
                <a:solidFill>
                  <a:srgbClr val="FF0000"/>
                </a:solidFill>
              </a:rPr>
              <a:t>Промислова </a:t>
            </a:r>
            <a:r>
              <a:rPr lang="uk-UA" sz="2200" b="1" dirty="0">
                <a:solidFill>
                  <a:srgbClr val="FF0000"/>
                </a:solidFill>
              </a:rPr>
              <a:t>революція</a:t>
            </a:r>
            <a:r>
              <a:rPr lang="uk-UA" sz="2200" b="1" dirty="0">
                <a:solidFill>
                  <a:srgbClr val="FF0000"/>
                </a:solidFill>
              </a:rPr>
              <a:t>: зростання урбанізації та соціальної активності</a:t>
            </a:r>
            <a:endParaRPr lang="uk-UA" sz="2200" b="1" dirty="0">
              <a:solidFill>
                <a:srgbClr val="FF0000"/>
              </a:solidFill>
            </a:endParaRPr>
          </a:p>
        </p:txBody>
      </p:sp>
      <p:pic>
        <p:nvPicPr>
          <p:cNvPr id="3" name="Рисунок 2"/>
          <p:cNvPicPr>
            <a:picLocks noChangeAspect="1"/>
          </p:cNvPicPr>
          <p:nvPr/>
        </p:nvPicPr>
        <p:blipFill>
          <a:blip r:embed="rId4"/>
          <a:stretch>
            <a:fillRect/>
          </a:stretch>
        </p:blipFill>
        <p:spPr>
          <a:xfrm>
            <a:off x="7608168" y="3573016"/>
            <a:ext cx="4269854" cy="2898326"/>
          </a:xfrm>
          <a:prstGeom prst="rect">
            <a:avLst/>
          </a:prstGeom>
        </p:spPr>
      </p:pic>
    </p:spTree>
    <p:extLst>
      <p:ext uri="{BB962C8B-B14F-4D97-AF65-F5344CB8AC3E}">
        <p14:creationId xmlns:p14="http://schemas.microsoft.com/office/powerpoint/2010/main" val="15681715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xmlns="" id="{44881BD1-60C4-277C-1DEA-FA6D95F5CC32}"/>
              </a:ext>
            </a:extLst>
          </p:cNvPr>
          <p:cNvPicPr>
            <a:picLocks noChangeAspect="1"/>
          </p:cNvPicPr>
          <p:nvPr/>
        </p:nvPicPr>
        <p:blipFill>
          <a:blip r:embed="rId2"/>
          <a:srcRect/>
          <a:stretch>
            <a:fillRect/>
          </a:stretch>
        </p:blipFill>
        <p:spPr bwMode="auto">
          <a:xfrm>
            <a:off x="-3409056" y="-5499992"/>
            <a:ext cx="20635913" cy="14590713"/>
          </a:xfrm>
          <a:prstGeom prst="rect">
            <a:avLst/>
          </a:prstGeom>
          <a:noFill/>
          <a:ln w="9525">
            <a:noFill/>
            <a:miter lim="800000"/>
            <a:headEnd/>
            <a:tailEnd/>
          </a:ln>
        </p:spPr>
      </p:pic>
      <p:sp>
        <p:nvSpPr>
          <p:cNvPr id="6" name="Заголовок 1"/>
          <p:cNvSpPr>
            <a:spLocks noGrp="1"/>
          </p:cNvSpPr>
          <p:nvPr>
            <p:ph type="ctrTitle"/>
          </p:nvPr>
        </p:nvSpPr>
        <p:spPr>
          <a:xfrm>
            <a:off x="479376" y="1628800"/>
            <a:ext cx="7776864" cy="4680520"/>
          </a:xfrm>
        </p:spPr>
        <p:txBody>
          <a:bodyPr>
            <a:noAutofit/>
          </a:bodyPr>
          <a:lstStyle/>
          <a:p>
            <a:r>
              <a:rPr lang="uk-UA" sz="2000" b="1" dirty="0" smtClean="0">
                <a:latin typeface="Arial" charset="0"/>
                <a:ea typeface="+mn-ea"/>
                <a:cs typeface="Arial" charset="0"/>
              </a:rPr>
              <a:t>Технологічні </a:t>
            </a:r>
            <a:r>
              <a:rPr lang="uk-UA" sz="2000" b="1" dirty="0">
                <a:latin typeface="Arial" charset="0"/>
                <a:ea typeface="+mn-ea"/>
                <a:cs typeface="Arial" charset="0"/>
              </a:rPr>
              <a:t>інновації </a:t>
            </a:r>
            <a:r>
              <a:rPr lang="uk-UA" sz="2000" dirty="0">
                <a:latin typeface="Arial" charset="0"/>
                <a:ea typeface="+mn-ea"/>
                <a:cs typeface="Arial" charset="0"/>
              </a:rPr>
              <a:t>(цифрові платформи, соціальні медіа, віртуальні події) значно змінили формат </a:t>
            </a:r>
            <a:r>
              <a:rPr lang="uk-UA" sz="2000" dirty="0" smtClean="0">
                <a:latin typeface="Arial" charset="0"/>
                <a:ea typeface="+mn-ea"/>
                <a:cs typeface="Arial" charset="0"/>
              </a:rPr>
              <a:t>подій</a:t>
            </a:r>
            <a:br>
              <a:rPr lang="uk-UA" sz="2000" dirty="0" smtClean="0">
                <a:latin typeface="Arial" charset="0"/>
                <a:ea typeface="+mn-ea"/>
                <a:cs typeface="Arial" charset="0"/>
              </a:rPr>
            </a:br>
            <a:r>
              <a:rPr lang="uk-UA" sz="2000" dirty="0">
                <a:latin typeface="Arial" charset="0"/>
                <a:ea typeface="+mn-ea"/>
                <a:cs typeface="Arial" charset="0"/>
              </a:rPr>
              <a:t/>
            </a:r>
            <a:br>
              <a:rPr lang="uk-UA" sz="2000" dirty="0">
                <a:latin typeface="Arial" charset="0"/>
                <a:ea typeface="+mn-ea"/>
                <a:cs typeface="Arial" charset="0"/>
              </a:rPr>
            </a:br>
            <a:r>
              <a:rPr lang="uk-UA" sz="2000" b="1" i="1" dirty="0" smtClean="0">
                <a:latin typeface="Arial" charset="0"/>
                <a:ea typeface="+mn-ea"/>
                <a:cs typeface="Arial" charset="0"/>
              </a:rPr>
              <a:t>Події </a:t>
            </a:r>
            <a:r>
              <a:rPr lang="uk-UA" sz="2000" b="1" i="1" dirty="0">
                <a:latin typeface="Arial" charset="0"/>
                <a:ea typeface="+mn-ea"/>
                <a:cs typeface="Arial" charset="0"/>
              </a:rPr>
              <a:t>як </a:t>
            </a:r>
            <a:r>
              <a:rPr lang="uk-UA" sz="2000" b="1" i="1" dirty="0" smtClean="0">
                <a:latin typeface="Arial" charset="0"/>
                <a:ea typeface="+mn-ea"/>
                <a:cs typeface="Arial" charset="0"/>
              </a:rPr>
              <a:t>бізнес</a:t>
            </a:r>
            <a:r>
              <a:rPr lang="uk-UA" sz="2000" dirty="0" smtClean="0">
                <a:latin typeface="Arial" charset="0"/>
                <a:ea typeface="+mn-ea"/>
                <a:cs typeface="Arial" charset="0"/>
              </a:rPr>
              <a:t>: </a:t>
            </a:r>
            <a:r>
              <a:rPr lang="uk-UA" sz="2000" dirty="0">
                <a:latin typeface="Arial" charset="0"/>
                <a:ea typeface="+mn-ea"/>
                <a:cs typeface="Arial" charset="0"/>
              </a:rPr>
              <a:t>Концерти, фестивалі, спортивні заходи стали великими економічними явищами, де важливу роль відіграє </a:t>
            </a:r>
            <a:r>
              <a:rPr lang="uk-UA" sz="2000" dirty="0" err="1">
                <a:latin typeface="Arial" charset="0"/>
                <a:ea typeface="+mn-ea"/>
                <a:cs typeface="Arial" charset="0"/>
              </a:rPr>
              <a:t>брендінг</a:t>
            </a:r>
            <a:r>
              <a:rPr lang="uk-UA" sz="2000" dirty="0">
                <a:latin typeface="Arial" charset="0"/>
                <a:ea typeface="+mn-ea"/>
                <a:cs typeface="Arial" charset="0"/>
              </a:rPr>
              <a:t>, маркетинг та цифрове просування</a:t>
            </a:r>
            <a:r>
              <a:rPr lang="uk-UA" sz="2000" dirty="0" smtClean="0">
                <a:latin typeface="Arial" charset="0"/>
                <a:ea typeface="+mn-ea"/>
                <a:cs typeface="Arial" charset="0"/>
              </a:rPr>
              <a:t>.</a:t>
            </a:r>
            <a:br>
              <a:rPr lang="uk-UA" sz="2000" dirty="0" smtClean="0">
                <a:latin typeface="Arial" charset="0"/>
                <a:ea typeface="+mn-ea"/>
                <a:cs typeface="Arial" charset="0"/>
              </a:rPr>
            </a:br>
            <a:r>
              <a:rPr lang="uk-UA" sz="2000" dirty="0" smtClean="0">
                <a:latin typeface="Arial" charset="0"/>
                <a:ea typeface="+mn-ea"/>
                <a:cs typeface="Arial" charset="0"/>
              </a:rPr>
              <a:t/>
            </a:r>
            <a:br>
              <a:rPr lang="uk-UA" sz="2000" dirty="0" smtClean="0">
                <a:latin typeface="Arial" charset="0"/>
                <a:ea typeface="+mn-ea"/>
                <a:cs typeface="Arial" charset="0"/>
              </a:rPr>
            </a:br>
            <a:r>
              <a:rPr lang="uk-UA" sz="2000" b="1" i="1" dirty="0" smtClean="0">
                <a:latin typeface="Arial" charset="0"/>
                <a:ea typeface="+mn-ea"/>
                <a:cs typeface="Arial" charset="0"/>
              </a:rPr>
              <a:t>Політичні </a:t>
            </a:r>
            <a:r>
              <a:rPr lang="uk-UA" sz="2000" b="1" i="1" dirty="0">
                <a:latin typeface="Arial" charset="0"/>
                <a:ea typeface="+mn-ea"/>
                <a:cs typeface="Arial" charset="0"/>
              </a:rPr>
              <a:t>та соціальні </a:t>
            </a:r>
            <a:r>
              <a:rPr lang="uk-UA" sz="2000" b="1" i="1" dirty="0" smtClean="0">
                <a:latin typeface="Arial" charset="0"/>
                <a:ea typeface="+mn-ea"/>
                <a:cs typeface="Arial" charset="0"/>
              </a:rPr>
              <a:t>події</a:t>
            </a:r>
            <a:r>
              <a:rPr lang="uk-UA" sz="2000" dirty="0" smtClean="0">
                <a:latin typeface="Arial" charset="0"/>
                <a:ea typeface="+mn-ea"/>
                <a:cs typeface="Arial" charset="0"/>
              </a:rPr>
              <a:t>: </a:t>
            </a:r>
            <a:r>
              <a:rPr lang="uk-UA" sz="2000" dirty="0">
                <a:latin typeface="Arial" charset="0"/>
                <a:ea typeface="+mn-ea"/>
                <a:cs typeface="Arial" charset="0"/>
              </a:rPr>
              <a:t>Мітинги, </a:t>
            </a:r>
            <a:r>
              <a:rPr lang="uk-UA" sz="2000" dirty="0" err="1">
                <a:latin typeface="Arial" charset="0"/>
                <a:ea typeface="+mn-ea"/>
                <a:cs typeface="Arial" charset="0"/>
              </a:rPr>
              <a:t>протестні</a:t>
            </a:r>
            <a:r>
              <a:rPr lang="uk-UA" sz="2000" dirty="0">
                <a:latin typeface="Arial" charset="0"/>
                <a:ea typeface="+mn-ea"/>
                <a:cs typeface="Arial" charset="0"/>
              </a:rPr>
              <a:t> акції, волонтерські кампанії набувають форми великих громадських подій, які можуть мобілізувати суспільство до змін. </a:t>
            </a:r>
            <a:r>
              <a:rPr lang="uk-UA" sz="2000" dirty="0" smtClean="0">
                <a:latin typeface="Arial" charset="0"/>
                <a:ea typeface="+mn-ea"/>
                <a:cs typeface="Arial" charset="0"/>
              </a:rPr>
              <a:t/>
            </a:r>
            <a:br>
              <a:rPr lang="uk-UA" sz="2000" dirty="0" smtClean="0">
                <a:latin typeface="Arial" charset="0"/>
                <a:ea typeface="+mn-ea"/>
                <a:cs typeface="Arial" charset="0"/>
              </a:rPr>
            </a:br>
            <a:r>
              <a:rPr lang="uk-UA" sz="2000" dirty="0" smtClean="0">
                <a:latin typeface="Arial" charset="0"/>
                <a:ea typeface="+mn-ea"/>
                <a:cs typeface="Arial" charset="0"/>
              </a:rPr>
              <a:t/>
            </a:r>
            <a:br>
              <a:rPr lang="uk-UA" sz="2000" dirty="0" smtClean="0">
                <a:latin typeface="Arial" charset="0"/>
                <a:ea typeface="+mn-ea"/>
                <a:cs typeface="Arial" charset="0"/>
              </a:rPr>
            </a:br>
            <a:r>
              <a:rPr lang="uk-UA" sz="2000" b="1" i="1" dirty="0" smtClean="0">
                <a:latin typeface="Arial" charset="0"/>
                <a:ea typeface="+mn-ea"/>
                <a:cs typeface="Arial" charset="0"/>
              </a:rPr>
              <a:t>Цифрові події</a:t>
            </a:r>
            <a:r>
              <a:rPr lang="uk-UA" sz="2000" dirty="0" smtClean="0">
                <a:latin typeface="Arial" charset="0"/>
                <a:ea typeface="+mn-ea"/>
                <a:cs typeface="Arial" charset="0"/>
              </a:rPr>
              <a:t>: </a:t>
            </a:r>
            <a:r>
              <a:rPr lang="uk-UA" sz="2000" dirty="0">
                <a:latin typeface="Arial" charset="0"/>
                <a:ea typeface="+mn-ea"/>
                <a:cs typeface="Arial" charset="0"/>
              </a:rPr>
              <a:t>Пандемія </a:t>
            </a:r>
            <a:r>
              <a:rPr lang="en-US" sz="2000" dirty="0">
                <a:latin typeface="Arial" charset="0"/>
                <a:ea typeface="+mn-ea"/>
                <a:cs typeface="Arial" charset="0"/>
              </a:rPr>
              <a:t>COVID-19 </a:t>
            </a:r>
            <a:r>
              <a:rPr lang="uk-UA" sz="2000" dirty="0">
                <a:latin typeface="Arial" charset="0"/>
                <a:ea typeface="+mn-ea"/>
                <a:cs typeface="Arial" charset="0"/>
              </a:rPr>
              <a:t>значно прискорила розвиток онлайн-заходів — </a:t>
            </a:r>
            <a:r>
              <a:rPr lang="uk-UA" sz="2000" dirty="0" err="1">
                <a:latin typeface="Arial" charset="0"/>
                <a:ea typeface="+mn-ea"/>
                <a:cs typeface="Arial" charset="0"/>
              </a:rPr>
              <a:t>вебінарів</a:t>
            </a:r>
            <a:r>
              <a:rPr lang="uk-UA" sz="2000" dirty="0">
                <a:latin typeface="Arial" charset="0"/>
                <a:ea typeface="+mn-ea"/>
                <a:cs typeface="Arial" charset="0"/>
              </a:rPr>
              <a:t>, конференцій, віртуальних фестивалів, що дозволило людям з усього світу взаємодіяти через цифрові платформи</a:t>
            </a:r>
            <a:r>
              <a:rPr lang="uk-UA" sz="2200" dirty="0">
                <a:latin typeface="Arial" charset="0"/>
                <a:ea typeface="+mn-ea"/>
                <a:cs typeface="Arial" charset="0"/>
              </a:rPr>
              <a:t>.</a:t>
            </a:r>
            <a:endParaRPr lang="uk-UA" sz="2200" i="1" dirty="0">
              <a:latin typeface="Arial" charset="0"/>
              <a:ea typeface="+mn-ea"/>
              <a:cs typeface="Arial" charset="0"/>
            </a:endParaRPr>
          </a:p>
        </p:txBody>
      </p:sp>
      <p:sp>
        <p:nvSpPr>
          <p:cNvPr id="4" name="TextBox 3"/>
          <p:cNvSpPr txBox="1"/>
          <p:nvPr/>
        </p:nvSpPr>
        <p:spPr>
          <a:xfrm>
            <a:off x="2012356" y="476672"/>
            <a:ext cx="7035972" cy="769441"/>
          </a:xfrm>
          <a:prstGeom prst="rect">
            <a:avLst/>
          </a:prstGeom>
          <a:noFill/>
        </p:spPr>
        <p:txBody>
          <a:bodyPr wrap="square" rtlCol="0">
            <a:spAutoFit/>
          </a:bodyPr>
          <a:lstStyle/>
          <a:p>
            <a:r>
              <a:rPr lang="uk-UA" sz="2200" b="1" dirty="0" smtClean="0">
                <a:solidFill>
                  <a:srgbClr val="FF0000"/>
                </a:solidFill>
              </a:rPr>
              <a:t>Сучасний період: події як бізнес та інструмент соціальних змін</a:t>
            </a:r>
            <a:endParaRPr lang="uk-UA" sz="2200" b="1" dirty="0">
              <a:solidFill>
                <a:srgbClr val="FF0000"/>
              </a:solidFill>
            </a:endParaRPr>
          </a:p>
        </p:txBody>
      </p:sp>
      <p:pic>
        <p:nvPicPr>
          <p:cNvPr id="2" name="Рисунок 1"/>
          <p:cNvPicPr>
            <a:picLocks noChangeAspect="1"/>
          </p:cNvPicPr>
          <p:nvPr/>
        </p:nvPicPr>
        <p:blipFill>
          <a:blip r:embed="rId3"/>
          <a:stretch>
            <a:fillRect/>
          </a:stretch>
        </p:blipFill>
        <p:spPr>
          <a:xfrm>
            <a:off x="8239193" y="3911953"/>
            <a:ext cx="3796680" cy="2528648"/>
          </a:xfrm>
          <a:prstGeom prst="rect">
            <a:avLst/>
          </a:prstGeom>
        </p:spPr>
      </p:pic>
      <p:pic>
        <p:nvPicPr>
          <p:cNvPr id="3" name="Рисунок 2"/>
          <p:cNvPicPr>
            <a:picLocks noChangeAspect="1"/>
          </p:cNvPicPr>
          <p:nvPr/>
        </p:nvPicPr>
        <p:blipFill>
          <a:blip r:embed="rId4"/>
          <a:stretch>
            <a:fillRect/>
          </a:stretch>
        </p:blipFill>
        <p:spPr>
          <a:xfrm>
            <a:off x="8283720" y="1048576"/>
            <a:ext cx="3724672" cy="2480690"/>
          </a:xfrm>
          <a:prstGeom prst="rect">
            <a:avLst/>
          </a:prstGeom>
        </p:spPr>
      </p:pic>
    </p:spTree>
    <p:extLst>
      <p:ext uri="{BB962C8B-B14F-4D97-AF65-F5344CB8AC3E}">
        <p14:creationId xmlns:p14="http://schemas.microsoft.com/office/powerpoint/2010/main" val="34799676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910" y="265974"/>
            <a:ext cx="7858180" cy="1357322"/>
          </a:xfrm>
        </p:spPr>
        <p:txBody>
          <a:bodyPr rtlCol="0">
            <a:noAutofit/>
          </a:bodyPr>
          <a:lstStyle/>
          <a:p>
            <a:pPr eaLnBrk="1" fontAlgn="auto" hangingPunct="1">
              <a:spcAft>
                <a:spcPts val="0"/>
              </a:spcAft>
              <a:defRPr/>
            </a:pPr>
            <a: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t>ДЯКУЮ ЗА УВАГУ!</a:t>
            </a:r>
            <a:b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br>
            <a:endParaRPr lang="ru-RU"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endParaRPr>
          </a:p>
        </p:txBody>
      </p:sp>
      <p:pic>
        <p:nvPicPr>
          <p:cNvPr id="16387" name="Picture 2" descr="http://qrcoder.ru/code/?https%3A%2F%2Ftaplink.cc%2Ffsu_znu&amp;10&amp;0"/>
          <p:cNvPicPr>
            <a:picLocks noChangeAspect="1" noChangeArrowheads="1"/>
          </p:cNvPicPr>
          <p:nvPr/>
        </p:nvPicPr>
        <p:blipFill>
          <a:blip r:embed="rId2"/>
          <a:srcRect/>
          <a:stretch>
            <a:fillRect/>
          </a:stretch>
        </p:blipFill>
        <p:spPr bwMode="auto">
          <a:xfrm>
            <a:off x="7608888" y="1628775"/>
            <a:ext cx="3143250" cy="3143250"/>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08000" y="1624013"/>
            <a:ext cx="5911850" cy="4178300"/>
          </a:xfrm>
          <a:prstGeom prst="rect">
            <a:avLst/>
          </a:prstGeom>
          <a:noFill/>
          <a:ln w="9525">
            <a:noFill/>
            <a:miter lim="800000"/>
            <a:headEnd/>
            <a:tailEnd/>
          </a:ln>
        </p:spPr>
      </p:pic>
      <p:pic>
        <p:nvPicPr>
          <p:cNvPr id="16389" name="Picture 2"/>
          <p:cNvPicPr>
            <a:picLocks noChangeAspect="1"/>
          </p:cNvPicPr>
          <p:nvPr/>
        </p:nvPicPr>
        <p:blipFill>
          <a:blip r:embed="rId4"/>
          <a:srcRect/>
          <a:stretch>
            <a:fillRect/>
          </a:stretch>
        </p:blipFill>
        <p:spPr bwMode="auto">
          <a:xfrm>
            <a:off x="9639300" y="4538663"/>
            <a:ext cx="615950" cy="615950"/>
          </a:xfrm>
          <a:prstGeom prst="rect">
            <a:avLst/>
          </a:prstGeom>
          <a:noFill/>
          <a:ln w="9525">
            <a:noFill/>
            <a:miter lim="800000"/>
            <a:headEnd/>
            <a:tailEnd/>
          </a:ln>
        </p:spPr>
      </p:pic>
      <p:pic>
        <p:nvPicPr>
          <p:cNvPr id="16390" name="Picture 4"/>
          <p:cNvPicPr>
            <a:picLocks noChangeAspect="1"/>
          </p:cNvPicPr>
          <p:nvPr/>
        </p:nvPicPr>
        <p:blipFill>
          <a:blip r:embed="rId5"/>
          <a:srcRect/>
          <a:stretch>
            <a:fillRect/>
          </a:stretch>
        </p:blipFill>
        <p:spPr bwMode="auto">
          <a:xfrm>
            <a:off x="8864600" y="4562475"/>
            <a:ext cx="592138" cy="592138"/>
          </a:xfrm>
          <a:prstGeom prst="rect">
            <a:avLst/>
          </a:prstGeom>
          <a:noFill/>
          <a:ln w="9525">
            <a:noFill/>
            <a:miter lim="800000"/>
            <a:headEnd/>
            <a:tailEnd/>
          </a:ln>
        </p:spPr>
      </p:pic>
      <p:pic>
        <p:nvPicPr>
          <p:cNvPr id="16391" name="Picture 9"/>
          <p:cNvPicPr>
            <a:picLocks noChangeAspect="1"/>
          </p:cNvPicPr>
          <p:nvPr/>
        </p:nvPicPr>
        <p:blipFill>
          <a:blip r:embed="rId6" cstate="print"/>
          <a:srcRect/>
          <a:stretch>
            <a:fillRect/>
          </a:stretch>
        </p:blipFill>
        <p:spPr bwMode="auto">
          <a:xfrm>
            <a:off x="8085138" y="4549775"/>
            <a:ext cx="596900" cy="596900"/>
          </a:xfrm>
          <a:prstGeom prst="rect">
            <a:avLst/>
          </a:prstGeom>
          <a:noFill/>
          <a:ln w="9525">
            <a:noFill/>
            <a:miter lim="800000"/>
            <a:headEnd/>
            <a:tailEnd/>
          </a:ln>
        </p:spPr>
      </p:pic>
      <p:sp>
        <p:nvSpPr>
          <p:cNvPr id="16392" name="Заголовок 1"/>
          <p:cNvSpPr txBox="1">
            <a:spLocks/>
          </p:cNvSpPr>
          <p:nvPr/>
        </p:nvSpPr>
        <p:spPr bwMode="auto">
          <a:xfrm>
            <a:off x="7434263" y="5154613"/>
            <a:ext cx="3452812" cy="666750"/>
          </a:xfrm>
          <a:prstGeom prst="rect">
            <a:avLst/>
          </a:prstGeom>
          <a:noFill/>
          <a:ln w="9525">
            <a:noFill/>
            <a:miter lim="800000"/>
            <a:headEnd/>
            <a:tailEnd/>
          </a:ln>
        </p:spPr>
        <p:txBody>
          <a:bodyPr anchor="ctr"/>
          <a:lstStyle/>
          <a:p>
            <a:pPr algn="ctr" eaLnBrk="1" hangingPunct="1"/>
            <a:r>
              <a:rPr lang="en-US" altLang="uk-UA" sz="2800" b="1">
                <a:latin typeface="George" pitchFamily="50" charset="0"/>
                <a:cs typeface="Times New Roman" pitchFamily="18" charset="0"/>
              </a:rPr>
              <a:t>@fsu_znu</a:t>
            </a:r>
            <a:endParaRPr lang="ru-RU" altLang="uk-UA" sz="2800" b="1">
              <a:latin typeface="George" pitchFamily="50" charset="0"/>
              <a:cs typeface="Times New Roman" pitchFamily="18" charset="0"/>
            </a:endParaRPr>
          </a:p>
        </p:txBody>
      </p:sp>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5711</TotalTime>
  <Words>224</Words>
  <Application>Microsoft Office PowerPoint</Application>
  <PresentationFormat>Широкоэкранный</PresentationFormat>
  <Paragraphs>21</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George</vt:lpstr>
      <vt:lpstr>Plantagenet Cherokee</vt:lpstr>
      <vt:lpstr>Times New Roman</vt:lpstr>
      <vt:lpstr>Тема Office</vt:lpstr>
      <vt:lpstr>Соціальні технології подій  Лекція 2.  Історія розвитку подій як соціального феномену</vt:lpstr>
      <vt:lpstr>Презентация PowerPoint</vt:lpstr>
      <vt:lpstr>В античні часи події, особливо громадські свята, мали важливе значення для соціальної організації і виражалися через релігійні обряди, публічні вистави, спортивні змагання.   Вони виконували роль об'єднання суспільства, інтеграції різних соціальних груп, а також служили для закріплення влади (наприклад, Олімпійські ігри, Гладіаторські бої).      </vt:lpstr>
      <vt:lpstr>У середньовіччі основні події були пов'язані з релігійними святами, церковними обрядовими процесіями та ярмарками, лицарськими турнірами.   Вони ставали інструментами соціальної інтеграції та підтримання стабільності в умовах феодального ладу.</vt:lpstr>
      <vt:lpstr>З'являються перші театри, концерти, літературні салони, які стали важливими для розвитку культури та інтелектуального обміну.   Посилення світської складової подій, розвиток міських свят.  Цей період також позначався розвитком масових свят та народних забав  Виникнення театральних вистав, музичних і театральних фестивалів, а також перших великих урочистостей національного масштабу.</vt:lpstr>
      <vt:lpstr>З появою масових медіа (радіо, телебачення, кіно) соціальні події стають частиною глобальної культури.   Вплив друкованої преси на популяризацію заходів.  Події починають транслюватися, що дає можливість мільйонам людей взяти участь у них через медіа.   Олімпійські ігри, Чемпіонати світу з футболу, Формула-1, Каннський кінофестиваль</vt:lpstr>
      <vt:lpstr>У XIX столітті промислова революція призвела до значних змін у суспільному житті, включаючи створення великих міських агломерацій та появу нових форм соціальних подій.   Виникнення виставок і ярмарків як демонстрація технологічних досягнень.  Урбанізація, зростання середнього класу і доступ до нових технологій дозволили організовувати масштабні публічні заходи: виникають ярмарки, виставки, парки, цирки</vt:lpstr>
      <vt:lpstr>Технологічні інновації (цифрові платформи, соціальні медіа, віртуальні події) значно змінили формат подій  Події як бізнес: Концерти, фестивалі, спортивні заходи стали великими економічними явищами, де важливу роль відіграє брендінг, маркетинг та цифрове просування.  Політичні та соціальні події: Мітинги, протестні акції, волонтерські кампанії набувають форми великих громадських подій, які можуть мобілізувати суспільство до змін.   Цифрові події: Пандемія COVID-19 значно прискорила розвиток онлайн-заходів — вебінарів, конференцій, віртуальних фестивалів, що дозволило людям з усього світу взаємодіяти через цифрові платформи.</vt:lpstr>
      <vt:lpstr>ДЯКУЮ ЗА УВАГУ! </vt:lpstr>
    </vt:vector>
  </TitlesOfParts>
  <Company>DNA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Програма практики з організації соціологічного дослідження</dc:title>
  <dc:creator>DNA7 X86</dc:creator>
  <cp:lastModifiedBy>Dell Latitude E5580</cp:lastModifiedBy>
  <cp:revision>381</cp:revision>
  <dcterms:created xsi:type="dcterms:W3CDTF">2014-05-17T18:57:21Z</dcterms:created>
  <dcterms:modified xsi:type="dcterms:W3CDTF">2025-02-08T16:12:06Z</dcterms:modified>
</cp:coreProperties>
</file>