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0" r:id="rId11"/>
    <p:sldId id="259" r:id="rId12"/>
    <p:sldId id="262" r:id="rId13"/>
    <p:sldId id="258" r:id="rId14"/>
    <p:sldId id="293" r:id="rId15"/>
    <p:sldId id="294" r:id="rId16"/>
    <p:sldId id="257" r:id="rId17"/>
    <p:sldId id="273" r:id="rId18"/>
    <p:sldId id="272" r:id="rId19"/>
    <p:sldId id="277" r:id="rId20"/>
    <p:sldId id="276" r:id="rId21"/>
    <p:sldId id="275" r:id="rId22"/>
    <p:sldId id="274" r:id="rId23"/>
    <p:sldId id="271" r:id="rId24"/>
    <p:sldId id="280" r:id="rId25"/>
    <p:sldId id="279" r:id="rId26"/>
    <p:sldId id="278" r:id="rId27"/>
    <p:sldId id="285" r:id="rId28"/>
    <p:sldId id="284" r:id="rId29"/>
    <p:sldId id="283" r:id="rId30"/>
    <p:sldId id="282" r:id="rId31"/>
    <p:sldId id="281" r:id="rId32"/>
    <p:sldId id="286" r:id="rId33"/>
    <p:sldId id="287" r:id="rId34"/>
    <p:sldId id="288" r:id="rId35"/>
    <p:sldId id="292" r:id="rId36"/>
    <p:sldId id="291" r:id="rId37"/>
    <p:sldId id="290" r:id="rId38"/>
    <p:sldId id="289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hear.com.ua/scrini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ettertone.com.ua/uk/service/kokhlearnyy-implant/" TargetMode="External"/><Relationship Id="rId2" Type="http://schemas.openxmlformats.org/officeDocument/2006/relationships/hyperlink" Target="https://bettertone.com.ua/uk/slukhovi-aparaty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hear.com.ua/ksvp-abr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ear.com.ua/audiometry" TargetMode="External"/><Relationship Id="rId2" Type="http://schemas.openxmlformats.org/officeDocument/2006/relationships/hyperlink" Target="https://www.ihear.com.ua/playaudiometr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ear.com.ua/alltimpanometria" TargetMode="External"/><Relationship Id="rId2" Type="http://schemas.openxmlformats.org/officeDocument/2006/relationships/hyperlink" Target="https://www.ihear.com.ua/ppds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hear.com.ua/timpanometr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700" y="165101"/>
            <a:ext cx="11518900" cy="8000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Діагностика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слуху та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порушеннями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700" y="1168400"/>
            <a:ext cx="11518900" cy="52959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первинного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обстеження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 та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логопедичної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діагностики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дошкільному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шкільному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віці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тестових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методик та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спостереження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Оформлення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діагностичного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висновку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3086100"/>
            <a:ext cx="66802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3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0501"/>
            <a:ext cx="10706725" cy="266699"/>
          </a:xfrm>
        </p:spPr>
        <p:txBody>
          <a:bodyPr>
            <a:normAutofit fontScale="90000"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315200" y="3556000"/>
            <a:ext cx="3523335" cy="21453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76350" y="1206776"/>
            <a:ext cx="6096000" cy="2463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Акустична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рефлексометрія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вимір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акустичної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провідності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середнього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вуха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скороченні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стременного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м’яза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середнього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вуха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викликане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гучними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звуками.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акустичної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рефлексометрії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застосовуються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діагностики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кондуктивної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сенсоневральної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приглухуватості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ураження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слухового нерва,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стовбура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головного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лицьового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нерва.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3835391"/>
            <a:ext cx="594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Імпедансометрія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слуху,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тимпанометрію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слухового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аналізатора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є одним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втрати слуху.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- 15-20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3714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0501"/>
            <a:ext cx="10744825" cy="9017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Безумовно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-рефлекторна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аудіометрія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/>
          </a:p>
        </p:txBody>
      </p:sp>
      <p:pic>
        <p:nvPicPr>
          <p:cNvPr id="4" name="Объект 3" descr="pa5diagn600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75" y="2312441"/>
            <a:ext cx="3658225" cy="2234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886794" y="1296441"/>
            <a:ext cx="6096000" cy="39450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Лікар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відзначає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відсутність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безумовних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звук,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них,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 Моро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тремтіння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руками і ногами,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витягає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руки і ноги, 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знову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підтягує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кохлеопальпебральний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рефлекс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стискання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закрититими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очима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закривання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з 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відкритими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очима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дихальний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рефлекс – за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глибоким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вдихом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випливає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5-10-секундна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затримка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дихання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дихання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знову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нормалізується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Ауропальпебральний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рефлекс Бехтерева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миготіння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ауропупілярний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рефлекс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Шуригіна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розширення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зіниці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91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03201"/>
            <a:ext cx="10757525" cy="82549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Умовно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-рефлекторна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аудіометрія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43500" y="1289050"/>
            <a:ext cx="6731000" cy="51943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Умовно-рефлекторну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аудіометрію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проводять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дітям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віці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7-8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місяців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3-х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мовно-рефлекторну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аудіометрію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проводять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 звуковому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полі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унікального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комп’ютерного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дитячого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ігрового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аудіометричного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комплексу (ДІАК).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складається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клінічного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аудіометра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Interacousrics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двох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гучномовців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з’єднаних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зовнішнім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входом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аудіометра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розташованих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спеціальній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підставці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ліворуч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праворуч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розташування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обстежуваної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відстані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1 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голови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У комплект установки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входять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два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монітори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розташованих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зліва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праворуч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обстежуваної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екрані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з’являються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анімовані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зображення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умовного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рефлексу на звук.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1" y="2286000"/>
            <a:ext cx="4140199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42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675" y="177801"/>
            <a:ext cx="10757525" cy="838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Як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відбувається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розшифровування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аудіограми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1397000"/>
            <a:ext cx="5791825" cy="42061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46900" y="1308291"/>
            <a:ext cx="4432300" cy="429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Горизонтальна (X).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Тут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показується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діапазон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частоти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висоти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звуку в межах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250 ГЦ до 8000 ГЦ.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діапазону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відповідає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більшість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звуків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сприймає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вухо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частоту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близьку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250 Гц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звук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крапель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води з-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крана, 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максимальний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поріг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дзвінок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телефону на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максимальній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гучності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Вертикальна (Y).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позначається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інтенсивності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звуку,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мінімальне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шкалі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становить -10 децибел (дБ) і в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бік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збільшення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є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ознакою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відсутності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звуку.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Нульовий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вважається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м'яким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рівнем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сприймає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здоровим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слухом. Для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дорослого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пацієнта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норма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знаходиться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діапазоні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0-25 дБ, для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порогом є 15 дБ.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2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04801"/>
            <a:ext cx="10364451" cy="838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11300"/>
            <a:ext cx="8305800" cy="4711700"/>
          </a:xfrm>
        </p:spPr>
      </p:pic>
    </p:spTree>
    <p:extLst>
      <p:ext uri="{BB962C8B-B14F-4D97-AF65-F5344CB8AC3E}">
        <p14:creationId xmlns:p14="http://schemas.microsoft.com/office/powerpoint/2010/main" val="2669310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54001"/>
            <a:ext cx="10364451" cy="787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1155700"/>
            <a:ext cx="8204200" cy="5130800"/>
          </a:xfrm>
        </p:spPr>
      </p:pic>
    </p:spTree>
    <p:extLst>
      <p:ext uri="{BB962C8B-B14F-4D97-AF65-F5344CB8AC3E}">
        <p14:creationId xmlns:p14="http://schemas.microsoft.com/office/powerpoint/2010/main" val="2142191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54001"/>
            <a:ext cx="10770225" cy="7747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55700"/>
            <a:ext cx="10770226" cy="54483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розшифровування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лівого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правого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вуха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аудіометрія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проводиться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окремо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тому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аудіограма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складається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двох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зображень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лівого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вуха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позначаються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синім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кольором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правого —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червоним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Функціонально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аудіометрії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дозволяють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досліджувати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два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провідності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Повітряну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За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аудіограми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сурдолог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повітряного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каналу, через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проходять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звичайні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звукові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сигнали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навушників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Повітряна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звукопровідність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позначається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суцільною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лінією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Кісткову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Спеціаліст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перевіряє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сприйнятливість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сигналу,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надходить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вібраціями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внутрішнього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вуха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черепні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кістки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Звукові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сигнали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імітуються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шляхом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вібрації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соскоподібного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відростка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знаходиться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вухом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Аудіометрія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приглухуватості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розміром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повітряно-кісткового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інтервалу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Кісткову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звукопровідність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позначають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пунктирною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лінією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955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28601"/>
            <a:ext cx="10364451" cy="812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44600"/>
            <a:ext cx="10363826" cy="51943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Відхилення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свідчити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наступні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патології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кондуктивна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приглухуватість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кісткова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звукопровідність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знаходиться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нормальному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діапазоні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повітряна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лінія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нижче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Часто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супроводжується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висхідним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сенсоневральна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туговухість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обидві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лінії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розташовані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нижче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допустимого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низхідний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змішана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приглухуватість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лінія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відхилена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присутній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кістково-повітряний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інтервал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Аудіограма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плоска.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875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28601"/>
            <a:ext cx="10364451" cy="7238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43000"/>
            <a:ext cx="10363826" cy="53594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нормою слуху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діапазон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0-25 дБ (0-15 дБ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лінії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розташовані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нижче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діапазону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пацієнт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патологію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втрати слуху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інтенсивністю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сигналів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сприймаються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(легка) – 26-40 дБ;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проміжна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41-55 дБ;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56-70 дБ;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глибока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71-90 дБ.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549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65101"/>
            <a:ext cx="10364451" cy="8001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kern="1800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kern="1800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1800" dirty="0" err="1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Логопедична</a:t>
            </a:r>
            <a:r>
              <a:rPr lang="ru-RU" sz="2000" b="1" kern="1800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18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ru-RU" sz="2000" b="1" kern="18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18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000" b="1" kern="18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kern="18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b="1" kern="18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kern="18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000" b="1" kern="18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 у </a:t>
            </a:r>
            <a:r>
              <a:rPr lang="ru-RU" sz="2000" b="1" kern="18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дошкільному</a:t>
            </a:r>
            <a:r>
              <a:rPr lang="ru-RU" sz="2000" b="1" kern="18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18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66800"/>
            <a:ext cx="10363826" cy="551180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логопедичного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endParaRPr lang="ru-RU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передумов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Слухове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немовні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звуки.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Психофізичний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пам’ять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моторика,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пізнавальні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комунікативні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жестове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мімічне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невербальне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звуковимови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артикуляційного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(губи,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язик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піднебіння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спотворених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пропуски,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спотворення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артикуляційних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проб.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8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77801"/>
            <a:ext cx="11201400" cy="812799"/>
          </a:xfrm>
        </p:spPr>
        <p:txBody>
          <a:bodyPr>
            <a:normAutofit fontScale="90000"/>
          </a:bodyPr>
          <a:lstStyle/>
          <a:p>
            <a:pPr marL="228600" lvl="0" indent="-228600">
              <a:lnSpc>
                <a:spcPct val="1070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 </a:t>
            </a:r>
            <a:r>
              <a:rPr lang="ru-RU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первинного</a:t>
            </a:r>
            <a: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обстеження</a:t>
            </a:r>
            <a: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слуху.</a:t>
            </a:r>
            <a:r>
              <a:rPr lang="ru-RU" sz="3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8001" y="1181100"/>
            <a:ext cx="11201400" cy="539750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Медичні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інструментальні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Неонатальний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скринінг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слуху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отоакустична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емісія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(ОАЕ),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аудіологічний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скринінг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Неонатальний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скринінг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слуху —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 стандартизована процедура,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дозволяє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рано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виявити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порушення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слуху у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новонароджених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допомогою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об'єктивних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методів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таких як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отоакустична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емісія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(ОАЕ) та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аудіологічний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скринінг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Отоакустична</a:t>
            </a:r>
            <a:r>
              <a:rPr lang="ru-RU" sz="16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1600" b="1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емісія</a:t>
            </a:r>
            <a:r>
              <a:rPr lang="ru-RU" sz="16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(ОАЕ)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Первинний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скринінг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немовлят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Тривалість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обстеження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- 15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ОАЕ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вимірює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реакцію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волоскових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клітин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внутрішнього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вуха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звукові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стимули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дозволяє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оцінити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функціональний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стан слуху.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1" y="4699001"/>
            <a:ext cx="3619500" cy="172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03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01601"/>
            <a:ext cx="10364451" cy="7238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52500"/>
            <a:ext cx="10363826" cy="558800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фонематичних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розрізняє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слух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близькі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звуки (п, б; с, ш).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співвідносити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звук і букву (для старшого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упізнавання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звуку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словника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активного 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пасивного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словника.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узагальнюючих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меблі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словникові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спрощення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сурогатних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466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92101"/>
            <a:ext cx="10567025" cy="6603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43000"/>
            <a:ext cx="10567026" cy="546100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граматичних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словозміни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відмінювання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іменників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прикметників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дієслів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прийменників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числівників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(2–3 слова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аграматизми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спрощення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зв’язного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предмет, картинку,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коротких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діалогу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ініціація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77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03201"/>
            <a:ext cx="10364451" cy="660399"/>
          </a:xfrm>
        </p:spPr>
        <p:txBody>
          <a:bodyPr>
            <a:normAutofit fontScale="90000"/>
          </a:bodyPr>
          <a:lstStyle/>
          <a:p>
            <a:pPr marL="228600" lvl="0" indent="-228600">
              <a:lnSpc>
                <a:spcPct val="1070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логопедичної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дошкільників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</a:t>
            </a:r>
            <a:r>
              <a:rPr lang="ru-RU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79500"/>
            <a:ext cx="10363826" cy="54102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Обов’язкова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сурдолога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аудіометрії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основою для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Опора на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ігрові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подаються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малюнки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слухопротезування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кохлеарної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імплантації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прямо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часу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апаратів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короткі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сесії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(10–15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швидкої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втомлюваності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вербальних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невербальних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й жести,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міміка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дактилювання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241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54001"/>
            <a:ext cx="10364451" cy="838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57300"/>
            <a:ext cx="10363826" cy="5156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Оформлення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діагностичного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зазначається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стан слуху,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апаратів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звуковимова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фонематичні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словник;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граматика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зв’язне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Комунікативні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невербальні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Супутні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(при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логопедичний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статус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Загальне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недорозвинення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ІІІ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двобічною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сенсоневральною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приглухуватістю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ІІІ ст.»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індивідуальна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логопедичної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546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54001"/>
            <a:ext cx="10744825" cy="8763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dirty="0" smtClean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Логопедична</a:t>
            </a:r>
            <a:r>
              <a:rPr lang="ru-RU" sz="2000" b="1" dirty="0" smtClean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діагностика</a:t>
            </a:r>
            <a:r>
              <a:rPr lang="ru-RU" sz="20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sz="20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0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порушеннями</a:t>
            </a:r>
            <a:r>
              <a:rPr lang="ru-RU" sz="20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 у </a:t>
            </a:r>
            <a:r>
              <a:rPr lang="ru-RU" sz="2000" b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шкільному</a:t>
            </a:r>
            <a:r>
              <a:rPr lang="ru-RU" sz="20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віці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57300"/>
            <a:ext cx="10744826" cy="529590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Етапи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логопедичного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обстеження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Обстеження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слухо-мовленнєвої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бази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слухових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апаратів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кохлеарного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імпланта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тривалість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немовні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звуки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компенсаторних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губ, жести).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Обстеження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звуковимови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стабільність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звуковимови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зберігаються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спотворення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заміни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редукції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Чіткість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спонтанних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висловлюваннях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613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65101"/>
            <a:ext cx="10668625" cy="787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92200"/>
            <a:ext cx="10668626" cy="54229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Фонематичний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Диференціація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фонем на слух і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власному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Розпізнавання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словах,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уміння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виділити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перший/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останній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звук.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орфографічні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Лексичний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Обсяг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словника: активного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пасивного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узагальнюючі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абстрактні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слова,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словникових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помилок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звуження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конкретизація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сурогати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880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15901"/>
            <a:ext cx="10681325" cy="8254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93800"/>
            <a:ext cx="10681326" cy="52832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Граматична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будова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Засвоєння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морфологічних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число,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відмінок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час, особа).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синтаксичних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конструкцій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аграматизмів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письмових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роботах.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Зв’язне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монологу: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розповідь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міркування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Послідовність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логічність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Уміння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вести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діалог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когерентності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реченнями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875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15901"/>
            <a:ext cx="10719425" cy="914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82700"/>
            <a:ext cx="10719426" cy="53213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Читання та письмо (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важливий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школярів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темп,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виразність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орфографічні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граматичні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помилки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структура тексту.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Взаємозв’язок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рівнем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слухового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сприймання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діагностики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шкільному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віці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Поєднання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Розуміння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текстом).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Письмові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індивідуальних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групових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повинна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демонструвати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діалозі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колективній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навчальної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документації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зошитів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диктантів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відображають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Розширення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спектра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абстрактної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лексики,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граматичних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конструкцій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вимагає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шкільна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Комплексність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поєднання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логопедичного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сурдологічного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обстеження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093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54001"/>
            <a:ext cx="10706725" cy="825500"/>
          </a:xfrm>
        </p:spPr>
        <p:txBody>
          <a:bodyPr>
            <a:normAutofit fontScale="90000"/>
          </a:bodyPr>
          <a:lstStyle/>
          <a:p>
            <a:pPr marL="228600" lvl="0" indent="-228600">
              <a:lnSpc>
                <a:spcPct val="1070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Оформлення </a:t>
            </a:r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діагностичного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висновку</a:t>
            </a:r>
            <a:r>
              <a:rPr lang="ru-RU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31900"/>
            <a:ext cx="10706726" cy="535940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логопед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зазначає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стан слуху,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слухопротезування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звуковимови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фонематичного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словника.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граматичної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будови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письма.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труднощів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Логопедичний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статус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рекомендації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418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1" y="190501"/>
            <a:ext cx="10833100" cy="80009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200" b="1" kern="1800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kern="1800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kern="18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kern="18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kern="1800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kern="1800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kern="1800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 </a:t>
            </a:r>
            <a:r>
              <a:rPr lang="ru-RU" sz="2200" b="1" kern="18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логопедичного</a:t>
            </a:r>
            <a:r>
              <a:rPr lang="ru-RU" sz="2200" b="1" kern="18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kern="18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sz="2200" b="1" kern="18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kern="18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200" b="1" kern="18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b="1" kern="18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200" b="1" kern="18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b="1" kern="18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200" b="1" kern="18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74700" y="1143000"/>
            <a:ext cx="10833100" cy="52197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залишкового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реагує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зорової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опори.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жести,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міміку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лепет/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голосові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зверненої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(«дай», «на»,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йди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Розрізнення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інтонацій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сувора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лагідна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звуковимови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 часто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зустрічаються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спотворення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редукція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носовий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відтінок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нестійке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голосних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відтворити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знайомі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слова,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повторити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логопедом.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4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90501"/>
            <a:ext cx="11226800" cy="876299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первинного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обстеження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слуху.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1" y="1181100"/>
            <a:ext cx="11226800" cy="54102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Аудіологічний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скринінг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обстеження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на предмет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слухових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діагностичну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цінність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ряду причин: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Точно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приглухуватості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малюків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розладів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призначити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заходи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терапії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Дозволяє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вибрати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спосіб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реабілітації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</a:t>
            </a:r>
            <a:r>
              <a:rPr lang="ru-RU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слуховий</a:t>
            </a: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апарат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кохлеарний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імплантат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підходить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дітям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глухотою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4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ступенем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приглухуватості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Дає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підбору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слухового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апарату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Дозволяє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адаптацію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забезпечити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723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14301"/>
            <a:ext cx="10744825" cy="9271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06500"/>
            <a:ext cx="10744826" cy="52959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фонематичного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залишкового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 та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зорової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опори)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розрізняти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близькі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звучанням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картинок: «покажи —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кітка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звука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(початок, середина,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словникового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запасу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пасивного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активного словника.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дібрати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узагальнити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фрукти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переважання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понять,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бідність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абстрактної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лексики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граматичної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будови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словозміни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словотвору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уживання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дієслів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часах,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прикметників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прийменників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словом,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форму слова.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267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1" y="165101"/>
            <a:ext cx="11099800" cy="9017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8801" y="1219200"/>
            <a:ext cx="11099799" cy="5384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зв’язного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Переказ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коротких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візуальною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опорою.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картинки,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малюнків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розповіді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власним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Особливість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спрощений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синтаксис,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коротких фраз.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тестових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методик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Логопедичні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тести для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Тести для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інструкцій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невербальних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інтелектуальних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співвіднести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мовленнєвий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когнітивним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Аудіометрія,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імпедансометрія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отоакустична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емісія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(разом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сурдологом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спеціалізованих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методик для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кохлеарної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імплантації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слухопротезування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(тести Ling-6, MAT).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356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77801"/>
            <a:ext cx="10719425" cy="800099"/>
          </a:xfrm>
        </p:spPr>
        <p:txBody>
          <a:bodyPr>
            <a:normAutofit/>
          </a:bodyPr>
          <a:lstStyle/>
          <a:p>
            <a:r>
              <a:rPr lang="ru-RU" sz="2400" b="1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 </a:t>
            </a:r>
            <a:r>
              <a:rPr lang="ru-RU" sz="2400" b="1" kern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логопедичного</a:t>
            </a:r>
            <a:r>
              <a:rPr lang="ru-RU" sz="2400" b="1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обстеження</a:t>
            </a:r>
            <a:r>
              <a:rPr lang="ru-RU" sz="2400" b="1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мовлення</a:t>
            </a:r>
            <a:r>
              <a:rPr lang="ru-RU" sz="2400" b="1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400" b="1" kern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ru-RU" sz="2400" b="1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400" b="1" kern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порушеннями</a:t>
            </a:r>
            <a:r>
              <a:rPr lang="ru-RU" sz="2400" b="1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слуху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45493530"/>
              </p:ext>
            </p:extLst>
          </p:nvPr>
        </p:nvGraphicFramePr>
        <p:xfrm>
          <a:off x="1003301" y="1333493"/>
          <a:ext cx="10452099" cy="4775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4033"/>
                <a:gridCol w="3484033"/>
                <a:gridCol w="3484033"/>
              </a:tblGrid>
              <a:tr h="477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Метод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Приклади завдань / спостереження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77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Спостереження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Визначення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комунікативних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особливостей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Реакція на звук, звернення, використання жестів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77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Перевірка реакцій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Визначення розуміння мовлення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Реакція на ім’я, прості інструкції, інтонації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77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Обстеження звуковимови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Аналіз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відтворення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звуків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Повторення складів, слів, фраз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77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Фонематичне сприймання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Розрізнення схожих слів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«Покажи — кіт/кітка», визнач місце звука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77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Словник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Аналіз активного і пасивного запасу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Назви предмет, добери ознаку, узагальни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77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Граматика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Дослідження словозміни, словотвору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Склади речення, зміни форму слова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77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Зв’язне мовлення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Виявлення структури висловлювань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Опис картинки, переказ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77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Тестові методики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Стандартизована оцінка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Тести Ling-6, логопедичні тести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77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Додаткові методи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Медико-логопедичне підтвердження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Аудіометрія, MAT, </a:t>
                      </a:r>
                      <a:r>
                        <a:rPr lang="ru-RU" sz="1200" dirty="0" err="1">
                          <a:effectLst/>
                        </a:rPr>
                        <a:t>спільна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діагностика</a:t>
                      </a:r>
                      <a:r>
                        <a:rPr lang="ru-RU" sz="1200" dirty="0">
                          <a:effectLst/>
                        </a:rPr>
                        <a:t> з ЛОР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039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65101"/>
            <a:ext cx="10364451" cy="9779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Картка</a:t>
            </a:r>
            <a:r>
              <a:rPr lang="ru-RU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логопедичного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обстеження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7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порушенням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95400"/>
            <a:ext cx="10363826" cy="52451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Прізвище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ім’я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народження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__________________________________________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Заклад/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обстеження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відомості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Медичний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_________________________________________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характер втрати слуху (за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аудіограмою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слухових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апаратів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кохлеарного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імпланта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так /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користування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апаратом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/КІ: __________________________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Супутні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______________________________________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Поведінкові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реакції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звуки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побутові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звуки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двері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іграшка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дзвоник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зорової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опори: ______________________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інтонації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схвальна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заборонна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758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15901"/>
            <a:ext cx="10732125" cy="863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31900"/>
            <a:ext cx="10732126" cy="53467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Слухове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сприймання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залишкового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слуху: ____________________________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Розпізнавання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знайомих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____________________________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інструкцій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(«дай», «сядь»):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інструкцій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візьми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м’яч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поклади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»):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Голос та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дихання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Сила голосу: нормальна / тиха /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гучна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Тембр: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носовий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глухий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Дихання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поверхневе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утруднене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Артикуляційний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апарат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Будова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артикуляції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_______________________________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Рухливість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язика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губ,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піднебіння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__________________________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артикуляційних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352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65101"/>
            <a:ext cx="10833725" cy="7492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28700"/>
            <a:ext cx="10833726" cy="54483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Звукова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сторона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голосових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________________________________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голосних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_________________________________________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приголосних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______________________________________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(пропуски,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спотворення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заміни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Фонематичне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сприймання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Розрізнення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близьких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звучанням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звука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_____________________________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Лексика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Пасивний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словник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розуміння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словник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називання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бідність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помилки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786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495301"/>
            <a:ext cx="10364451" cy="457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371600"/>
            <a:ext cx="10363826" cy="50546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Граматична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будова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множини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Узгодження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прикметників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іменниками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дієслів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часах: _________________________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Зв’язне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картинки: ___________________________________________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фрази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опорними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словами: ______________________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короткої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розповіді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514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42901"/>
            <a:ext cx="10757525" cy="4698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27100"/>
            <a:ext cx="10757526" cy="486409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Додаткові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відомості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жестів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міміки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_______________________________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Взаємодія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дорослими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однолітками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_______________________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стану: 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Висновок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логопеда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мовленнєвого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_____________________________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Виявлені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труднощі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______________________________________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___________________________________________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Підпис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логопеда: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1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1018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 smtClean="0">
                <a:latin typeface="Georgia" panose="02040502050405020303" pitchFamily="18" charset="0"/>
              </a:rPr>
              <a:t>                     Дякую </a:t>
            </a:r>
            <a:r>
              <a:rPr lang="uk-UA" sz="3600" b="1" smtClean="0">
                <a:latin typeface="Georgia" panose="02040502050405020303" pitchFamily="18" charset="0"/>
              </a:rPr>
              <a:t>за увагу!</a:t>
            </a:r>
            <a:endParaRPr lang="ru-RU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1" y="165101"/>
            <a:ext cx="11125200" cy="838199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затримана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викликана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емісія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ЗВОАЕ)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531937"/>
            <a:ext cx="3575050" cy="31543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7600" y="265497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зонд з телефоном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широкосмугові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клацання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вухо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равлика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збуджують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волоскові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851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1" y="203201"/>
            <a:ext cx="11125200" cy="838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частота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продукту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спотворення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ПСОАе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39800" y="1638300"/>
            <a:ext cx="3441700" cy="304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24400" y="3314699"/>
            <a:ext cx="6743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і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нелінійну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09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03201"/>
            <a:ext cx="10808325" cy="8890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Чим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відрізняється ОАЕ від </a:t>
            </a:r>
            <a:r>
              <a:rPr lang="uk-UA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аудіологічного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скринінгу?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44600"/>
            <a:ext cx="10808326" cy="5346700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Отоакустична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емісія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об'єктивний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метод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діагностики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слуху,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вимірюванні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звуків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генеруються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равликом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внутрішнього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вуха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аудіологічний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скринінг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загальний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термін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для будь-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процедури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порушень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слуху,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включно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отоакустичною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емісією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тестами.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367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2401"/>
            <a:ext cx="10833725" cy="825500"/>
          </a:xfrm>
        </p:spPr>
        <p:txBody>
          <a:bodyPr>
            <a:normAutofit fontScale="90000"/>
          </a:bodyPr>
          <a:lstStyle/>
          <a:p>
            <a:pPr marL="228600" lvl="0" indent="-228600">
              <a:lnSpc>
                <a:spcPct val="107000"/>
              </a:lnSpc>
              <a:spcBef>
                <a:spcPts val="1000"/>
              </a:spcBef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діагностика</a:t>
            </a:r>
            <a:r>
              <a:rPr lang="ru-RU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методом </a:t>
            </a:r>
            <a:r>
              <a:rPr lang="ru-RU" sz="27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ксвп</a:t>
            </a:r>
            <a:r>
              <a:rPr lang="ru-RU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55700"/>
            <a:ext cx="10833726" cy="54483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Діагностика методом КСВП</a:t>
            </a:r>
            <a:r>
              <a:rPr lang="ru-RU" sz="16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Перевірка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дорослих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народження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Підготовка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зайняти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15-45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хвилин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обстеження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- 15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b="1" kern="1800" dirty="0">
                <a:solidFill>
                  <a:srgbClr val="122A6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КСВП (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Реєстрація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коротколатентних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слухових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викликаних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потенціалів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Обстеження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КСВП 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повітряному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проведенні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звуку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Розширене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обстеження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КСВП 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повітряному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кістковому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74" y="3314700"/>
            <a:ext cx="415097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65101"/>
            <a:ext cx="10909925" cy="355599"/>
          </a:xfrm>
        </p:spPr>
        <p:txBody>
          <a:bodyPr>
            <a:normAutofit fontScale="90000"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736600"/>
            <a:ext cx="10909926" cy="58166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Ігрова</a:t>
            </a:r>
            <a:r>
              <a:rPr lang="ru-RU" sz="1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1400" b="1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аудіометрія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віком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до 5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VRA -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умовно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-рефлекторна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аудіометрія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(проводиться за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необхідності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Тривалість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обстеження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- 50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Ігрова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аудіометрія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ідеально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підходить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дошкільнят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віком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двох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п'яти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простий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неінвазивний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аналіз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вимагає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повної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уваги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співпраці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дитини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успішної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діагностики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uk-UA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uk-UA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Аудіометричне</a:t>
            </a:r>
            <a:r>
              <a:rPr lang="ru-RU" sz="1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b="1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обстеження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дорослих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Тривалість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обстеження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- 30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b="1" kern="1800" dirty="0">
                <a:solidFill>
                  <a:srgbClr val="002D6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Аудіометричне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обстеження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стану слуху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включає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акуметрію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камертональний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тест і тест "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живої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) та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тональну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аудіометрію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301" y="2642548"/>
            <a:ext cx="4243426" cy="177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2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03201"/>
            <a:ext cx="10782925" cy="3809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787400"/>
            <a:ext cx="10782926" cy="58039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9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Діагностика </a:t>
            </a:r>
            <a:r>
              <a:rPr lang="uk-UA" sz="1900" b="1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слухосприймання</a:t>
            </a:r>
            <a:r>
              <a:rPr lang="uk-UA" sz="19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і мовлення</a:t>
            </a:r>
            <a:br>
              <a:rPr lang="uk-UA" sz="19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uk-UA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Психолого-педагогічна діагностика </a:t>
            </a:r>
            <a:r>
              <a:rPr lang="uk-UA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слухосприймання</a:t>
            </a:r>
            <a:r>
              <a:rPr lang="uk-UA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мовлення дорослим після контузій чи інсульту, та дітям з РАС чи РДУГ.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Тривалість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обстеження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- 30 - 60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900" b="1" kern="1800" dirty="0">
                <a:solidFill>
                  <a:srgbClr val="002D6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Верботональна</a:t>
            </a: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діагностика</a:t>
            </a: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слухосприймання</a:t>
            </a: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Clr>
                <a:prstClr val="black"/>
              </a:buClr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Психолого-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педагогічна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діагностика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слухосприймання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мовлення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проводиться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дорослим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дітям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з 1 року з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використанням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верботонального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методу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19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endParaRPr lang="ru-RU" sz="1900" b="1" u="sng" dirty="0" smtClean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900" b="1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Тимпанометрія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Перевірка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стану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середнього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вуха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слухової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труби.</a:t>
            </a:r>
            <a:b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Тривалість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обстеження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- 10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Clr>
                <a:prstClr val="black"/>
              </a:buClr>
            </a:pP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Тимпанометрія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об'єктивний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метод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діагностики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слуху,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допомагає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визначити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рухливість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барабанної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перетинки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при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різних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патологіях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середнього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вуха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19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endParaRPr lang="ru-RU" sz="1900" b="1" u="sng" dirty="0" smtClean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lvl="0">
              <a:lnSpc>
                <a:spcPct val="107000"/>
              </a:lnSpc>
              <a:buClr>
                <a:prstClr val="black"/>
              </a:buClr>
            </a:pPr>
            <a:r>
              <a:rPr lang="ru-RU" sz="1900" b="1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Тимпанометрія </a:t>
            </a:r>
            <a:r>
              <a:rPr lang="ru-RU" sz="1900" b="1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широкополосна</a:t>
            </a:r>
            <a:endParaRPr lang="ru-RU" sz="19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Clr>
                <a:prstClr val="black"/>
              </a:buClr>
            </a:pP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Дослідження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надає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об'єктивний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аналіз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провідної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шляхів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середнього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вуха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частково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провідних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шляхів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слухового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аналізатора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Тривалість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обстеження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- 15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хв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30045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416</TotalTime>
  <Words>1936</Words>
  <Application>Microsoft Office PowerPoint</Application>
  <PresentationFormat>Широкоэкранный</PresentationFormat>
  <Paragraphs>302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Courier New</vt:lpstr>
      <vt:lpstr>Georgia</vt:lpstr>
      <vt:lpstr>Symbol</vt:lpstr>
      <vt:lpstr>Times New Roman</vt:lpstr>
      <vt:lpstr>Tw Cen MT</vt:lpstr>
      <vt:lpstr>Капля</vt:lpstr>
      <vt:lpstr>     Діагностика слуху та мовлення у дітей з порушеннями слуху.</vt:lpstr>
      <vt:lpstr> Методи первинного обстеження слуху. </vt:lpstr>
      <vt:lpstr> Методи первинного обстеження слуху. </vt:lpstr>
      <vt:lpstr>затримана викликана емісія (ЗВОАЕ)</vt:lpstr>
      <vt:lpstr>частота продукту спотворення (ПСОАе).</vt:lpstr>
      <vt:lpstr> Чим відрізняється ОАЕ від аудіологічного скринінгу? </vt:lpstr>
      <vt:lpstr> діагностика методом ксвп </vt:lpstr>
      <vt:lpstr>Презентация PowerPoint</vt:lpstr>
      <vt:lpstr>Презентация PowerPoint</vt:lpstr>
      <vt:lpstr>Презентация PowerPoint</vt:lpstr>
      <vt:lpstr> Безумовно-рефлекторна аудіометрія </vt:lpstr>
      <vt:lpstr> Умовно-рефлекторна аудіометрія. </vt:lpstr>
      <vt:lpstr> Як відбувається розшифровування аудіограми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Логопедична діагностика мовлення у дітей з порушеннями слуху у дошкільному віці </vt:lpstr>
      <vt:lpstr>Презентация PowerPoint</vt:lpstr>
      <vt:lpstr>Презентация PowerPoint</vt:lpstr>
      <vt:lpstr>  Особливості логопедичної діагностики у дошкільників із порушеннями слуху </vt:lpstr>
      <vt:lpstr>Презентация PowerPoint</vt:lpstr>
      <vt:lpstr> Логопедична діагностика мовлення у дітей з порушеннями слуху у шкільному віці </vt:lpstr>
      <vt:lpstr>Презентация PowerPoint</vt:lpstr>
      <vt:lpstr>Презентация PowerPoint</vt:lpstr>
      <vt:lpstr>Презентация PowerPoint</vt:lpstr>
      <vt:lpstr> Оформлення діагностичного висновку </vt:lpstr>
      <vt:lpstr>   Методи логопедичного обстеження мовлення у дітей з порушеннями слуху  </vt:lpstr>
      <vt:lpstr>Презентация PowerPoint</vt:lpstr>
      <vt:lpstr>Презентация PowerPoint</vt:lpstr>
      <vt:lpstr>Методи логопедичного обстеження мовлення у дітей з порушеннями слуху</vt:lpstr>
      <vt:lpstr> Картка логопедичного обстеження дитини з порушенням слуху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21</cp:revision>
  <dcterms:created xsi:type="dcterms:W3CDTF">2025-09-19T06:47:01Z</dcterms:created>
  <dcterms:modified xsi:type="dcterms:W3CDTF">2025-09-22T10:30:17Z</dcterms:modified>
</cp:coreProperties>
</file>