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4632" cy="22596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Тема 2. </a:t>
            </a:r>
            <a:r>
              <a:rPr lang="ru-RU" dirty="0" err="1"/>
              <a:t>Сутність</a:t>
            </a:r>
            <a:r>
              <a:rPr lang="ru-RU" dirty="0"/>
              <a:t> та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педагогічної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uk-UA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Лекція 2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302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2.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сучасної</a:t>
            </a:r>
            <a:r>
              <a:rPr lang="ru-RU" b="1" dirty="0"/>
              <a:t> </a:t>
            </a:r>
            <a:r>
              <a:rPr lang="ru-RU" b="1" dirty="0" err="1"/>
              <a:t>педагогічної</a:t>
            </a:r>
            <a:r>
              <a:rPr lang="ru-RU" b="1" dirty="0"/>
              <a:t> </a:t>
            </a:r>
            <a:r>
              <a:rPr lang="ru-RU" b="1" dirty="0" err="1"/>
              <a:t>технології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/>
              <a:t>Головне в </a:t>
            </a:r>
            <a:r>
              <a:rPr lang="ru-RU" i="1" dirty="0" err="1"/>
              <a:t>педагогічній</a:t>
            </a:r>
            <a:r>
              <a:rPr lang="ru-RU" i="1" dirty="0"/>
              <a:t> </a:t>
            </a:r>
            <a:r>
              <a:rPr lang="ru-RU" i="1" dirty="0" err="1"/>
              <a:t>технології</a:t>
            </a:r>
            <a:r>
              <a:rPr lang="ru-RU" i="1" dirty="0"/>
              <a:t> – </a:t>
            </a:r>
            <a:r>
              <a:rPr lang="ru-RU" i="1" dirty="0" err="1"/>
              <a:t>розробка</a:t>
            </a:r>
            <a:r>
              <a:rPr lang="ru-RU" i="1" dirty="0"/>
              <a:t>, </a:t>
            </a:r>
            <a:r>
              <a:rPr lang="ru-RU" i="1" dirty="0" err="1"/>
              <a:t>деталізація</a:t>
            </a:r>
            <a:r>
              <a:rPr lang="ru-RU" i="1" dirty="0"/>
              <a:t> </a:t>
            </a:r>
            <a:r>
              <a:rPr lang="ru-RU" i="1" dirty="0" err="1"/>
              <a:t>інструментальних</a:t>
            </a:r>
            <a:r>
              <a:rPr lang="ru-RU" i="1" dirty="0"/>
              <a:t> </a:t>
            </a:r>
            <a:r>
              <a:rPr lang="ru-RU" i="1" dirty="0" err="1"/>
              <a:t>аспектів</a:t>
            </a:r>
            <a:r>
              <a:rPr lang="ru-RU" i="1" dirty="0"/>
              <a:t> </a:t>
            </a:r>
            <a:r>
              <a:rPr lang="ru-RU" i="1" dirty="0" err="1"/>
              <a:t>педагогічного</a:t>
            </a:r>
            <a:r>
              <a:rPr lang="ru-RU" i="1" dirty="0"/>
              <a:t> </a:t>
            </a:r>
            <a:r>
              <a:rPr lang="ru-RU" i="1" dirty="0" err="1"/>
              <a:t>процесу</a:t>
            </a:r>
            <a:r>
              <a:rPr lang="ru-RU" i="1" dirty="0"/>
              <a:t>.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err="1"/>
              <a:t>Створення</a:t>
            </a:r>
            <a:r>
              <a:rPr lang="ru-RU" i="1" dirty="0"/>
              <a:t> </a:t>
            </a:r>
            <a:r>
              <a:rPr lang="ru-RU" i="1" dirty="0" err="1"/>
              <a:t>нової</a:t>
            </a:r>
            <a:r>
              <a:rPr lang="ru-RU" i="1" dirty="0"/>
              <a:t> </a:t>
            </a:r>
            <a:r>
              <a:rPr lang="ru-RU" i="1" dirty="0" err="1" smtClean="0"/>
              <a:t>технології</a:t>
            </a:r>
            <a:r>
              <a:rPr lang="ru-RU" i="1" dirty="0" smtClean="0"/>
              <a:t> є </a:t>
            </a:r>
            <a:r>
              <a:rPr lang="ru-RU" b="1" i="1" dirty="0" err="1"/>
              <a:t>наслідком</a:t>
            </a:r>
            <a:r>
              <a:rPr lang="ru-RU" b="1" i="1" dirty="0"/>
              <a:t> </a:t>
            </a:r>
            <a:r>
              <a:rPr lang="ru-RU" b="1" i="1" dirty="0" err="1"/>
              <a:t>незадоволення</a:t>
            </a:r>
            <a:r>
              <a:rPr lang="ru-RU" b="1" i="1" dirty="0"/>
              <a:t> результатами </a:t>
            </a:r>
            <a:r>
              <a:rPr lang="ru-RU" b="1" i="1" dirty="0" err="1"/>
              <a:t>навчання</a:t>
            </a:r>
            <a:r>
              <a:rPr lang="ru-RU" b="1" i="1" dirty="0"/>
              <a:t> й </a:t>
            </a:r>
            <a:r>
              <a:rPr lang="ru-RU" b="1" i="1" dirty="0" err="1"/>
              <a:t>виховання</a:t>
            </a:r>
            <a:r>
              <a:rPr lang="ru-RU" i="1" dirty="0"/>
              <a:t>, а </a:t>
            </a:r>
            <a:r>
              <a:rPr lang="ru-RU" i="1" dirty="0" err="1"/>
              <a:t>також</a:t>
            </a:r>
            <a:r>
              <a:rPr lang="ru-RU" i="1" dirty="0"/>
              <a:t> </a:t>
            </a:r>
            <a:r>
              <a:rPr lang="ru-RU" i="1" dirty="0" err="1"/>
              <a:t>неефективністю</a:t>
            </a:r>
            <a:r>
              <a:rPr lang="ru-RU" i="1" dirty="0"/>
              <a:t> </a:t>
            </a:r>
            <a:r>
              <a:rPr lang="ru-RU" i="1" dirty="0" err="1"/>
              <a:t>педагогічної</a:t>
            </a:r>
            <a:r>
              <a:rPr lang="ru-RU" i="1" dirty="0"/>
              <a:t> </a:t>
            </a:r>
            <a:r>
              <a:rPr lang="ru-RU" i="1" dirty="0" err="1"/>
              <a:t>діяльності</a:t>
            </a:r>
            <a:r>
              <a:rPr lang="ru-RU" i="1" dirty="0"/>
              <a:t> як </a:t>
            </a:r>
            <a:r>
              <a:rPr lang="ru-RU" i="1" dirty="0" err="1"/>
              <a:t>професійного</a:t>
            </a:r>
            <a:r>
              <a:rPr lang="ru-RU" i="1" dirty="0"/>
              <a:t> </a:t>
            </a:r>
            <a:r>
              <a:rPr lang="ru-RU" i="1" dirty="0" err="1"/>
              <a:t>експерименту</a:t>
            </a:r>
            <a:r>
              <a:rPr lang="ru-RU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7045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2.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сучасної</a:t>
            </a:r>
            <a:r>
              <a:rPr lang="ru-RU" b="1" dirty="0"/>
              <a:t> </a:t>
            </a:r>
            <a:r>
              <a:rPr lang="ru-RU" b="1" dirty="0" err="1"/>
              <a:t>педагогічної</a:t>
            </a:r>
            <a:r>
              <a:rPr lang="ru-RU" b="1" dirty="0"/>
              <a:t> </a:t>
            </a:r>
            <a:r>
              <a:rPr lang="ru-RU" b="1" dirty="0" err="1"/>
              <a:t>технології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i="1" dirty="0" err="1"/>
              <a:t>Процес</a:t>
            </a:r>
            <a:r>
              <a:rPr lang="ru-RU" b="1" i="1" dirty="0"/>
              <a:t> </a:t>
            </a:r>
            <a:r>
              <a:rPr lang="ru-RU" b="1" i="1" dirty="0" err="1"/>
              <a:t>становлення</a:t>
            </a:r>
            <a:r>
              <a:rPr lang="ru-RU" b="1" i="1" dirty="0"/>
              <a:t> </a:t>
            </a:r>
            <a:r>
              <a:rPr lang="ru-RU" b="1" i="1" dirty="0" err="1"/>
              <a:t>нової</a:t>
            </a:r>
            <a:r>
              <a:rPr lang="ru-RU" b="1" i="1" dirty="0"/>
              <a:t> </a:t>
            </a:r>
            <a:r>
              <a:rPr lang="ru-RU" b="1" i="1" dirty="0" err="1"/>
              <a:t>педагогічної</a:t>
            </a:r>
            <a:r>
              <a:rPr lang="ru-RU" b="1" i="1" dirty="0"/>
              <a:t> </a:t>
            </a:r>
            <a:r>
              <a:rPr lang="ru-RU" b="1" i="1" dirty="0" err="1"/>
              <a:t>технології</a:t>
            </a:r>
            <a:r>
              <a:rPr lang="ru-RU" b="1" i="1" dirty="0"/>
              <a:t> </a:t>
            </a:r>
            <a:r>
              <a:rPr lang="ru-RU" b="1" i="1" dirty="0" smtClean="0"/>
              <a:t>: </a:t>
            </a:r>
          </a:p>
          <a:p>
            <a:pPr marL="0" indent="0" algn="ctr">
              <a:buNone/>
            </a:pPr>
            <a:r>
              <a:rPr lang="ru-RU" i="1" dirty="0" err="1" smtClean="0"/>
              <a:t>виникнення</a:t>
            </a:r>
            <a:r>
              <a:rPr lang="ru-RU" i="1" dirty="0" smtClean="0"/>
              <a:t> </a:t>
            </a:r>
            <a:r>
              <a:rPr lang="ru-RU" i="1" dirty="0" err="1"/>
              <a:t>суспільної</a:t>
            </a:r>
            <a:r>
              <a:rPr lang="ru-RU" i="1" dirty="0"/>
              <a:t> </a:t>
            </a:r>
            <a:r>
              <a:rPr lang="ru-RU" i="1" dirty="0" smtClean="0"/>
              <a:t>потреби</a:t>
            </a:r>
          </a:p>
          <a:p>
            <a:pPr marL="0" indent="0" algn="ctr">
              <a:buNone/>
            </a:pPr>
            <a:endParaRPr lang="ru-RU" i="1" dirty="0" smtClean="0"/>
          </a:p>
          <a:p>
            <a:pPr marL="0" indent="0" algn="ctr">
              <a:buNone/>
            </a:pPr>
            <a:r>
              <a:rPr lang="ru-RU" i="1" dirty="0" err="1" smtClean="0"/>
              <a:t>фундаментальні</a:t>
            </a:r>
            <a:r>
              <a:rPr lang="ru-RU" i="1" dirty="0" smtClean="0"/>
              <a:t> </a:t>
            </a:r>
            <a:r>
              <a:rPr lang="ru-RU" i="1" dirty="0" err="1"/>
              <a:t>дослідження</a:t>
            </a:r>
            <a:r>
              <a:rPr lang="ru-RU" i="1" dirty="0"/>
              <a:t> в </a:t>
            </a:r>
            <a:r>
              <a:rPr lang="ru-RU" i="1" dirty="0" err="1" smtClean="0"/>
              <a:t>галузі</a:t>
            </a:r>
            <a:endParaRPr lang="ru-RU" i="1" dirty="0" smtClean="0"/>
          </a:p>
          <a:p>
            <a:pPr marL="0" indent="0" algn="ctr">
              <a:buNone/>
            </a:pPr>
            <a:endParaRPr lang="ru-RU" i="1" dirty="0" smtClean="0"/>
          </a:p>
          <a:p>
            <a:pPr marL="0" indent="0" algn="ctr">
              <a:buNone/>
            </a:pPr>
            <a:r>
              <a:rPr lang="ru-RU" i="1" dirty="0" err="1" smtClean="0"/>
              <a:t>прикладні</a:t>
            </a:r>
            <a:r>
              <a:rPr lang="ru-RU" i="1" dirty="0" smtClean="0"/>
              <a:t> </a:t>
            </a:r>
            <a:r>
              <a:rPr lang="ru-RU" i="1" dirty="0"/>
              <a:t>психолого–</a:t>
            </a:r>
            <a:r>
              <a:rPr lang="ru-RU" i="1" dirty="0" err="1"/>
              <a:t>педагогічні</a:t>
            </a:r>
            <a:r>
              <a:rPr lang="ru-RU" i="1" dirty="0"/>
              <a:t> </a:t>
            </a:r>
            <a:r>
              <a:rPr lang="ru-RU" i="1" dirty="0" err="1" smtClean="0"/>
              <a:t>дослідження</a:t>
            </a:r>
            <a:endParaRPr lang="ru-RU" i="1" dirty="0" smtClean="0"/>
          </a:p>
          <a:p>
            <a:pPr marL="0" indent="0" algn="ctr">
              <a:buNone/>
            </a:pPr>
            <a:r>
              <a:rPr lang="ru-RU" i="1" dirty="0" smtClean="0"/>
              <a:t> </a:t>
            </a:r>
          </a:p>
          <a:p>
            <a:pPr marL="0" indent="0" algn="ctr">
              <a:buNone/>
            </a:pPr>
            <a:r>
              <a:rPr lang="ru-RU" i="1" dirty="0" err="1" smtClean="0"/>
              <a:t>розроблення</a:t>
            </a:r>
            <a:r>
              <a:rPr lang="ru-RU" i="1" dirty="0" smtClean="0"/>
              <a:t> </a:t>
            </a:r>
            <a:r>
              <a:rPr lang="ru-RU" i="1" dirty="0" err="1"/>
              <a:t>нових</a:t>
            </a:r>
            <a:r>
              <a:rPr lang="ru-RU" i="1" dirty="0"/>
              <a:t> </a:t>
            </a:r>
            <a:r>
              <a:rPr lang="ru-RU" i="1" dirty="0" err="1" smtClean="0"/>
              <a:t>технологій</a:t>
            </a:r>
            <a:endParaRPr lang="ru-RU" i="1" dirty="0" smtClean="0"/>
          </a:p>
          <a:p>
            <a:pPr marL="0" indent="0" algn="ctr">
              <a:buNone/>
            </a:pPr>
            <a:r>
              <a:rPr lang="ru-RU" i="1" dirty="0" smtClean="0"/>
              <a:t>  </a:t>
            </a:r>
          </a:p>
          <a:p>
            <a:pPr marL="0" indent="0" algn="ctr">
              <a:buNone/>
            </a:pPr>
            <a:r>
              <a:rPr lang="ru-RU" i="1" dirty="0" err="1" smtClean="0"/>
              <a:t>відображення</a:t>
            </a:r>
            <a:r>
              <a:rPr lang="ru-RU" i="1" dirty="0" smtClean="0"/>
              <a:t> </a:t>
            </a:r>
            <a:r>
              <a:rPr lang="ru-RU" i="1" dirty="0" err="1"/>
              <a:t>новостворених</a:t>
            </a:r>
            <a:r>
              <a:rPr lang="ru-RU" i="1" dirty="0"/>
              <a:t> </a:t>
            </a:r>
            <a:r>
              <a:rPr lang="ru-RU" i="1" dirty="0" err="1"/>
              <a:t>технологій</a:t>
            </a:r>
            <a:r>
              <a:rPr lang="ru-RU" i="1" dirty="0"/>
              <a:t> у </a:t>
            </a:r>
            <a:r>
              <a:rPr lang="ru-RU" i="1" dirty="0" err="1" smtClean="0"/>
              <a:t>навчально-програмній</a:t>
            </a:r>
            <a:r>
              <a:rPr lang="ru-RU" i="1" dirty="0" smtClean="0"/>
              <a:t> </a:t>
            </a:r>
            <a:r>
              <a:rPr lang="ru-RU" i="1" dirty="0"/>
              <a:t>та </a:t>
            </a:r>
            <a:r>
              <a:rPr lang="ru-RU" i="1" dirty="0" err="1" smtClean="0"/>
              <a:t>навчально-методичній</a:t>
            </a:r>
            <a:r>
              <a:rPr lang="ru-RU" i="1" dirty="0" smtClean="0"/>
              <a:t> </a:t>
            </a:r>
            <a:r>
              <a:rPr lang="ru-RU" i="1" dirty="0" err="1"/>
              <a:t>документації</a:t>
            </a:r>
            <a:r>
              <a:rPr lang="ru-RU" i="1" dirty="0"/>
              <a:t>.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4313138" y="2312876"/>
            <a:ext cx="4846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3233738"/>
            <a:ext cx="573087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138" y="3933056"/>
            <a:ext cx="573087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529" y="4653136"/>
            <a:ext cx="573087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1016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2.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сучасної</a:t>
            </a:r>
            <a:r>
              <a:rPr lang="ru-RU" b="1" dirty="0"/>
              <a:t> </a:t>
            </a:r>
            <a:r>
              <a:rPr lang="ru-RU" b="1" dirty="0" err="1"/>
              <a:t>педагогічної</a:t>
            </a:r>
            <a:r>
              <a:rPr lang="ru-RU" b="1" dirty="0"/>
              <a:t> </a:t>
            </a:r>
            <a:r>
              <a:rPr lang="ru-RU" b="1" dirty="0" err="1"/>
              <a:t>технології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i="1" dirty="0"/>
              <a:t>В </a:t>
            </a:r>
            <a:r>
              <a:rPr lang="ru-RU" i="1" dirty="0" err="1"/>
              <a:t>освітній</a:t>
            </a:r>
            <a:r>
              <a:rPr lang="ru-RU" i="1" dirty="0"/>
              <a:t> </a:t>
            </a:r>
            <a:r>
              <a:rPr lang="ru-RU" i="1" dirty="0" err="1"/>
              <a:t>практиці</a:t>
            </a:r>
            <a:r>
              <a:rPr lang="ru-RU" i="1" dirty="0"/>
              <a:t> </a:t>
            </a:r>
            <a:r>
              <a:rPr lang="ru-RU" i="1" dirty="0" err="1"/>
              <a:t>педагогічна</a:t>
            </a:r>
            <a:r>
              <a:rPr lang="ru-RU" i="1" dirty="0"/>
              <a:t> </a:t>
            </a:r>
            <a:r>
              <a:rPr lang="ru-RU" i="1" dirty="0" err="1"/>
              <a:t>технологія</a:t>
            </a:r>
            <a:r>
              <a:rPr lang="ru-RU" i="1" dirty="0"/>
              <a:t> </a:t>
            </a:r>
            <a:r>
              <a:rPr lang="ru-RU" i="1" dirty="0" err="1"/>
              <a:t>може</a:t>
            </a:r>
            <a:r>
              <a:rPr lang="ru-RU" i="1" dirty="0"/>
              <a:t> </a:t>
            </a:r>
            <a:r>
              <a:rPr lang="ru-RU" i="1" dirty="0" err="1"/>
              <a:t>функціонувати</a:t>
            </a:r>
            <a:r>
              <a:rPr lang="ru-RU" i="1" dirty="0"/>
              <a:t> на таких </a:t>
            </a:r>
            <a:r>
              <a:rPr lang="ru-RU" i="1" dirty="0" err="1"/>
              <a:t>рівнях</a:t>
            </a:r>
            <a:r>
              <a:rPr lang="ru-RU" i="1" dirty="0" smtClean="0"/>
              <a:t>:</a:t>
            </a:r>
          </a:p>
          <a:p>
            <a:pPr>
              <a:buFont typeface="Wingdings" pitchFamily="2" charset="2"/>
              <a:buChar char="q"/>
            </a:pPr>
            <a:r>
              <a:rPr lang="ru-RU" i="1" dirty="0" err="1"/>
              <a:t>Загально-педагогічний</a:t>
            </a:r>
            <a:r>
              <a:rPr lang="ru-RU" i="1" dirty="0"/>
              <a:t> </a:t>
            </a:r>
            <a:r>
              <a:rPr lang="ru-RU" i="1" dirty="0" err="1"/>
              <a:t>рівень</a:t>
            </a:r>
            <a:r>
              <a:rPr lang="ru-RU" i="1" dirty="0"/>
              <a:t> </a:t>
            </a:r>
            <a:r>
              <a:rPr lang="ru-RU" i="1" dirty="0" err="1"/>
              <a:t>функціонування</a:t>
            </a:r>
            <a:r>
              <a:rPr lang="ru-RU" i="1" dirty="0"/>
              <a:t> </a:t>
            </a:r>
            <a:r>
              <a:rPr lang="ru-RU" i="1" dirty="0" err="1"/>
              <a:t>педагогічної</a:t>
            </a:r>
            <a:r>
              <a:rPr lang="ru-RU" i="1" dirty="0"/>
              <a:t> </a:t>
            </a:r>
            <a:r>
              <a:rPr lang="ru-RU" i="1" dirty="0" err="1" smtClean="0"/>
              <a:t>технології</a:t>
            </a:r>
            <a:r>
              <a:rPr lang="ru-RU" i="1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ru-RU" i="1" dirty="0"/>
              <a:t>Предметно–</a:t>
            </a:r>
            <a:r>
              <a:rPr lang="ru-RU" i="1" dirty="0" err="1"/>
              <a:t>методичний</a:t>
            </a:r>
            <a:r>
              <a:rPr lang="ru-RU" i="1" dirty="0"/>
              <a:t> </a:t>
            </a:r>
            <a:r>
              <a:rPr lang="ru-RU" i="1" dirty="0" err="1"/>
              <a:t>рівень</a:t>
            </a:r>
            <a:r>
              <a:rPr lang="ru-RU" i="1" dirty="0"/>
              <a:t> </a:t>
            </a:r>
            <a:r>
              <a:rPr lang="ru-RU" i="1" dirty="0" err="1"/>
              <a:t>функціонування</a:t>
            </a:r>
            <a:r>
              <a:rPr lang="ru-RU" i="1" dirty="0"/>
              <a:t> </a:t>
            </a:r>
            <a:r>
              <a:rPr lang="ru-RU" i="1" dirty="0" err="1"/>
              <a:t>педагогічної</a:t>
            </a:r>
            <a:r>
              <a:rPr lang="ru-RU" i="1" dirty="0"/>
              <a:t> </a:t>
            </a:r>
            <a:r>
              <a:rPr lang="ru-RU" i="1" dirty="0" err="1"/>
              <a:t>технології</a:t>
            </a:r>
            <a:r>
              <a:rPr lang="ru-RU" i="1" dirty="0"/>
              <a:t>. </a:t>
            </a:r>
            <a:endParaRPr lang="ru-RU" i="1" dirty="0" smtClean="0"/>
          </a:p>
          <a:p>
            <a:pPr>
              <a:buFont typeface="Wingdings" pitchFamily="2" charset="2"/>
              <a:buChar char="q"/>
            </a:pPr>
            <a:r>
              <a:rPr lang="ru-RU" i="1" dirty="0" err="1"/>
              <a:t>Локальний</a:t>
            </a:r>
            <a:r>
              <a:rPr lang="ru-RU" i="1" dirty="0"/>
              <a:t> (</a:t>
            </a:r>
            <a:r>
              <a:rPr lang="ru-RU" i="1" dirty="0" err="1"/>
              <a:t>модульний</a:t>
            </a:r>
            <a:r>
              <a:rPr lang="ru-RU" i="1" dirty="0"/>
              <a:t>) </a:t>
            </a:r>
            <a:r>
              <a:rPr lang="ru-RU" i="1" dirty="0" err="1"/>
              <a:t>рівень</a:t>
            </a:r>
            <a:r>
              <a:rPr lang="ru-RU" i="1" dirty="0"/>
              <a:t> </a:t>
            </a:r>
            <a:r>
              <a:rPr lang="ru-RU" i="1" dirty="0" err="1"/>
              <a:t>функціонування</a:t>
            </a:r>
            <a:r>
              <a:rPr lang="ru-RU" i="1" dirty="0"/>
              <a:t> </a:t>
            </a:r>
            <a:r>
              <a:rPr lang="ru-RU" i="1" dirty="0" err="1"/>
              <a:t>педагогічної</a:t>
            </a:r>
            <a:r>
              <a:rPr lang="ru-RU" i="1" dirty="0"/>
              <a:t> </a:t>
            </a:r>
            <a:r>
              <a:rPr lang="ru-RU" i="1" dirty="0" err="1"/>
              <a:t>технології</a:t>
            </a:r>
            <a:r>
              <a:rPr lang="ru-RU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32670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2.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сучасної</a:t>
            </a:r>
            <a:r>
              <a:rPr lang="ru-RU" b="1" dirty="0"/>
              <a:t> </a:t>
            </a:r>
            <a:r>
              <a:rPr lang="ru-RU" b="1" dirty="0" err="1"/>
              <a:t>педагогічної</a:t>
            </a:r>
            <a:r>
              <a:rPr lang="ru-RU" b="1" dirty="0"/>
              <a:t> </a:t>
            </a:r>
            <a:r>
              <a:rPr lang="ru-RU" b="1" dirty="0" err="1"/>
              <a:t>технології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i="1" dirty="0" err="1"/>
              <a:t>Освітня</a:t>
            </a:r>
            <a:r>
              <a:rPr lang="ru-RU" b="1" i="1" dirty="0"/>
              <a:t> </a:t>
            </a:r>
            <a:r>
              <a:rPr lang="ru-RU" b="1" i="1" dirty="0" err="1"/>
              <a:t>технологія</a:t>
            </a:r>
            <a:r>
              <a:rPr lang="ru-RU" b="1" i="1" dirty="0"/>
              <a:t>. </a:t>
            </a:r>
            <a:endParaRPr lang="ru-RU" b="1" i="1" dirty="0" smtClean="0"/>
          </a:p>
          <a:p>
            <a:pPr marL="0" indent="0">
              <a:buNone/>
            </a:pPr>
            <a:r>
              <a:rPr lang="ru-RU" i="1" dirty="0" err="1"/>
              <a:t>В</a:t>
            </a:r>
            <a:r>
              <a:rPr lang="ru-RU" i="1" dirty="0" err="1" smtClean="0"/>
              <a:t>ідображає</a:t>
            </a:r>
            <a:r>
              <a:rPr lang="ru-RU" i="1" dirty="0" smtClean="0"/>
              <a:t> </a:t>
            </a:r>
            <a:r>
              <a:rPr lang="ru-RU" i="1" dirty="0" err="1"/>
              <a:t>загальну</a:t>
            </a:r>
            <a:r>
              <a:rPr lang="ru-RU" i="1" dirty="0"/>
              <a:t> </a:t>
            </a:r>
            <a:r>
              <a:rPr lang="ru-RU" i="1" dirty="0" err="1"/>
              <a:t>стратегію</a:t>
            </a:r>
            <a:r>
              <a:rPr lang="ru-RU" i="1" dirty="0"/>
              <a:t> </a:t>
            </a:r>
            <a:r>
              <a:rPr lang="ru-RU" i="1" dirty="0" err="1"/>
              <a:t>розвитку</a:t>
            </a:r>
            <a:r>
              <a:rPr lang="ru-RU" i="1" dirty="0"/>
              <a:t> </a:t>
            </a:r>
            <a:r>
              <a:rPr lang="ru-RU" i="1" dirty="0" err="1"/>
              <a:t>освіти</a:t>
            </a:r>
            <a:r>
              <a:rPr lang="ru-RU" i="1" dirty="0"/>
              <a:t>, </a:t>
            </a:r>
            <a:r>
              <a:rPr lang="ru-RU" i="1" dirty="0" err="1"/>
              <a:t>єдиного</a:t>
            </a:r>
            <a:r>
              <a:rPr lang="ru-RU" i="1" dirty="0"/>
              <a:t> </a:t>
            </a:r>
            <a:r>
              <a:rPr lang="ru-RU" i="1" dirty="0" err="1"/>
              <a:t>освітнього</a:t>
            </a:r>
            <a:r>
              <a:rPr lang="ru-RU" i="1" dirty="0"/>
              <a:t> простору. </a:t>
            </a:r>
            <a:endParaRPr lang="ru-RU" i="1" dirty="0" smtClean="0"/>
          </a:p>
          <a:p>
            <a:pPr marL="0" indent="0">
              <a:buNone/>
            </a:pPr>
            <a:r>
              <a:rPr lang="ru-RU" i="1" u="sng" dirty="0" err="1" smtClean="0"/>
              <a:t>Призначення</a:t>
            </a:r>
            <a:r>
              <a:rPr lang="ru-RU" i="1" dirty="0" smtClean="0"/>
              <a:t> </a:t>
            </a:r>
            <a:r>
              <a:rPr lang="ru-RU" i="1" dirty="0" err="1"/>
              <a:t>освітніх</a:t>
            </a:r>
            <a:r>
              <a:rPr lang="ru-RU" i="1" dirty="0"/>
              <a:t> </a:t>
            </a:r>
            <a:r>
              <a:rPr lang="ru-RU" i="1" dirty="0" err="1"/>
              <a:t>технологій</a:t>
            </a:r>
            <a:r>
              <a:rPr lang="ru-RU" i="1" dirty="0"/>
              <a:t> </a:t>
            </a:r>
            <a:r>
              <a:rPr lang="ru-RU" i="1" dirty="0" err="1"/>
              <a:t>полягає</a:t>
            </a:r>
            <a:r>
              <a:rPr lang="ru-RU" i="1" dirty="0"/>
              <a:t> у </a:t>
            </a:r>
            <a:r>
              <a:rPr lang="ru-RU" i="1" dirty="0" err="1"/>
              <a:t>розв’язанні</a:t>
            </a:r>
            <a:r>
              <a:rPr lang="ru-RU" i="1" dirty="0"/>
              <a:t> </a:t>
            </a:r>
            <a:r>
              <a:rPr lang="ru-RU" i="1" dirty="0" err="1"/>
              <a:t>стратегічних</a:t>
            </a:r>
            <a:r>
              <a:rPr lang="ru-RU" i="1" dirty="0"/>
              <a:t> для </a:t>
            </a:r>
            <a:r>
              <a:rPr lang="ru-RU" i="1" dirty="0" err="1"/>
              <a:t>системи</a:t>
            </a:r>
            <a:r>
              <a:rPr lang="ru-RU" i="1" dirty="0"/>
              <a:t> </a:t>
            </a:r>
            <a:r>
              <a:rPr lang="ru-RU" i="1" dirty="0" err="1"/>
              <a:t>освіти</a:t>
            </a:r>
            <a:r>
              <a:rPr lang="ru-RU" i="1" dirty="0"/>
              <a:t> </a:t>
            </a:r>
            <a:r>
              <a:rPr lang="ru-RU" i="1" dirty="0" err="1"/>
              <a:t>завдання</a:t>
            </a:r>
            <a:r>
              <a:rPr lang="ru-RU" i="1" dirty="0"/>
              <a:t>: </a:t>
            </a:r>
            <a:r>
              <a:rPr lang="ru-RU" i="1" dirty="0" err="1"/>
              <a:t>прогнозування</a:t>
            </a:r>
            <a:r>
              <a:rPr lang="ru-RU" i="1" dirty="0"/>
              <a:t> </a:t>
            </a:r>
            <a:r>
              <a:rPr lang="ru-RU" i="1" dirty="0" err="1"/>
              <a:t>розвитку</a:t>
            </a:r>
            <a:r>
              <a:rPr lang="ru-RU" i="1" dirty="0"/>
              <a:t> </a:t>
            </a:r>
            <a:r>
              <a:rPr lang="ru-RU" i="1" dirty="0" err="1"/>
              <a:t>освіти</a:t>
            </a:r>
            <a:r>
              <a:rPr lang="ru-RU" i="1" dirty="0"/>
              <a:t>, </a:t>
            </a:r>
            <a:r>
              <a:rPr lang="ru-RU" i="1" dirty="0" err="1"/>
              <a:t>проектування</a:t>
            </a:r>
            <a:r>
              <a:rPr lang="ru-RU" i="1" dirty="0"/>
              <a:t> і </a:t>
            </a:r>
            <a:r>
              <a:rPr lang="ru-RU" i="1" dirty="0" err="1"/>
              <a:t>планування</a:t>
            </a:r>
            <a:r>
              <a:rPr lang="ru-RU" i="1" dirty="0"/>
              <a:t> </a:t>
            </a:r>
            <a:r>
              <a:rPr lang="ru-RU" i="1" dirty="0" err="1"/>
              <a:t>цілей</a:t>
            </a:r>
            <a:r>
              <a:rPr lang="ru-RU" i="1" dirty="0"/>
              <a:t>, </a:t>
            </a:r>
            <a:r>
              <a:rPr lang="ru-RU" i="1" dirty="0" err="1"/>
              <a:t>результатів</a:t>
            </a:r>
            <a:r>
              <a:rPr lang="ru-RU" i="1" dirty="0"/>
              <a:t>, </a:t>
            </a:r>
            <a:r>
              <a:rPr lang="ru-RU" i="1" dirty="0" err="1"/>
              <a:t>основних</a:t>
            </a:r>
            <a:r>
              <a:rPr lang="ru-RU" i="1" dirty="0"/>
              <a:t> </a:t>
            </a:r>
            <a:r>
              <a:rPr lang="ru-RU" i="1" dirty="0" err="1"/>
              <a:t>етапів</a:t>
            </a:r>
            <a:r>
              <a:rPr lang="ru-RU" i="1" dirty="0"/>
              <a:t>, </a:t>
            </a:r>
            <a:r>
              <a:rPr lang="ru-RU" i="1" dirty="0" err="1"/>
              <a:t>способів</a:t>
            </a:r>
            <a:r>
              <a:rPr lang="ru-RU" i="1" dirty="0"/>
              <a:t>, </a:t>
            </a:r>
            <a:r>
              <a:rPr lang="ru-RU" i="1" dirty="0" err="1"/>
              <a:t>організаційних</a:t>
            </a:r>
            <a:r>
              <a:rPr lang="ru-RU" i="1" dirty="0"/>
              <a:t> форм </a:t>
            </a:r>
            <a:r>
              <a:rPr lang="ru-RU" i="1" dirty="0" err="1" smtClean="0"/>
              <a:t>освітньо-виховного</a:t>
            </a:r>
            <a:r>
              <a:rPr lang="ru-RU" i="1" dirty="0" smtClean="0"/>
              <a:t> </a:t>
            </a:r>
            <a:r>
              <a:rPr lang="ru-RU" i="1" dirty="0" err="1"/>
              <a:t>процесу</a:t>
            </a:r>
            <a:r>
              <a:rPr lang="ru-RU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01142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2.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сучасної</a:t>
            </a:r>
            <a:r>
              <a:rPr lang="ru-RU" b="1" dirty="0"/>
              <a:t> </a:t>
            </a:r>
            <a:r>
              <a:rPr lang="ru-RU" b="1" dirty="0" err="1"/>
              <a:t>педагогічної</a:t>
            </a:r>
            <a:r>
              <a:rPr lang="ru-RU" b="1" dirty="0"/>
              <a:t> </a:t>
            </a:r>
            <a:r>
              <a:rPr lang="ru-RU" b="1" dirty="0" err="1"/>
              <a:t>технології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 err="1"/>
              <a:t>Педагогічна</a:t>
            </a:r>
            <a:r>
              <a:rPr lang="ru-RU" b="1" i="1" dirty="0"/>
              <a:t> </a:t>
            </a:r>
            <a:r>
              <a:rPr lang="ru-RU" b="1" i="1" dirty="0" err="1"/>
              <a:t>технологія</a:t>
            </a:r>
            <a:r>
              <a:rPr lang="ru-RU" b="1" i="1" dirty="0"/>
              <a:t>. </a:t>
            </a:r>
            <a:endParaRPr lang="ru-RU" b="1" i="1" dirty="0" smtClean="0"/>
          </a:p>
          <a:p>
            <a:pPr marL="0" indent="0">
              <a:buNone/>
            </a:pPr>
            <a:r>
              <a:rPr lang="ru-RU" i="1" dirty="0" err="1" smtClean="0"/>
              <a:t>Відображає</a:t>
            </a:r>
            <a:r>
              <a:rPr lang="ru-RU" i="1" dirty="0" smtClean="0"/>
              <a:t> </a:t>
            </a:r>
            <a:r>
              <a:rPr lang="ru-RU" i="1" dirty="0"/>
              <a:t>тактику </a:t>
            </a:r>
            <a:r>
              <a:rPr lang="ru-RU" i="1" dirty="0" err="1"/>
              <a:t>реалізації</a:t>
            </a:r>
            <a:r>
              <a:rPr lang="ru-RU" i="1" dirty="0"/>
              <a:t> </a:t>
            </a:r>
            <a:r>
              <a:rPr lang="ru-RU" i="1" dirty="0" err="1"/>
              <a:t>освітніх</a:t>
            </a:r>
            <a:r>
              <a:rPr lang="ru-RU" i="1" dirty="0"/>
              <a:t> </a:t>
            </a:r>
            <a:r>
              <a:rPr lang="ru-RU" i="1" dirty="0" err="1"/>
              <a:t>технологій</a:t>
            </a:r>
            <a:r>
              <a:rPr lang="ru-RU" i="1" dirty="0"/>
              <a:t> у </a:t>
            </a:r>
            <a:r>
              <a:rPr lang="ru-RU" i="1" dirty="0" err="1" smtClean="0"/>
              <a:t>навчально-виховному</a:t>
            </a:r>
            <a:r>
              <a:rPr lang="ru-RU" i="1" dirty="0" smtClean="0"/>
              <a:t> </a:t>
            </a:r>
            <a:r>
              <a:rPr lang="ru-RU" i="1" dirty="0" err="1"/>
              <a:t>процесі</a:t>
            </a:r>
            <a:r>
              <a:rPr lang="ru-RU" i="1" dirty="0"/>
              <a:t> за </a:t>
            </a:r>
            <a:r>
              <a:rPr lang="ru-RU" i="1" dirty="0" err="1"/>
              <a:t>наявності</a:t>
            </a:r>
            <a:r>
              <a:rPr lang="ru-RU" i="1" dirty="0"/>
              <a:t> </a:t>
            </a:r>
            <a:r>
              <a:rPr lang="ru-RU" i="1" dirty="0" err="1"/>
              <a:t>певних</a:t>
            </a:r>
            <a:r>
              <a:rPr lang="ru-RU" i="1" dirty="0"/>
              <a:t> умов.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err="1" smtClean="0"/>
              <a:t>Педагогічні</a:t>
            </a:r>
            <a:r>
              <a:rPr lang="ru-RU" i="1" dirty="0" smtClean="0"/>
              <a:t> </a:t>
            </a:r>
            <a:r>
              <a:rPr lang="ru-RU" i="1" dirty="0" err="1"/>
              <a:t>технології</a:t>
            </a:r>
            <a:r>
              <a:rPr lang="ru-RU" i="1" dirty="0"/>
              <a:t> </a:t>
            </a:r>
            <a:r>
              <a:rPr lang="ru-RU" i="1" dirty="0" err="1"/>
              <a:t>акумулюють</a:t>
            </a:r>
            <a:r>
              <a:rPr lang="ru-RU" i="1" dirty="0"/>
              <a:t> і </a:t>
            </a:r>
            <a:r>
              <a:rPr lang="ru-RU" i="1" dirty="0" err="1"/>
              <a:t>виражають</a:t>
            </a:r>
            <a:r>
              <a:rPr lang="ru-RU" i="1" dirty="0"/>
              <a:t> </a:t>
            </a:r>
            <a:r>
              <a:rPr lang="ru-RU" i="1" dirty="0" err="1"/>
              <a:t>загальні</a:t>
            </a:r>
            <a:r>
              <a:rPr lang="ru-RU" i="1" dirty="0"/>
              <a:t> </a:t>
            </a:r>
            <a:r>
              <a:rPr lang="ru-RU" i="1" dirty="0" err="1"/>
              <a:t>ознаки</a:t>
            </a:r>
            <a:r>
              <a:rPr lang="ru-RU" i="1" dirty="0"/>
              <a:t> та </a:t>
            </a:r>
            <a:r>
              <a:rPr lang="ru-RU" i="1" dirty="0" err="1"/>
              <a:t>закономірності</a:t>
            </a:r>
            <a:r>
              <a:rPr lang="ru-RU" i="1" dirty="0"/>
              <a:t> </a:t>
            </a:r>
            <a:r>
              <a:rPr lang="ru-RU" i="1" dirty="0" err="1" smtClean="0"/>
              <a:t>навчально-виховного</a:t>
            </a:r>
            <a:r>
              <a:rPr lang="ru-RU" i="1" dirty="0" smtClean="0"/>
              <a:t> </a:t>
            </a:r>
            <a:r>
              <a:rPr lang="ru-RU" i="1" dirty="0" err="1"/>
              <a:t>процесу</a:t>
            </a:r>
            <a:r>
              <a:rPr lang="ru-RU" i="1" dirty="0"/>
              <a:t> </a:t>
            </a:r>
            <a:r>
              <a:rPr lang="ru-RU" i="1" dirty="0" err="1"/>
              <a:t>незалежно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конкретного </a:t>
            </a:r>
            <a:r>
              <a:rPr lang="ru-RU" i="1" dirty="0" err="1"/>
              <a:t>навчального</a:t>
            </a:r>
            <a:r>
              <a:rPr lang="ru-RU" i="1" dirty="0"/>
              <a:t> предмета</a:t>
            </a:r>
          </a:p>
        </p:txBody>
      </p:sp>
    </p:spTree>
    <p:extLst>
      <p:ext uri="{BB962C8B-B14F-4D97-AF65-F5344CB8AC3E}">
        <p14:creationId xmlns:p14="http://schemas.microsoft.com/office/powerpoint/2010/main" val="1337470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2.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сучасної</a:t>
            </a:r>
            <a:r>
              <a:rPr lang="ru-RU" b="1" dirty="0"/>
              <a:t> </a:t>
            </a:r>
            <a:r>
              <a:rPr lang="ru-RU" b="1" dirty="0" err="1"/>
              <a:t>педагогічної</a:t>
            </a:r>
            <a:r>
              <a:rPr lang="ru-RU" b="1" dirty="0"/>
              <a:t> </a:t>
            </a:r>
            <a:r>
              <a:rPr lang="ru-RU" b="1" dirty="0" err="1"/>
              <a:t>технології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err="1"/>
              <a:t>Технологія</a:t>
            </a:r>
            <a:r>
              <a:rPr lang="ru-RU" b="1" i="1" dirty="0"/>
              <a:t> </a:t>
            </a:r>
            <a:r>
              <a:rPr lang="ru-RU" b="1" i="1" dirty="0" err="1"/>
              <a:t>навчання</a:t>
            </a:r>
            <a:r>
              <a:rPr lang="ru-RU" b="1" i="1" dirty="0"/>
              <a:t> (</a:t>
            </a:r>
            <a:r>
              <a:rPr lang="ru-RU" b="1" i="1" dirty="0" err="1"/>
              <a:t>виховання</a:t>
            </a:r>
            <a:r>
              <a:rPr lang="ru-RU" b="1" i="1" dirty="0"/>
              <a:t>, </a:t>
            </a:r>
            <a:r>
              <a:rPr lang="ru-RU" b="1" i="1" dirty="0" err="1"/>
              <a:t>управління</a:t>
            </a:r>
            <a:r>
              <a:rPr lang="ru-RU" b="1" i="1" dirty="0"/>
              <a:t>). </a:t>
            </a:r>
            <a:endParaRPr lang="ru-RU" b="1" i="1" dirty="0" smtClean="0"/>
          </a:p>
          <a:p>
            <a:pPr marL="0" indent="0">
              <a:buNone/>
            </a:pPr>
            <a:r>
              <a:rPr lang="ru-RU" i="1" dirty="0" err="1" smtClean="0"/>
              <a:t>Цей</a:t>
            </a:r>
            <a:r>
              <a:rPr lang="ru-RU" i="1" dirty="0" smtClean="0"/>
              <a:t> </a:t>
            </a:r>
            <a:r>
              <a:rPr lang="ru-RU" i="1" dirty="0"/>
              <a:t>тип </a:t>
            </a:r>
            <a:r>
              <a:rPr lang="ru-RU" i="1" dirty="0" err="1"/>
              <a:t>технології</a:t>
            </a:r>
            <a:r>
              <a:rPr lang="ru-RU" i="1" dirty="0"/>
              <a:t> </a:t>
            </a:r>
            <a:r>
              <a:rPr lang="ru-RU" i="1" dirty="0" err="1"/>
              <a:t>моделює</a:t>
            </a:r>
            <a:r>
              <a:rPr lang="ru-RU" i="1" dirty="0"/>
              <a:t> шлях </a:t>
            </a:r>
            <a:r>
              <a:rPr lang="ru-RU" i="1" dirty="0" err="1"/>
              <a:t>освоєння</a:t>
            </a:r>
            <a:r>
              <a:rPr lang="ru-RU" i="1" dirty="0"/>
              <a:t> конкретного </a:t>
            </a:r>
            <a:r>
              <a:rPr lang="ru-RU" i="1" dirty="0" err="1"/>
              <a:t>навчального</a:t>
            </a:r>
            <a:r>
              <a:rPr lang="ru-RU" i="1" dirty="0"/>
              <a:t> </a:t>
            </a:r>
            <a:r>
              <a:rPr lang="ru-RU" i="1" dirty="0" err="1"/>
              <a:t>матеріалу</a:t>
            </a:r>
            <a:r>
              <a:rPr lang="ru-RU" i="1" dirty="0"/>
              <a:t> (</a:t>
            </a:r>
            <a:r>
              <a:rPr lang="ru-RU" i="1" dirty="0" err="1"/>
              <a:t>поняття</a:t>
            </a:r>
            <a:r>
              <a:rPr lang="ru-RU" i="1" dirty="0"/>
              <a:t>) в межах </a:t>
            </a:r>
            <a:r>
              <a:rPr lang="ru-RU" i="1" dirty="0" err="1"/>
              <a:t>відповідного</a:t>
            </a:r>
            <a:r>
              <a:rPr lang="ru-RU" i="1" dirty="0"/>
              <a:t> </a:t>
            </a:r>
            <a:r>
              <a:rPr lang="ru-RU" i="1" dirty="0" err="1"/>
              <a:t>навчального</a:t>
            </a:r>
            <a:r>
              <a:rPr lang="ru-RU" i="1" dirty="0"/>
              <a:t> предмета, теми, </a:t>
            </a:r>
            <a:r>
              <a:rPr lang="ru-RU" i="1" dirty="0" err="1"/>
              <a:t>питання</a:t>
            </a:r>
            <a:r>
              <a:rPr lang="ru-RU" i="1" dirty="0"/>
              <a:t>.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За </a:t>
            </a:r>
            <a:r>
              <a:rPr lang="ru-RU" i="1" dirty="0" err="1"/>
              <a:t>багатьма</a:t>
            </a:r>
            <a:r>
              <a:rPr lang="ru-RU" i="1" dirty="0"/>
              <a:t> параметрами вона є </a:t>
            </a:r>
            <a:r>
              <a:rPr lang="ru-RU" i="1" dirty="0" err="1"/>
              <a:t>наближеною</a:t>
            </a:r>
            <a:r>
              <a:rPr lang="ru-RU" i="1" dirty="0"/>
              <a:t> до </a:t>
            </a:r>
            <a:r>
              <a:rPr lang="ru-RU" i="1" dirty="0" err="1"/>
              <a:t>окремої</a:t>
            </a:r>
            <a:r>
              <a:rPr lang="ru-RU" i="1" dirty="0"/>
              <a:t> методики</a:t>
            </a:r>
          </a:p>
        </p:txBody>
      </p:sp>
    </p:spTree>
    <p:extLst>
      <p:ext uri="{BB962C8B-B14F-4D97-AF65-F5344CB8AC3E}">
        <p14:creationId xmlns:p14="http://schemas.microsoft.com/office/powerpoint/2010/main" val="3665316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2.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сучасної</a:t>
            </a:r>
            <a:r>
              <a:rPr lang="ru-RU" b="1" dirty="0"/>
              <a:t> </a:t>
            </a:r>
            <a:r>
              <a:rPr lang="ru-RU" b="1" dirty="0" err="1"/>
              <a:t>педагогічної</a:t>
            </a:r>
            <a:r>
              <a:rPr lang="ru-RU" b="1" dirty="0"/>
              <a:t> </a:t>
            </a:r>
            <a:r>
              <a:rPr lang="ru-RU" b="1" dirty="0" err="1"/>
              <a:t>технології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 err="1"/>
              <a:t>Технологічний</a:t>
            </a:r>
            <a:r>
              <a:rPr lang="ru-RU" b="1" i="1" dirty="0"/>
              <a:t> </a:t>
            </a:r>
            <a:r>
              <a:rPr lang="ru-RU" b="1" i="1" dirty="0" err="1"/>
              <a:t>напрям</a:t>
            </a:r>
            <a:r>
              <a:rPr lang="ru-RU" b="1" i="1" dirty="0"/>
              <a:t> </a:t>
            </a:r>
            <a:r>
              <a:rPr lang="ru-RU" b="1" i="1" dirty="0" err="1"/>
              <a:t>орієнтації</a:t>
            </a:r>
            <a:r>
              <a:rPr lang="ru-RU" b="1" i="1" dirty="0"/>
              <a:t> </a:t>
            </a:r>
            <a:r>
              <a:rPr lang="ru-RU" b="1" i="1" dirty="0" err="1"/>
              <a:t>педагогічного</a:t>
            </a:r>
            <a:r>
              <a:rPr lang="ru-RU" b="1" i="1" dirty="0"/>
              <a:t> </a:t>
            </a:r>
            <a:r>
              <a:rPr lang="ru-RU" b="1" i="1" dirty="0" err="1"/>
              <a:t>процесу</a:t>
            </a:r>
            <a:r>
              <a:rPr lang="ru-RU" b="1" i="1" dirty="0"/>
              <a:t>. </a:t>
            </a:r>
            <a:endParaRPr lang="ru-RU" b="1" i="1" dirty="0" smtClean="0"/>
          </a:p>
          <a:p>
            <a:pPr marL="0" indent="0">
              <a:buNone/>
            </a:pPr>
            <a:r>
              <a:rPr lang="ru-RU" i="1" dirty="0" err="1" smtClean="0"/>
              <a:t>Спрямований</a:t>
            </a:r>
            <a:r>
              <a:rPr lang="ru-RU" i="1" dirty="0" smtClean="0"/>
              <a:t> </a:t>
            </a:r>
            <a:r>
              <a:rPr lang="ru-RU" i="1" dirty="0" err="1"/>
              <a:t>він</a:t>
            </a:r>
            <a:r>
              <a:rPr lang="ru-RU" i="1" dirty="0"/>
              <a:t> на </a:t>
            </a:r>
            <a:r>
              <a:rPr lang="ru-RU" i="1" dirty="0" err="1"/>
              <a:t>ефективність</a:t>
            </a:r>
            <a:r>
              <a:rPr lang="ru-RU" i="1" dirty="0"/>
              <a:t> </a:t>
            </a:r>
            <a:r>
              <a:rPr lang="ru-RU" i="1" dirty="0" err="1"/>
              <a:t>навчання</a:t>
            </a:r>
            <a:r>
              <a:rPr lang="ru-RU" i="1" dirty="0"/>
              <a:t>, </a:t>
            </a:r>
            <a:r>
              <a:rPr lang="ru-RU" i="1" dirty="0" err="1"/>
              <a:t>розроблення</a:t>
            </a:r>
            <a:r>
              <a:rPr lang="ru-RU" i="1" dirty="0"/>
              <a:t> </a:t>
            </a:r>
            <a:r>
              <a:rPr lang="ru-RU" i="1" dirty="0" err="1"/>
              <a:t>критеріїв</a:t>
            </a:r>
            <a:r>
              <a:rPr lang="ru-RU" i="1" dirty="0"/>
              <a:t> </a:t>
            </a:r>
            <a:r>
              <a:rPr lang="ru-RU" i="1" dirty="0" err="1"/>
              <a:t>засвоєння</a:t>
            </a:r>
            <a:r>
              <a:rPr lang="ru-RU" i="1" dirty="0"/>
              <a:t>, </a:t>
            </a:r>
            <a:r>
              <a:rPr lang="ru-RU" i="1" dirty="0" err="1"/>
              <a:t>формування</a:t>
            </a:r>
            <a:r>
              <a:rPr lang="ru-RU" i="1" dirty="0"/>
              <a:t> і </a:t>
            </a:r>
            <a:r>
              <a:rPr lang="ru-RU" i="1" dirty="0" err="1"/>
              <a:t>підсумування</a:t>
            </a:r>
            <a:r>
              <a:rPr lang="ru-RU" i="1" dirty="0"/>
              <a:t> </a:t>
            </a:r>
            <a:r>
              <a:rPr lang="ru-RU" i="1" dirty="0" err="1"/>
              <a:t>оцінювання</a:t>
            </a:r>
            <a:r>
              <a:rPr lang="ru-RU" i="1" dirty="0"/>
              <a:t>, </a:t>
            </a:r>
            <a:r>
              <a:rPr lang="ru-RU" i="1" dirty="0" err="1"/>
              <a:t>подання</a:t>
            </a:r>
            <a:r>
              <a:rPr lang="ru-RU" i="1" dirty="0"/>
              <a:t> </a:t>
            </a:r>
            <a:r>
              <a:rPr lang="ru-RU" i="1" dirty="0" err="1"/>
              <a:t>інформації</a:t>
            </a:r>
            <a:r>
              <a:rPr lang="ru-RU" i="1" dirty="0"/>
              <a:t> та </a:t>
            </a:r>
            <a:r>
              <a:rPr lang="ru-RU" i="1" dirty="0" err="1"/>
              <a:t>етапів</a:t>
            </a:r>
            <a:r>
              <a:rPr lang="ru-RU" i="1" dirty="0"/>
              <a:t> </a:t>
            </a:r>
            <a:r>
              <a:rPr lang="ru-RU" i="1" dirty="0" err="1"/>
              <a:t>її</a:t>
            </a:r>
            <a:r>
              <a:rPr lang="ru-RU" i="1" dirty="0"/>
              <a:t> </a:t>
            </a:r>
            <a:r>
              <a:rPr lang="ru-RU" i="1" dirty="0" err="1"/>
              <a:t>засвоєння</a:t>
            </a:r>
            <a:r>
              <a:rPr lang="ru-RU" i="1" dirty="0"/>
              <a:t>, </a:t>
            </a:r>
            <a:r>
              <a:rPr lang="ru-RU" i="1" dirty="0" err="1"/>
              <a:t>конкретизацію</a:t>
            </a:r>
            <a:r>
              <a:rPr lang="ru-RU" i="1" dirty="0"/>
              <a:t> </a:t>
            </a:r>
            <a:r>
              <a:rPr lang="ru-RU" i="1" dirty="0" err="1"/>
              <a:t>навчальних</a:t>
            </a:r>
            <a:r>
              <a:rPr lang="ru-RU" i="1" dirty="0"/>
              <a:t> </a:t>
            </a:r>
            <a:r>
              <a:rPr lang="ru-RU" i="1" dirty="0" err="1"/>
              <a:t>цілей</a:t>
            </a:r>
            <a:r>
              <a:rPr lang="ru-RU" i="1" dirty="0"/>
              <a:t> </a:t>
            </a:r>
            <a:r>
              <a:rPr lang="ru-RU" i="1" dirty="0" err="1"/>
              <a:t>корекцію</a:t>
            </a:r>
            <a:r>
              <a:rPr lang="ru-RU" i="1" dirty="0"/>
              <a:t> </a:t>
            </a:r>
            <a:r>
              <a:rPr lang="ru-RU" i="1" dirty="0" err="1"/>
              <a:t>зворотнього</a:t>
            </a:r>
            <a:r>
              <a:rPr lang="ru-RU" i="1" dirty="0"/>
              <a:t> </a:t>
            </a:r>
            <a:r>
              <a:rPr lang="ru-RU" i="1" dirty="0" err="1"/>
              <a:t>зв’язку</a:t>
            </a:r>
            <a:r>
              <a:rPr lang="ru-RU" i="1" dirty="0"/>
              <a:t>, </a:t>
            </a:r>
            <a:r>
              <a:rPr lang="ru-RU" i="1" dirty="0" err="1"/>
              <a:t>повне</a:t>
            </a:r>
            <a:r>
              <a:rPr lang="ru-RU" i="1" dirty="0"/>
              <a:t> </a:t>
            </a:r>
            <a:r>
              <a:rPr lang="ru-RU" i="1" dirty="0" err="1"/>
              <a:t>засвоєння</a:t>
            </a:r>
            <a:r>
              <a:rPr lang="ru-RU" i="1" dirty="0"/>
              <a:t> </a:t>
            </a:r>
            <a:r>
              <a:rPr lang="ru-RU" i="1" dirty="0" err="1"/>
              <a:t>знань</a:t>
            </a:r>
            <a:r>
              <a:rPr lang="ru-RU" i="1" dirty="0"/>
              <a:t>, </a:t>
            </a:r>
            <a:r>
              <a:rPr lang="ru-RU" i="1" dirty="0" err="1"/>
              <a:t>умінь</a:t>
            </a:r>
            <a:r>
              <a:rPr lang="ru-RU" i="1" dirty="0"/>
              <a:t> і </a:t>
            </a:r>
            <a:r>
              <a:rPr lang="ru-RU" i="1" dirty="0" err="1"/>
              <a:t>навичок</a:t>
            </a:r>
            <a:r>
              <a:rPr lang="ru-RU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9127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2.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сучасної</a:t>
            </a:r>
            <a:r>
              <a:rPr lang="ru-RU" b="1" dirty="0"/>
              <a:t> </a:t>
            </a:r>
            <a:r>
              <a:rPr lang="ru-RU" b="1" dirty="0" err="1"/>
              <a:t>педагогічної</a:t>
            </a:r>
            <a:r>
              <a:rPr lang="ru-RU" b="1" dirty="0"/>
              <a:t> </a:t>
            </a:r>
            <a:r>
              <a:rPr lang="ru-RU" b="1" dirty="0" err="1"/>
              <a:t>технології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err="1"/>
              <a:t>Гуманістичний</a:t>
            </a:r>
            <a:r>
              <a:rPr lang="ru-RU" b="1" i="1" dirty="0"/>
              <a:t> </a:t>
            </a:r>
            <a:r>
              <a:rPr lang="ru-RU" b="1" i="1" dirty="0" err="1"/>
              <a:t>напрям</a:t>
            </a:r>
            <a:r>
              <a:rPr lang="ru-RU" b="1" i="1" dirty="0"/>
              <a:t> </a:t>
            </a:r>
            <a:r>
              <a:rPr lang="ru-RU" b="1" i="1" dirty="0" err="1"/>
              <a:t>організації</a:t>
            </a:r>
            <a:r>
              <a:rPr lang="ru-RU" b="1" i="1" dirty="0"/>
              <a:t> </a:t>
            </a:r>
            <a:r>
              <a:rPr lang="ru-RU" b="1" i="1" dirty="0" err="1"/>
              <a:t>педагогічного</a:t>
            </a:r>
            <a:r>
              <a:rPr lang="ru-RU" b="1" i="1" dirty="0"/>
              <a:t> </a:t>
            </a:r>
            <a:r>
              <a:rPr lang="ru-RU" b="1" i="1" dirty="0" err="1"/>
              <a:t>процесу</a:t>
            </a:r>
            <a:r>
              <a:rPr lang="ru-RU" b="1" i="1" dirty="0"/>
              <a:t>. </a:t>
            </a:r>
            <a:endParaRPr lang="ru-RU" b="1" i="1" dirty="0" smtClean="0"/>
          </a:p>
          <a:p>
            <a:pPr marL="0" indent="0">
              <a:buNone/>
            </a:pPr>
            <a:r>
              <a:rPr lang="ru-RU" i="1" dirty="0" err="1" smtClean="0"/>
              <a:t>Прибічники</a:t>
            </a:r>
            <a:r>
              <a:rPr lang="ru-RU" i="1" dirty="0" smtClean="0"/>
              <a:t> </a:t>
            </a:r>
            <a:r>
              <a:rPr lang="ru-RU" i="1" dirty="0" err="1"/>
              <a:t>його</a:t>
            </a:r>
            <a:r>
              <a:rPr lang="ru-RU" i="1" dirty="0"/>
              <a:t> головною метою </a:t>
            </a:r>
            <a:r>
              <a:rPr lang="ru-RU" i="1" dirty="0" err="1"/>
              <a:t>своєї</a:t>
            </a:r>
            <a:r>
              <a:rPr lang="ru-RU" i="1" dirty="0"/>
              <a:t> </a:t>
            </a:r>
            <a:r>
              <a:rPr lang="ru-RU" i="1" dirty="0" err="1"/>
              <a:t>діяльності</a:t>
            </a:r>
            <a:r>
              <a:rPr lang="ru-RU" i="1" dirty="0"/>
              <a:t> </a:t>
            </a:r>
            <a:r>
              <a:rPr lang="ru-RU" i="1" dirty="0" err="1"/>
              <a:t>вважають</a:t>
            </a:r>
            <a:r>
              <a:rPr lang="ru-RU" i="1" dirty="0"/>
              <a:t> </a:t>
            </a:r>
            <a:r>
              <a:rPr lang="ru-RU" i="1" dirty="0" err="1"/>
              <a:t>формування</a:t>
            </a:r>
            <a:r>
              <a:rPr lang="ru-RU" i="1" dirty="0"/>
              <a:t> і </a:t>
            </a:r>
            <a:r>
              <a:rPr lang="ru-RU" i="1" dirty="0" err="1"/>
              <a:t>розвиток</a:t>
            </a:r>
            <a:r>
              <a:rPr lang="ru-RU" i="1" dirty="0"/>
              <a:t> критичного, </a:t>
            </a:r>
            <a:r>
              <a:rPr lang="ru-RU" i="1" dirty="0" err="1"/>
              <a:t>творчого</a:t>
            </a:r>
            <a:r>
              <a:rPr lang="ru-RU" i="1" dirty="0"/>
              <a:t> </a:t>
            </a:r>
            <a:r>
              <a:rPr lang="ru-RU" i="1" dirty="0" err="1"/>
              <a:t>мислення</a:t>
            </a:r>
            <a:r>
              <a:rPr lang="ru-RU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4031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2.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сучасної</a:t>
            </a:r>
            <a:r>
              <a:rPr lang="ru-RU" b="1" dirty="0"/>
              <a:t> </a:t>
            </a:r>
            <a:r>
              <a:rPr lang="ru-RU" b="1" dirty="0" err="1"/>
              <a:t>педагогічної</a:t>
            </a:r>
            <a:r>
              <a:rPr lang="ru-RU" b="1" dirty="0"/>
              <a:t> </a:t>
            </a:r>
            <a:r>
              <a:rPr lang="ru-RU" b="1" dirty="0" err="1"/>
              <a:t>технології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 err="1"/>
              <a:t>Середовищем</a:t>
            </a:r>
            <a:r>
              <a:rPr lang="ru-RU" i="1" dirty="0"/>
              <a:t> </a:t>
            </a:r>
            <a:r>
              <a:rPr lang="ru-RU" i="1" dirty="0" err="1"/>
              <a:t>реалізації</a:t>
            </a:r>
            <a:r>
              <a:rPr lang="ru-RU" i="1" dirty="0"/>
              <a:t> </a:t>
            </a:r>
            <a:r>
              <a:rPr lang="ru-RU" i="1" dirty="0" err="1"/>
              <a:t>педагогічної</a:t>
            </a:r>
            <a:r>
              <a:rPr lang="ru-RU" i="1" dirty="0"/>
              <a:t> </a:t>
            </a:r>
            <a:r>
              <a:rPr lang="ru-RU" i="1" dirty="0" err="1"/>
              <a:t>технології</a:t>
            </a:r>
            <a:r>
              <a:rPr lang="ru-RU" i="1" dirty="0"/>
              <a:t> є </a:t>
            </a:r>
            <a:r>
              <a:rPr lang="ru-RU" b="1" i="1" dirty="0" err="1"/>
              <a:t>технологічний</a:t>
            </a:r>
            <a:r>
              <a:rPr lang="ru-RU" b="1" i="1" dirty="0"/>
              <a:t> </a:t>
            </a:r>
            <a:r>
              <a:rPr lang="ru-RU" b="1" i="1" dirty="0" err="1"/>
              <a:t>процес</a:t>
            </a:r>
            <a:r>
              <a:rPr lang="ru-RU" b="1" i="1" dirty="0"/>
              <a:t>.</a:t>
            </a:r>
          </a:p>
          <a:p>
            <a:pPr marL="0" indent="0">
              <a:buNone/>
            </a:pPr>
            <a:r>
              <a:rPr lang="ru-RU" b="1" i="1" dirty="0" err="1"/>
              <a:t>Технологічний</a:t>
            </a:r>
            <a:r>
              <a:rPr lang="ru-RU" b="1" i="1" dirty="0"/>
              <a:t> </a:t>
            </a:r>
            <a:r>
              <a:rPr lang="ru-RU" b="1" i="1" dirty="0" err="1"/>
              <a:t>процес</a:t>
            </a:r>
            <a:r>
              <a:rPr lang="ru-RU" i="1" dirty="0"/>
              <a:t> – система </a:t>
            </a:r>
            <a:r>
              <a:rPr lang="ru-RU" i="1" dirty="0" err="1"/>
              <a:t>технологічних</a:t>
            </a:r>
            <a:r>
              <a:rPr lang="ru-RU" i="1" dirty="0"/>
              <a:t> </a:t>
            </a:r>
            <a:r>
              <a:rPr lang="ru-RU" i="1" dirty="0" err="1"/>
              <a:t>одиниць</a:t>
            </a:r>
            <a:r>
              <a:rPr lang="ru-RU" i="1" dirty="0"/>
              <a:t>, </a:t>
            </a:r>
            <a:r>
              <a:rPr lang="ru-RU" i="1" dirty="0" err="1"/>
              <a:t>зорієнтованих</a:t>
            </a:r>
            <a:r>
              <a:rPr lang="ru-RU" i="1" dirty="0"/>
              <a:t> на </a:t>
            </a:r>
            <a:r>
              <a:rPr lang="ru-RU" i="1" dirty="0" err="1"/>
              <a:t>конкретний</a:t>
            </a:r>
            <a:r>
              <a:rPr lang="ru-RU" i="1" dirty="0"/>
              <a:t> </a:t>
            </a:r>
            <a:r>
              <a:rPr lang="ru-RU" i="1" dirty="0" err="1"/>
              <a:t>педагогічний</a:t>
            </a:r>
            <a:r>
              <a:rPr lang="ru-RU" i="1" dirty="0"/>
              <a:t> результат.</a:t>
            </a:r>
          </a:p>
          <a:p>
            <a:pPr marL="0" indent="0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619416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2.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сучасної</a:t>
            </a:r>
            <a:r>
              <a:rPr lang="ru-RU" b="1" dirty="0"/>
              <a:t> </a:t>
            </a:r>
            <a:r>
              <a:rPr lang="ru-RU" b="1" dirty="0" err="1"/>
              <a:t>педагогічної</a:t>
            </a:r>
            <a:r>
              <a:rPr lang="ru-RU" b="1" dirty="0"/>
              <a:t> </a:t>
            </a:r>
            <a:r>
              <a:rPr lang="ru-RU" b="1" dirty="0" err="1"/>
              <a:t>технології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err="1"/>
              <a:t>Технологічна</a:t>
            </a:r>
            <a:r>
              <a:rPr lang="ru-RU" b="1" i="1" dirty="0"/>
              <a:t> схема </a:t>
            </a:r>
            <a:r>
              <a:rPr lang="ru-RU" i="1" dirty="0"/>
              <a:t>– </a:t>
            </a:r>
            <a:r>
              <a:rPr lang="ru-RU" i="1" dirty="0" err="1"/>
              <a:t>умовне</a:t>
            </a:r>
            <a:r>
              <a:rPr lang="ru-RU" i="1" dirty="0"/>
              <a:t> </a:t>
            </a:r>
            <a:r>
              <a:rPr lang="ru-RU" i="1" dirty="0" err="1"/>
              <a:t>зображення</a:t>
            </a:r>
            <a:r>
              <a:rPr lang="ru-RU" i="1" dirty="0"/>
              <a:t> </a:t>
            </a:r>
            <a:r>
              <a:rPr lang="ru-RU" i="1" dirty="0" err="1"/>
              <a:t>технології</a:t>
            </a:r>
            <a:r>
              <a:rPr lang="ru-RU" i="1" dirty="0"/>
              <a:t> </a:t>
            </a:r>
            <a:r>
              <a:rPr lang="ru-RU" i="1" dirty="0" err="1"/>
              <a:t>процесу</a:t>
            </a:r>
            <a:r>
              <a:rPr lang="ru-RU" i="1" dirty="0"/>
              <a:t>, </a:t>
            </a:r>
            <a:r>
              <a:rPr lang="ru-RU" i="1" dirty="0" err="1"/>
              <a:t>поділ</a:t>
            </a:r>
            <a:r>
              <a:rPr lang="ru-RU" i="1" dirty="0"/>
              <a:t> </a:t>
            </a:r>
            <a:r>
              <a:rPr lang="ru-RU" i="1" dirty="0" err="1"/>
              <a:t>його</a:t>
            </a:r>
            <a:r>
              <a:rPr lang="ru-RU" i="1" dirty="0"/>
              <a:t> на </a:t>
            </a:r>
            <a:r>
              <a:rPr lang="ru-RU" i="1" dirty="0" err="1"/>
              <a:t>окремі</a:t>
            </a:r>
            <a:r>
              <a:rPr lang="ru-RU" i="1" dirty="0"/>
              <a:t> </a:t>
            </a:r>
            <a:r>
              <a:rPr lang="ru-RU" i="1" dirty="0" err="1"/>
              <a:t>функціональні</a:t>
            </a:r>
            <a:r>
              <a:rPr lang="ru-RU" i="1" dirty="0"/>
              <a:t> </a:t>
            </a:r>
            <a:r>
              <a:rPr lang="ru-RU" i="1" dirty="0" err="1"/>
              <a:t>елементи</a:t>
            </a:r>
            <a:r>
              <a:rPr lang="ru-RU" i="1" dirty="0"/>
              <a:t> і </a:t>
            </a:r>
            <a:r>
              <a:rPr lang="ru-RU" i="1" dirty="0" err="1"/>
              <a:t>позначення</a:t>
            </a:r>
            <a:r>
              <a:rPr lang="ru-RU" i="1" dirty="0"/>
              <a:t> </a:t>
            </a:r>
            <a:r>
              <a:rPr lang="ru-RU" i="1" dirty="0" err="1"/>
              <a:t>логічних</a:t>
            </a:r>
            <a:r>
              <a:rPr lang="ru-RU" i="1" dirty="0"/>
              <a:t> </a:t>
            </a:r>
            <a:r>
              <a:rPr lang="ru-RU" i="1" dirty="0" err="1" smtClean="0"/>
              <a:t>зв’язків</a:t>
            </a:r>
            <a:r>
              <a:rPr lang="ru-RU" i="1" dirty="0" smtClean="0"/>
              <a:t> </a:t>
            </a:r>
            <a:r>
              <a:rPr lang="ru-RU" i="1" dirty="0" err="1"/>
              <a:t>між</a:t>
            </a:r>
            <a:r>
              <a:rPr lang="ru-RU" i="1" dirty="0"/>
              <a:t> ними</a:t>
            </a:r>
            <a:r>
              <a:rPr lang="ru-RU" i="1" dirty="0" smtClean="0"/>
              <a:t>.</a:t>
            </a:r>
          </a:p>
          <a:p>
            <a:pPr marL="0" indent="0">
              <a:buNone/>
            </a:pPr>
            <a:r>
              <a:rPr lang="ru-RU" b="1" i="1" dirty="0" err="1"/>
              <a:t>Технологічна</a:t>
            </a:r>
            <a:r>
              <a:rPr lang="ru-RU" b="1" i="1" dirty="0"/>
              <a:t> карта </a:t>
            </a:r>
            <a:r>
              <a:rPr lang="ru-RU" i="1" dirty="0"/>
              <a:t>– </a:t>
            </a:r>
            <a:r>
              <a:rPr lang="ru-RU" i="1" dirty="0" err="1"/>
              <a:t>опис</a:t>
            </a:r>
            <a:r>
              <a:rPr lang="ru-RU" i="1" dirty="0"/>
              <a:t> </a:t>
            </a:r>
            <a:r>
              <a:rPr lang="ru-RU" i="1" dirty="0" err="1"/>
              <a:t>процесу</a:t>
            </a:r>
            <a:r>
              <a:rPr lang="ru-RU" i="1" dirty="0"/>
              <a:t> у </a:t>
            </a:r>
            <a:r>
              <a:rPr lang="ru-RU" i="1" dirty="0" err="1"/>
              <a:t>вигляді</a:t>
            </a:r>
            <a:r>
              <a:rPr lang="ru-RU" i="1" dirty="0"/>
              <a:t> </a:t>
            </a:r>
            <a:r>
              <a:rPr lang="ru-RU" i="1" dirty="0" err="1"/>
              <a:t>покрокової</a:t>
            </a:r>
            <a:r>
              <a:rPr lang="ru-RU" i="1" dirty="0"/>
              <a:t>, </a:t>
            </a:r>
            <a:r>
              <a:rPr lang="ru-RU" i="1" dirty="0" err="1"/>
              <a:t>поетапної</a:t>
            </a:r>
            <a:r>
              <a:rPr lang="ru-RU" i="1" dirty="0"/>
              <a:t> </a:t>
            </a:r>
            <a:r>
              <a:rPr lang="ru-RU" i="1" dirty="0" err="1"/>
              <a:t>послідовності</a:t>
            </a:r>
            <a:r>
              <a:rPr lang="ru-RU" i="1" dirty="0"/>
              <a:t> </a:t>
            </a:r>
            <a:r>
              <a:rPr lang="ru-RU" i="1" dirty="0" err="1"/>
              <a:t>дій</a:t>
            </a:r>
            <a:r>
              <a:rPr lang="ru-RU" i="1" dirty="0"/>
              <a:t> </a:t>
            </a:r>
            <a:r>
              <a:rPr lang="ru-RU" i="1" dirty="0" err="1"/>
              <a:t>із</a:t>
            </a:r>
            <a:r>
              <a:rPr lang="ru-RU" i="1" dirty="0"/>
              <a:t> </a:t>
            </a:r>
            <a:r>
              <a:rPr lang="ru-RU" i="1" dirty="0" err="1"/>
              <a:t>зазначенням</a:t>
            </a:r>
            <a:r>
              <a:rPr lang="ru-RU" i="1" dirty="0"/>
              <a:t> </a:t>
            </a:r>
            <a:r>
              <a:rPr lang="ru-RU" i="1" dirty="0" err="1"/>
              <a:t>засобів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використовуються</a:t>
            </a:r>
            <a:r>
              <a:rPr lang="ru-RU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5541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План: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педагогічної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.</a:t>
            </a:r>
          </a:p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педагогічної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27763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2.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сучасної</a:t>
            </a:r>
            <a:r>
              <a:rPr lang="ru-RU" b="1" dirty="0"/>
              <a:t> </a:t>
            </a:r>
            <a:r>
              <a:rPr lang="ru-RU" b="1" dirty="0" err="1"/>
              <a:t>педагогічної</a:t>
            </a:r>
            <a:r>
              <a:rPr lang="ru-RU" b="1" dirty="0"/>
              <a:t> </a:t>
            </a:r>
            <a:r>
              <a:rPr lang="ru-RU" b="1" dirty="0" err="1"/>
              <a:t>технології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i="1" u="sng" dirty="0" err="1"/>
              <a:t>Педагогічній</a:t>
            </a:r>
            <a:r>
              <a:rPr lang="ru-RU" i="1" u="sng" dirty="0"/>
              <a:t> </a:t>
            </a:r>
            <a:r>
              <a:rPr lang="ru-RU" i="1" u="sng" dirty="0" err="1"/>
              <a:t>технології</a:t>
            </a:r>
            <a:r>
              <a:rPr lang="ru-RU" i="1" u="sng" dirty="0"/>
              <a:t> </a:t>
            </a:r>
            <a:r>
              <a:rPr lang="ru-RU" i="1" u="sng" dirty="0" err="1"/>
              <a:t>притаманні</a:t>
            </a:r>
            <a:r>
              <a:rPr lang="ru-RU" i="1" u="sng" dirty="0"/>
              <a:t> </a:t>
            </a:r>
            <a:r>
              <a:rPr lang="ru-RU" i="1" u="sng" dirty="0" err="1"/>
              <a:t>всі</a:t>
            </a:r>
            <a:r>
              <a:rPr lang="ru-RU" i="1" u="sng" dirty="0"/>
              <a:t> </a:t>
            </a:r>
            <a:r>
              <a:rPr lang="ru-RU" i="1" u="sng" dirty="0" err="1"/>
              <a:t>ознаки</a:t>
            </a:r>
            <a:r>
              <a:rPr lang="ru-RU" i="1" u="sng" dirty="0"/>
              <a:t> </a:t>
            </a:r>
            <a:r>
              <a:rPr lang="ru-RU" i="1" u="sng" dirty="0" err="1"/>
              <a:t>системи</a:t>
            </a:r>
            <a:r>
              <a:rPr lang="ru-RU" i="1" u="sng" dirty="0"/>
              <a:t>: </a:t>
            </a:r>
            <a:endParaRPr lang="ru-RU" i="1" u="sng" dirty="0" smtClean="0"/>
          </a:p>
          <a:p>
            <a:pPr>
              <a:buFont typeface="Wingdings" pitchFamily="2" charset="2"/>
              <a:buChar char="ü"/>
            </a:pPr>
            <a:r>
              <a:rPr lang="ru-RU" i="1" dirty="0" err="1" smtClean="0"/>
              <a:t>логіка</a:t>
            </a:r>
            <a:r>
              <a:rPr lang="ru-RU" i="1" dirty="0" smtClean="0"/>
              <a:t> </a:t>
            </a:r>
            <a:r>
              <a:rPr lang="ru-RU" i="1" dirty="0" err="1"/>
              <a:t>процесу</a:t>
            </a:r>
            <a:r>
              <a:rPr lang="ru-RU" i="1" dirty="0"/>
              <a:t>, </a:t>
            </a:r>
            <a:endParaRPr lang="ru-RU" i="1" dirty="0" smtClean="0"/>
          </a:p>
          <a:p>
            <a:pPr>
              <a:buFont typeface="Wingdings" pitchFamily="2" charset="2"/>
              <a:buChar char="ü"/>
            </a:pPr>
            <a:r>
              <a:rPr lang="ru-RU" i="1" dirty="0" err="1" smtClean="0"/>
              <a:t>взаємозв’язок</a:t>
            </a:r>
            <a:r>
              <a:rPr lang="ru-RU" i="1" dirty="0" smtClean="0"/>
              <a:t> </a:t>
            </a:r>
            <a:r>
              <a:rPr lang="ru-RU" i="1" dirty="0" err="1"/>
              <a:t>частин</a:t>
            </a:r>
            <a:r>
              <a:rPr lang="ru-RU" i="1" dirty="0"/>
              <a:t>, </a:t>
            </a:r>
            <a:endParaRPr lang="ru-RU" i="1" dirty="0" smtClean="0"/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структурна </a:t>
            </a:r>
            <a:r>
              <a:rPr lang="ru-RU" i="1" dirty="0"/>
              <a:t>і </a:t>
            </a:r>
            <a:r>
              <a:rPr lang="ru-RU" i="1" dirty="0" err="1"/>
              <a:t>змістовна</a:t>
            </a:r>
            <a:r>
              <a:rPr lang="ru-RU" i="1" dirty="0"/>
              <a:t> </a:t>
            </a:r>
            <a:r>
              <a:rPr lang="ru-RU" i="1" dirty="0" err="1"/>
              <a:t>цілісність</a:t>
            </a:r>
            <a:r>
              <a:rPr lang="ru-RU" i="1" dirty="0"/>
              <a:t>, </a:t>
            </a:r>
            <a:endParaRPr lang="ru-RU" i="1" dirty="0" smtClean="0"/>
          </a:p>
          <a:p>
            <a:pPr>
              <a:buFont typeface="Wingdings" pitchFamily="2" charset="2"/>
              <a:buChar char="ü"/>
            </a:pPr>
            <a:r>
              <a:rPr lang="ru-RU" i="1" dirty="0" err="1" smtClean="0"/>
              <a:t>соціо</a:t>
            </a:r>
            <a:r>
              <a:rPr lang="ru-RU" i="1" dirty="0" smtClean="0"/>
              <a:t>- </a:t>
            </a:r>
            <a:r>
              <a:rPr lang="ru-RU" i="1" dirty="0"/>
              <a:t>і </a:t>
            </a:r>
            <a:r>
              <a:rPr lang="ru-RU" i="1" dirty="0" err="1"/>
              <a:t>природодоцільність</a:t>
            </a:r>
            <a:r>
              <a:rPr lang="ru-RU" i="1" dirty="0"/>
              <a:t>, </a:t>
            </a:r>
            <a:endParaRPr lang="ru-RU" i="1" dirty="0" smtClean="0"/>
          </a:p>
          <a:p>
            <a:pPr>
              <a:buFont typeface="Wingdings" pitchFamily="2" charset="2"/>
              <a:buChar char="ü"/>
            </a:pPr>
            <a:r>
              <a:rPr lang="ru-RU" i="1" dirty="0" err="1" smtClean="0"/>
              <a:t>інтенсивність</a:t>
            </a:r>
            <a:r>
              <a:rPr lang="ru-RU" i="1" dirty="0" smtClean="0"/>
              <a:t> </a:t>
            </a:r>
            <a:r>
              <a:rPr lang="ru-RU" i="1" dirty="0" err="1"/>
              <a:t>усіх</a:t>
            </a:r>
            <a:r>
              <a:rPr lang="ru-RU" i="1" dirty="0"/>
              <a:t> </a:t>
            </a:r>
            <a:r>
              <a:rPr lang="ru-RU" i="1" dirty="0" err="1"/>
              <a:t>процесів</a:t>
            </a:r>
            <a:r>
              <a:rPr lang="ru-RU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85233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2.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сучасної</a:t>
            </a:r>
            <a:r>
              <a:rPr lang="ru-RU" b="1" dirty="0"/>
              <a:t> </a:t>
            </a:r>
            <a:r>
              <a:rPr lang="ru-RU" b="1" dirty="0" err="1"/>
              <a:t>педагогічної</a:t>
            </a:r>
            <a:r>
              <a:rPr lang="ru-RU" b="1" dirty="0"/>
              <a:t> </a:t>
            </a:r>
            <a:r>
              <a:rPr lang="ru-RU" b="1" dirty="0" err="1"/>
              <a:t>технології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/>
              <a:t>Методика</a:t>
            </a:r>
            <a:r>
              <a:rPr lang="ru-RU" i="1" dirty="0"/>
              <a:t> є </a:t>
            </a:r>
            <a:r>
              <a:rPr lang="ru-RU" i="1" dirty="0" err="1"/>
              <a:t>окремою</a:t>
            </a:r>
            <a:r>
              <a:rPr lang="ru-RU" i="1" dirty="0"/>
              <a:t> </a:t>
            </a:r>
            <a:r>
              <a:rPr lang="ru-RU" i="1" dirty="0" err="1"/>
              <a:t>теорією</a:t>
            </a:r>
            <a:r>
              <a:rPr lang="ru-RU" i="1" dirty="0"/>
              <a:t>, а </a:t>
            </a:r>
            <a:r>
              <a:rPr lang="ru-RU" b="1" i="1" dirty="0" err="1"/>
              <a:t>технологія</a:t>
            </a:r>
            <a:r>
              <a:rPr lang="ru-RU" i="1" dirty="0"/>
              <a:t> – алгоритмом </a:t>
            </a:r>
            <a:r>
              <a:rPr lang="ru-RU" i="1" dirty="0" err="1"/>
              <a:t>її</a:t>
            </a:r>
            <a:r>
              <a:rPr lang="ru-RU" i="1" dirty="0"/>
              <a:t> </a:t>
            </a:r>
            <a:r>
              <a:rPr lang="ru-RU" i="1" dirty="0" err="1"/>
              <a:t>втілення</a:t>
            </a:r>
            <a:r>
              <a:rPr lang="ru-RU" i="1" dirty="0"/>
              <a:t> у практику</a:t>
            </a:r>
            <a:r>
              <a:rPr lang="ru-RU" i="1" dirty="0" smtClean="0"/>
              <a:t>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Педагогу не </a:t>
            </a:r>
            <a:r>
              <a:rPr lang="ru-RU" i="1" dirty="0" err="1"/>
              <a:t>достатньо</a:t>
            </a:r>
            <a:r>
              <a:rPr lang="ru-RU" i="1" dirty="0"/>
              <a:t> знати методику, </a:t>
            </a:r>
            <a:r>
              <a:rPr lang="ru-RU" i="1" dirty="0" err="1"/>
              <a:t>він</a:t>
            </a:r>
            <a:r>
              <a:rPr lang="ru-RU" i="1" dirty="0"/>
              <a:t> повинен </a:t>
            </a:r>
            <a:r>
              <a:rPr lang="ru-RU" i="1" dirty="0" err="1"/>
              <a:t>уміти</a:t>
            </a:r>
            <a:r>
              <a:rPr lang="ru-RU" i="1" dirty="0"/>
              <a:t> </a:t>
            </a:r>
            <a:r>
              <a:rPr lang="ru-RU" i="1" dirty="0" err="1"/>
              <a:t>трансформувати</a:t>
            </a:r>
            <a:r>
              <a:rPr lang="ru-RU" i="1" dirty="0"/>
              <a:t> </a:t>
            </a:r>
            <a:r>
              <a:rPr lang="ru-RU" i="1" dirty="0" err="1"/>
              <a:t>знання</a:t>
            </a:r>
            <a:r>
              <a:rPr lang="ru-RU" i="1" dirty="0"/>
              <a:t> і </a:t>
            </a:r>
            <a:r>
              <a:rPr lang="ru-RU" i="1" dirty="0" err="1"/>
              <a:t>вміння</a:t>
            </a:r>
            <a:r>
              <a:rPr lang="ru-RU" i="1" dirty="0"/>
              <a:t>. </a:t>
            </a:r>
            <a:r>
              <a:rPr lang="ru-RU" b="1" i="1" dirty="0" err="1"/>
              <a:t>Тобто</a:t>
            </a:r>
            <a:r>
              <a:rPr lang="ru-RU" b="1" i="1" dirty="0"/>
              <a:t> </a:t>
            </a:r>
            <a:r>
              <a:rPr lang="ru-RU" b="1" i="1" dirty="0" err="1"/>
              <a:t>володіти</a:t>
            </a:r>
            <a:r>
              <a:rPr lang="ru-RU" b="1" i="1" dirty="0"/>
              <a:t> </a:t>
            </a:r>
            <a:r>
              <a:rPr lang="ru-RU" b="1" i="1" dirty="0" err="1"/>
              <a:t>технологією</a:t>
            </a:r>
            <a:r>
              <a:rPr lang="ru-RU" b="1" i="1" dirty="0"/>
              <a:t> </a:t>
            </a:r>
            <a:r>
              <a:rPr lang="ru-RU" b="1" i="1" dirty="0" err="1"/>
              <a:t>отримання</a:t>
            </a:r>
            <a:r>
              <a:rPr lang="ru-RU" b="1" i="1" dirty="0"/>
              <a:t> </a:t>
            </a:r>
            <a:r>
              <a:rPr lang="ru-RU" b="1" i="1" dirty="0" err="1"/>
              <a:t>запланованого</a:t>
            </a:r>
            <a:r>
              <a:rPr lang="ru-RU" b="1" i="1" dirty="0"/>
              <a:t> результату</a:t>
            </a:r>
            <a:r>
              <a:rPr lang="ru-RU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177126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2.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сучасної</a:t>
            </a:r>
            <a:r>
              <a:rPr lang="ru-RU" b="1" dirty="0"/>
              <a:t> </a:t>
            </a:r>
            <a:r>
              <a:rPr lang="ru-RU" b="1" dirty="0" err="1"/>
              <a:t>педагогічної</a:t>
            </a:r>
            <a:r>
              <a:rPr lang="ru-RU" b="1" dirty="0"/>
              <a:t> </a:t>
            </a:r>
            <a:r>
              <a:rPr lang="ru-RU" b="1" dirty="0" err="1"/>
              <a:t>технології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i="1" dirty="0" err="1"/>
              <a:t>Головні</a:t>
            </a:r>
            <a:r>
              <a:rPr lang="ru-RU" b="1" i="1" dirty="0"/>
              <a:t> </a:t>
            </a:r>
            <a:r>
              <a:rPr lang="ru-RU" b="1" i="1" dirty="0" err="1"/>
              <a:t>ознаки</a:t>
            </a:r>
            <a:r>
              <a:rPr lang="ru-RU" b="1" i="1" dirty="0"/>
              <a:t> </a:t>
            </a:r>
            <a:r>
              <a:rPr lang="ru-RU" b="1" i="1" dirty="0" err="1"/>
              <a:t>педагогічної</a:t>
            </a:r>
            <a:r>
              <a:rPr lang="ru-RU" b="1" i="1" dirty="0"/>
              <a:t> </a:t>
            </a:r>
            <a:r>
              <a:rPr lang="ru-RU" b="1" i="1" dirty="0" err="1"/>
              <a:t>технології</a:t>
            </a:r>
            <a:r>
              <a:rPr lang="ru-RU" b="1" i="1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3300" i="1" dirty="0" err="1" smtClean="0"/>
              <a:t>концептуальність</a:t>
            </a:r>
            <a:r>
              <a:rPr lang="ru-RU" sz="3300" i="1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3300" i="1" dirty="0" err="1"/>
              <a:t>економічність</a:t>
            </a:r>
            <a:r>
              <a:rPr lang="ru-RU" sz="3300" i="1" dirty="0"/>
              <a:t> </a:t>
            </a:r>
            <a:endParaRPr lang="ru-RU" sz="3300" i="1" dirty="0" smtClean="0"/>
          </a:p>
          <a:p>
            <a:pPr>
              <a:buFont typeface="Wingdings" pitchFamily="2" charset="2"/>
              <a:buChar char="Ø"/>
            </a:pPr>
            <a:r>
              <a:rPr lang="ru-RU" sz="3300" i="1" dirty="0" err="1"/>
              <a:t>алгоритмізованість</a:t>
            </a:r>
            <a:r>
              <a:rPr lang="ru-RU" sz="3300" i="1" dirty="0"/>
              <a:t>, </a:t>
            </a:r>
            <a:r>
              <a:rPr lang="ru-RU" sz="3300" i="1" dirty="0" err="1"/>
              <a:t>проектованість</a:t>
            </a:r>
            <a:r>
              <a:rPr lang="ru-RU" sz="3300" i="1" dirty="0"/>
              <a:t>, </a:t>
            </a:r>
            <a:r>
              <a:rPr lang="ru-RU" sz="3300" i="1" dirty="0" err="1"/>
              <a:t>цілісність</a:t>
            </a:r>
            <a:r>
              <a:rPr lang="ru-RU" sz="3300" i="1" dirty="0"/>
              <a:t>, </a:t>
            </a:r>
            <a:r>
              <a:rPr lang="ru-RU" sz="3300" i="1" dirty="0" err="1"/>
              <a:t>керованість</a:t>
            </a:r>
            <a:r>
              <a:rPr lang="ru-RU" sz="3300" i="1" dirty="0"/>
              <a:t> </a:t>
            </a:r>
            <a:endParaRPr lang="ru-RU" sz="3300" i="1" dirty="0" smtClean="0"/>
          </a:p>
          <a:p>
            <a:pPr>
              <a:buFont typeface="Wingdings" pitchFamily="2" charset="2"/>
              <a:buChar char="Ø"/>
            </a:pPr>
            <a:r>
              <a:rPr lang="ru-RU" sz="3300" i="1" dirty="0" err="1"/>
              <a:t>коригованість</a:t>
            </a:r>
            <a:r>
              <a:rPr lang="ru-RU" sz="3300" i="1" dirty="0"/>
              <a:t> </a:t>
            </a:r>
            <a:endParaRPr lang="ru-RU" sz="3300" i="1" dirty="0" smtClean="0"/>
          </a:p>
          <a:p>
            <a:pPr>
              <a:buFont typeface="Wingdings" pitchFamily="2" charset="2"/>
              <a:buChar char="Ø"/>
            </a:pPr>
            <a:r>
              <a:rPr lang="ru-RU" sz="3300" i="1" dirty="0" err="1"/>
              <a:t>візуалізація</a:t>
            </a:r>
            <a:r>
              <a:rPr lang="ru-RU" sz="3300" i="1" dirty="0"/>
              <a:t> </a:t>
            </a:r>
            <a:endParaRPr lang="ru-RU" sz="3300" i="1" dirty="0" smtClean="0"/>
          </a:p>
          <a:p>
            <a:pPr>
              <a:buFont typeface="Wingdings" pitchFamily="2" charset="2"/>
              <a:buChar char="Ø"/>
            </a:pPr>
            <a:r>
              <a:rPr lang="ru-RU" sz="3300" i="1" dirty="0" err="1"/>
              <a:t>декомпозиція</a:t>
            </a:r>
            <a:r>
              <a:rPr lang="ru-RU" sz="3300" i="1" dirty="0"/>
              <a:t> </a:t>
            </a:r>
            <a:r>
              <a:rPr lang="ru-RU" sz="3300" i="1" dirty="0" err="1"/>
              <a:t>педагогічного</a:t>
            </a:r>
            <a:r>
              <a:rPr lang="ru-RU" sz="3300" i="1" dirty="0"/>
              <a:t> </a:t>
            </a:r>
            <a:r>
              <a:rPr lang="ru-RU" sz="3300" i="1" dirty="0" err="1"/>
              <a:t>процесу</a:t>
            </a:r>
            <a:r>
              <a:rPr lang="ru-RU" sz="3300" i="1" dirty="0"/>
              <a:t> на </a:t>
            </a:r>
            <a:r>
              <a:rPr lang="ru-RU" sz="3300" i="1" dirty="0" err="1"/>
              <a:t>взаємопов’язані</a:t>
            </a:r>
            <a:r>
              <a:rPr lang="ru-RU" sz="3300" i="1" dirty="0"/>
              <a:t> </a:t>
            </a:r>
            <a:r>
              <a:rPr lang="ru-RU" sz="3300" i="1" dirty="0" err="1"/>
              <a:t>етапи</a:t>
            </a:r>
            <a:r>
              <a:rPr lang="ru-RU" sz="3300" i="1" dirty="0"/>
              <a:t> </a:t>
            </a:r>
            <a:endParaRPr lang="ru-RU" sz="3300" i="1" dirty="0" smtClean="0"/>
          </a:p>
          <a:p>
            <a:pPr>
              <a:buFont typeface="Wingdings" pitchFamily="2" charset="2"/>
              <a:buChar char="Ø"/>
            </a:pPr>
            <a:r>
              <a:rPr lang="ru-RU" sz="3300" i="1" dirty="0" err="1"/>
              <a:t>координованість</a:t>
            </a:r>
            <a:r>
              <a:rPr lang="ru-RU" sz="3300" i="1" dirty="0"/>
              <a:t> і </a:t>
            </a:r>
            <a:r>
              <a:rPr lang="ru-RU" sz="3300" i="1" dirty="0" err="1"/>
              <a:t>поетапність</a:t>
            </a:r>
            <a:r>
              <a:rPr lang="ru-RU" sz="3300" i="1" dirty="0"/>
              <a:t> </a:t>
            </a:r>
            <a:r>
              <a:rPr lang="ru-RU" sz="3300" i="1" dirty="0" err="1"/>
              <a:t>дій</a:t>
            </a:r>
            <a:r>
              <a:rPr lang="ru-RU" sz="3300" i="1" dirty="0"/>
              <a:t>, </a:t>
            </a:r>
            <a:r>
              <a:rPr lang="ru-RU" sz="3300" i="1" dirty="0" err="1"/>
              <a:t>спрямованих</a:t>
            </a:r>
            <a:r>
              <a:rPr lang="ru-RU" sz="3300" i="1" dirty="0"/>
              <a:t> на </a:t>
            </a:r>
            <a:r>
              <a:rPr lang="ru-RU" sz="3300" i="1" dirty="0" err="1"/>
              <a:t>досягнення</a:t>
            </a:r>
            <a:r>
              <a:rPr lang="ru-RU" sz="3300" i="1" dirty="0"/>
              <a:t> </a:t>
            </a:r>
            <a:r>
              <a:rPr lang="ru-RU" sz="3300" i="1" dirty="0" err="1"/>
              <a:t>запланованого</a:t>
            </a:r>
            <a:r>
              <a:rPr lang="ru-RU" sz="3300" i="1" dirty="0"/>
              <a:t> </a:t>
            </a:r>
            <a:r>
              <a:rPr lang="ru-RU" sz="3300" i="1" dirty="0" smtClean="0"/>
              <a:t>результату</a:t>
            </a:r>
          </a:p>
          <a:p>
            <a:pPr>
              <a:buFont typeface="Wingdings" pitchFamily="2" charset="2"/>
              <a:buChar char="Ø"/>
            </a:pPr>
            <a:r>
              <a:rPr lang="ru-RU" sz="3300" i="1" dirty="0" err="1"/>
              <a:t>однозначність</a:t>
            </a:r>
            <a:r>
              <a:rPr lang="ru-RU" sz="3300" i="1" dirty="0"/>
              <a:t> </a:t>
            </a:r>
            <a:r>
              <a:rPr lang="ru-RU" sz="3300" i="1" dirty="0" err="1"/>
              <a:t>виконання</a:t>
            </a:r>
            <a:r>
              <a:rPr lang="ru-RU" sz="3300" i="1" dirty="0"/>
              <a:t> </a:t>
            </a:r>
            <a:r>
              <a:rPr lang="ru-RU" sz="3300" i="1" dirty="0" err="1"/>
              <a:t>передбачених</a:t>
            </a:r>
            <a:r>
              <a:rPr lang="ru-RU" sz="3300" i="1" dirty="0"/>
              <a:t> процедур і </a:t>
            </a:r>
            <a:r>
              <a:rPr lang="ru-RU" sz="3300" i="1" dirty="0" err="1"/>
              <a:t>операцій</a:t>
            </a:r>
            <a:r>
              <a:rPr lang="ru-RU" sz="33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634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2.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сучасної</a:t>
            </a:r>
            <a:r>
              <a:rPr lang="ru-RU" b="1" dirty="0"/>
              <a:t> </a:t>
            </a:r>
            <a:r>
              <a:rPr lang="ru-RU" b="1" dirty="0" err="1"/>
              <a:t>педагогічної</a:t>
            </a:r>
            <a:r>
              <a:rPr lang="ru-RU" b="1" dirty="0"/>
              <a:t> </a:t>
            </a:r>
            <a:r>
              <a:rPr lang="ru-RU" b="1" dirty="0" err="1"/>
              <a:t>технології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3300" b="1" i="1" dirty="0" err="1"/>
              <a:t>Критерії</a:t>
            </a:r>
            <a:r>
              <a:rPr lang="ru-RU" sz="3300" b="1" i="1" dirty="0"/>
              <a:t> </a:t>
            </a:r>
            <a:r>
              <a:rPr lang="ru-RU" sz="3300" b="1" i="1" dirty="0" err="1"/>
              <a:t>ефективності</a:t>
            </a:r>
            <a:r>
              <a:rPr lang="ru-RU" sz="3300" b="1" i="1" dirty="0"/>
              <a:t> </a:t>
            </a:r>
            <a:r>
              <a:rPr lang="ru-RU" sz="3300" b="1" i="1" dirty="0" err="1"/>
              <a:t>результатів</a:t>
            </a:r>
            <a:r>
              <a:rPr lang="ru-RU" sz="3300" b="1" i="1" dirty="0"/>
              <a:t> </a:t>
            </a:r>
            <a:r>
              <a:rPr lang="ru-RU" sz="3300" b="1" i="1" dirty="0" err="1"/>
              <a:t>застосування</a:t>
            </a:r>
            <a:r>
              <a:rPr lang="ru-RU" sz="3300" b="1" i="1" dirty="0"/>
              <a:t> </a:t>
            </a:r>
            <a:r>
              <a:rPr lang="ru-RU" sz="3300" b="1" i="1" dirty="0" err="1"/>
              <a:t>педагогічної</a:t>
            </a:r>
            <a:r>
              <a:rPr lang="ru-RU" sz="3300" b="1" i="1" dirty="0"/>
              <a:t> </a:t>
            </a:r>
            <a:r>
              <a:rPr lang="ru-RU" sz="3300" b="1" i="1" dirty="0" err="1"/>
              <a:t>технології</a:t>
            </a:r>
            <a:r>
              <a:rPr lang="ru-RU" sz="3300" b="1" i="1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3300" i="1" dirty="0" err="1"/>
              <a:t>засвоєння</a:t>
            </a:r>
            <a:r>
              <a:rPr lang="ru-RU" sz="3300" i="1" dirty="0"/>
              <a:t> </a:t>
            </a:r>
            <a:r>
              <a:rPr lang="ru-RU" sz="3300" i="1" dirty="0" err="1"/>
              <a:t>знань</a:t>
            </a:r>
            <a:r>
              <a:rPr lang="ru-RU" sz="3300" i="1" dirty="0"/>
              <a:t> </a:t>
            </a:r>
            <a:endParaRPr lang="ru-RU" sz="3300" i="1" dirty="0" smtClean="0"/>
          </a:p>
          <a:p>
            <a:pPr>
              <a:buFont typeface="Wingdings" pitchFamily="2" charset="2"/>
              <a:buChar char="Ø"/>
            </a:pPr>
            <a:r>
              <a:rPr lang="ru-RU" sz="3300" i="1" dirty="0" err="1"/>
              <a:t>розвиток</a:t>
            </a:r>
            <a:r>
              <a:rPr lang="ru-RU" sz="3300" i="1" dirty="0"/>
              <a:t> </a:t>
            </a:r>
            <a:r>
              <a:rPr lang="ru-RU" sz="3300" i="1" dirty="0" err="1"/>
              <a:t>ціннісних</a:t>
            </a:r>
            <a:r>
              <a:rPr lang="ru-RU" sz="3300" i="1" dirty="0"/>
              <a:t> </a:t>
            </a:r>
            <a:r>
              <a:rPr lang="ru-RU" sz="3300" i="1" dirty="0" err="1" smtClean="0"/>
              <a:t>орієнтацій</a:t>
            </a:r>
            <a:endParaRPr lang="ru-RU" sz="3300" i="1" dirty="0" smtClean="0"/>
          </a:p>
          <a:p>
            <a:pPr>
              <a:buFont typeface="Wingdings" pitchFamily="2" charset="2"/>
              <a:buChar char="Ø"/>
            </a:pPr>
            <a:r>
              <a:rPr lang="ru-RU" sz="3300" i="1" dirty="0" err="1"/>
              <a:t>самореалізація</a:t>
            </a:r>
            <a:r>
              <a:rPr lang="ru-RU" sz="3300" i="1" dirty="0"/>
              <a:t> </a:t>
            </a:r>
            <a:r>
              <a:rPr lang="ru-RU" sz="3300" i="1" dirty="0" err="1"/>
              <a:t>вчителя</a:t>
            </a:r>
            <a:r>
              <a:rPr lang="ru-RU" sz="3300" i="1" dirty="0"/>
              <a:t> та </a:t>
            </a:r>
            <a:r>
              <a:rPr lang="ru-RU" sz="3300" i="1" dirty="0" err="1" smtClean="0"/>
              <a:t>учня</a:t>
            </a:r>
            <a:endParaRPr lang="ru-RU" sz="3300" i="1" dirty="0" smtClean="0"/>
          </a:p>
          <a:p>
            <a:pPr>
              <a:buFont typeface="Wingdings" pitchFamily="2" charset="2"/>
              <a:buChar char="Ø"/>
            </a:pPr>
            <a:r>
              <a:rPr lang="ru-RU" sz="3300" i="1" dirty="0" err="1"/>
              <a:t>зміна</a:t>
            </a:r>
            <a:r>
              <a:rPr lang="ru-RU" sz="3300" i="1" dirty="0"/>
              <a:t> </a:t>
            </a:r>
            <a:r>
              <a:rPr lang="ru-RU" sz="3300" i="1" dirty="0" err="1"/>
              <a:t>стосунків</a:t>
            </a:r>
            <a:r>
              <a:rPr lang="ru-RU" sz="3300" i="1" dirty="0"/>
              <a:t> у </a:t>
            </a:r>
            <a:r>
              <a:rPr lang="ru-RU" sz="3300" i="1" dirty="0" err="1"/>
              <a:t>педагогічному</a:t>
            </a:r>
            <a:r>
              <a:rPr lang="ru-RU" sz="3300" i="1" dirty="0"/>
              <a:t> </a:t>
            </a:r>
            <a:r>
              <a:rPr lang="ru-RU" sz="3300" i="1" dirty="0" err="1" smtClean="0"/>
              <a:t>процесі</a:t>
            </a:r>
            <a:endParaRPr lang="ru-RU" sz="3300" i="1" dirty="0" smtClean="0"/>
          </a:p>
          <a:p>
            <a:pPr>
              <a:buFont typeface="Wingdings" pitchFamily="2" charset="2"/>
              <a:buChar char="Ø"/>
            </a:pPr>
            <a:r>
              <a:rPr lang="ru-RU" sz="3300" i="1" dirty="0" err="1"/>
              <a:t>специфіка</a:t>
            </a:r>
            <a:r>
              <a:rPr lang="ru-RU" sz="3300" i="1" dirty="0"/>
              <a:t> </a:t>
            </a:r>
            <a:r>
              <a:rPr lang="ru-RU" sz="3300" i="1" dirty="0" err="1"/>
              <a:t>мислення</a:t>
            </a:r>
            <a:r>
              <a:rPr lang="ru-RU" sz="3300" i="1" dirty="0"/>
              <a:t> </a:t>
            </a:r>
            <a:endParaRPr lang="ru-RU" sz="3300" i="1" dirty="0" smtClean="0"/>
          </a:p>
          <a:p>
            <a:pPr marL="0" indent="0">
              <a:buNone/>
            </a:pPr>
            <a:endParaRPr lang="ru-RU" sz="3300" i="1" dirty="0"/>
          </a:p>
        </p:txBody>
      </p:sp>
    </p:spTree>
    <p:extLst>
      <p:ext uri="{BB962C8B-B14F-4D97-AF65-F5344CB8AC3E}">
        <p14:creationId xmlns:p14="http://schemas.microsoft.com/office/powerpoint/2010/main" val="14684756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2.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сучасної</a:t>
            </a:r>
            <a:r>
              <a:rPr lang="ru-RU" b="1" dirty="0"/>
              <a:t> </a:t>
            </a:r>
            <a:r>
              <a:rPr lang="ru-RU" b="1" dirty="0" err="1"/>
              <a:t>педагогічної</a:t>
            </a:r>
            <a:r>
              <a:rPr lang="ru-RU" b="1" dirty="0"/>
              <a:t> </a:t>
            </a:r>
            <a:r>
              <a:rPr lang="ru-RU" b="1" dirty="0" err="1"/>
              <a:t>технології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3300" b="1" i="1" dirty="0" err="1" smtClean="0"/>
              <a:t>Висновок</a:t>
            </a:r>
            <a:endParaRPr lang="ru-RU" sz="3300" b="1" i="1" dirty="0" smtClean="0"/>
          </a:p>
          <a:p>
            <a:pPr marL="0" indent="0">
              <a:buNone/>
            </a:pPr>
            <a:r>
              <a:rPr lang="ru-RU" sz="3300" i="1" dirty="0" err="1" smtClean="0"/>
              <a:t>Усвідомлення</a:t>
            </a:r>
            <a:r>
              <a:rPr lang="ru-RU" sz="3300" i="1" dirty="0" smtClean="0"/>
              <a:t> педагогом </a:t>
            </a:r>
            <a:r>
              <a:rPr lang="ru-RU" sz="3300" i="1" dirty="0" err="1" smtClean="0"/>
              <a:t>особливостей</a:t>
            </a:r>
            <a:r>
              <a:rPr lang="ru-RU" sz="3300" i="1" dirty="0" smtClean="0"/>
              <a:t> </a:t>
            </a:r>
            <a:r>
              <a:rPr lang="ru-RU" sz="3300" i="1" dirty="0" err="1"/>
              <a:t>педагогічних</a:t>
            </a:r>
            <a:r>
              <a:rPr lang="ru-RU" sz="3300" i="1" dirty="0"/>
              <a:t> </a:t>
            </a:r>
            <a:r>
              <a:rPr lang="ru-RU" sz="3300" i="1" dirty="0" err="1"/>
              <a:t>технологій</a:t>
            </a:r>
            <a:r>
              <a:rPr lang="ru-RU" sz="3300" i="1" dirty="0"/>
              <a:t> </a:t>
            </a:r>
            <a:r>
              <a:rPr lang="ru-RU" sz="3300" i="1" dirty="0" err="1"/>
              <a:t>забезпечує</a:t>
            </a:r>
            <a:r>
              <a:rPr lang="ru-RU" sz="3300" i="1" dirty="0"/>
              <a:t> </a:t>
            </a:r>
            <a:r>
              <a:rPr lang="ru-RU" sz="3300" i="1" dirty="0" err="1"/>
              <a:t>ефективне</a:t>
            </a:r>
            <a:r>
              <a:rPr lang="ru-RU" sz="3300" i="1" dirty="0"/>
              <a:t> </a:t>
            </a:r>
            <a:r>
              <a:rPr lang="ru-RU" sz="3300" i="1" dirty="0" err="1"/>
              <a:t>використання</a:t>
            </a:r>
            <a:r>
              <a:rPr lang="ru-RU" sz="3300" i="1" dirty="0"/>
              <a:t> в </a:t>
            </a:r>
            <a:r>
              <a:rPr lang="ru-RU" sz="3300" i="1" dirty="0" err="1"/>
              <a:t>навчально-виховному</a:t>
            </a:r>
            <a:r>
              <a:rPr lang="ru-RU" sz="3300" i="1" dirty="0"/>
              <a:t> </a:t>
            </a:r>
            <a:r>
              <a:rPr lang="ru-RU" sz="3300" i="1" dirty="0" err="1"/>
              <a:t>процесі</a:t>
            </a:r>
            <a:r>
              <a:rPr lang="ru-RU" sz="3300" i="1" dirty="0"/>
              <a:t> </a:t>
            </a:r>
            <a:r>
              <a:rPr lang="ru-RU" sz="3300" i="1" dirty="0" err="1"/>
              <a:t>сучасних</a:t>
            </a:r>
            <a:r>
              <a:rPr lang="ru-RU" sz="3300" i="1" dirty="0"/>
              <a:t> </a:t>
            </a:r>
            <a:r>
              <a:rPr lang="ru-RU" sz="3300" i="1" dirty="0" err="1"/>
              <a:t>технологій</a:t>
            </a:r>
            <a:r>
              <a:rPr lang="ru-RU" sz="3300" i="1" dirty="0"/>
              <a:t> </a:t>
            </a:r>
            <a:r>
              <a:rPr lang="ru-RU" sz="3300" i="1" dirty="0" err="1"/>
              <a:t>навчання</a:t>
            </a:r>
            <a:r>
              <a:rPr lang="ru-RU" sz="3300" i="1" dirty="0"/>
              <a:t> і </a:t>
            </a:r>
            <a:r>
              <a:rPr lang="ru-RU" sz="3300" i="1" dirty="0" err="1"/>
              <a:t>виховання</a:t>
            </a:r>
            <a:r>
              <a:rPr lang="ru-RU" sz="33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6457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sz="3300" i="1" dirty="0" smtClean="0"/>
              <a:t>  </a:t>
            </a:r>
          </a:p>
          <a:p>
            <a:pPr marL="0" indent="0">
              <a:buNone/>
            </a:pPr>
            <a:endParaRPr lang="uk-UA" sz="3300" i="1" dirty="0"/>
          </a:p>
          <a:p>
            <a:pPr marL="0" indent="0" algn="ctr">
              <a:buNone/>
            </a:pPr>
            <a:r>
              <a:rPr lang="uk-UA" sz="3300" b="1" i="1" dirty="0" smtClean="0"/>
              <a:t>Дякую за увагу!</a:t>
            </a:r>
            <a:endParaRPr lang="ru-RU" sz="3300" b="1" i="1" dirty="0"/>
          </a:p>
        </p:txBody>
      </p:sp>
    </p:spTree>
    <p:extLst>
      <p:ext uri="{BB962C8B-B14F-4D97-AF65-F5344CB8AC3E}">
        <p14:creationId xmlns:p14="http://schemas.microsoft.com/office/powerpoint/2010/main" val="1947071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педагогічної</a:t>
            </a:r>
            <a:r>
              <a:rPr lang="ru-RU" dirty="0"/>
              <a:t> </a:t>
            </a:r>
            <a:r>
              <a:rPr lang="ru-RU" dirty="0" err="1" smtClean="0"/>
              <a:t>технології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ru-RU" b="1" i="1" dirty="0" smtClean="0"/>
              <a:t>«</a:t>
            </a:r>
            <a:r>
              <a:rPr lang="ru-RU" b="1" i="1" dirty="0" err="1" smtClean="0"/>
              <a:t>Освіта</a:t>
            </a:r>
            <a:r>
              <a:rPr lang="ru-RU" b="1" i="1" dirty="0" smtClean="0"/>
              <a:t> </a:t>
            </a:r>
            <a:r>
              <a:rPr lang="ru-RU" b="1" i="1" dirty="0"/>
              <a:t>– </a:t>
            </a:r>
            <a:r>
              <a:rPr lang="ru-RU" b="1" i="1" dirty="0" err="1"/>
              <a:t>це</a:t>
            </a:r>
            <a:r>
              <a:rPr lang="ru-RU" b="1" i="1" dirty="0"/>
              <a:t> </a:t>
            </a:r>
            <a:r>
              <a:rPr lang="ru-RU" b="1" i="1" dirty="0" err="1"/>
              <a:t>індустрія</a:t>
            </a:r>
            <a:r>
              <a:rPr lang="ru-RU" b="1" i="1" dirty="0"/>
              <a:t>, яка </a:t>
            </a:r>
            <a:r>
              <a:rPr lang="ru-RU" b="1" i="1" dirty="0" err="1"/>
              <a:t>спрямована</a:t>
            </a:r>
            <a:r>
              <a:rPr lang="ru-RU" b="1" i="1" dirty="0"/>
              <a:t> в </a:t>
            </a:r>
            <a:r>
              <a:rPr lang="ru-RU" b="1" i="1" dirty="0" err="1" smtClean="0"/>
              <a:t>майбутнє</a:t>
            </a:r>
            <a:r>
              <a:rPr lang="ru-RU" b="1" i="1" dirty="0" smtClean="0"/>
              <a:t>»</a:t>
            </a:r>
            <a:endParaRPr lang="ru-RU" b="1" i="1" dirty="0"/>
          </a:p>
          <a:p>
            <a:pPr marL="0" indent="0" algn="r">
              <a:buNone/>
            </a:pPr>
            <a:r>
              <a:rPr lang="ru-RU" dirty="0" smtClean="0"/>
              <a:t>С. </a:t>
            </a:r>
            <a:r>
              <a:rPr lang="ru-RU" dirty="0" err="1" smtClean="0"/>
              <a:t>Капіца</a:t>
            </a:r>
            <a:endParaRPr lang="ru-RU" dirty="0" smtClean="0"/>
          </a:p>
          <a:p>
            <a:pPr marL="0" indent="0" algn="r">
              <a:buNone/>
            </a:pPr>
            <a:r>
              <a:rPr lang="ru-RU" b="1" i="1" dirty="0" smtClean="0"/>
              <a:t>«Наш </a:t>
            </a:r>
            <a:r>
              <a:rPr lang="ru-RU" b="1" i="1" dirty="0" err="1"/>
              <a:t>прогрес</a:t>
            </a:r>
            <a:r>
              <a:rPr lang="ru-RU" b="1" i="1" dirty="0"/>
              <a:t> як </a:t>
            </a:r>
            <a:r>
              <a:rPr lang="ru-RU" b="1" i="1" dirty="0" err="1"/>
              <a:t>нації</a:t>
            </a:r>
            <a:r>
              <a:rPr lang="ru-RU" b="1" i="1" dirty="0"/>
              <a:t> </a:t>
            </a:r>
            <a:r>
              <a:rPr lang="ru-RU" b="1" i="1" dirty="0" err="1"/>
              <a:t>загалом</a:t>
            </a:r>
            <a:r>
              <a:rPr lang="ru-RU" b="1" i="1" dirty="0"/>
              <a:t> </a:t>
            </a:r>
            <a:r>
              <a:rPr lang="ru-RU" b="1" i="1" dirty="0" err="1"/>
              <a:t>залежить</a:t>
            </a:r>
            <a:r>
              <a:rPr lang="ru-RU" b="1" i="1" dirty="0"/>
              <a:t> </a:t>
            </a:r>
            <a:r>
              <a:rPr lang="ru-RU" b="1" i="1" dirty="0" err="1"/>
              <a:t>від</a:t>
            </a:r>
            <a:r>
              <a:rPr lang="ru-RU" b="1" i="1" dirty="0"/>
              <a:t> </a:t>
            </a:r>
            <a:r>
              <a:rPr lang="ru-RU" b="1" i="1" dirty="0" err="1"/>
              <a:t>прогресу</a:t>
            </a:r>
            <a:r>
              <a:rPr lang="ru-RU" b="1" i="1" dirty="0"/>
              <a:t> в </a:t>
            </a:r>
            <a:r>
              <a:rPr lang="ru-RU" b="1" i="1" dirty="0" err="1"/>
              <a:t>сфері</a:t>
            </a:r>
            <a:r>
              <a:rPr lang="ru-RU" b="1" i="1" dirty="0"/>
              <a:t> </a:t>
            </a:r>
            <a:r>
              <a:rPr lang="ru-RU" b="1" i="1" dirty="0" err="1" smtClean="0"/>
              <a:t>освіти</a:t>
            </a:r>
            <a:r>
              <a:rPr lang="ru-RU" dirty="0" smtClean="0"/>
              <a:t>» </a:t>
            </a:r>
          </a:p>
          <a:p>
            <a:pPr marL="0" indent="0" algn="r">
              <a:buNone/>
            </a:pPr>
            <a:r>
              <a:rPr lang="ru-RU" dirty="0" smtClean="0"/>
              <a:t>Д</a:t>
            </a:r>
            <a:r>
              <a:rPr lang="ru-RU" dirty="0"/>
              <a:t>. </a:t>
            </a:r>
            <a:r>
              <a:rPr lang="ru-RU" dirty="0" err="1" smtClean="0"/>
              <a:t>Кеннеді</a:t>
            </a:r>
            <a:endParaRPr lang="ru-RU" dirty="0" smtClean="0"/>
          </a:p>
          <a:p>
            <a:pPr marL="0" indent="0" algn="r">
              <a:buNone/>
            </a:pPr>
            <a:r>
              <a:rPr lang="ru-RU" b="1" i="1" dirty="0" smtClean="0"/>
              <a:t>«</a:t>
            </a:r>
            <a:r>
              <a:rPr lang="ru-RU" b="1" i="1" dirty="0" err="1" smtClean="0"/>
              <a:t>Освіта</a:t>
            </a:r>
            <a:r>
              <a:rPr lang="ru-RU" b="1" i="1" dirty="0" smtClean="0"/>
              <a:t> </a:t>
            </a:r>
            <a:r>
              <a:rPr lang="ru-RU" b="1" i="1" dirty="0"/>
              <a:t>- </a:t>
            </a:r>
            <a:r>
              <a:rPr lang="ru-RU" b="1" i="1" dirty="0" err="1"/>
              <a:t>це</a:t>
            </a:r>
            <a:r>
              <a:rPr lang="ru-RU" b="1" i="1" dirty="0"/>
              <a:t> те,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залишається</a:t>
            </a:r>
            <a:r>
              <a:rPr lang="ru-RU" b="1" i="1" dirty="0"/>
              <a:t>, коли ми </a:t>
            </a:r>
            <a:r>
              <a:rPr lang="ru-RU" b="1" i="1" dirty="0" err="1"/>
              <a:t>вже</a:t>
            </a:r>
            <a:r>
              <a:rPr lang="ru-RU" b="1" i="1" dirty="0"/>
              <a:t> </a:t>
            </a:r>
            <a:r>
              <a:rPr lang="ru-RU" b="1" i="1" dirty="0" err="1"/>
              <a:t>забули</a:t>
            </a:r>
            <a:r>
              <a:rPr lang="ru-RU" b="1" i="1" dirty="0"/>
              <a:t> все, </a:t>
            </a:r>
            <a:r>
              <a:rPr lang="ru-RU" b="1" i="1" dirty="0" err="1"/>
              <a:t>чого</a:t>
            </a:r>
            <a:r>
              <a:rPr lang="ru-RU" b="1" i="1" dirty="0"/>
              <a:t> нас </a:t>
            </a:r>
            <a:r>
              <a:rPr lang="ru-RU" b="1" i="1" dirty="0" err="1" smtClean="0"/>
              <a:t>навчали</a:t>
            </a:r>
            <a:r>
              <a:rPr lang="ru-RU" b="1" i="1" dirty="0" smtClean="0"/>
              <a:t>» </a:t>
            </a:r>
          </a:p>
          <a:p>
            <a:pPr marL="0" indent="0" algn="r">
              <a:buNone/>
            </a:pPr>
            <a:r>
              <a:rPr lang="ru-RU" dirty="0" smtClean="0"/>
              <a:t>Д</a:t>
            </a:r>
            <a:r>
              <a:rPr lang="ru-RU" dirty="0"/>
              <a:t>. </a:t>
            </a:r>
            <a:r>
              <a:rPr lang="ru-RU" dirty="0" err="1"/>
              <a:t>Голіфакс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8376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педагогічної</a:t>
            </a:r>
            <a:r>
              <a:rPr lang="ru-RU" dirty="0"/>
              <a:t> </a:t>
            </a:r>
            <a:r>
              <a:rPr lang="ru-RU" dirty="0" err="1" smtClean="0"/>
              <a:t>технології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err="1"/>
              <a:t>Технологія</a:t>
            </a:r>
            <a:r>
              <a:rPr lang="ru-RU" dirty="0"/>
              <a:t> –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грецької</a:t>
            </a:r>
            <a:r>
              <a:rPr lang="ru-RU" dirty="0"/>
              <a:t> </a:t>
            </a:r>
            <a:r>
              <a:rPr lang="en-US" dirty="0" err="1"/>
              <a:t>techne</a:t>
            </a:r>
            <a:r>
              <a:rPr lang="en-US" dirty="0"/>
              <a:t> – </a:t>
            </a:r>
            <a:r>
              <a:rPr lang="ru-RU" dirty="0" err="1"/>
              <a:t>мистецтво</a:t>
            </a:r>
            <a:r>
              <a:rPr lang="ru-RU" dirty="0"/>
              <a:t>, </a:t>
            </a:r>
            <a:r>
              <a:rPr lang="ru-RU" dirty="0" err="1"/>
              <a:t>майстерність</a:t>
            </a:r>
            <a:r>
              <a:rPr lang="ru-RU" dirty="0"/>
              <a:t> і </a:t>
            </a:r>
            <a:r>
              <a:rPr lang="en-US" dirty="0"/>
              <a:t>I</a:t>
            </a:r>
            <a:r>
              <a:rPr lang="ru-RU" dirty="0"/>
              <a:t>о</a:t>
            </a:r>
            <a:r>
              <a:rPr lang="en-US" dirty="0"/>
              <a:t>g</a:t>
            </a:r>
            <a:r>
              <a:rPr lang="ru-RU" dirty="0"/>
              <a:t>о</a:t>
            </a:r>
            <a:r>
              <a:rPr lang="en-US" dirty="0"/>
              <a:t>c – </a:t>
            </a:r>
            <a:r>
              <a:rPr lang="ru-RU" dirty="0" err="1"/>
              <a:t>учіння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b="1" dirty="0"/>
              <a:t>«</a:t>
            </a:r>
            <a:r>
              <a:rPr lang="ru-RU" b="1" dirty="0" err="1"/>
              <a:t>педагогічна</a:t>
            </a:r>
            <a:r>
              <a:rPr lang="ru-RU" b="1" dirty="0"/>
              <a:t> </a:t>
            </a:r>
            <a:r>
              <a:rPr lang="ru-RU" b="1" dirty="0" err="1"/>
              <a:t>технологія</a:t>
            </a:r>
            <a:r>
              <a:rPr lang="ru-RU" b="1" dirty="0"/>
              <a:t>» </a:t>
            </a:r>
            <a:r>
              <a:rPr lang="ru-RU" dirty="0"/>
              <a:t>- в буквальному </a:t>
            </a:r>
            <a:r>
              <a:rPr lang="ru-RU" dirty="0" err="1"/>
              <a:t>перекладі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вчення</a:t>
            </a:r>
            <a:r>
              <a:rPr lang="ru-RU" dirty="0"/>
              <a:t> про </a:t>
            </a:r>
            <a:r>
              <a:rPr lang="ru-RU" dirty="0" err="1"/>
              <a:t>педагогічне</a:t>
            </a:r>
            <a:r>
              <a:rPr lang="ru-RU" dirty="0"/>
              <a:t> </a:t>
            </a:r>
            <a:r>
              <a:rPr lang="ru-RU" dirty="0" err="1"/>
              <a:t>мистецтво</a:t>
            </a:r>
            <a:r>
              <a:rPr lang="ru-RU" dirty="0"/>
              <a:t>, </a:t>
            </a:r>
            <a:r>
              <a:rPr lang="ru-RU" dirty="0" err="1"/>
              <a:t>майстерність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Педагогічна</a:t>
            </a:r>
            <a:r>
              <a:rPr lang="ru-RU" b="1" dirty="0"/>
              <a:t> (</a:t>
            </a:r>
            <a:r>
              <a:rPr lang="ru-RU" b="1" dirty="0" err="1"/>
              <a:t>освітня</a:t>
            </a:r>
            <a:r>
              <a:rPr lang="ru-RU" b="1" dirty="0"/>
              <a:t>) </a:t>
            </a:r>
            <a:r>
              <a:rPr lang="ru-RU" b="1" dirty="0" err="1"/>
              <a:t>технологія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система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 </a:t>
            </a:r>
            <a:r>
              <a:rPr lang="ru-RU" dirty="0" err="1"/>
              <a:t>педагогічного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, яка </a:t>
            </a:r>
            <a:r>
              <a:rPr lang="ru-RU" dirty="0" err="1"/>
              <a:t>побудована</a:t>
            </a:r>
            <a:r>
              <a:rPr lang="ru-RU" dirty="0"/>
              <a:t> на </a:t>
            </a:r>
            <a:r>
              <a:rPr lang="ru-RU" dirty="0" err="1"/>
              <a:t>науковій</a:t>
            </a:r>
            <a:r>
              <a:rPr lang="ru-RU" dirty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, </a:t>
            </a:r>
            <a:r>
              <a:rPr lang="ru-RU" dirty="0" err="1"/>
              <a:t>запрограмована</a:t>
            </a:r>
            <a:r>
              <a:rPr lang="ru-RU" dirty="0"/>
              <a:t> в </a:t>
            </a:r>
            <a:r>
              <a:rPr lang="ru-RU" dirty="0" err="1" smtClean="0"/>
              <a:t>часі</a:t>
            </a:r>
            <a:r>
              <a:rPr lang="ru-RU" dirty="0" smtClean="0"/>
              <a:t> і в </a:t>
            </a:r>
            <a:r>
              <a:rPr lang="ru-RU" dirty="0" err="1"/>
              <a:t>просторі</a:t>
            </a:r>
            <a:r>
              <a:rPr lang="ru-RU" dirty="0"/>
              <a:t> і приводить до </a:t>
            </a:r>
            <a:r>
              <a:rPr lang="ru-RU" dirty="0" err="1"/>
              <a:t>належних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3551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педагогічної</a:t>
            </a:r>
            <a:r>
              <a:rPr lang="ru-RU" dirty="0"/>
              <a:t> </a:t>
            </a:r>
            <a:r>
              <a:rPr lang="ru-RU" dirty="0" err="1" smtClean="0"/>
              <a:t>технології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Два основні види технології: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Промислові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Соціальні</a:t>
            </a:r>
          </a:p>
          <a:p>
            <a:pPr marL="0" indent="0">
              <a:buNone/>
            </a:pPr>
            <a:r>
              <a:rPr lang="ru-RU" u="sng" dirty="0" err="1"/>
              <a:t>Специфіка</a:t>
            </a:r>
            <a:r>
              <a:rPr lang="ru-RU" u="sng" dirty="0"/>
              <a:t> </a:t>
            </a:r>
            <a:r>
              <a:rPr lang="ru-RU" u="sng" dirty="0" err="1"/>
              <a:t>соціальних</a:t>
            </a:r>
            <a:r>
              <a:rPr lang="ru-RU" u="sng" dirty="0"/>
              <a:t> </a:t>
            </a:r>
            <a:r>
              <a:rPr lang="ru-RU" u="sng" dirty="0" err="1" smtClean="0"/>
              <a:t>технологій</a:t>
            </a:r>
            <a:r>
              <a:rPr lang="ru-RU" u="sng" dirty="0" smtClean="0"/>
              <a:t>: </a:t>
            </a:r>
          </a:p>
          <a:p>
            <a:pPr marL="0" indent="0">
              <a:buNone/>
            </a:pP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/>
              <a:t>пристосування</a:t>
            </a:r>
            <a:r>
              <a:rPr lang="ru-RU" dirty="0"/>
              <a:t> </a:t>
            </a:r>
            <a:r>
              <a:rPr lang="ru-RU" dirty="0" smtClean="0"/>
              <a:t>до </a:t>
            </a:r>
            <a:r>
              <a:rPr lang="ru-RU" dirty="0"/>
              <a:t>будь </a:t>
            </a:r>
            <a:r>
              <a:rPr lang="ru-RU" dirty="0" err="1"/>
              <a:t>яких</a:t>
            </a:r>
            <a:r>
              <a:rPr lang="ru-RU" dirty="0"/>
              <a:t> умов, </a:t>
            </a:r>
            <a:r>
              <a:rPr lang="ru-RU" dirty="0" err="1"/>
              <a:t>оскільки</a:t>
            </a:r>
            <a:r>
              <a:rPr lang="ru-RU" dirty="0"/>
              <a:t> вони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скоригувати</a:t>
            </a:r>
            <a:r>
              <a:rPr lang="ru-RU" dirty="0"/>
              <a:t> </a:t>
            </a:r>
            <a:r>
              <a:rPr lang="ru-RU" dirty="0" err="1"/>
              <a:t>недоліки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і методик </a:t>
            </a:r>
            <a:r>
              <a:rPr lang="ru-RU" dirty="0" err="1"/>
              <a:t>технологічного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50096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педагогічної</a:t>
            </a:r>
            <a:r>
              <a:rPr lang="ru-RU" dirty="0"/>
              <a:t> </a:t>
            </a:r>
            <a:r>
              <a:rPr lang="ru-RU" dirty="0" err="1" smtClean="0"/>
              <a:t>технології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Спільне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промисловими</a:t>
            </a:r>
            <a:r>
              <a:rPr lang="ru-RU" dirty="0"/>
              <a:t> і </a:t>
            </a:r>
            <a:r>
              <a:rPr lang="ru-RU" dirty="0" err="1"/>
              <a:t>соціальними</a:t>
            </a:r>
            <a:r>
              <a:rPr lang="ru-RU" dirty="0"/>
              <a:t> </a:t>
            </a:r>
            <a:r>
              <a:rPr lang="ru-RU" dirty="0" err="1"/>
              <a:t>технологіями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завершальним</a:t>
            </a:r>
            <a:r>
              <a:rPr lang="ru-RU" dirty="0"/>
              <a:t> результатом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є </a:t>
            </a:r>
            <a:r>
              <a:rPr lang="ru-RU" b="1" i="1" dirty="0"/>
              <a:t>продукт </a:t>
            </a:r>
            <a:r>
              <a:rPr lang="ru-RU" b="1" i="1" dirty="0" err="1"/>
              <a:t>із</a:t>
            </a:r>
            <a:r>
              <a:rPr lang="ru-RU" b="1" i="1" dirty="0"/>
              <a:t> </a:t>
            </a:r>
            <a:r>
              <a:rPr lang="ru-RU" b="1" i="1" dirty="0" err="1"/>
              <a:t>завданими</a:t>
            </a:r>
            <a:r>
              <a:rPr lang="ru-RU" b="1" i="1" dirty="0"/>
              <a:t> </a:t>
            </a:r>
            <a:r>
              <a:rPr lang="ru-RU" b="1" i="1" dirty="0" err="1" smtClean="0"/>
              <a:t>властивостями</a:t>
            </a:r>
            <a:endParaRPr lang="ru-RU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741035"/>
            <a:ext cx="3577580" cy="2385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6327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педагогічної</a:t>
            </a:r>
            <a:r>
              <a:rPr lang="ru-RU" dirty="0"/>
              <a:t> </a:t>
            </a:r>
            <a:r>
              <a:rPr lang="ru-RU" dirty="0" err="1" smtClean="0"/>
              <a:t>технології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/>
              <a:t>«</a:t>
            </a:r>
            <a:r>
              <a:rPr lang="ru-RU" b="1" i="1" dirty="0" err="1" smtClean="0"/>
              <a:t>Суспільство</a:t>
            </a:r>
            <a:r>
              <a:rPr lang="ru-RU" b="1" i="1" dirty="0" smtClean="0"/>
              <a:t> </a:t>
            </a:r>
            <a:r>
              <a:rPr lang="ru-RU" b="1" i="1" dirty="0" err="1"/>
              <a:t>живе</a:t>
            </a:r>
            <a:r>
              <a:rPr lang="ru-RU" b="1" i="1" dirty="0"/>
              <a:t> </a:t>
            </a:r>
            <a:r>
              <a:rPr lang="ru-RU" b="1" i="1" dirty="0" err="1"/>
              <a:t>стабільно</a:t>
            </a:r>
            <a:r>
              <a:rPr lang="ru-RU" b="1" i="1" dirty="0"/>
              <a:t> </a:t>
            </a:r>
            <a:r>
              <a:rPr lang="ru-RU" b="1" i="1" dirty="0" err="1"/>
              <a:t>доти</a:t>
            </a:r>
            <a:r>
              <a:rPr lang="ru-RU" b="1" i="1" dirty="0"/>
              <a:t>, доки </a:t>
            </a:r>
            <a:r>
              <a:rPr lang="ru-RU" b="1" i="1" dirty="0" err="1"/>
              <a:t>руйнівний</a:t>
            </a:r>
            <a:r>
              <a:rPr lang="ru-RU" b="1" i="1" dirty="0"/>
              <a:t> </a:t>
            </a:r>
            <a:r>
              <a:rPr lang="ru-RU" b="1" i="1" dirty="0" err="1"/>
              <a:t>потенціал</a:t>
            </a:r>
            <a:r>
              <a:rPr lang="ru-RU" b="1" i="1" dirty="0"/>
              <a:t> </a:t>
            </a:r>
            <a:r>
              <a:rPr lang="ru-RU" b="1" i="1" dirty="0" err="1"/>
              <a:t>виробничих</a:t>
            </a:r>
            <a:r>
              <a:rPr lang="ru-RU" b="1" i="1" dirty="0"/>
              <a:t>, </a:t>
            </a:r>
            <a:r>
              <a:rPr lang="ru-RU" b="1" i="1" dirty="0" err="1"/>
              <a:t>зокрема</a:t>
            </a:r>
            <a:r>
              <a:rPr lang="ru-RU" b="1" i="1" dirty="0"/>
              <a:t> і </a:t>
            </a:r>
            <a:r>
              <a:rPr lang="ru-RU" b="1" i="1" dirty="0" err="1"/>
              <a:t>військових</a:t>
            </a:r>
            <a:r>
              <a:rPr lang="ru-RU" b="1" i="1" dirty="0"/>
              <a:t>, </a:t>
            </a:r>
            <a:r>
              <a:rPr lang="ru-RU" b="1" i="1" dirty="0" err="1"/>
              <a:t>технологій</a:t>
            </a:r>
            <a:r>
              <a:rPr lang="ru-RU" b="1" i="1" dirty="0"/>
              <a:t> </a:t>
            </a:r>
            <a:r>
              <a:rPr lang="ru-RU" b="1" i="1" dirty="0" err="1"/>
              <a:t>врівноважується</a:t>
            </a:r>
            <a:r>
              <a:rPr lang="ru-RU" b="1" i="1" dirty="0"/>
              <a:t> </a:t>
            </a:r>
            <a:r>
              <a:rPr lang="ru-RU" b="1" i="1" dirty="0" err="1"/>
              <a:t>якістю</a:t>
            </a:r>
            <a:r>
              <a:rPr lang="ru-RU" b="1" i="1" dirty="0"/>
              <a:t> </a:t>
            </a:r>
            <a:r>
              <a:rPr lang="ru-RU" b="1" i="1" dirty="0" smtClean="0"/>
              <a:t>культурно-</a:t>
            </a:r>
            <a:r>
              <a:rPr lang="ru-RU" b="1" i="1" dirty="0" err="1" smtClean="0"/>
              <a:t>психологічних</a:t>
            </a:r>
            <a:r>
              <a:rPr lang="ru-RU" b="1" i="1" dirty="0" smtClean="0"/>
              <a:t> </a:t>
            </a:r>
            <a:r>
              <a:rPr lang="ru-RU" b="1" i="1" dirty="0" err="1"/>
              <a:t>засобів</a:t>
            </a:r>
            <a:r>
              <a:rPr lang="ru-RU" b="1" i="1" dirty="0"/>
              <a:t> </a:t>
            </a:r>
            <a:r>
              <a:rPr lang="ru-RU" b="1" i="1" dirty="0" err="1" smtClean="0"/>
              <a:t>стримування</a:t>
            </a:r>
            <a:r>
              <a:rPr lang="ru-RU" b="1" i="1" dirty="0" smtClean="0"/>
              <a:t>» 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4100888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2.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сучасної</a:t>
            </a:r>
            <a:r>
              <a:rPr lang="ru-RU" b="1" dirty="0"/>
              <a:t> </a:t>
            </a:r>
            <a:r>
              <a:rPr lang="ru-RU" b="1" dirty="0" err="1"/>
              <a:t>педагогічної</a:t>
            </a:r>
            <a:r>
              <a:rPr lang="ru-RU" b="1" dirty="0"/>
              <a:t> </a:t>
            </a:r>
            <a:r>
              <a:rPr lang="ru-RU" b="1" dirty="0" err="1"/>
              <a:t>технології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i="1" dirty="0" err="1"/>
              <a:t>Підходи</a:t>
            </a:r>
            <a:r>
              <a:rPr lang="ru-RU" i="1" dirty="0"/>
              <a:t> </a:t>
            </a:r>
            <a:r>
              <a:rPr lang="ru-RU" i="1" dirty="0" err="1"/>
              <a:t>дослідників</a:t>
            </a:r>
            <a:r>
              <a:rPr lang="ru-RU" i="1" dirty="0"/>
              <a:t> до </a:t>
            </a:r>
            <a:r>
              <a:rPr lang="ru-RU" i="1" dirty="0" err="1"/>
              <a:t>визначення</a:t>
            </a:r>
            <a:r>
              <a:rPr lang="ru-RU" i="1" dirty="0"/>
              <a:t> </a:t>
            </a:r>
            <a:r>
              <a:rPr lang="ru-RU" i="1" dirty="0" err="1"/>
              <a:t>поняття</a:t>
            </a:r>
            <a:r>
              <a:rPr lang="ru-RU" i="1" dirty="0"/>
              <a:t> «</a:t>
            </a:r>
            <a:r>
              <a:rPr lang="ru-RU" i="1" dirty="0" err="1"/>
              <a:t>педагогічна</a:t>
            </a:r>
            <a:r>
              <a:rPr lang="ru-RU" i="1" dirty="0"/>
              <a:t> </a:t>
            </a:r>
            <a:r>
              <a:rPr lang="ru-RU" i="1" dirty="0" err="1"/>
              <a:t>технологія</a:t>
            </a:r>
            <a:r>
              <a:rPr lang="ru-RU" i="1" dirty="0"/>
              <a:t>» </a:t>
            </a:r>
            <a:r>
              <a:rPr lang="ru-RU" i="1" dirty="0" err="1"/>
              <a:t>різноманітні</a:t>
            </a:r>
            <a:r>
              <a:rPr lang="ru-RU" i="1" dirty="0"/>
              <a:t> (</a:t>
            </a:r>
            <a:r>
              <a:rPr lang="ru-RU" i="1" dirty="0" err="1"/>
              <a:t>Б.Ліхачов</a:t>
            </a:r>
            <a:r>
              <a:rPr lang="ru-RU" i="1" dirty="0"/>
              <a:t>, </a:t>
            </a:r>
            <a:r>
              <a:rPr lang="ru-RU" i="1" dirty="0" err="1"/>
              <a:t>І.Волков</a:t>
            </a:r>
            <a:r>
              <a:rPr lang="ru-RU" i="1" dirty="0"/>
              <a:t>, </a:t>
            </a:r>
            <a:r>
              <a:rPr lang="ru-RU" i="1" dirty="0" err="1"/>
              <a:t>П.Москаленко</a:t>
            </a:r>
            <a:r>
              <a:rPr lang="ru-RU" i="1" dirty="0"/>
              <a:t>, </a:t>
            </a:r>
            <a:r>
              <a:rPr lang="ru-RU" i="1" dirty="0" err="1"/>
              <a:t>М.Кларін</a:t>
            </a:r>
            <a:r>
              <a:rPr lang="ru-RU" i="1" dirty="0"/>
              <a:t> та </a:t>
            </a:r>
            <a:r>
              <a:rPr lang="ru-RU" i="1" dirty="0" err="1"/>
              <a:t>ін</a:t>
            </a:r>
            <a:r>
              <a:rPr lang="ru-RU" i="1" dirty="0"/>
              <a:t>.).</a:t>
            </a:r>
          </a:p>
          <a:p>
            <a:pPr marL="0" indent="0">
              <a:buNone/>
            </a:pPr>
            <a:r>
              <a:rPr lang="ru-RU" b="1" i="1" dirty="0" err="1"/>
              <a:t>Спільним</a:t>
            </a:r>
            <a:r>
              <a:rPr lang="ru-RU" b="1" i="1" dirty="0"/>
              <a:t>  в </a:t>
            </a:r>
            <a:r>
              <a:rPr lang="ru-RU" b="1" i="1" dirty="0" err="1"/>
              <a:t>усіх</a:t>
            </a:r>
            <a:r>
              <a:rPr lang="ru-RU" b="1" i="1" dirty="0"/>
              <a:t> </a:t>
            </a:r>
            <a:r>
              <a:rPr lang="ru-RU" b="1" i="1" dirty="0" err="1"/>
              <a:t>визначеннях</a:t>
            </a:r>
            <a:r>
              <a:rPr lang="ru-RU" b="1" i="1" dirty="0"/>
              <a:t> є </a:t>
            </a:r>
            <a:r>
              <a:rPr lang="ru-RU" b="1" i="1" dirty="0" err="1"/>
              <a:t>спрямування</a:t>
            </a:r>
            <a:r>
              <a:rPr lang="ru-RU" b="1" i="1" dirty="0"/>
              <a:t> </a:t>
            </a:r>
            <a:r>
              <a:rPr lang="ru-RU" b="1" i="1" dirty="0" err="1"/>
              <a:t>педагогічної</a:t>
            </a:r>
            <a:r>
              <a:rPr lang="ru-RU" b="1" i="1" dirty="0"/>
              <a:t> </a:t>
            </a:r>
            <a:r>
              <a:rPr lang="ru-RU" b="1" i="1" dirty="0" err="1"/>
              <a:t>технології</a:t>
            </a:r>
            <a:r>
              <a:rPr lang="ru-RU" b="1" i="1" dirty="0"/>
              <a:t> на </a:t>
            </a:r>
            <a:r>
              <a:rPr lang="ru-RU" b="1" i="1" dirty="0" err="1"/>
              <a:t>підвищення</a:t>
            </a:r>
            <a:r>
              <a:rPr lang="ru-RU" b="1" i="1" dirty="0"/>
              <a:t> </a:t>
            </a:r>
            <a:r>
              <a:rPr lang="ru-RU" b="1" i="1" dirty="0" err="1"/>
              <a:t>ефективності</a:t>
            </a:r>
            <a:r>
              <a:rPr lang="ru-RU" b="1" i="1" dirty="0"/>
              <a:t> </a:t>
            </a:r>
            <a:r>
              <a:rPr lang="ru-RU" b="1" i="1" dirty="0" err="1"/>
              <a:t>навчального</a:t>
            </a:r>
            <a:r>
              <a:rPr lang="ru-RU" b="1" i="1" dirty="0"/>
              <a:t> </a:t>
            </a:r>
            <a:r>
              <a:rPr lang="ru-RU" b="1" i="1" dirty="0" err="1"/>
              <a:t>процесу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гарантує</a:t>
            </a:r>
            <a:r>
              <a:rPr lang="ru-RU" b="1" i="1" dirty="0"/>
              <a:t> </a:t>
            </a:r>
            <a:r>
              <a:rPr lang="ru-RU" b="1" i="1" dirty="0" err="1"/>
              <a:t>досягнення</a:t>
            </a:r>
            <a:r>
              <a:rPr lang="ru-RU" b="1" i="1" dirty="0"/>
              <a:t> </a:t>
            </a:r>
            <a:r>
              <a:rPr lang="ru-RU" b="1" i="1" dirty="0" err="1"/>
              <a:t>запланованих</a:t>
            </a:r>
            <a:r>
              <a:rPr lang="ru-RU" b="1" i="1" dirty="0"/>
              <a:t> </a:t>
            </a:r>
            <a:r>
              <a:rPr lang="ru-RU" b="1" i="1" dirty="0" err="1"/>
              <a:t>результатів</a:t>
            </a:r>
            <a:r>
              <a:rPr lang="ru-RU" b="1" i="1" dirty="0"/>
              <a:t> </a:t>
            </a:r>
            <a:r>
              <a:rPr lang="ru-RU" b="1" i="1" dirty="0" err="1"/>
              <a:t>навчання</a:t>
            </a:r>
            <a:r>
              <a:rPr lang="ru-RU" b="1" i="1" dirty="0"/>
              <a:t>.</a:t>
            </a:r>
          </a:p>
          <a:p>
            <a:pPr marL="0" indent="0">
              <a:buNone/>
            </a:pP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251501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2.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сучасної</a:t>
            </a:r>
            <a:r>
              <a:rPr lang="ru-RU" b="1" dirty="0"/>
              <a:t> </a:t>
            </a:r>
            <a:r>
              <a:rPr lang="ru-RU" b="1" dirty="0" err="1"/>
              <a:t>педагогічної</a:t>
            </a:r>
            <a:r>
              <a:rPr lang="ru-RU" b="1" dirty="0"/>
              <a:t> </a:t>
            </a:r>
            <a:r>
              <a:rPr lang="ru-RU" b="1" dirty="0" err="1"/>
              <a:t>технології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 err="1"/>
              <a:t>Педагогічна</a:t>
            </a:r>
            <a:r>
              <a:rPr lang="ru-RU" i="1" dirty="0"/>
              <a:t> </a:t>
            </a:r>
            <a:r>
              <a:rPr lang="ru-RU" i="1" dirty="0" err="1"/>
              <a:t>технологія</a:t>
            </a:r>
            <a:r>
              <a:rPr lang="ru-RU" i="1" dirty="0"/>
              <a:t> </a:t>
            </a:r>
            <a:r>
              <a:rPr lang="ru-RU" i="1" dirty="0" err="1"/>
              <a:t>функціонує</a:t>
            </a:r>
            <a:r>
              <a:rPr lang="ru-RU" i="1" dirty="0"/>
              <a:t> як наука,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досліджує</a:t>
            </a:r>
            <a:r>
              <a:rPr lang="ru-RU" i="1" dirty="0"/>
              <a:t> </a:t>
            </a:r>
            <a:r>
              <a:rPr lang="ru-RU" i="1" dirty="0" err="1"/>
              <a:t>найраціональніші</a:t>
            </a:r>
            <a:r>
              <a:rPr lang="ru-RU" i="1" dirty="0"/>
              <a:t> шляхи </a:t>
            </a:r>
            <a:r>
              <a:rPr lang="ru-RU" i="1" dirty="0" err="1"/>
              <a:t>навчання</a:t>
            </a:r>
            <a:r>
              <a:rPr lang="ru-RU" i="1" dirty="0"/>
              <a:t>, і як система </a:t>
            </a:r>
            <a:r>
              <a:rPr lang="ru-RU" i="1" dirty="0" err="1"/>
              <a:t>способів</a:t>
            </a:r>
            <a:r>
              <a:rPr lang="ru-RU" i="1" dirty="0"/>
              <a:t>, </a:t>
            </a:r>
            <a:r>
              <a:rPr lang="ru-RU" i="1" dirty="0" err="1"/>
              <a:t>принципів</a:t>
            </a:r>
            <a:r>
              <a:rPr lang="ru-RU" i="1" dirty="0"/>
              <a:t> і </a:t>
            </a:r>
            <a:r>
              <a:rPr lang="ru-RU" i="1" dirty="0" err="1"/>
              <a:t>регуляторів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застосовуються</a:t>
            </a:r>
            <a:r>
              <a:rPr lang="ru-RU" i="1" dirty="0"/>
              <a:t> у </a:t>
            </a:r>
            <a:r>
              <a:rPr lang="ru-RU" i="1" dirty="0" err="1"/>
              <a:t>навчанні</a:t>
            </a:r>
            <a:r>
              <a:rPr lang="ru-RU" i="1" dirty="0"/>
              <a:t>, і як </a:t>
            </a:r>
            <a:r>
              <a:rPr lang="ru-RU" i="1" dirty="0" err="1"/>
              <a:t>реальний</a:t>
            </a:r>
            <a:r>
              <a:rPr lang="ru-RU" i="1" dirty="0"/>
              <a:t> </a:t>
            </a:r>
            <a:r>
              <a:rPr lang="ru-RU" i="1" dirty="0" err="1"/>
              <a:t>процес</a:t>
            </a:r>
            <a:r>
              <a:rPr lang="ru-RU" i="1" dirty="0"/>
              <a:t> </a:t>
            </a:r>
            <a:r>
              <a:rPr lang="ru-RU" i="1" dirty="0" err="1"/>
              <a:t>навчання</a:t>
            </a:r>
            <a:r>
              <a:rPr lang="ru-RU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33340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910</Words>
  <Application>Microsoft Office PowerPoint</Application>
  <PresentationFormat>Экран (4:3)</PresentationFormat>
  <Paragraphs>109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Тема 2. Сутність та основні ознаки педагогічної технології</vt:lpstr>
      <vt:lpstr>План:</vt:lpstr>
      <vt:lpstr>1. Поняття педагогічної технології</vt:lpstr>
      <vt:lpstr>1. Поняття педагогічної технології</vt:lpstr>
      <vt:lpstr>1. Поняття педагогічної технології</vt:lpstr>
      <vt:lpstr>1. Поняття педагогічної технології</vt:lpstr>
      <vt:lpstr>1. Поняття педагогічної технології</vt:lpstr>
      <vt:lpstr>2. Основні якості сучасної педагогічної технології</vt:lpstr>
      <vt:lpstr>2. Основні якості сучасної педагогічної технології</vt:lpstr>
      <vt:lpstr>2. Основні якості сучасної педагогічної технології</vt:lpstr>
      <vt:lpstr>2. Основні якості сучасної педагогічної технології</vt:lpstr>
      <vt:lpstr>2. Основні якості сучасної педагогічної технології</vt:lpstr>
      <vt:lpstr>2. Основні якості сучасної педагогічної технології</vt:lpstr>
      <vt:lpstr>2. Основні якості сучасної педагогічної технології</vt:lpstr>
      <vt:lpstr>2. Основні якості сучасної педагогічної технології</vt:lpstr>
      <vt:lpstr>2. Основні якості сучасної педагогічної технології</vt:lpstr>
      <vt:lpstr>2. Основні якості сучасної педагогічної технології</vt:lpstr>
      <vt:lpstr>2. Основні якості сучасної педагогічної технології</vt:lpstr>
      <vt:lpstr>2. Основні якості сучасної педагогічної технології</vt:lpstr>
      <vt:lpstr>2. Основні якості сучасної педагогічної технології</vt:lpstr>
      <vt:lpstr>2. Основні якості сучасної педагогічної технології</vt:lpstr>
      <vt:lpstr>2. Основні якості сучасної педагогічної технології</vt:lpstr>
      <vt:lpstr>2. Основні якості сучасної педагогічної технології</vt:lpstr>
      <vt:lpstr>2. Основні якості сучасної педагогічної технології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 Сутність та основні ознаки педагогічної технології</dc:title>
  <dc:creator>user</dc:creator>
  <cp:lastModifiedBy>user</cp:lastModifiedBy>
  <cp:revision>7</cp:revision>
  <dcterms:created xsi:type="dcterms:W3CDTF">2021-02-25T19:11:39Z</dcterms:created>
  <dcterms:modified xsi:type="dcterms:W3CDTF">2021-02-25T20:24:00Z</dcterms:modified>
</cp:coreProperties>
</file>