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2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3" r:id="rId27"/>
    <p:sldId id="280" r:id="rId28"/>
    <p:sldId id="281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44" autoAdjust="0"/>
    <p:restoredTop sz="94660"/>
  </p:normalViewPr>
  <p:slideViewPr>
    <p:cSldViewPr snapToGrid="0">
      <p:cViewPr varScale="1">
        <p:scale>
          <a:sx n="79" d="100"/>
          <a:sy n="79" d="100"/>
        </p:scale>
        <p:origin x="6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E567E4-25BB-4373-B268-31CC27FBBCC2}" type="doc">
      <dgm:prSet loTypeId="urn:microsoft.com/office/officeart/2005/8/layout/arrow5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53C9880-766C-4166-B34A-9DA98AB45697}">
      <dgm:prSet phldrT="[Текст]"/>
      <dgm:spPr/>
      <dgm:t>
        <a:bodyPr/>
        <a:lstStyle/>
        <a:p>
          <a:r>
            <a:rPr lang="ru-UA" b="1" i="1" dirty="0" smtClean="0">
              <a:solidFill>
                <a:schemeClr val="bg1"/>
              </a:solidFill>
            </a:rPr>
            <a:t>Сфера використання </a:t>
          </a:r>
          <a:r>
            <a:rPr lang="ru-UA" i="1" dirty="0" smtClean="0">
              <a:solidFill>
                <a:schemeClr val="bg1"/>
              </a:solidFill>
            </a:rPr>
            <a:t>розмовного стилю – </a:t>
          </a:r>
          <a:r>
            <a:rPr lang="ru-UA" dirty="0" smtClean="0">
              <a:solidFill>
                <a:schemeClr val="bg1"/>
              </a:solidFill>
            </a:rPr>
            <a:t>щоденне </a:t>
          </a:r>
          <a:r>
            <a:rPr lang="ru-UA" b="1" dirty="0" smtClean="0">
              <a:solidFill>
                <a:srgbClr val="FF0000"/>
              </a:solidFill>
            </a:rPr>
            <a:t>неофіційне спілкування </a:t>
          </a:r>
          <a:r>
            <a:rPr lang="ru-UA" dirty="0" smtClean="0">
              <a:solidFill>
                <a:schemeClr val="bg1"/>
              </a:solidFill>
            </a:rPr>
            <a:t>у </a:t>
          </a:r>
          <a:r>
            <a:rPr lang="ru-UA" b="1" dirty="0" smtClean="0">
              <a:solidFill>
                <a:schemeClr val="bg1"/>
              </a:solidFill>
            </a:rPr>
            <a:t>побуті,</a:t>
          </a:r>
          <a:r>
            <a:rPr lang="ru-UA" dirty="0" smtClean="0">
              <a:solidFill>
                <a:schemeClr val="bg1"/>
              </a:solidFill>
            </a:rPr>
            <a:t> на виробництві, в навчальній, науковій та інших сферах життя.</a:t>
          </a:r>
          <a:endParaRPr lang="ru-RU" dirty="0">
            <a:solidFill>
              <a:schemeClr val="bg1"/>
            </a:solidFill>
          </a:endParaRPr>
        </a:p>
      </dgm:t>
    </dgm:pt>
    <dgm:pt modelId="{41402286-05C7-4C4B-85F7-3C2BFF0AD659}" type="parTrans" cxnId="{0F73A832-44CB-4EAA-A454-A193720364C7}">
      <dgm:prSet/>
      <dgm:spPr/>
      <dgm:t>
        <a:bodyPr/>
        <a:lstStyle/>
        <a:p>
          <a:endParaRPr lang="ru-RU"/>
        </a:p>
      </dgm:t>
    </dgm:pt>
    <dgm:pt modelId="{5F54C26A-7604-4D38-86EB-30B5B28114AB}" type="sibTrans" cxnId="{0F73A832-44CB-4EAA-A454-A193720364C7}">
      <dgm:prSet/>
      <dgm:spPr/>
      <dgm:t>
        <a:bodyPr/>
        <a:lstStyle/>
        <a:p>
          <a:endParaRPr lang="ru-RU"/>
        </a:p>
      </dgm:t>
    </dgm:pt>
    <dgm:pt modelId="{5FF3490D-B439-4EE3-921D-16DBDE6A97FA}">
      <dgm:prSet phldrT="[Текст]"/>
      <dgm:spPr/>
      <dgm:t>
        <a:bodyPr/>
        <a:lstStyle/>
        <a:p>
          <a:r>
            <a:rPr lang="ru-UA" b="1" i="1" dirty="0" smtClean="0">
              <a:solidFill>
                <a:schemeClr val="bg1"/>
              </a:solidFill>
            </a:rPr>
            <a:t>Основна мета стилю </a:t>
          </a:r>
          <a:r>
            <a:rPr lang="ru-UA" i="1" dirty="0" smtClean="0">
              <a:solidFill>
                <a:schemeClr val="bg1"/>
              </a:solidFill>
            </a:rPr>
            <a:t>– </a:t>
          </a:r>
          <a:r>
            <a:rPr lang="ru-UA" dirty="0" smtClean="0">
              <a:solidFill>
                <a:schemeClr val="bg1"/>
              </a:solidFill>
            </a:rPr>
            <a:t>бути засобом </a:t>
          </a:r>
          <a:r>
            <a:rPr lang="ru-UA" b="1" dirty="0" smtClean="0">
              <a:solidFill>
                <a:srgbClr val="FF0000"/>
              </a:solidFill>
            </a:rPr>
            <a:t>невимушеного спілкування</a:t>
          </a:r>
          <a:r>
            <a:rPr lang="ru-UA" dirty="0" smtClean="0">
              <a:solidFill>
                <a:schemeClr val="bg1"/>
              </a:solidFill>
            </a:rPr>
            <a:t>, живого обміну думками, з’ясування побутових стосунків між двома або кількома мовцями.</a:t>
          </a:r>
          <a:endParaRPr lang="ru-RU" dirty="0">
            <a:solidFill>
              <a:schemeClr val="bg1"/>
            </a:solidFill>
          </a:endParaRPr>
        </a:p>
      </dgm:t>
    </dgm:pt>
    <dgm:pt modelId="{F4CE54A3-3326-42BC-AC9C-7401A42DE89A}" type="parTrans" cxnId="{E71F8185-8823-4BC7-98C6-447D4317A3E1}">
      <dgm:prSet/>
      <dgm:spPr/>
      <dgm:t>
        <a:bodyPr/>
        <a:lstStyle/>
        <a:p>
          <a:endParaRPr lang="ru-RU"/>
        </a:p>
      </dgm:t>
    </dgm:pt>
    <dgm:pt modelId="{051C64BB-C52D-4629-965F-6A6C7D2BD93C}" type="sibTrans" cxnId="{E71F8185-8823-4BC7-98C6-447D4317A3E1}">
      <dgm:prSet/>
      <dgm:spPr/>
      <dgm:t>
        <a:bodyPr/>
        <a:lstStyle/>
        <a:p>
          <a:endParaRPr lang="ru-RU"/>
        </a:p>
      </dgm:t>
    </dgm:pt>
    <dgm:pt modelId="{28F4E3DC-113D-4550-892E-9E3E5E02A573}" type="pres">
      <dgm:prSet presAssocID="{72E567E4-25BB-4373-B268-31CC27FBBCC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77BDF1-7015-4028-8391-7F574DA26E63}" type="pres">
      <dgm:prSet presAssocID="{C53C9880-766C-4166-B34A-9DA98AB45697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341653-E668-4B8F-B320-802B988711B3}" type="pres">
      <dgm:prSet presAssocID="{5FF3490D-B439-4EE3-921D-16DBDE6A97FA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73A832-44CB-4EAA-A454-A193720364C7}" srcId="{72E567E4-25BB-4373-B268-31CC27FBBCC2}" destId="{C53C9880-766C-4166-B34A-9DA98AB45697}" srcOrd="0" destOrd="0" parTransId="{41402286-05C7-4C4B-85F7-3C2BFF0AD659}" sibTransId="{5F54C26A-7604-4D38-86EB-30B5B28114AB}"/>
    <dgm:cxn modelId="{5FCA2744-E785-44D6-A66A-96C620959EC0}" type="presOf" srcId="{C53C9880-766C-4166-B34A-9DA98AB45697}" destId="{8277BDF1-7015-4028-8391-7F574DA26E63}" srcOrd="0" destOrd="0" presId="urn:microsoft.com/office/officeart/2005/8/layout/arrow5"/>
    <dgm:cxn modelId="{E71F8185-8823-4BC7-98C6-447D4317A3E1}" srcId="{72E567E4-25BB-4373-B268-31CC27FBBCC2}" destId="{5FF3490D-B439-4EE3-921D-16DBDE6A97FA}" srcOrd="1" destOrd="0" parTransId="{F4CE54A3-3326-42BC-AC9C-7401A42DE89A}" sibTransId="{051C64BB-C52D-4629-965F-6A6C7D2BD93C}"/>
    <dgm:cxn modelId="{703052A2-1495-4CB6-AA17-59CF8AB69AA2}" type="presOf" srcId="{5FF3490D-B439-4EE3-921D-16DBDE6A97FA}" destId="{F6341653-E668-4B8F-B320-802B988711B3}" srcOrd="0" destOrd="0" presId="urn:microsoft.com/office/officeart/2005/8/layout/arrow5"/>
    <dgm:cxn modelId="{786C85D7-3355-46F2-AC08-D533D4B5DFF3}" type="presOf" srcId="{72E567E4-25BB-4373-B268-31CC27FBBCC2}" destId="{28F4E3DC-113D-4550-892E-9E3E5E02A573}" srcOrd="0" destOrd="0" presId="urn:microsoft.com/office/officeart/2005/8/layout/arrow5"/>
    <dgm:cxn modelId="{5D5E71DF-4369-491E-98E1-3858AC0473F0}" type="presParOf" srcId="{28F4E3DC-113D-4550-892E-9E3E5E02A573}" destId="{8277BDF1-7015-4028-8391-7F574DA26E63}" srcOrd="0" destOrd="0" presId="urn:microsoft.com/office/officeart/2005/8/layout/arrow5"/>
    <dgm:cxn modelId="{80EC25B8-DF3A-4CB7-B460-B19945E6465B}" type="presParOf" srcId="{28F4E3DC-113D-4550-892E-9E3E5E02A573}" destId="{F6341653-E668-4B8F-B320-802B988711B3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6AC543-5D7F-42EC-AF71-E836EDA9C0A2}" type="doc">
      <dgm:prSet loTypeId="urn:microsoft.com/office/officeart/2005/8/layout/bList2" loCatId="list" qsTypeId="urn:microsoft.com/office/officeart/2005/8/quickstyle/simple1" qsCatId="simple" csTypeId="urn:microsoft.com/office/officeart/2005/8/colors/colorful5" csCatId="colorful" phldr="1"/>
      <dgm:spPr/>
    </dgm:pt>
    <dgm:pt modelId="{0ACFA010-F8FF-4E9D-A5C8-684F53F35DDD}">
      <dgm:prSet phldrT="[Текст]"/>
      <dgm:spPr/>
      <dgm:t>
        <a:bodyPr/>
        <a:lstStyle/>
        <a:p>
          <a:r>
            <a:rPr lang="uk-UA" b="1" i="1" dirty="0" err="1" smtClean="0">
              <a:solidFill>
                <a:schemeClr val="bg1"/>
              </a:solidFill>
            </a:rPr>
            <a:t>розмовно</a:t>
          </a:r>
          <a:r>
            <a:rPr lang="uk-UA" b="1" i="1" dirty="0" smtClean="0">
              <a:solidFill>
                <a:schemeClr val="bg1"/>
              </a:solidFill>
            </a:rPr>
            <a:t>-</a:t>
          </a:r>
          <a:r>
            <a:rPr lang="ru-UA" b="1" i="1" dirty="0" smtClean="0">
              <a:solidFill>
                <a:schemeClr val="bg1"/>
              </a:solidFill>
            </a:rPr>
            <a:t>побутовий</a:t>
          </a:r>
          <a:endParaRPr lang="ru-RU" b="1" dirty="0">
            <a:solidFill>
              <a:schemeClr val="bg1"/>
            </a:solidFill>
          </a:endParaRPr>
        </a:p>
      </dgm:t>
    </dgm:pt>
    <dgm:pt modelId="{12FA05D4-8DB8-46F7-87A7-70EE54975CEA}" type="parTrans" cxnId="{BC245C1B-16DE-4863-BDFB-F66177523D62}">
      <dgm:prSet/>
      <dgm:spPr/>
      <dgm:t>
        <a:bodyPr/>
        <a:lstStyle/>
        <a:p>
          <a:endParaRPr lang="ru-RU"/>
        </a:p>
      </dgm:t>
    </dgm:pt>
    <dgm:pt modelId="{6335C580-37F5-45FC-A82D-548330366AE2}" type="sibTrans" cxnId="{BC245C1B-16DE-4863-BDFB-F66177523D62}">
      <dgm:prSet/>
      <dgm:spPr/>
      <dgm:t>
        <a:bodyPr/>
        <a:lstStyle/>
        <a:p>
          <a:endParaRPr lang="ru-RU"/>
        </a:p>
      </dgm:t>
    </dgm:pt>
    <dgm:pt modelId="{87A1D44A-ADA5-4B91-BE15-4F28379DCC01}">
      <dgm:prSet phldrT="[Текст]"/>
      <dgm:spPr/>
      <dgm:t>
        <a:bodyPr/>
        <a:lstStyle/>
        <a:p>
          <a:r>
            <a:rPr lang="uk-UA" b="1" i="1" dirty="0" err="1" smtClean="0">
              <a:solidFill>
                <a:schemeClr val="bg1"/>
              </a:solidFill>
            </a:rPr>
            <a:t>розмовно</a:t>
          </a:r>
          <a:r>
            <a:rPr lang="uk-UA" b="1" i="1" dirty="0" smtClean="0">
              <a:solidFill>
                <a:schemeClr val="bg1"/>
              </a:solidFill>
            </a:rPr>
            <a:t>-офіційний</a:t>
          </a:r>
          <a:endParaRPr lang="ru-RU" b="1" dirty="0">
            <a:solidFill>
              <a:schemeClr val="bg1"/>
            </a:solidFill>
          </a:endParaRPr>
        </a:p>
      </dgm:t>
    </dgm:pt>
    <dgm:pt modelId="{C3DC3C4D-40A8-45B8-8DE7-7A68D7BE7E3A}" type="parTrans" cxnId="{7E3B4CFC-AF55-4DAE-B9A1-EE0A4DCA0515}">
      <dgm:prSet/>
      <dgm:spPr/>
      <dgm:t>
        <a:bodyPr/>
        <a:lstStyle/>
        <a:p>
          <a:endParaRPr lang="ru-RU"/>
        </a:p>
      </dgm:t>
    </dgm:pt>
    <dgm:pt modelId="{C6C28493-E211-4F65-9B72-FD446120EDD2}" type="sibTrans" cxnId="{7E3B4CFC-AF55-4DAE-B9A1-EE0A4DCA0515}">
      <dgm:prSet/>
      <dgm:spPr/>
      <dgm:t>
        <a:bodyPr/>
        <a:lstStyle/>
        <a:p>
          <a:endParaRPr lang="ru-RU"/>
        </a:p>
      </dgm:t>
    </dgm:pt>
    <dgm:pt modelId="{9EB5D065-A379-416D-B99D-6CC4DBA2D2DC}">
      <dgm:prSet phldrT="[Текст]"/>
      <dgm:spPr/>
      <dgm:t>
        <a:bodyPr/>
        <a:lstStyle/>
        <a:p>
          <a:r>
            <a:rPr lang="ru-UA" b="1" i="1" dirty="0" smtClean="0">
              <a:solidFill>
                <a:schemeClr val="bg1"/>
              </a:solidFill>
            </a:rPr>
            <a:t>епістолярний</a:t>
          </a:r>
          <a:endParaRPr lang="ru-RU" b="1" dirty="0">
            <a:solidFill>
              <a:schemeClr val="bg1"/>
            </a:solidFill>
          </a:endParaRPr>
        </a:p>
      </dgm:t>
    </dgm:pt>
    <dgm:pt modelId="{A08DEBE8-D479-4FCF-932D-C102304A3DAD}" type="parTrans" cxnId="{947368BA-E5BB-4AC3-A4A8-0A2B39070BC8}">
      <dgm:prSet/>
      <dgm:spPr/>
      <dgm:t>
        <a:bodyPr/>
        <a:lstStyle/>
        <a:p>
          <a:endParaRPr lang="ru-RU"/>
        </a:p>
      </dgm:t>
    </dgm:pt>
    <dgm:pt modelId="{90DF50DE-FD43-4685-97EF-39C38EB7BC94}" type="sibTrans" cxnId="{947368BA-E5BB-4AC3-A4A8-0A2B39070BC8}">
      <dgm:prSet/>
      <dgm:spPr/>
      <dgm:t>
        <a:bodyPr/>
        <a:lstStyle/>
        <a:p>
          <a:endParaRPr lang="ru-RU"/>
        </a:p>
      </dgm:t>
    </dgm:pt>
    <dgm:pt modelId="{D4F4A17E-FB23-4A8B-B381-BD96C1FC9734}" type="pres">
      <dgm:prSet presAssocID="{AD6AC543-5D7F-42EC-AF71-E836EDA9C0A2}" presName="diagram" presStyleCnt="0">
        <dgm:presLayoutVars>
          <dgm:dir/>
          <dgm:animLvl val="lvl"/>
          <dgm:resizeHandles val="exact"/>
        </dgm:presLayoutVars>
      </dgm:prSet>
      <dgm:spPr/>
    </dgm:pt>
    <dgm:pt modelId="{1C598909-34F3-49B6-8CCB-5EC826AA5161}" type="pres">
      <dgm:prSet presAssocID="{0ACFA010-F8FF-4E9D-A5C8-684F53F35DDD}" presName="compNode" presStyleCnt="0"/>
      <dgm:spPr/>
    </dgm:pt>
    <dgm:pt modelId="{FB9B6559-B3CA-4464-A890-1F6FF97FF271}" type="pres">
      <dgm:prSet presAssocID="{0ACFA010-F8FF-4E9D-A5C8-684F53F35DDD}" presName="childRect" presStyleLbl="bgAcc1" presStyleIdx="0" presStyleCnt="3" custScaleX="106144" custScaleY="74845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37BE859-CC0C-4821-A6EE-C02F679DFA91}" type="pres">
      <dgm:prSet presAssocID="{0ACFA010-F8FF-4E9D-A5C8-684F53F35DD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240BEC-401B-422E-B354-DEF776C9A3B6}" type="pres">
      <dgm:prSet presAssocID="{0ACFA010-F8FF-4E9D-A5C8-684F53F35DDD}" presName="parentRect" presStyleLbl="alignNode1" presStyleIdx="0" presStyleCnt="3"/>
      <dgm:spPr/>
      <dgm:t>
        <a:bodyPr/>
        <a:lstStyle/>
        <a:p>
          <a:endParaRPr lang="ru-RU"/>
        </a:p>
      </dgm:t>
    </dgm:pt>
    <dgm:pt modelId="{0BAE9066-09C8-4446-A00F-80BF9CA51425}" type="pres">
      <dgm:prSet presAssocID="{0ACFA010-F8FF-4E9D-A5C8-684F53F35DDD}" presName="adorn" presStyleLbl="fgAccFollowNode1" presStyleIdx="0" presStyleCnt="3" custLinFactNeighborX="-18906" custLinFactNeighborY="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64627D4-42DF-483A-A26C-0F2931CA0846}" type="pres">
      <dgm:prSet presAssocID="{6335C580-37F5-45FC-A82D-548330366AE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7F2B27C-666A-4B3F-9FC6-6E5AE0B31150}" type="pres">
      <dgm:prSet presAssocID="{87A1D44A-ADA5-4B91-BE15-4F28379DCC01}" presName="compNode" presStyleCnt="0"/>
      <dgm:spPr/>
    </dgm:pt>
    <dgm:pt modelId="{0DCACE48-ED67-4BB9-A550-03E61F8AB685}" type="pres">
      <dgm:prSet presAssocID="{87A1D44A-ADA5-4B91-BE15-4F28379DCC01}" presName="childRect" presStyleLbl="bgAcc1" presStyleIdx="1" presStyleCnt="3" custScaleX="119283" custScaleY="80348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21D2609-1FAB-412E-8FC8-3F41AB391AD7}" type="pres">
      <dgm:prSet presAssocID="{87A1D44A-ADA5-4B91-BE15-4F28379DCC0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8C02E8-DDDD-4884-92C6-BCEC3797B444}" type="pres">
      <dgm:prSet presAssocID="{87A1D44A-ADA5-4B91-BE15-4F28379DCC01}" presName="parentRect" presStyleLbl="alignNode1" presStyleIdx="1" presStyleCnt="3"/>
      <dgm:spPr/>
      <dgm:t>
        <a:bodyPr/>
        <a:lstStyle/>
        <a:p>
          <a:endParaRPr lang="ru-RU"/>
        </a:p>
      </dgm:t>
    </dgm:pt>
    <dgm:pt modelId="{4D23E6F3-F918-4F26-808F-020A8C26C229}" type="pres">
      <dgm:prSet presAssocID="{87A1D44A-ADA5-4B91-BE15-4F28379DCC01}" presName="adorn" presStyleLbl="fgAccFollowNode1" presStyleIdx="1" presStyleCnt="3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7B3A72D5-0BA8-4AB6-9924-C1A0BAA4F0D6}" type="pres">
      <dgm:prSet presAssocID="{C6C28493-E211-4F65-9B72-FD446120EDD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F6936E0-F9F0-4F9D-85F8-A03BEF5E1F03}" type="pres">
      <dgm:prSet presAssocID="{9EB5D065-A379-416D-B99D-6CC4DBA2D2DC}" presName="compNode" presStyleCnt="0"/>
      <dgm:spPr/>
    </dgm:pt>
    <dgm:pt modelId="{056D54F3-9218-4F43-A324-CED23D493D41}" type="pres">
      <dgm:prSet presAssocID="{9EB5D065-A379-416D-B99D-6CC4DBA2D2DC}" presName="childRect" presStyleLbl="bgAcc1" presStyleIdx="2" presStyleCnt="3" custScaleY="8150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8374FE08-866E-43D5-833D-9807038B2E92}" type="pres">
      <dgm:prSet presAssocID="{9EB5D065-A379-416D-B99D-6CC4DBA2D2D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AB3498-03E9-4B11-8957-9405727D15D0}" type="pres">
      <dgm:prSet presAssocID="{9EB5D065-A379-416D-B99D-6CC4DBA2D2DC}" presName="parentRect" presStyleLbl="alignNode1" presStyleIdx="2" presStyleCnt="3"/>
      <dgm:spPr/>
      <dgm:t>
        <a:bodyPr/>
        <a:lstStyle/>
        <a:p>
          <a:endParaRPr lang="ru-RU"/>
        </a:p>
      </dgm:t>
    </dgm:pt>
    <dgm:pt modelId="{9107215E-F34A-4D61-8574-80BFDA2D1659}" type="pres">
      <dgm:prSet presAssocID="{9EB5D065-A379-416D-B99D-6CC4DBA2D2DC}" presName="adorn" presStyleLbl="fgAccFollowNode1" presStyleIdx="2" presStyleCnt="3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</dgm:ptLst>
  <dgm:cxnLst>
    <dgm:cxn modelId="{15681D48-D298-4150-A765-FE2F44FFDA46}" type="presOf" srcId="{87A1D44A-ADA5-4B91-BE15-4F28379DCC01}" destId="{8C8C02E8-DDDD-4884-92C6-BCEC3797B444}" srcOrd="1" destOrd="0" presId="urn:microsoft.com/office/officeart/2005/8/layout/bList2"/>
    <dgm:cxn modelId="{6BCCD8DD-724F-4E99-999F-709C064B42D9}" type="presOf" srcId="{C6C28493-E211-4F65-9B72-FD446120EDD2}" destId="{7B3A72D5-0BA8-4AB6-9924-C1A0BAA4F0D6}" srcOrd="0" destOrd="0" presId="urn:microsoft.com/office/officeart/2005/8/layout/bList2"/>
    <dgm:cxn modelId="{41DE559C-2441-4B8F-81B1-E817F2D0F4EF}" type="presOf" srcId="{0ACFA010-F8FF-4E9D-A5C8-684F53F35DDD}" destId="{137BE859-CC0C-4821-A6EE-C02F679DFA91}" srcOrd="0" destOrd="0" presId="urn:microsoft.com/office/officeart/2005/8/layout/bList2"/>
    <dgm:cxn modelId="{EB4868B1-4D9B-4590-BF6B-44A82A40FCFC}" type="presOf" srcId="{AD6AC543-5D7F-42EC-AF71-E836EDA9C0A2}" destId="{D4F4A17E-FB23-4A8B-B381-BD96C1FC9734}" srcOrd="0" destOrd="0" presId="urn:microsoft.com/office/officeart/2005/8/layout/bList2"/>
    <dgm:cxn modelId="{513BA699-D35E-4900-A389-E1D1E7B584F9}" type="presOf" srcId="{87A1D44A-ADA5-4B91-BE15-4F28379DCC01}" destId="{521D2609-1FAB-412E-8FC8-3F41AB391AD7}" srcOrd="0" destOrd="0" presId="urn:microsoft.com/office/officeart/2005/8/layout/bList2"/>
    <dgm:cxn modelId="{07C72B5A-B5B9-4EEA-A9CE-3081F989F028}" type="presOf" srcId="{9EB5D065-A379-416D-B99D-6CC4DBA2D2DC}" destId="{8374FE08-866E-43D5-833D-9807038B2E92}" srcOrd="0" destOrd="0" presId="urn:microsoft.com/office/officeart/2005/8/layout/bList2"/>
    <dgm:cxn modelId="{7E3B4CFC-AF55-4DAE-B9A1-EE0A4DCA0515}" srcId="{AD6AC543-5D7F-42EC-AF71-E836EDA9C0A2}" destId="{87A1D44A-ADA5-4B91-BE15-4F28379DCC01}" srcOrd="1" destOrd="0" parTransId="{C3DC3C4D-40A8-45B8-8DE7-7A68D7BE7E3A}" sibTransId="{C6C28493-E211-4F65-9B72-FD446120EDD2}"/>
    <dgm:cxn modelId="{50104609-CD10-41CF-90CB-1550A8BBD452}" type="presOf" srcId="{0ACFA010-F8FF-4E9D-A5C8-684F53F35DDD}" destId="{B8240BEC-401B-422E-B354-DEF776C9A3B6}" srcOrd="1" destOrd="0" presId="urn:microsoft.com/office/officeart/2005/8/layout/bList2"/>
    <dgm:cxn modelId="{A53AEDD5-6826-403A-9323-B592B14950A8}" type="presOf" srcId="{6335C580-37F5-45FC-A82D-548330366AE2}" destId="{C64627D4-42DF-483A-A26C-0F2931CA0846}" srcOrd="0" destOrd="0" presId="urn:microsoft.com/office/officeart/2005/8/layout/bList2"/>
    <dgm:cxn modelId="{947368BA-E5BB-4AC3-A4A8-0A2B39070BC8}" srcId="{AD6AC543-5D7F-42EC-AF71-E836EDA9C0A2}" destId="{9EB5D065-A379-416D-B99D-6CC4DBA2D2DC}" srcOrd="2" destOrd="0" parTransId="{A08DEBE8-D479-4FCF-932D-C102304A3DAD}" sibTransId="{90DF50DE-FD43-4685-97EF-39C38EB7BC94}"/>
    <dgm:cxn modelId="{BC245C1B-16DE-4863-BDFB-F66177523D62}" srcId="{AD6AC543-5D7F-42EC-AF71-E836EDA9C0A2}" destId="{0ACFA010-F8FF-4E9D-A5C8-684F53F35DDD}" srcOrd="0" destOrd="0" parTransId="{12FA05D4-8DB8-46F7-87A7-70EE54975CEA}" sibTransId="{6335C580-37F5-45FC-A82D-548330366AE2}"/>
    <dgm:cxn modelId="{1FB05A0E-23A9-4CBE-902C-AA598F6F83C8}" type="presOf" srcId="{9EB5D065-A379-416D-B99D-6CC4DBA2D2DC}" destId="{20AB3498-03E9-4B11-8957-9405727D15D0}" srcOrd="1" destOrd="0" presId="urn:microsoft.com/office/officeart/2005/8/layout/bList2"/>
    <dgm:cxn modelId="{3B80894A-F91F-4E43-9CFE-7C68AFA7C662}" type="presParOf" srcId="{D4F4A17E-FB23-4A8B-B381-BD96C1FC9734}" destId="{1C598909-34F3-49B6-8CCB-5EC826AA5161}" srcOrd="0" destOrd="0" presId="urn:microsoft.com/office/officeart/2005/8/layout/bList2"/>
    <dgm:cxn modelId="{DFF9618E-39B5-43BF-9254-DAD13CF98641}" type="presParOf" srcId="{1C598909-34F3-49B6-8CCB-5EC826AA5161}" destId="{FB9B6559-B3CA-4464-A890-1F6FF97FF271}" srcOrd="0" destOrd="0" presId="urn:microsoft.com/office/officeart/2005/8/layout/bList2"/>
    <dgm:cxn modelId="{9A954F5B-058A-4080-A57D-4AF6841DD2D8}" type="presParOf" srcId="{1C598909-34F3-49B6-8CCB-5EC826AA5161}" destId="{137BE859-CC0C-4821-A6EE-C02F679DFA91}" srcOrd="1" destOrd="0" presId="urn:microsoft.com/office/officeart/2005/8/layout/bList2"/>
    <dgm:cxn modelId="{D59E8DC7-98E5-4146-AC62-4D145DAF34A6}" type="presParOf" srcId="{1C598909-34F3-49B6-8CCB-5EC826AA5161}" destId="{B8240BEC-401B-422E-B354-DEF776C9A3B6}" srcOrd="2" destOrd="0" presId="urn:microsoft.com/office/officeart/2005/8/layout/bList2"/>
    <dgm:cxn modelId="{6D47CB9B-77B3-40CD-89D0-780B168D595A}" type="presParOf" srcId="{1C598909-34F3-49B6-8CCB-5EC826AA5161}" destId="{0BAE9066-09C8-4446-A00F-80BF9CA51425}" srcOrd="3" destOrd="0" presId="urn:microsoft.com/office/officeart/2005/8/layout/bList2"/>
    <dgm:cxn modelId="{1ACE9E86-FF6B-492D-B656-205A60648190}" type="presParOf" srcId="{D4F4A17E-FB23-4A8B-B381-BD96C1FC9734}" destId="{C64627D4-42DF-483A-A26C-0F2931CA0846}" srcOrd="1" destOrd="0" presId="urn:microsoft.com/office/officeart/2005/8/layout/bList2"/>
    <dgm:cxn modelId="{EAA2F7CB-09FC-40C7-9A0C-407B6D8A7455}" type="presParOf" srcId="{D4F4A17E-FB23-4A8B-B381-BD96C1FC9734}" destId="{47F2B27C-666A-4B3F-9FC6-6E5AE0B31150}" srcOrd="2" destOrd="0" presId="urn:microsoft.com/office/officeart/2005/8/layout/bList2"/>
    <dgm:cxn modelId="{012213D9-0ED1-4755-90B4-115EB4F5AC63}" type="presParOf" srcId="{47F2B27C-666A-4B3F-9FC6-6E5AE0B31150}" destId="{0DCACE48-ED67-4BB9-A550-03E61F8AB685}" srcOrd="0" destOrd="0" presId="urn:microsoft.com/office/officeart/2005/8/layout/bList2"/>
    <dgm:cxn modelId="{BB24D5D5-DEF8-49C5-854F-818094B48A3F}" type="presParOf" srcId="{47F2B27C-666A-4B3F-9FC6-6E5AE0B31150}" destId="{521D2609-1FAB-412E-8FC8-3F41AB391AD7}" srcOrd="1" destOrd="0" presId="urn:microsoft.com/office/officeart/2005/8/layout/bList2"/>
    <dgm:cxn modelId="{FB2D475D-79CB-4641-8706-E0156280DC7F}" type="presParOf" srcId="{47F2B27C-666A-4B3F-9FC6-6E5AE0B31150}" destId="{8C8C02E8-DDDD-4884-92C6-BCEC3797B444}" srcOrd="2" destOrd="0" presId="urn:microsoft.com/office/officeart/2005/8/layout/bList2"/>
    <dgm:cxn modelId="{F3247A27-5A53-4810-891E-D87A19184F10}" type="presParOf" srcId="{47F2B27C-666A-4B3F-9FC6-6E5AE0B31150}" destId="{4D23E6F3-F918-4F26-808F-020A8C26C229}" srcOrd="3" destOrd="0" presId="urn:microsoft.com/office/officeart/2005/8/layout/bList2"/>
    <dgm:cxn modelId="{45C9D8B9-B48F-4EF1-884B-EE78056D2E42}" type="presParOf" srcId="{D4F4A17E-FB23-4A8B-B381-BD96C1FC9734}" destId="{7B3A72D5-0BA8-4AB6-9924-C1A0BAA4F0D6}" srcOrd="3" destOrd="0" presId="urn:microsoft.com/office/officeart/2005/8/layout/bList2"/>
    <dgm:cxn modelId="{A1BE3E29-81EB-4A54-A5F1-864C2DE9BBC6}" type="presParOf" srcId="{D4F4A17E-FB23-4A8B-B381-BD96C1FC9734}" destId="{BF6936E0-F9F0-4F9D-85F8-A03BEF5E1F03}" srcOrd="4" destOrd="0" presId="urn:microsoft.com/office/officeart/2005/8/layout/bList2"/>
    <dgm:cxn modelId="{807C96AD-8585-4CED-9E70-6C18F039BE0C}" type="presParOf" srcId="{BF6936E0-F9F0-4F9D-85F8-A03BEF5E1F03}" destId="{056D54F3-9218-4F43-A324-CED23D493D41}" srcOrd="0" destOrd="0" presId="urn:microsoft.com/office/officeart/2005/8/layout/bList2"/>
    <dgm:cxn modelId="{D8753BE6-EDA2-439E-A97E-C533FE1A5BF1}" type="presParOf" srcId="{BF6936E0-F9F0-4F9D-85F8-A03BEF5E1F03}" destId="{8374FE08-866E-43D5-833D-9807038B2E92}" srcOrd="1" destOrd="0" presId="urn:microsoft.com/office/officeart/2005/8/layout/bList2"/>
    <dgm:cxn modelId="{F796D846-7F31-4EB1-92CE-E312B3C39DDD}" type="presParOf" srcId="{BF6936E0-F9F0-4F9D-85F8-A03BEF5E1F03}" destId="{20AB3498-03E9-4B11-8957-9405727D15D0}" srcOrd="2" destOrd="0" presId="urn:microsoft.com/office/officeart/2005/8/layout/bList2"/>
    <dgm:cxn modelId="{779E43F3-02AA-4429-91E0-0BC0AF31F4A3}" type="presParOf" srcId="{BF6936E0-F9F0-4F9D-85F8-A03BEF5E1F03}" destId="{9107215E-F34A-4D61-8574-80BFDA2D1659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5D945B-2A2A-410B-B11E-C3F0468C6B27}" type="doc">
      <dgm:prSet loTypeId="urn:microsoft.com/office/officeart/2009/3/layout/OpposingIdeas" loCatId="relationship" qsTypeId="urn:microsoft.com/office/officeart/2005/8/quickstyle/3d3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0C36688B-E2A2-46A5-8B75-E6A7FDF98F13}">
      <dgm:prSet phldrT="[Текст]" custT="1"/>
      <dgm:spPr/>
      <dgm:t>
        <a:bodyPr/>
        <a:lstStyle/>
        <a:p>
          <a:r>
            <a:rPr lang="ru-UA" sz="2000" b="1" dirty="0" smtClean="0">
              <a:solidFill>
                <a:schemeClr val="bg1"/>
              </a:solidFill>
            </a:rPr>
            <a:t>за кількістю мовців</a:t>
          </a:r>
          <a:endParaRPr lang="ru-RU" sz="2000" b="1" dirty="0">
            <a:solidFill>
              <a:schemeClr val="bg1"/>
            </a:solidFill>
          </a:endParaRPr>
        </a:p>
      </dgm:t>
    </dgm:pt>
    <dgm:pt modelId="{2A2DFAB8-0ADA-4205-B0AF-F810F1119285}" type="parTrans" cxnId="{30F87C01-5FC4-4339-B439-0CDDF16AF68E}">
      <dgm:prSet/>
      <dgm:spPr/>
      <dgm:t>
        <a:bodyPr/>
        <a:lstStyle/>
        <a:p>
          <a:endParaRPr lang="ru-RU"/>
        </a:p>
      </dgm:t>
    </dgm:pt>
    <dgm:pt modelId="{02069301-795C-4A46-A5BC-B71CA8577AF4}" type="sibTrans" cxnId="{30F87C01-5FC4-4339-B439-0CDDF16AF68E}">
      <dgm:prSet/>
      <dgm:spPr/>
      <dgm:t>
        <a:bodyPr/>
        <a:lstStyle/>
        <a:p>
          <a:endParaRPr lang="ru-RU"/>
        </a:p>
      </dgm:t>
    </dgm:pt>
    <dgm:pt modelId="{5A399D8B-BBB7-4BB4-88ED-94DF9282D4B2}">
      <dgm:prSet phldrT="[Текст]" custT="1"/>
      <dgm:spPr/>
      <dgm:t>
        <a:bodyPr/>
        <a:lstStyle/>
        <a:p>
          <a:r>
            <a:rPr lang="ru-UA" sz="2400" b="1" dirty="0" smtClean="0">
              <a:solidFill>
                <a:srgbClr val="FFFF00"/>
              </a:solidFill>
            </a:rPr>
            <a:t>монологічні, діалогічні, полілогічні жанри</a:t>
          </a:r>
          <a:endParaRPr lang="ru-RU" sz="2400" b="1" dirty="0">
            <a:solidFill>
              <a:srgbClr val="FFFF00"/>
            </a:solidFill>
          </a:endParaRPr>
        </a:p>
      </dgm:t>
    </dgm:pt>
    <dgm:pt modelId="{50B197C3-4479-425E-B9C1-E9F70D71A6AD}" type="parTrans" cxnId="{61E2A7F1-D51E-411B-BF28-5630B7CAC8BC}">
      <dgm:prSet/>
      <dgm:spPr/>
      <dgm:t>
        <a:bodyPr/>
        <a:lstStyle/>
        <a:p>
          <a:endParaRPr lang="ru-RU"/>
        </a:p>
      </dgm:t>
    </dgm:pt>
    <dgm:pt modelId="{9F324F03-34F2-4753-9561-39643944FA2D}" type="sibTrans" cxnId="{61E2A7F1-D51E-411B-BF28-5630B7CAC8BC}">
      <dgm:prSet/>
      <dgm:spPr/>
      <dgm:t>
        <a:bodyPr/>
        <a:lstStyle/>
        <a:p>
          <a:endParaRPr lang="ru-RU"/>
        </a:p>
      </dgm:t>
    </dgm:pt>
    <dgm:pt modelId="{D0E96C25-ED33-4628-BA22-2FD9084119AE}">
      <dgm:prSet phldrT="[Текст]"/>
      <dgm:spPr/>
      <dgm:t>
        <a:bodyPr/>
        <a:lstStyle/>
        <a:p>
          <a:r>
            <a:rPr lang="ru-UA" b="1" dirty="0" smtClean="0">
              <a:solidFill>
                <a:schemeClr val="bg1"/>
              </a:solidFill>
            </a:rPr>
            <a:t>за цільовою спрямованістю, характером ситуації </a:t>
          </a:r>
          <a:r>
            <a:rPr lang="uk-UA" b="1" dirty="0" smtClean="0">
              <a:solidFill>
                <a:schemeClr val="bg1"/>
              </a:solidFill>
            </a:rPr>
            <a:t>та</a:t>
          </a:r>
          <a:r>
            <a:rPr lang="ru-UA" b="1" dirty="0" smtClean="0">
              <a:solidFill>
                <a:schemeClr val="bg1"/>
              </a:solidFill>
            </a:rPr>
            <a:t> соціальними ролями учасників спілкування</a:t>
          </a:r>
          <a:endParaRPr lang="ru-RU" b="1" dirty="0">
            <a:solidFill>
              <a:schemeClr val="bg1"/>
            </a:solidFill>
          </a:endParaRPr>
        </a:p>
      </dgm:t>
    </dgm:pt>
    <dgm:pt modelId="{A652E6E1-1ADC-4558-8570-837116DEDCB4}" type="parTrans" cxnId="{AD777EA9-3CB7-4B6F-AEC6-61279ED48BF7}">
      <dgm:prSet/>
      <dgm:spPr/>
      <dgm:t>
        <a:bodyPr/>
        <a:lstStyle/>
        <a:p>
          <a:endParaRPr lang="ru-RU"/>
        </a:p>
      </dgm:t>
    </dgm:pt>
    <dgm:pt modelId="{5BCE12F1-0443-407B-99FE-C548FD8B3467}" type="sibTrans" cxnId="{AD777EA9-3CB7-4B6F-AEC6-61279ED48BF7}">
      <dgm:prSet/>
      <dgm:spPr/>
      <dgm:t>
        <a:bodyPr/>
        <a:lstStyle/>
        <a:p>
          <a:endParaRPr lang="ru-RU"/>
        </a:p>
      </dgm:t>
    </dgm:pt>
    <dgm:pt modelId="{853805FE-6714-4290-B61A-644CA9B0DFF4}">
      <dgm:prSet phldrT="[Текст]" custT="1"/>
      <dgm:spPr/>
      <dgm:t>
        <a:bodyPr/>
        <a:lstStyle/>
        <a:p>
          <a:r>
            <a:rPr lang="ru-UA" sz="1400" b="1" dirty="0" smtClean="0">
              <a:solidFill>
                <a:srgbClr val="FFFF00"/>
              </a:solidFill>
            </a:rPr>
            <a:t>сімейна розмова, </a:t>
          </a:r>
          <a:endParaRPr lang="uk-UA" sz="1400" b="1" dirty="0" smtClean="0">
            <a:solidFill>
              <a:srgbClr val="FFFF00"/>
            </a:solidFill>
          </a:endParaRPr>
        </a:p>
        <a:p>
          <a:r>
            <a:rPr lang="ru-UA" sz="1400" b="1" dirty="0" smtClean="0">
              <a:solidFill>
                <a:srgbClr val="FFFF00"/>
              </a:solidFill>
            </a:rPr>
            <a:t>діалог співробітників на побутові </a:t>
          </a:r>
          <a:r>
            <a:rPr lang="uk-UA" sz="1400" b="1" dirty="0" smtClean="0">
              <a:solidFill>
                <a:srgbClr val="FFFF00"/>
              </a:solidFill>
            </a:rPr>
            <a:t>й</a:t>
          </a:r>
          <a:r>
            <a:rPr lang="ru-UA" sz="1400" b="1" dirty="0" smtClean="0">
              <a:solidFill>
                <a:srgbClr val="FFFF00"/>
              </a:solidFill>
            </a:rPr>
            <a:t> професійні теми, </a:t>
          </a:r>
          <a:endParaRPr lang="uk-UA" sz="1400" b="1" dirty="0" smtClean="0">
            <a:solidFill>
              <a:srgbClr val="FFFF00"/>
            </a:solidFill>
          </a:endParaRPr>
        </a:p>
        <a:p>
          <a:r>
            <a:rPr lang="ru-UA" sz="1400" b="1" dirty="0" smtClean="0">
              <a:solidFill>
                <a:srgbClr val="FFFF00"/>
              </a:solidFill>
            </a:rPr>
            <a:t>суперечка, </a:t>
          </a:r>
          <a:endParaRPr lang="uk-UA" sz="1400" b="1" dirty="0" smtClean="0">
            <a:solidFill>
              <a:srgbClr val="FFFF00"/>
            </a:solidFill>
          </a:endParaRPr>
        </a:p>
        <a:p>
          <a:r>
            <a:rPr lang="ru-UA" sz="1400" b="1" dirty="0" smtClean="0">
              <a:solidFill>
                <a:srgbClr val="FFFF00"/>
              </a:solidFill>
            </a:rPr>
            <a:t>телефонна розмова, побутова монологічна оповідь,</a:t>
          </a:r>
          <a:endParaRPr lang="uk-UA" sz="1400" b="1" dirty="0" smtClean="0">
            <a:solidFill>
              <a:srgbClr val="FFFF00"/>
            </a:solidFill>
          </a:endParaRPr>
        </a:p>
        <a:p>
          <a:r>
            <a:rPr lang="ru-UA" sz="1400" b="1" dirty="0" smtClean="0">
              <a:solidFill>
                <a:srgbClr val="FFFF00"/>
              </a:solidFill>
            </a:rPr>
            <a:t> </a:t>
          </a:r>
          <a:r>
            <a:rPr lang="uk-UA" sz="1400" b="1" dirty="0" err="1" smtClean="0">
              <a:solidFill>
                <a:srgbClr val="FFFF00"/>
              </a:solidFill>
            </a:rPr>
            <a:t>привіта</a:t>
          </a:r>
          <a:r>
            <a:rPr lang="ru-UA" sz="1400" b="1" dirty="0" smtClean="0">
              <a:solidFill>
                <a:srgbClr val="FFFF00"/>
              </a:solidFill>
            </a:rPr>
            <a:t>ння,</a:t>
          </a:r>
          <a:endParaRPr lang="uk-UA" sz="1400" b="1" dirty="0" smtClean="0">
            <a:solidFill>
              <a:srgbClr val="FFFF00"/>
            </a:solidFill>
          </a:endParaRPr>
        </a:p>
        <a:p>
          <a:r>
            <a:rPr lang="ru-UA" sz="1400" b="1" dirty="0" smtClean="0">
              <a:solidFill>
                <a:srgbClr val="FFFF00"/>
              </a:solidFill>
            </a:rPr>
            <a:t> прощання, </a:t>
          </a:r>
          <a:endParaRPr lang="uk-UA" sz="1400" b="1" dirty="0" smtClean="0">
            <a:solidFill>
              <a:srgbClr val="FFFF00"/>
            </a:solidFill>
          </a:endParaRPr>
        </a:p>
        <a:p>
          <a:r>
            <a:rPr lang="ru-UA" sz="1400" b="1" dirty="0" smtClean="0">
              <a:solidFill>
                <a:srgbClr val="FFFF00"/>
              </a:solidFill>
            </a:rPr>
            <a:t>тост,</a:t>
          </a:r>
          <a:endParaRPr lang="uk-UA" sz="1400" b="1" dirty="0" smtClean="0">
            <a:solidFill>
              <a:srgbClr val="FFFF00"/>
            </a:solidFill>
          </a:endParaRPr>
        </a:p>
        <a:p>
          <a:r>
            <a:rPr lang="ru-UA" sz="1400" b="1" dirty="0" smtClean="0">
              <a:solidFill>
                <a:srgbClr val="FFFF00"/>
              </a:solidFill>
            </a:rPr>
            <a:t> комплімент, </a:t>
          </a:r>
          <a:endParaRPr lang="uk-UA" sz="1400" b="1" dirty="0" smtClean="0">
            <a:solidFill>
              <a:srgbClr val="FFFF00"/>
            </a:solidFill>
          </a:endParaRPr>
        </a:p>
        <a:p>
          <a:r>
            <a:rPr lang="ru-UA" sz="1400" b="1" dirty="0" smtClean="0">
              <a:solidFill>
                <a:srgbClr val="FFFF00"/>
              </a:solidFill>
            </a:rPr>
            <a:t>вибачення </a:t>
          </a:r>
          <a:endParaRPr lang="ru-RU" sz="1400" b="1" dirty="0">
            <a:solidFill>
              <a:srgbClr val="FFFF00"/>
            </a:solidFill>
          </a:endParaRPr>
        </a:p>
      </dgm:t>
    </dgm:pt>
    <dgm:pt modelId="{F31FCF1F-A0C0-4529-8459-07DD9B7740E2}" type="parTrans" cxnId="{18C131B1-4D29-48F5-A9DF-40A17BA5543B}">
      <dgm:prSet/>
      <dgm:spPr/>
      <dgm:t>
        <a:bodyPr/>
        <a:lstStyle/>
        <a:p>
          <a:endParaRPr lang="ru-RU"/>
        </a:p>
      </dgm:t>
    </dgm:pt>
    <dgm:pt modelId="{C3643AB5-7000-47B1-81F6-3274BB583795}" type="sibTrans" cxnId="{18C131B1-4D29-48F5-A9DF-40A17BA5543B}">
      <dgm:prSet/>
      <dgm:spPr/>
      <dgm:t>
        <a:bodyPr/>
        <a:lstStyle/>
        <a:p>
          <a:endParaRPr lang="ru-RU"/>
        </a:p>
      </dgm:t>
    </dgm:pt>
    <dgm:pt modelId="{F8D2ACD7-ED34-41D9-959D-D4E08939D247}" type="pres">
      <dgm:prSet presAssocID="{DF5D945B-2A2A-410B-B11E-C3F0468C6B27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376706-77A5-4625-B063-1705B0F274C5}" type="pres">
      <dgm:prSet presAssocID="{DF5D945B-2A2A-410B-B11E-C3F0468C6B27}" presName="Background" presStyleLbl="node1" presStyleIdx="0" presStyleCnt="1"/>
      <dgm:spPr/>
    </dgm:pt>
    <dgm:pt modelId="{0133D97D-8D0C-46D9-9719-415A4C2476A6}" type="pres">
      <dgm:prSet presAssocID="{DF5D945B-2A2A-410B-B11E-C3F0468C6B27}" presName="Divider" presStyleLbl="callout" presStyleIdx="0" presStyleCnt="1"/>
      <dgm:spPr/>
    </dgm:pt>
    <dgm:pt modelId="{EC13C5AF-560A-4C00-A3F2-8D1AADA77F26}" type="pres">
      <dgm:prSet presAssocID="{DF5D945B-2A2A-410B-B11E-C3F0468C6B27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1B6889-1B43-49BC-9550-64A4B9885069}" type="pres">
      <dgm:prSet presAssocID="{DF5D945B-2A2A-410B-B11E-C3F0468C6B27}" presName="ChildText2" presStyleLbl="revTx" presStyleIdx="0" presStyleCnt="0" custScaleY="1133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F89677-4B87-4D29-9A66-E7CC7573655D}" type="pres">
      <dgm:prSet presAssocID="{DF5D945B-2A2A-410B-B11E-C3F0468C6B27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9FD6162A-BC33-4CE7-B1DA-D1A8B1192001}" type="pres">
      <dgm:prSet presAssocID="{DF5D945B-2A2A-410B-B11E-C3F0468C6B27}" presName="ParentShape1" presStyleLbl="alignImgPlace1" presStyleIdx="0" presStyleCnt="2">
        <dgm:presLayoutVars/>
      </dgm:prSet>
      <dgm:spPr/>
      <dgm:t>
        <a:bodyPr/>
        <a:lstStyle/>
        <a:p>
          <a:endParaRPr lang="ru-RU"/>
        </a:p>
      </dgm:t>
    </dgm:pt>
    <dgm:pt modelId="{53D61FE8-7374-48EA-BE39-B279FA9C96E5}" type="pres">
      <dgm:prSet presAssocID="{DF5D945B-2A2A-410B-B11E-C3F0468C6B27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8D6E1489-7F3E-431A-8574-2CBE5D15C502}" type="pres">
      <dgm:prSet presAssocID="{DF5D945B-2A2A-410B-B11E-C3F0468C6B27}" presName="ParentShape2" presStyleLbl="alignImgPlace1" presStyleIdx="1" presStyleCnt="2" custScaleX="310475" custScaleY="97110" custLinFactNeighborX="66650" custLinFactNeighborY="-4057">
        <dgm:presLayoutVars/>
      </dgm:prSet>
      <dgm:spPr/>
      <dgm:t>
        <a:bodyPr/>
        <a:lstStyle/>
        <a:p>
          <a:endParaRPr lang="ru-RU"/>
        </a:p>
      </dgm:t>
    </dgm:pt>
  </dgm:ptLst>
  <dgm:cxnLst>
    <dgm:cxn modelId="{741F31DB-9214-4D81-AD18-0C360330A0E8}" type="presOf" srcId="{D0E96C25-ED33-4628-BA22-2FD9084119AE}" destId="{53D61FE8-7374-48EA-BE39-B279FA9C96E5}" srcOrd="0" destOrd="0" presId="urn:microsoft.com/office/officeart/2009/3/layout/OpposingIdeas"/>
    <dgm:cxn modelId="{18C131B1-4D29-48F5-A9DF-40A17BA5543B}" srcId="{D0E96C25-ED33-4628-BA22-2FD9084119AE}" destId="{853805FE-6714-4290-B61A-644CA9B0DFF4}" srcOrd="0" destOrd="0" parTransId="{F31FCF1F-A0C0-4529-8459-07DD9B7740E2}" sibTransId="{C3643AB5-7000-47B1-81F6-3274BB583795}"/>
    <dgm:cxn modelId="{30F87C01-5FC4-4339-B439-0CDDF16AF68E}" srcId="{DF5D945B-2A2A-410B-B11E-C3F0468C6B27}" destId="{0C36688B-E2A2-46A5-8B75-E6A7FDF98F13}" srcOrd="0" destOrd="0" parTransId="{2A2DFAB8-0ADA-4205-B0AF-F810F1119285}" sibTransId="{02069301-795C-4A46-A5BC-B71CA8577AF4}"/>
    <dgm:cxn modelId="{0424A113-317C-40BE-A619-67C9E2E70627}" type="presOf" srcId="{0C36688B-E2A2-46A5-8B75-E6A7FDF98F13}" destId="{37F89677-4B87-4D29-9A66-E7CC7573655D}" srcOrd="0" destOrd="0" presId="urn:microsoft.com/office/officeart/2009/3/layout/OpposingIdeas"/>
    <dgm:cxn modelId="{BE08FBD1-6235-43A6-9BD5-62D3FD701025}" type="presOf" srcId="{853805FE-6714-4290-B61A-644CA9B0DFF4}" destId="{481B6889-1B43-49BC-9550-64A4B9885069}" srcOrd="0" destOrd="0" presId="urn:microsoft.com/office/officeart/2009/3/layout/OpposingIdeas"/>
    <dgm:cxn modelId="{77597D3C-0233-41CB-AFD7-67C609B92B1D}" type="presOf" srcId="{5A399D8B-BBB7-4BB4-88ED-94DF9282D4B2}" destId="{EC13C5AF-560A-4C00-A3F2-8D1AADA77F26}" srcOrd="0" destOrd="0" presId="urn:microsoft.com/office/officeart/2009/3/layout/OpposingIdeas"/>
    <dgm:cxn modelId="{61E2A7F1-D51E-411B-BF28-5630B7CAC8BC}" srcId="{0C36688B-E2A2-46A5-8B75-E6A7FDF98F13}" destId="{5A399D8B-BBB7-4BB4-88ED-94DF9282D4B2}" srcOrd="0" destOrd="0" parTransId="{50B197C3-4479-425E-B9C1-E9F70D71A6AD}" sibTransId="{9F324F03-34F2-4753-9561-39643944FA2D}"/>
    <dgm:cxn modelId="{F6624929-CC80-4A7A-9D2E-5684192C8423}" type="presOf" srcId="{DF5D945B-2A2A-410B-B11E-C3F0468C6B27}" destId="{F8D2ACD7-ED34-41D9-959D-D4E08939D247}" srcOrd="0" destOrd="0" presId="urn:microsoft.com/office/officeart/2009/3/layout/OpposingIdeas"/>
    <dgm:cxn modelId="{37E2DEC0-4EE9-4B19-8674-676F983FFDFF}" type="presOf" srcId="{0C36688B-E2A2-46A5-8B75-E6A7FDF98F13}" destId="{9FD6162A-BC33-4CE7-B1DA-D1A8B1192001}" srcOrd="1" destOrd="0" presId="urn:microsoft.com/office/officeart/2009/3/layout/OpposingIdeas"/>
    <dgm:cxn modelId="{AD777EA9-3CB7-4B6F-AEC6-61279ED48BF7}" srcId="{DF5D945B-2A2A-410B-B11E-C3F0468C6B27}" destId="{D0E96C25-ED33-4628-BA22-2FD9084119AE}" srcOrd="1" destOrd="0" parTransId="{A652E6E1-1ADC-4558-8570-837116DEDCB4}" sibTransId="{5BCE12F1-0443-407B-99FE-C548FD8B3467}"/>
    <dgm:cxn modelId="{185438E1-85D9-475C-B0A1-A091E8B97A70}" type="presOf" srcId="{D0E96C25-ED33-4628-BA22-2FD9084119AE}" destId="{8D6E1489-7F3E-431A-8574-2CBE5D15C502}" srcOrd="1" destOrd="0" presId="urn:microsoft.com/office/officeart/2009/3/layout/OpposingIdeas"/>
    <dgm:cxn modelId="{A9085166-6ECF-4E89-9EA0-10F7EE3F9002}" type="presParOf" srcId="{F8D2ACD7-ED34-41D9-959D-D4E08939D247}" destId="{82376706-77A5-4625-B063-1705B0F274C5}" srcOrd="0" destOrd="0" presId="urn:microsoft.com/office/officeart/2009/3/layout/OpposingIdeas"/>
    <dgm:cxn modelId="{E1DD63CE-886E-4D02-B3E2-B478169DE18F}" type="presParOf" srcId="{F8D2ACD7-ED34-41D9-959D-D4E08939D247}" destId="{0133D97D-8D0C-46D9-9719-415A4C2476A6}" srcOrd="1" destOrd="0" presId="urn:microsoft.com/office/officeart/2009/3/layout/OpposingIdeas"/>
    <dgm:cxn modelId="{6D7AA822-966A-4AE1-840E-A6F18842C33E}" type="presParOf" srcId="{F8D2ACD7-ED34-41D9-959D-D4E08939D247}" destId="{EC13C5AF-560A-4C00-A3F2-8D1AADA77F26}" srcOrd="2" destOrd="0" presId="urn:microsoft.com/office/officeart/2009/3/layout/OpposingIdeas"/>
    <dgm:cxn modelId="{ECFB90E2-63B2-40F6-B2C8-53822AB48F7B}" type="presParOf" srcId="{F8D2ACD7-ED34-41D9-959D-D4E08939D247}" destId="{481B6889-1B43-49BC-9550-64A4B9885069}" srcOrd="3" destOrd="0" presId="urn:microsoft.com/office/officeart/2009/3/layout/OpposingIdeas"/>
    <dgm:cxn modelId="{4F612E2C-922F-4D39-B4EC-BA9F1F3A7C91}" type="presParOf" srcId="{F8D2ACD7-ED34-41D9-959D-D4E08939D247}" destId="{37F89677-4B87-4D29-9A66-E7CC7573655D}" srcOrd="4" destOrd="0" presId="urn:microsoft.com/office/officeart/2009/3/layout/OpposingIdeas"/>
    <dgm:cxn modelId="{C479A85A-D00B-46BA-AE12-AA213DF66E21}" type="presParOf" srcId="{F8D2ACD7-ED34-41D9-959D-D4E08939D247}" destId="{9FD6162A-BC33-4CE7-B1DA-D1A8B1192001}" srcOrd="5" destOrd="0" presId="urn:microsoft.com/office/officeart/2009/3/layout/OpposingIdeas"/>
    <dgm:cxn modelId="{2EA31010-4AC4-4940-8603-51FB1D8FA428}" type="presParOf" srcId="{F8D2ACD7-ED34-41D9-959D-D4E08939D247}" destId="{53D61FE8-7374-48EA-BE39-B279FA9C96E5}" srcOrd="6" destOrd="0" presId="urn:microsoft.com/office/officeart/2009/3/layout/OpposingIdeas"/>
    <dgm:cxn modelId="{7AC65621-9319-4389-BB90-3F486B32C6D4}" type="presParOf" srcId="{F8D2ACD7-ED34-41D9-959D-D4E08939D247}" destId="{8D6E1489-7F3E-431A-8574-2CBE5D15C502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8F0BB5-1036-426E-A0DF-7CBC0B0CAAF3}" type="doc">
      <dgm:prSet loTypeId="urn:microsoft.com/office/officeart/2009/layout/ReverseList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24F689F-EDDE-4B42-83FC-E90618AFA395}">
      <dgm:prSet phldrT="[Текст]"/>
      <dgm:spPr/>
      <dgm:t>
        <a:bodyPr/>
        <a:lstStyle/>
        <a:p>
          <a:r>
            <a:rPr lang="uk-UA" b="1" dirty="0" err="1" smtClean="0">
              <a:solidFill>
                <a:schemeClr val="bg1"/>
              </a:solidFill>
            </a:rPr>
            <a:t>Розмовно</a:t>
          </a:r>
          <a:r>
            <a:rPr lang="uk-UA" b="1" dirty="0" smtClean="0">
              <a:solidFill>
                <a:schemeClr val="bg1"/>
              </a:solidFill>
            </a:rPr>
            <a:t>-офіційний</a:t>
          </a:r>
          <a:endParaRPr lang="ru-RU" b="1" dirty="0">
            <a:solidFill>
              <a:schemeClr val="bg1"/>
            </a:solidFill>
          </a:endParaRPr>
        </a:p>
      </dgm:t>
    </dgm:pt>
    <dgm:pt modelId="{B1397617-5022-4357-97E2-80480A1614FC}" type="parTrans" cxnId="{4E74C725-4091-4C79-81EF-41CBD3977482}">
      <dgm:prSet/>
      <dgm:spPr/>
      <dgm:t>
        <a:bodyPr/>
        <a:lstStyle/>
        <a:p>
          <a:endParaRPr lang="ru-RU"/>
        </a:p>
      </dgm:t>
    </dgm:pt>
    <dgm:pt modelId="{F8FCEAC5-D254-4DB6-9885-22C725673FE8}" type="sibTrans" cxnId="{4E74C725-4091-4C79-81EF-41CBD3977482}">
      <dgm:prSet/>
      <dgm:spPr/>
      <dgm:t>
        <a:bodyPr/>
        <a:lstStyle/>
        <a:p>
          <a:endParaRPr lang="ru-RU"/>
        </a:p>
      </dgm:t>
    </dgm:pt>
    <dgm:pt modelId="{B26749FF-96C9-4A50-90EA-F5B0F5210816}">
      <dgm:prSet phldrT="[Текст]"/>
      <dgm:spPr/>
      <dgm:t>
        <a:bodyPr/>
        <a:lstStyle/>
        <a:p>
          <a:r>
            <a:rPr lang="uk-UA" b="1" dirty="0" err="1" smtClean="0">
              <a:solidFill>
                <a:schemeClr val="bg1"/>
              </a:solidFill>
            </a:rPr>
            <a:t>Розмовно</a:t>
          </a:r>
          <a:r>
            <a:rPr lang="uk-UA" b="1" dirty="0" smtClean="0">
              <a:solidFill>
                <a:schemeClr val="bg1"/>
              </a:solidFill>
            </a:rPr>
            <a:t>-побутовий</a:t>
          </a:r>
          <a:endParaRPr lang="ru-RU" b="1" dirty="0">
            <a:solidFill>
              <a:schemeClr val="bg1"/>
            </a:solidFill>
          </a:endParaRPr>
        </a:p>
      </dgm:t>
    </dgm:pt>
    <dgm:pt modelId="{01A760A0-9783-44BB-91A9-4469076DB5C4}" type="parTrans" cxnId="{A3B822E4-3047-4A22-8AD2-F448C010DB70}">
      <dgm:prSet/>
      <dgm:spPr/>
      <dgm:t>
        <a:bodyPr/>
        <a:lstStyle/>
        <a:p>
          <a:endParaRPr lang="ru-RU"/>
        </a:p>
      </dgm:t>
    </dgm:pt>
    <dgm:pt modelId="{1A3399EA-BE2E-4A0F-8A53-12EB1604D49E}" type="sibTrans" cxnId="{A3B822E4-3047-4A22-8AD2-F448C010DB70}">
      <dgm:prSet/>
      <dgm:spPr/>
      <dgm:t>
        <a:bodyPr/>
        <a:lstStyle/>
        <a:p>
          <a:endParaRPr lang="ru-RU"/>
        </a:p>
      </dgm:t>
    </dgm:pt>
    <dgm:pt modelId="{6257E1D4-FBB6-4600-B938-9298ACFD6C4B}" type="pres">
      <dgm:prSet presAssocID="{4B8F0BB5-1036-426E-A0DF-7CBC0B0CAAF3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2583689-8FF2-43FE-A6A6-B0B7507721F0}" type="pres">
      <dgm:prSet presAssocID="{4B8F0BB5-1036-426E-A0DF-7CBC0B0CAAF3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760ADA-5F44-47EA-A643-AD1B07A5A0A5}" type="pres">
      <dgm:prSet presAssocID="{4B8F0BB5-1036-426E-A0DF-7CBC0B0CAAF3}" presName="LeftNode" presStyleLbl="bgImgPlace1" presStyleIdx="0" presStyleCnt="2">
        <dgm:presLayoutVars>
          <dgm:chMax val="2"/>
          <dgm:chPref val="2"/>
        </dgm:presLayoutVars>
      </dgm:prSet>
      <dgm:spPr/>
      <dgm:t>
        <a:bodyPr/>
        <a:lstStyle/>
        <a:p>
          <a:endParaRPr lang="ru-RU"/>
        </a:p>
      </dgm:t>
    </dgm:pt>
    <dgm:pt modelId="{FB347795-664C-4FA9-A47D-E8C0B0500148}" type="pres">
      <dgm:prSet presAssocID="{4B8F0BB5-1036-426E-A0DF-7CBC0B0CAAF3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46ABBE-D4DE-4AAD-8D2C-BF824D7CFD17}" type="pres">
      <dgm:prSet presAssocID="{4B8F0BB5-1036-426E-A0DF-7CBC0B0CAAF3}" presName="RightNode" presStyleLbl="bgImgPlace1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0C36F47D-A017-46AF-9B46-FCFD0F346759}" type="pres">
      <dgm:prSet presAssocID="{4B8F0BB5-1036-426E-A0DF-7CBC0B0CAAF3}" presName="TopArrow" presStyleLbl="node1" presStyleIdx="0" presStyleCnt="2"/>
      <dgm:spPr/>
    </dgm:pt>
    <dgm:pt modelId="{0D982621-7DE2-467C-9B46-E57C79F91916}" type="pres">
      <dgm:prSet presAssocID="{4B8F0BB5-1036-426E-A0DF-7CBC0B0CAAF3}" presName="BottomArrow" presStyleLbl="node1" presStyleIdx="1" presStyleCnt="2"/>
      <dgm:spPr/>
    </dgm:pt>
  </dgm:ptLst>
  <dgm:cxnLst>
    <dgm:cxn modelId="{A3B822E4-3047-4A22-8AD2-F448C010DB70}" srcId="{4B8F0BB5-1036-426E-A0DF-7CBC0B0CAAF3}" destId="{B26749FF-96C9-4A50-90EA-F5B0F5210816}" srcOrd="1" destOrd="0" parTransId="{01A760A0-9783-44BB-91A9-4469076DB5C4}" sibTransId="{1A3399EA-BE2E-4A0F-8A53-12EB1604D49E}"/>
    <dgm:cxn modelId="{B4E21B72-9C12-49E8-BDC0-7C736AFDD831}" type="presOf" srcId="{724F689F-EDDE-4B42-83FC-E90618AFA395}" destId="{A2583689-8FF2-43FE-A6A6-B0B7507721F0}" srcOrd="0" destOrd="0" presId="urn:microsoft.com/office/officeart/2009/layout/ReverseList"/>
    <dgm:cxn modelId="{1E990D90-20D6-4CF0-BBAA-9C0760DA733A}" type="presOf" srcId="{4B8F0BB5-1036-426E-A0DF-7CBC0B0CAAF3}" destId="{6257E1D4-FBB6-4600-B938-9298ACFD6C4B}" srcOrd="0" destOrd="0" presId="urn:microsoft.com/office/officeart/2009/layout/ReverseList"/>
    <dgm:cxn modelId="{941388F4-0E93-4D5F-9BD3-53E8035C2CBF}" type="presOf" srcId="{B26749FF-96C9-4A50-90EA-F5B0F5210816}" destId="{FB347795-664C-4FA9-A47D-E8C0B0500148}" srcOrd="0" destOrd="0" presId="urn:microsoft.com/office/officeart/2009/layout/ReverseList"/>
    <dgm:cxn modelId="{A3E1DDF1-E80B-426F-9BFB-3DB1A0801DEF}" type="presOf" srcId="{B26749FF-96C9-4A50-90EA-F5B0F5210816}" destId="{D346ABBE-D4DE-4AAD-8D2C-BF824D7CFD17}" srcOrd="1" destOrd="0" presId="urn:microsoft.com/office/officeart/2009/layout/ReverseList"/>
    <dgm:cxn modelId="{4E74C725-4091-4C79-81EF-41CBD3977482}" srcId="{4B8F0BB5-1036-426E-A0DF-7CBC0B0CAAF3}" destId="{724F689F-EDDE-4B42-83FC-E90618AFA395}" srcOrd="0" destOrd="0" parTransId="{B1397617-5022-4357-97E2-80480A1614FC}" sibTransId="{F8FCEAC5-D254-4DB6-9885-22C725673FE8}"/>
    <dgm:cxn modelId="{2ECF64C8-5EAE-4CCC-A9FE-E5509CE29C66}" type="presOf" srcId="{724F689F-EDDE-4B42-83FC-E90618AFA395}" destId="{2A760ADA-5F44-47EA-A643-AD1B07A5A0A5}" srcOrd="1" destOrd="0" presId="urn:microsoft.com/office/officeart/2009/layout/ReverseList"/>
    <dgm:cxn modelId="{F7F06372-2368-412F-89D8-085BCF5EDD92}" type="presParOf" srcId="{6257E1D4-FBB6-4600-B938-9298ACFD6C4B}" destId="{A2583689-8FF2-43FE-A6A6-B0B7507721F0}" srcOrd="0" destOrd="0" presId="urn:microsoft.com/office/officeart/2009/layout/ReverseList"/>
    <dgm:cxn modelId="{24A757BF-E731-4B66-8639-D6FE29F0507F}" type="presParOf" srcId="{6257E1D4-FBB6-4600-B938-9298ACFD6C4B}" destId="{2A760ADA-5F44-47EA-A643-AD1B07A5A0A5}" srcOrd="1" destOrd="0" presId="urn:microsoft.com/office/officeart/2009/layout/ReverseList"/>
    <dgm:cxn modelId="{62D7F630-B4F2-48B0-B447-A25AA397AC4B}" type="presParOf" srcId="{6257E1D4-FBB6-4600-B938-9298ACFD6C4B}" destId="{FB347795-664C-4FA9-A47D-E8C0B0500148}" srcOrd="2" destOrd="0" presId="urn:microsoft.com/office/officeart/2009/layout/ReverseList"/>
    <dgm:cxn modelId="{27FB9017-DCFB-4F43-929C-956ABBB15C00}" type="presParOf" srcId="{6257E1D4-FBB6-4600-B938-9298ACFD6C4B}" destId="{D346ABBE-D4DE-4AAD-8D2C-BF824D7CFD17}" srcOrd="3" destOrd="0" presId="urn:microsoft.com/office/officeart/2009/layout/ReverseList"/>
    <dgm:cxn modelId="{F8632AF0-4C6D-448E-9B2E-0D4DF734C0FE}" type="presParOf" srcId="{6257E1D4-FBB6-4600-B938-9298ACFD6C4B}" destId="{0C36F47D-A017-46AF-9B46-FCFD0F346759}" srcOrd="4" destOrd="0" presId="urn:microsoft.com/office/officeart/2009/layout/ReverseList"/>
    <dgm:cxn modelId="{7451FDE1-C6D5-48A8-A2AA-829F13C917C6}" type="presParOf" srcId="{6257E1D4-FBB6-4600-B938-9298ACFD6C4B}" destId="{0D982621-7DE2-467C-9B46-E57C79F91916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7AD6B01-C4BC-4DE1-B640-FF3FDFE4D0F8}" type="doc">
      <dgm:prSet loTypeId="urn:microsoft.com/office/officeart/2005/8/layout/hProcess9" loCatId="process" qsTypeId="urn:microsoft.com/office/officeart/2005/8/quickstyle/simple5" qsCatId="simple" csTypeId="urn:microsoft.com/office/officeart/2005/8/colors/colorful1" csCatId="colorful" phldr="1"/>
      <dgm:spPr/>
    </dgm:pt>
    <dgm:pt modelId="{213FCF6A-DA37-450E-9253-0574D19667D4}">
      <dgm:prSet phldrT="[Текст]" custT="1"/>
      <dgm:spPr/>
      <dgm:t>
        <a:bodyPr/>
        <a:lstStyle/>
        <a:p>
          <a:r>
            <a:rPr lang="uk-UA" sz="1600" b="1" dirty="0" smtClean="0">
              <a:solidFill>
                <a:schemeClr val="bg1"/>
              </a:solidFill>
            </a:rPr>
            <a:t>1. Природний і первісний у </a:t>
          </a:r>
          <a:r>
            <a:rPr lang="uk-UA" sz="1600" b="1" dirty="0" err="1" smtClean="0">
              <a:solidFill>
                <a:schemeClr val="bg1"/>
              </a:solidFill>
            </a:rPr>
            <a:t>генетичногму</a:t>
          </a:r>
          <a:r>
            <a:rPr lang="uk-UA" sz="1600" b="1" dirty="0" smtClean="0">
              <a:solidFill>
                <a:schemeClr val="bg1"/>
              </a:solidFill>
            </a:rPr>
            <a:t> плані, </a:t>
          </a:r>
          <a:r>
            <a:rPr lang="uk-UA" sz="1600" b="1" dirty="0" err="1" smtClean="0">
              <a:solidFill>
                <a:schemeClr val="bg1"/>
              </a:solidFill>
            </a:rPr>
            <a:t>найситуативніший</a:t>
          </a:r>
          <a:r>
            <a:rPr lang="uk-UA" sz="1600" b="1" dirty="0" smtClean="0">
              <a:solidFill>
                <a:schemeClr val="bg1"/>
              </a:solidFill>
            </a:rPr>
            <a:t> вияв </a:t>
          </a:r>
          <a:r>
            <a:rPr lang="uk-UA" sz="1600" b="1" dirty="0" err="1" smtClean="0">
              <a:solidFill>
                <a:schemeClr val="bg1"/>
              </a:solidFill>
            </a:rPr>
            <a:t>мовної</a:t>
          </a:r>
          <a:r>
            <a:rPr lang="uk-UA" sz="1600" b="1" dirty="0" smtClean="0">
              <a:solidFill>
                <a:schemeClr val="bg1"/>
              </a:solidFill>
            </a:rPr>
            <a:t> діяльності;</a:t>
          </a:r>
          <a:endParaRPr lang="ru-RU" sz="1600" b="1" dirty="0">
            <a:solidFill>
              <a:schemeClr val="bg1"/>
            </a:solidFill>
          </a:endParaRPr>
        </a:p>
      </dgm:t>
    </dgm:pt>
    <dgm:pt modelId="{725F6926-FC32-4D5A-BF0E-5F76B247B056}" type="parTrans" cxnId="{E9BA1AE1-1D9D-46A5-83E3-42CF21B219DE}">
      <dgm:prSet/>
      <dgm:spPr/>
      <dgm:t>
        <a:bodyPr/>
        <a:lstStyle/>
        <a:p>
          <a:endParaRPr lang="ru-RU"/>
        </a:p>
      </dgm:t>
    </dgm:pt>
    <dgm:pt modelId="{9661B237-18CF-47A4-8498-A56A929BA163}" type="sibTrans" cxnId="{E9BA1AE1-1D9D-46A5-83E3-42CF21B219DE}">
      <dgm:prSet/>
      <dgm:spPr/>
      <dgm:t>
        <a:bodyPr/>
        <a:lstStyle/>
        <a:p>
          <a:endParaRPr lang="ru-RU"/>
        </a:p>
      </dgm:t>
    </dgm:pt>
    <dgm:pt modelId="{1EFB768A-5C8F-44C2-9957-1617615B1A1A}">
      <dgm:prSet phldrT="[Текст]" custT="1"/>
      <dgm:spPr/>
      <dgm:t>
        <a:bodyPr/>
        <a:lstStyle/>
        <a:p>
          <a:r>
            <a:rPr lang="uk-UA" sz="1600" b="1" dirty="0" smtClean="0">
              <a:solidFill>
                <a:schemeClr val="bg1"/>
              </a:solidFill>
            </a:rPr>
            <a:t>2. Його текстові зразки формуються кожного разу в умовах конкретної комунікативної ситуації.</a:t>
          </a:r>
          <a:endParaRPr lang="ru-RU" sz="1600" b="1" dirty="0">
            <a:solidFill>
              <a:schemeClr val="bg1"/>
            </a:solidFill>
          </a:endParaRPr>
        </a:p>
      </dgm:t>
    </dgm:pt>
    <dgm:pt modelId="{EBF6D00D-98F4-440A-B8E0-08AEE436BBF3}" type="parTrans" cxnId="{B3C0A798-CF72-4B8F-8E54-D093A202CC43}">
      <dgm:prSet/>
      <dgm:spPr/>
      <dgm:t>
        <a:bodyPr/>
        <a:lstStyle/>
        <a:p>
          <a:endParaRPr lang="ru-RU"/>
        </a:p>
      </dgm:t>
    </dgm:pt>
    <dgm:pt modelId="{1D4897DF-AF60-4A7E-A78B-BAE27979C716}" type="sibTrans" cxnId="{B3C0A798-CF72-4B8F-8E54-D093A202CC43}">
      <dgm:prSet/>
      <dgm:spPr/>
      <dgm:t>
        <a:bodyPr/>
        <a:lstStyle/>
        <a:p>
          <a:endParaRPr lang="ru-RU"/>
        </a:p>
      </dgm:t>
    </dgm:pt>
    <dgm:pt modelId="{C7DA6E7F-A35D-407E-AF30-0121123D1644}">
      <dgm:prSet phldrT="[Текст]" custT="1"/>
      <dgm:spPr/>
      <dgm:t>
        <a:bodyPr/>
        <a:lstStyle/>
        <a:p>
          <a:r>
            <a:rPr lang="uk-UA" sz="1600" b="1" dirty="0" smtClean="0">
              <a:solidFill>
                <a:schemeClr val="bg1"/>
              </a:solidFill>
            </a:rPr>
            <a:t>3. Його лексико-фразеологічний фонд спирається на </a:t>
          </a:r>
          <a:r>
            <a:rPr lang="uk-UA" sz="1600" b="1" dirty="0" err="1" smtClean="0">
              <a:solidFill>
                <a:schemeClr val="bg1"/>
              </a:solidFill>
            </a:rPr>
            <a:t>народнорозмовне</a:t>
          </a:r>
          <a:r>
            <a:rPr lang="uk-UA" sz="1600" b="1" dirty="0" smtClean="0">
              <a:solidFill>
                <a:schemeClr val="bg1"/>
              </a:solidFill>
            </a:rPr>
            <a:t> підґрунтя.</a:t>
          </a:r>
          <a:endParaRPr lang="ru-RU" sz="1600" b="1" dirty="0">
            <a:solidFill>
              <a:schemeClr val="bg1"/>
            </a:solidFill>
          </a:endParaRPr>
        </a:p>
      </dgm:t>
    </dgm:pt>
    <dgm:pt modelId="{96BF4073-D38F-4A11-AE04-4A52AE94AB1D}" type="parTrans" cxnId="{A3FDE660-40E7-4A54-A5A6-532635E20644}">
      <dgm:prSet/>
      <dgm:spPr/>
      <dgm:t>
        <a:bodyPr/>
        <a:lstStyle/>
        <a:p>
          <a:endParaRPr lang="ru-RU"/>
        </a:p>
      </dgm:t>
    </dgm:pt>
    <dgm:pt modelId="{932819B7-0617-4FD2-9D6D-D1D71540C098}" type="sibTrans" cxnId="{A3FDE660-40E7-4A54-A5A6-532635E20644}">
      <dgm:prSet/>
      <dgm:spPr/>
      <dgm:t>
        <a:bodyPr/>
        <a:lstStyle/>
        <a:p>
          <a:endParaRPr lang="ru-RU"/>
        </a:p>
      </dgm:t>
    </dgm:pt>
    <dgm:pt modelId="{36DAC21A-592E-4ECB-99E0-25695E1E0A03}">
      <dgm:prSet phldrT="[Текст]" custT="1"/>
      <dgm:spPr/>
      <dgm:t>
        <a:bodyPr/>
        <a:lstStyle/>
        <a:p>
          <a:r>
            <a:rPr lang="uk-UA" sz="1600" b="1" dirty="0" smtClean="0">
              <a:solidFill>
                <a:schemeClr val="bg1"/>
              </a:solidFill>
            </a:rPr>
            <a:t>4. Широке вживання засобів немовних(екстралінгвістичного плану: міміка, жести, інтонація), інтонаційне оформлення тексту.</a:t>
          </a:r>
          <a:endParaRPr lang="ru-RU" sz="1600" b="1" dirty="0">
            <a:solidFill>
              <a:schemeClr val="bg1"/>
            </a:solidFill>
          </a:endParaRPr>
        </a:p>
      </dgm:t>
    </dgm:pt>
    <dgm:pt modelId="{3691AB47-6956-472E-A6DA-A94B5C42C695}" type="parTrans" cxnId="{0E758343-D670-4017-B37B-4E2FFD0548B6}">
      <dgm:prSet/>
      <dgm:spPr/>
      <dgm:t>
        <a:bodyPr/>
        <a:lstStyle/>
        <a:p>
          <a:endParaRPr lang="ru-RU"/>
        </a:p>
      </dgm:t>
    </dgm:pt>
    <dgm:pt modelId="{6F34941D-2DBF-425E-B6FB-A968519AC8C4}" type="sibTrans" cxnId="{0E758343-D670-4017-B37B-4E2FFD0548B6}">
      <dgm:prSet/>
      <dgm:spPr/>
      <dgm:t>
        <a:bodyPr/>
        <a:lstStyle/>
        <a:p>
          <a:endParaRPr lang="ru-RU"/>
        </a:p>
      </dgm:t>
    </dgm:pt>
    <dgm:pt modelId="{E2E5AC07-4F30-4181-9DE1-FA190F29C93C}" type="pres">
      <dgm:prSet presAssocID="{17AD6B01-C4BC-4DE1-B640-FF3FDFE4D0F8}" presName="CompostProcess" presStyleCnt="0">
        <dgm:presLayoutVars>
          <dgm:dir/>
          <dgm:resizeHandles val="exact"/>
        </dgm:presLayoutVars>
      </dgm:prSet>
      <dgm:spPr/>
    </dgm:pt>
    <dgm:pt modelId="{A1E4B6AA-0A6F-45B6-8A60-FF133A100576}" type="pres">
      <dgm:prSet presAssocID="{17AD6B01-C4BC-4DE1-B640-FF3FDFE4D0F8}" presName="arrow" presStyleLbl="bgShp" presStyleIdx="0" presStyleCnt="1"/>
      <dgm:spPr/>
    </dgm:pt>
    <dgm:pt modelId="{0951FE66-06A9-4F93-B1CF-1C2F013A1478}" type="pres">
      <dgm:prSet presAssocID="{17AD6B01-C4BC-4DE1-B640-FF3FDFE4D0F8}" presName="linearProcess" presStyleCnt="0"/>
      <dgm:spPr/>
    </dgm:pt>
    <dgm:pt modelId="{0D69E3F8-3147-4C77-B5B4-15146ED6BEDB}" type="pres">
      <dgm:prSet presAssocID="{213FCF6A-DA37-450E-9253-0574D19667D4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DC56C0-F2DF-4AE1-87DE-2A03078310FD}" type="pres">
      <dgm:prSet presAssocID="{9661B237-18CF-47A4-8498-A56A929BA163}" presName="sibTrans" presStyleCnt="0"/>
      <dgm:spPr/>
    </dgm:pt>
    <dgm:pt modelId="{33CB9477-21BA-40ED-BF24-E3B151445329}" type="pres">
      <dgm:prSet presAssocID="{1EFB768A-5C8F-44C2-9957-1617615B1A1A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5A66AA-D141-4B25-A943-A91A63AD51A4}" type="pres">
      <dgm:prSet presAssocID="{1D4897DF-AF60-4A7E-A78B-BAE27979C716}" presName="sibTrans" presStyleCnt="0"/>
      <dgm:spPr/>
    </dgm:pt>
    <dgm:pt modelId="{226A4BE2-8FE2-4A5A-B59E-71B156D5B28E}" type="pres">
      <dgm:prSet presAssocID="{C7DA6E7F-A35D-407E-AF30-0121123D1644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5F27CC-4AE9-48BB-A89E-09116624F316}" type="pres">
      <dgm:prSet presAssocID="{932819B7-0617-4FD2-9D6D-D1D71540C098}" presName="sibTrans" presStyleCnt="0"/>
      <dgm:spPr/>
    </dgm:pt>
    <dgm:pt modelId="{EBEDE0A1-4CD9-45D9-8D27-EB04052D438F}" type="pres">
      <dgm:prSet presAssocID="{36DAC21A-592E-4ECB-99E0-25695E1E0A03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FDE660-40E7-4A54-A5A6-532635E20644}" srcId="{17AD6B01-C4BC-4DE1-B640-FF3FDFE4D0F8}" destId="{C7DA6E7F-A35D-407E-AF30-0121123D1644}" srcOrd="2" destOrd="0" parTransId="{96BF4073-D38F-4A11-AE04-4A52AE94AB1D}" sibTransId="{932819B7-0617-4FD2-9D6D-D1D71540C098}"/>
    <dgm:cxn modelId="{0E758343-D670-4017-B37B-4E2FFD0548B6}" srcId="{17AD6B01-C4BC-4DE1-B640-FF3FDFE4D0F8}" destId="{36DAC21A-592E-4ECB-99E0-25695E1E0A03}" srcOrd="3" destOrd="0" parTransId="{3691AB47-6956-472E-A6DA-A94B5C42C695}" sibTransId="{6F34941D-2DBF-425E-B6FB-A968519AC8C4}"/>
    <dgm:cxn modelId="{E9BA1AE1-1D9D-46A5-83E3-42CF21B219DE}" srcId="{17AD6B01-C4BC-4DE1-B640-FF3FDFE4D0F8}" destId="{213FCF6A-DA37-450E-9253-0574D19667D4}" srcOrd="0" destOrd="0" parTransId="{725F6926-FC32-4D5A-BF0E-5F76B247B056}" sibTransId="{9661B237-18CF-47A4-8498-A56A929BA163}"/>
    <dgm:cxn modelId="{B3C0A798-CF72-4B8F-8E54-D093A202CC43}" srcId="{17AD6B01-C4BC-4DE1-B640-FF3FDFE4D0F8}" destId="{1EFB768A-5C8F-44C2-9957-1617615B1A1A}" srcOrd="1" destOrd="0" parTransId="{EBF6D00D-98F4-440A-B8E0-08AEE436BBF3}" sibTransId="{1D4897DF-AF60-4A7E-A78B-BAE27979C716}"/>
    <dgm:cxn modelId="{5C54B078-B20A-496F-82C1-437372DD5FAB}" type="presOf" srcId="{C7DA6E7F-A35D-407E-AF30-0121123D1644}" destId="{226A4BE2-8FE2-4A5A-B59E-71B156D5B28E}" srcOrd="0" destOrd="0" presId="urn:microsoft.com/office/officeart/2005/8/layout/hProcess9"/>
    <dgm:cxn modelId="{E481A2EE-1AFD-4464-919C-5C23FD9CCB56}" type="presOf" srcId="{213FCF6A-DA37-450E-9253-0574D19667D4}" destId="{0D69E3F8-3147-4C77-B5B4-15146ED6BEDB}" srcOrd="0" destOrd="0" presId="urn:microsoft.com/office/officeart/2005/8/layout/hProcess9"/>
    <dgm:cxn modelId="{2E052D85-AD1B-40DE-890B-EA1F7BA22A26}" type="presOf" srcId="{17AD6B01-C4BC-4DE1-B640-FF3FDFE4D0F8}" destId="{E2E5AC07-4F30-4181-9DE1-FA190F29C93C}" srcOrd="0" destOrd="0" presId="urn:microsoft.com/office/officeart/2005/8/layout/hProcess9"/>
    <dgm:cxn modelId="{6DC2F73E-A71E-42E2-BDC0-AB3F49161DC9}" type="presOf" srcId="{36DAC21A-592E-4ECB-99E0-25695E1E0A03}" destId="{EBEDE0A1-4CD9-45D9-8D27-EB04052D438F}" srcOrd="0" destOrd="0" presId="urn:microsoft.com/office/officeart/2005/8/layout/hProcess9"/>
    <dgm:cxn modelId="{C17019DD-A269-4006-BE88-F6F87B5A37AC}" type="presOf" srcId="{1EFB768A-5C8F-44C2-9957-1617615B1A1A}" destId="{33CB9477-21BA-40ED-BF24-E3B151445329}" srcOrd="0" destOrd="0" presId="urn:microsoft.com/office/officeart/2005/8/layout/hProcess9"/>
    <dgm:cxn modelId="{009DDF0F-F700-45E9-B2AA-DE2C1EF00ACA}" type="presParOf" srcId="{E2E5AC07-4F30-4181-9DE1-FA190F29C93C}" destId="{A1E4B6AA-0A6F-45B6-8A60-FF133A100576}" srcOrd="0" destOrd="0" presId="urn:microsoft.com/office/officeart/2005/8/layout/hProcess9"/>
    <dgm:cxn modelId="{0AF332CF-1C0D-4643-ABAE-14EB1483BE4D}" type="presParOf" srcId="{E2E5AC07-4F30-4181-9DE1-FA190F29C93C}" destId="{0951FE66-06A9-4F93-B1CF-1C2F013A1478}" srcOrd="1" destOrd="0" presId="urn:microsoft.com/office/officeart/2005/8/layout/hProcess9"/>
    <dgm:cxn modelId="{C714990B-06C7-4659-9BB7-9534268EF2C1}" type="presParOf" srcId="{0951FE66-06A9-4F93-B1CF-1C2F013A1478}" destId="{0D69E3F8-3147-4C77-B5B4-15146ED6BEDB}" srcOrd="0" destOrd="0" presId="urn:microsoft.com/office/officeart/2005/8/layout/hProcess9"/>
    <dgm:cxn modelId="{F5392C96-CC28-4B12-A066-1E6F0EE0F389}" type="presParOf" srcId="{0951FE66-06A9-4F93-B1CF-1C2F013A1478}" destId="{61DC56C0-F2DF-4AE1-87DE-2A03078310FD}" srcOrd="1" destOrd="0" presId="urn:microsoft.com/office/officeart/2005/8/layout/hProcess9"/>
    <dgm:cxn modelId="{E4321D9E-F03C-42DF-9D4B-EBFE30813264}" type="presParOf" srcId="{0951FE66-06A9-4F93-B1CF-1C2F013A1478}" destId="{33CB9477-21BA-40ED-BF24-E3B151445329}" srcOrd="2" destOrd="0" presId="urn:microsoft.com/office/officeart/2005/8/layout/hProcess9"/>
    <dgm:cxn modelId="{EA56E267-E927-418D-A053-156D23EA5088}" type="presParOf" srcId="{0951FE66-06A9-4F93-B1CF-1C2F013A1478}" destId="{CA5A66AA-D141-4B25-A943-A91A63AD51A4}" srcOrd="3" destOrd="0" presId="urn:microsoft.com/office/officeart/2005/8/layout/hProcess9"/>
    <dgm:cxn modelId="{B0545E3A-7622-4BB5-A731-7867130B5014}" type="presParOf" srcId="{0951FE66-06A9-4F93-B1CF-1C2F013A1478}" destId="{226A4BE2-8FE2-4A5A-B59E-71B156D5B28E}" srcOrd="4" destOrd="0" presId="urn:microsoft.com/office/officeart/2005/8/layout/hProcess9"/>
    <dgm:cxn modelId="{309E240C-CA7F-4B66-9A90-0211105B3120}" type="presParOf" srcId="{0951FE66-06A9-4F93-B1CF-1C2F013A1478}" destId="{7D5F27CC-4AE9-48BB-A89E-09116624F316}" srcOrd="5" destOrd="0" presId="urn:microsoft.com/office/officeart/2005/8/layout/hProcess9"/>
    <dgm:cxn modelId="{DC8E3F2F-B7E1-480E-9886-E70740C8C602}" type="presParOf" srcId="{0951FE66-06A9-4F93-B1CF-1C2F013A1478}" destId="{EBEDE0A1-4CD9-45D9-8D27-EB04052D438F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F7772CA-6F61-41F8-9D80-84BD6548B2E4}" type="doc">
      <dgm:prSet loTypeId="urn:microsoft.com/office/officeart/2005/8/layout/arrow5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B8BE8FD-C243-454C-9FE2-3743C69E4329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усність</a:t>
          </a:r>
          <a:endParaRPr lang="ru-RU" b="1" dirty="0">
            <a:solidFill>
              <a:schemeClr val="bg1"/>
            </a:solidFill>
          </a:endParaRPr>
        </a:p>
      </dgm:t>
    </dgm:pt>
    <dgm:pt modelId="{12B5BC3F-F13D-4D3E-A2E8-6E8C781367CB}" type="parTrans" cxnId="{29FAB9D7-2789-45EE-AB35-0C580823D007}">
      <dgm:prSet/>
      <dgm:spPr/>
      <dgm:t>
        <a:bodyPr/>
        <a:lstStyle/>
        <a:p>
          <a:endParaRPr lang="ru-RU"/>
        </a:p>
      </dgm:t>
    </dgm:pt>
    <dgm:pt modelId="{B1879437-42C6-432E-A1AC-217C47262EB6}" type="sibTrans" cxnId="{29FAB9D7-2789-45EE-AB35-0C580823D007}">
      <dgm:prSet/>
      <dgm:spPr/>
      <dgm:t>
        <a:bodyPr/>
        <a:lstStyle/>
        <a:p>
          <a:endParaRPr lang="ru-RU"/>
        </a:p>
      </dgm:t>
    </dgm:pt>
    <dgm:pt modelId="{B66D3FDB-AAF9-498C-A8B0-06020CEC5CB4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розмовність</a:t>
          </a:r>
          <a:endParaRPr lang="ru-RU" b="1" dirty="0">
            <a:solidFill>
              <a:schemeClr val="bg1"/>
            </a:solidFill>
          </a:endParaRPr>
        </a:p>
      </dgm:t>
    </dgm:pt>
    <dgm:pt modelId="{6DF7EA35-76EB-44C9-8D03-D8EDC83494A5}" type="parTrans" cxnId="{4905EBB7-C0B9-4075-9B43-F8AA06059B26}">
      <dgm:prSet/>
      <dgm:spPr/>
      <dgm:t>
        <a:bodyPr/>
        <a:lstStyle/>
        <a:p>
          <a:endParaRPr lang="ru-RU"/>
        </a:p>
      </dgm:t>
    </dgm:pt>
    <dgm:pt modelId="{A91FEDB4-5E4C-43B2-ABE1-2E419A0C0BE1}" type="sibTrans" cxnId="{4905EBB7-C0B9-4075-9B43-F8AA06059B26}">
      <dgm:prSet/>
      <dgm:spPr/>
      <dgm:t>
        <a:bodyPr/>
        <a:lstStyle/>
        <a:p>
          <a:endParaRPr lang="ru-RU"/>
        </a:p>
      </dgm:t>
    </dgm:pt>
    <dgm:pt modelId="{D8CF48FA-B45C-4E44-A031-ABDAFCD2221E}" type="pres">
      <dgm:prSet presAssocID="{0F7772CA-6F61-41F8-9D80-84BD6548B2E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2EEC21-4AD6-4790-97F9-C8E31BEF72FC}" type="pres">
      <dgm:prSet presAssocID="{CB8BE8FD-C243-454C-9FE2-3743C69E4329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639EB0-050F-4079-A8FE-2AAB4F0B2D0E}" type="pres">
      <dgm:prSet presAssocID="{B66D3FDB-AAF9-498C-A8B0-06020CEC5CB4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A36C35-89F1-4011-89A3-1D5EE8DC13E6}" type="presOf" srcId="{0F7772CA-6F61-41F8-9D80-84BD6548B2E4}" destId="{D8CF48FA-B45C-4E44-A031-ABDAFCD2221E}" srcOrd="0" destOrd="0" presId="urn:microsoft.com/office/officeart/2005/8/layout/arrow5"/>
    <dgm:cxn modelId="{4905EBB7-C0B9-4075-9B43-F8AA06059B26}" srcId="{0F7772CA-6F61-41F8-9D80-84BD6548B2E4}" destId="{B66D3FDB-AAF9-498C-A8B0-06020CEC5CB4}" srcOrd="1" destOrd="0" parTransId="{6DF7EA35-76EB-44C9-8D03-D8EDC83494A5}" sibTransId="{A91FEDB4-5E4C-43B2-ABE1-2E419A0C0BE1}"/>
    <dgm:cxn modelId="{FA9937E4-43AF-43F3-8CA1-33CD5B4741C1}" type="presOf" srcId="{B66D3FDB-AAF9-498C-A8B0-06020CEC5CB4}" destId="{10639EB0-050F-4079-A8FE-2AAB4F0B2D0E}" srcOrd="0" destOrd="0" presId="urn:microsoft.com/office/officeart/2005/8/layout/arrow5"/>
    <dgm:cxn modelId="{29FAB9D7-2789-45EE-AB35-0C580823D007}" srcId="{0F7772CA-6F61-41F8-9D80-84BD6548B2E4}" destId="{CB8BE8FD-C243-454C-9FE2-3743C69E4329}" srcOrd="0" destOrd="0" parTransId="{12B5BC3F-F13D-4D3E-A2E8-6E8C781367CB}" sibTransId="{B1879437-42C6-432E-A1AC-217C47262EB6}"/>
    <dgm:cxn modelId="{60B20D37-54E0-4DC3-BE6E-959EF5A10811}" type="presOf" srcId="{CB8BE8FD-C243-454C-9FE2-3743C69E4329}" destId="{092EEC21-4AD6-4790-97F9-C8E31BEF72FC}" srcOrd="0" destOrd="0" presId="urn:microsoft.com/office/officeart/2005/8/layout/arrow5"/>
    <dgm:cxn modelId="{47B24313-5F79-4EDA-85CA-1C6064688E68}" type="presParOf" srcId="{D8CF48FA-B45C-4E44-A031-ABDAFCD2221E}" destId="{092EEC21-4AD6-4790-97F9-C8E31BEF72FC}" srcOrd="0" destOrd="0" presId="urn:microsoft.com/office/officeart/2005/8/layout/arrow5"/>
    <dgm:cxn modelId="{7D9D1805-32BA-4B6D-9E2A-0A6E36F4FED5}" type="presParOf" srcId="{D8CF48FA-B45C-4E44-A031-ABDAFCD2221E}" destId="{10639EB0-050F-4079-A8FE-2AAB4F0B2D0E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77BDF1-7015-4028-8391-7F574DA26E63}">
      <dsp:nvSpPr>
        <dsp:cNvPr id="0" name=""/>
        <dsp:cNvSpPr/>
      </dsp:nvSpPr>
      <dsp:spPr>
        <a:xfrm rot="16200000">
          <a:off x="1439" y="1823"/>
          <a:ext cx="4020666" cy="4020666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UA" sz="1700" b="1" i="1" kern="1200" dirty="0" smtClean="0">
              <a:solidFill>
                <a:schemeClr val="bg1"/>
              </a:solidFill>
            </a:rPr>
            <a:t>Сфера використання </a:t>
          </a:r>
          <a:r>
            <a:rPr lang="ru-UA" sz="1700" i="1" kern="1200" dirty="0" smtClean="0">
              <a:solidFill>
                <a:schemeClr val="bg1"/>
              </a:solidFill>
            </a:rPr>
            <a:t>розмовного стилю – </a:t>
          </a:r>
          <a:r>
            <a:rPr lang="ru-UA" sz="1700" kern="1200" dirty="0" smtClean="0">
              <a:solidFill>
                <a:schemeClr val="bg1"/>
              </a:solidFill>
            </a:rPr>
            <a:t>щоденне </a:t>
          </a:r>
          <a:r>
            <a:rPr lang="ru-UA" sz="1700" b="1" kern="1200" dirty="0" smtClean="0">
              <a:solidFill>
                <a:srgbClr val="FF0000"/>
              </a:solidFill>
            </a:rPr>
            <a:t>неофіційне спілкування </a:t>
          </a:r>
          <a:r>
            <a:rPr lang="ru-UA" sz="1700" kern="1200" dirty="0" smtClean="0">
              <a:solidFill>
                <a:schemeClr val="bg1"/>
              </a:solidFill>
            </a:rPr>
            <a:t>у </a:t>
          </a:r>
          <a:r>
            <a:rPr lang="ru-UA" sz="1700" b="1" kern="1200" dirty="0" smtClean="0">
              <a:solidFill>
                <a:schemeClr val="bg1"/>
              </a:solidFill>
            </a:rPr>
            <a:t>побуті,</a:t>
          </a:r>
          <a:r>
            <a:rPr lang="ru-UA" sz="1700" kern="1200" dirty="0" smtClean="0">
              <a:solidFill>
                <a:schemeClr val="bg1"/>
              </a:solidFill>
            </a:rPr>
            <a:t> на виробництві, в навчальній, науковій та інших сферах життя.</a:t>
          </a:r>
          <a:endParaRPr lang="ru-RU" sz="1700" kern="1200" dirty="0">
            <a:solidFill>
              <a:schemeClr val="bg1"/>
            </a:solidFill>
          </a:endParaRPr>
        </a:p>
      </dsp:txBody>
      <dsp:txXfrm rot="5400000">
        <a:off x="1439" y="1006989"/>
        <a:ext cx="3317049" cy="2010333"/>
      </dsp:txXfrm>
    </dsp:sp>
    <dsp:sp modelId="{F6341653-E668-4B8F-B320-802B988711B3}">
      <dsp:nvSpPr>
        <dsp:cNvPr id="0" name=""/>
        <dsp:cNvSpPr/>
      </dsp:nvSpPr>
      <dsp:spPr>
        <a:xfrm rot="5400000">
          <a:off x="6798294" y="1823"/>
          <a:ext cx="4020666" cy="4020666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-1844266"/>
            <a:satOff val="10562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UA" sz="1700" b="1" i="1" kern="1200" dirty="0" smtClean="0">
              <a:solidFill>
                <a:schemeClr val="bg1"/>
              </a:solidFill>
            </a:rPr>
            <a:t>Основна мета стилю </a:t>
          </a:r>
          <a:r>
            <a:rPr lang="ru-UA" sz="1700" i="1" kern="1200" dirty="0" smtClean="0">
              <a:solidFill>
                <a:schemeClr val="bg1"/>
              </a:solidFill>
            </a:rPr>
            <a:t>– </a:t>
          </a:r>
          <a:r>
            <a:rPr lang="ru-UA" sz="1700" kern="1200" dirty="0" smtClean="0">
              <a:solidFill>
                <a:schemeClr val="bg1"/>
              </a:solidFill>
            </a:rPr>
            <a:t>бути засобом </a:t>
          </a:r>
          <a:r>
            <a:rPr lang="ru-UA" sz="1700" b="1" kern="1200" dirty="0" smtClean="0">
              <a:solidFill>
                <a:srgbClr val="FF0000"/>
              </a:solidFill>
            </a:rPr>
            <a:t>невимушеного спілкування</a:t>
          </a:r>
          <a:r>
            <a:rPr lang="ru-UA" sz="1700" kern="1200" dirty="0" smtClean="0">
              <a:solidFill>
                <a:schemeClr val="bg1"/>
              </a:solidFill>
            </a:rPr>
            <a:t>, живого обміну думками, з’ясування побутових стосунків між двома або кількома мовцями.</a:t>
          </a:r>
          <a:endParaRPr lang="ru-RU" sz="1700" kern="1200" dirty="0">
            <a:solidFill>
              <a:schemeClr val="bg1"/>
            </a:solidFill>
          </a:endParaRPr>
        </a:p>
      </dsp:txBody>
      <dsp:txXfrm rot="-5400000">
        <a:off x="7501911" y="1006990"/>
        <a:ext cx="3317049" cy="20103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9B6559-B3CA-4464-A890-1F6FF97FF271}">
      <dsp:nvSpPr>
        <dsp:cNvPr id="0" name=""/>
        <dsp:cNvSpPr/>
      </dsp:nvSpPr>
      <dsp:spPr>
        <a:xfrm>
          <a:off x="10287" y="414957"/>
          <a:ext cx="3218240" cy="1693960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240BEC-401B-422E-B354-DEF776C9A3B6}">
      <dsp:nvSpPr>
        <dsp:cNvPr id="0" name=""/>
        <dsp:cNvSpPr/>
      </dsp:nvSpPr>
      <dsp:spPr>
        <a:xfrm>
          <a:off x="103429" y="2393583"/>
          <a:ext cx="3031956" cy="97321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0" rIns="2921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i="1" kern="1200" dirty="0" err="1" smtClean="0">
              <a:solidFill>
                <a:schemeClr val="bg1"/>
              </a:solidFill>
            </a:rPr>
            <a:t>розмовно</a:t>
          </a:r>
          <a:r>
            <a:rPr lang="uk-UA" sz="2300" b="1" i="1" kern="1200" dirty="0" smtClean="0">
              <a:solidFill>
                <a:schemeClr val="bg1"/>
              </a:solidFill>
            </a:rPr>
            <a:t>-</a:t>
          </a:r>
          <a:r>
            <a:rPr lang="ru-UA" sz="2300" b="1" i="1" kern="1200" dirty="0" smtClean="0">
              <a:solidFill>
                <a:schemeClr val="bg1"/>
              </a:solidFill>
            </a:rPr>
            <a:t>побутовий</a:t>
          </a:r>
          <a:endParaRPr lang="ru-RU" sz="2300" b="1" kern="1200" dirty="0">
            <a:solidFill>
              <a:schemeClr val="bg1"/>
            </a:solidFill>
          </a:endParaRPr>
        </a:p>
      </dsp:txBody>
      <dsp:txXfrm>
        <a:off x="103429" y="2393583"/>
        <a:ext cx="2135180" cy="973215"/>
      </dsp:txXfrm>
    </dsp:sp>
    <dsp:sp modelId="{0BAE9066-09C8-4446-A00F-80BF9CA51425}">
      <dsp:nvSpPr>
        <dsp:cNvPr id="0" name=""/>
        <dsp:cNvSpPr/>
      </dsp:nvSpPr>
      <dsp:spPr>
        <a:xfrm>
          <a:off x="2123751" y="2548170"/>
          <a:ext cx="1061184" cy="106118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CACE48-ED67-4BB9-A550-03E61F8AB685}">
      <dsp:nvSpPr>
        <dsp:cNvPr id="0" name=""/>
        <dsp:cNvSpPr/>
      </dsp:nvSpPr>
      <dsp:spPr>
        <a:xfrm>
          <a:off x="3648466" y="383820"/>
          <a:ext cx="3616609" cy="1818509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5">
              <a:hueOff val="-528295"/>
              <a:satOff val="-5900"/>
              <a:lumOff val="-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8C02E8-DDDD-4884-92C6-BCEC3797B444}">
      <dsp:nvSpPr>
        <dsp:cNvPr id="0" name=""/>
        <dsp:cNvSpPr/>
      </dsp:nvSpPr>
      <dsp:spPr>
        <a:xfrm>
          <a:off x="3940792" y="2424721"/>
          <a:ext cx="3031956" cy="973215"/>
        </a:xfrm>
        <a:prstGeom prst="rect">
          <a:avLst/>
        </a:prstGeom>
        <a:solidFill>
          <a:schemeClr val="accent5">
            <a:hueOff val="-528295"/>
            <a:satOff val="-5900"/>
            <a:lumOff val="-392"/>
            <a:alphaOff val="0"/>
          </a:schemeClr>
        </a:solidFill>
        <a:ln w="12700" cap="flat" cmpd="sng" algn="ctr">
          <a:solidFill>
            <a:schemeClr val="accent5">
              <a:hueOff val="-528295"/>
              <a:satOff val="-5900"/>
              <a:lumOff val="-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0" rIns="2921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i="1" kern="1200" dirty="0" err="1" smtClean="0">
              <a:solidFill>
                <a:schemeClr val="bg1"/>
              </a:solidFill>
            </a:rPr>
            <a:t>розмовно</a:t>
          </a:r>
          <a:r>
            <a:rPr lang="uk-UA" sz="2300" b="1" i="1" kern="1200" dirty="0" smtClean="0">
              <a:solidFill>
                <a:schemeClr val="bg1"/>
              </a:solidFill>
            </a:rPr>
            <a:t>-офіційний</a:t>
          </a:r>
          <a:endParaRPr lang="ru-RU" sz="2300" b="1" kern="1200" dirty="0">
            <a:solidFill>
              <a:schemeClr val="bg1"/>
            </a:solidFill>
          </a:endParaRPr>
        </a:p>
      </dsp:txBody>
      <dsp:txXfrm>
        <a:off x="3940792" y="2424721"/>
        <a:ext cx="2135180" cy="973215"/>
      </dsp:txXfrm>
    </dsp:sp>
    <dsp:sp modelId="{4D23E6F3-F918-4F26-808F-020A8C26C229}">
      <dsp:nvSpPr>
        <dsp:cNvPr id="0" name=""/>
        <dsp:cNvSpPr/>
      </dsp:nvSpPr>
      <dsp:spPr>
        <a:xfrm>
          <a:off x="6161742" y="2579307"/>
          <a:ext cx="1061184" cy="1061184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6D54F3-9218-4F43-A324-CED23D493D41}">
      <dsp:nvSpPr>
        <dsp:cNvPr id="0" name=""/>
        <dsp:cNvSpPr/>
      </dsp:nvSpPr>
      <dsp:spPr>
        <a:xfrm>
          <a:off x="7527977" y="377285"/>
          <a:ext cx="3031956" cy="1844650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accent5">
              <a:hueOff val="-1056591"/>
              <a:satOff val="-11799"/>
              <a:lumOff val="-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AB3498-03E9-4B11-8957-9405727D15D0}">
      <dsp:nvSpPr>
        <dsp:cNvPr id="0" name=""/>
        <dsp:cNvSpPr/>
      </dsp:nvSpPr>
      <dsp:spPr>
        <a:xfrm>
          <a:off x="7527977" y="2431256"/>
          <a:ext cx="3031956" cy="973215"/>
        </a:xfrm>
        <a:prstGeom prst="rect">
          <a:avLst/>
        </a:prstGeom>
        <a:solidFill>
          <a:schemeClr val="accent5">
            <a:hueOff val="-1056591"/>
            <a:satOff val="-11799"/>
            <a:lumOff val="-784"/>
            <a:alphaOff val="0"/>
          </a:schemeClr>
        </a:solidFill>
        <a:ln w="12700" cap="flat" cmpd="sng" algn="ctr">
          <a:solidFill>
            <a:schemeClr val="accent5">
              <a:hueOff val="-1056591"/>
              <a:satOff val="-11799"/>
              <a:lumOff val="-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0" rIns="2921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UA" sz="2300" b="1" i="1" kern="1200" dirty="0" smtClean="0">
              <a:solidFill>
                <a:schemeClr val="bg1"/>
              </a:solidFill>
            </a:rPr>
            <a:t>епістолярний</a:t>
          </a:r>
          <a:endParaRPr lang="ru-RU" sz="2300" b="1" kern="1200" dirty="0">
            <a:solidFill>
              <a:schemeClr val="bg1"/>
            </a:solidFill>
          </a:endParaRPr>
        </a:p>
      </dsp:txBody>
      <dsp:txXfrm>
        <a:off x="7527977" y="2431256"/>
        <a:ext cx="2135180" cy="973215"/>
      </dsp:txXfrm>
    </dsp:sp>
    <dsp:sp modelId="{9107215E-F34A-4D61-8574-80BFDA2D1659}">
      <dsp:nvSpPr>
        <dsp:cNvPr id="0" name=""/>
        <dsp:cNvSpPr/>
      </dsp:nvSpPr>
      <dsp:spPr>
        <a:xfrm>
          <a:off x="9748927" y="2585842"/>
          <a:ext cx="1061184" cy="1061184"/>
        </a:xfrm>
        <a:prstGeom prst="ellipse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376706-77A5-4625-B063-1705B0F274C5}">
      <dsp:nvSpPr>
        <dsp:cNvPr id="0" name=""/>
        <dsp:cNvSpPr/>
      </dsp:nvSpPr>
      <dsp:spPr>
        <a:xfrm>
          <a:off x="1390663" y="990980"/>
          <a:ext cx="6941875" cy="3733103"/>
        </a:xfrm>
        <a:prstGeom prst="round2DiagRect">
          <a:avLst>
            <a:gd name="adj1" fmla="val 0"/>
            <a:gd name="adj2" fmla="val 166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33D97D-8D0C-46D9-9719-415A4C2476A6}">
      <dsp:nvSpPr>
        <dsp:cNvPr id="0" name=""/>
        <dsp:cNvSpPr/>
      </dsp:nvSpPr>
      <dsp:spPr>
        <a:xfrm>
          <a:off x="4861601" y="1386915"/>
          <a:ext cx="925" cy="2941232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13C5AF-560A-4C00-A3F2-8D1AADA77F26}">
      <dsp:nvSpPr>
        <dsp:cNvPr id="0" name=""/>
        <dsp:cNvSpPr/>
      </dsp:nvSpPr>
      <dsp:spPr>
        <a:xfrm>
          <a:off x="1622059" y="1273791"/>
          <a:ext cx="3008145" cy="3167481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UA" sz="2400" b="1" kern="1200" dirty="0" smtClean="0">
              <a:solidFill>
                <a:srgbClr val="FFFF00"/>
              </a:solidFill>
            </a:rPr>
            <a:t>монологічні, діалогічні, полілогічні жанри</a:t>
          </a:r>
          <a:endParaRPr lang="ru-RU" sz="2400" b="1" kern="1200" dirty="0">
            <a:solidFill>
              <a:srgbClr val="FFFF00"/>
            </a:solidFill>
          </a:endParaRPr>
        </a:p>
      </dsp:txBody>
      <dsp:txXfrm>
        <a:off x="1622059" y="1273791"/>
        <a:ext cx="3008145" cy="3167481"/>
      </dsp:txXfrm>
    </dsp:sp>
    <dsp:sp modelId="{481B6889-1B43-49BC-9550-64A4B9885069}">
      <dsp:nvSpPr>
        <dsp:cNvPr id="0" name=""/>
        <dsp:cNvSpPr/>
      </dsp:nvSpPr>
      <dsp:spPr>
        <a:xfrm>
          <a:off x="5092996" y="1061871"/>
          <a:ext cx="3008145" cy="3591322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UA" sz="1400" b="1" kern="1200" dirty="0" smtClean="0">
              <a:solidFill>
                <a:srgbClr val="FFFF00"/>
              </a:solidFill>
            </a:rPr>
            <a:t>сімейна розмова, </a:t>
          </a:r>
          <a:endParaRPr lang="uk-UA" sz="1400" b="1" kern="1200" dirty="0" smtClean="0">
            <a:solidFill>
              <a:srgbClr val="FFFF00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UA" sz="1400" b="1" kern="1200" dirty="0" smtClean="0">
              <a:solidFill>
                <a:srgbClr val="FFFF00"/>
              </a:solidFill>
            </a:rPr>
            <a:t>діалог співробітників на побутові </a:t>
          </a:r>
          <a:r>
            <a:rPr lang="uk-UA" sz="1400" b="1" kern="1200" dirty="0" smtClean="0">
              <a:solidFill>
                <a:srgbClr val="FFFF00"/>
              </a:solidFill>
            </a:rPr>
            <a:t>й</a:t>
          </a:r>
          <a:r>
            <a:rPr lang="ru-UA" sz="1400" b="1" kern="1200" dirty="0" smtClean="0">
              <a:solidFill>
                <a:srgbClr val="FFFF00"/>
              </a:solidFill>
            </a:rPr>
            <a:t> професійні теми, </a:t>
          </a:r>
          <a:endParaRPr lang="uk-UA" sz="1400" b="1" kern="1200" dirty="0" smtClean="0">
            <a:solidFill>
              <a:srgbClr val="FFFF00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UA" sz="1400" b="1" kern="1200" dirty="0" smtClean="0">
              <a:solidFill>
                <a:srgbClr val="FFFF00"/>
              </a:solidFill>
            </a:rPr>
            <a:t>суперечка, </a:t>
          </a:r>
          <a:endParaRPr lang="uk-UA" sz="1400" b="1" kern="1200" dirty="0" smtClean="0">
            <a:solidFill>
              <a:srgbClr val="FFFF00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UA" sz="1400" b="1" kern="1200" dirty="0" smtClean="0">
              <a:solidFill>
                <a:srgbClr val="FFFF00"/>
              </a:solidFill>
            </a:rPr>
            <a:t>телефонна розмова, побутова монологічна оповідь,</a:t>
          </a:r>
          <a:endParaRPr lang="uk-UA" sz="1400" b="1" kern="1200" dirty="0" smtClean="0">
            <a:solidFill>
              <a:srgbClr val="FFFF00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UA" sz="1400" b="1" kern="1200" dirty="0" smtClean="0">
              <a:solidFill>
                <a:srgbClr val="FFFF00"/>
              </a:solidFill>
            </a:rPr>
            <a:t> </a:t>
          </a:r>
          <a:r>
            <a:rPr lang="uk-UA" sz="1400" b="1" kern="1200" dirty="0" err="1" smtClean="0">
              <a:solidFill>
                <a:srgbClr val="FFFF00"/>
              </a:solidFill>
            </a:rPr>
            <a:t>привіта</a:t>
          </a:r>
          <a:r>
            <a:rPr lang="ru-UA" sz="1400" b="1" kern="1200" dirty="0" smtClean="0">
              <a:solidFill>
                <a:srgbClr val="FFFF00"/>
              </a:solidFill>
            </a:rPr>
            <a:t>ння,</a:t>
          </a:r>
          <a:endParaRPr lang="uk-UA" sz="1400" b="1" kern="1200" dirty="0" smtClean="0">
            <a:solidFill>
              <a:srgbClr val="FFFF00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UA" sz="1400" b="1" kern="1200" dirty="0" smtClean="0">
              <a:solidFill>
                <a:srgbClr val="FFFF00"/>
              </a:solidFill>
            </a:rPr>
            <a:t> прощання, </a:t>
          </a:r>
          <a:endParaRPr lang="uk-UA" sz="1400" b="1" kern="1200" dirty="0" smtClean="0">
            <a:solidFill>
              <a:srgbClr val="FFFF00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UA" sz="1400" b="1" kern="1200" dirty="0" smtClean="0">
              <a:solidFill>
                <a:srgbClr val="FFFF00"/>
              </a:solidFill>
            </a:rPr>
            <a:t>тост,</a:t>
          </a:r>
          <a:endParaRPr lang="uk-UA" sz="1400" b="1" kern="1200" dirty="0" smtClean="0">
            <a:solidFill>
              <a:srgbClr val="FFFF00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UA" sz="1400" b="1" kern="1200" dirty="0" smtClean="0">
              <a:solidFill>
                <a:srgbClr val="FFFF00"/>
              </a:solidFill>
            </a:rPr>
            <a:t> комплімент, </a:t>
          </a:r>
          <a:endParaRPr lang="uk-UA" sz="1400" b="1" kern="1200" dirty="0" smtClean="0">
            <a:solidFill>
              <a:srgbClr val="FFFF00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UA" sz="1400" b="1" kern="1200" dirty="0" smtClean="0">
              <a:solidFill>
                <a:srgbClr val="FFFF00"/>
              </a:solidFill>
            </a:rPr>
            <a:t>вибачення </a:t>
          </a:r>
          <a:endParaRPr lang="ru-RU" sz="1400" b="1" kern="1200" dirty="0">
            <a:solidFill>
              <a:srgbClr val="FFFF00"/>
            </a:solidFill>
          </a:endParaRPr>
        </a:p>
      </dsp:txBody>
      <dsp:txXfrm>
        <a:off x="5092996" y="1061871"/>
        <a:ext cx="3008145" cy="3591322"/>
      </dsp:txXfrm>
    </dsp:sp>
    <dsp:sp modelId="{9FD6162A-BC33-4CE7-B1DA-D1A8B1192001}">
      <dsp:nvSpPr>
        <dsp:cNvPr id="0" name=""/>
        <dsp:cNvSpPr/>
      </dsp:nvSpPr>
      <dsp:spPr>
        <a:xfrm rot="16200000">
          <a:off x="-1224064" y="1487172"/>
          <a:ext cx="4072476" cy="1156979"/>
        </a:xfrm>
        <a:prstGeom prst="rightArrow">
          <a:avLst>
            <a:gd name="adj1" fmla="val 49830"/>
            <a:gd name="adj2" fmla="val 60660"/>
          </a:avLst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UA" sz="2000" b="1" kern="1200" dirty="0" smtClean="0">
              <a:solidFill>
                <a:schemeClr val="bg1"/>
              </a:solidFill>
            </a:rPr>
            <a:t>за кількістю мовців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-1049205" y="1952260"/>
        <a:ext cx="3722757" cy="576523"/>
      </dsp:txXfrm>
    </dsp:sp>
    <dsp:sp modelId="{8D6E1489-7F3E-431A-8574-2CBE5D15C502}">
      <dsp:nvSpPr>
        <dsp:cNvPr id="0" name=""/>
        <dsp:cNvSpPr/>
      </dsp:nvSpPr>
      <dsp:spPr>
        <a:xfrm rot="5400000">
          <a:off x="7167321" y="1688116"/>
          <a:ext cx="3954781" cy="3592131"/>
        </a:xfrm>
        <a:prstGeom prst="rightArrow">
          <a:avLst>
            <a:gd name="adj1" fmla="val 49830"/>
            <a:gd name="adj2" fmla="val 60660"/>
          </a:avLst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UA" sz="1900" b="1" kern="1200" dirty="0" smtClean="0">
              <a:solidFill>
                <a:schemeClr val="bg1"/>
              </a:solidFill>
            </a:rPr>
            <a:t>за цільовою спрямованістю, характером ситуації </a:t>
          </a:r>
          <a:r>
            <a:rPr lang="uk-UA" sz="1900" b="1" kern="1200" dirty="0" smtClean="0">
              <a:solidFill>
                <a:schemeClr val="bg1"/>
              </a:solidFill>
            </a:rPr>
            <a:t>та</a:t>
          </a:r>
          <a:r>
            <a:rPr lang="ru-UA" sz="1900" b="1" kern="1200" dirty="0" smtClean="0">
              <a:solidFill>
                <a:schemeClr val="bg1"/>
              </a:solidFill>
            </a:rPr>
            <a:t> соціальними ролями учасників спілкування</a:t>
          </a:r>
          <a:endParaRPr lang="ru-RU" sz="1900" b="1" kern="1200" dirty="0">
            <a:solidFill>
              <a:schemeClr val="bg1"/>
            </a:solidFill>
          </a:endParaRPr>
        </a:p>
      </dsp:txBody>
      <dsp:txXfrm>
        <a:off x="7710216" y="2046308"/>
        <a:ext cx="2868992" cy="17899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760ADA-5F44-47EA-A643-AD1B07A5A0A5}">
      <dsp:nvSpPr>
        <dsp:cNvPr id="0" name=""/>
        <dsp:cNvSpPr/>
      </dsp:nvSpPr>
      <dsp:spPr>
        <a:xfrm rot="16200000">
          <a:off x="2771599" y="1562706"/>
          <a:ext cx="3309060" cy="2022186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152400" rIns="137160" bIns="15240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err="1" smtClean="0">
              <a:solidFill>
                <a:schemeClr val="bg1"/>
              </a:solidFill>
            </a:rPr>
            <a:t>Розмовно</a:t>
          </a:r>
          <a:r>
            <a:rPr lang="uk-UA" sz="2400" b="1" kern="1200" dirty="0" smtClean="0">
              <a:solidFill>
                <a:schemeClr val="bg1"/>
              </a:solidFill>
            </a:rPr>
            <a:t>-офіційний</a:t>
          </a:r>
          <a:endParaRPr lang="ru-RU" sz="2400" b="1" kern="1200" dirty="0">
            <a:solidFill>
              <a:schemeClr val="bg1"/>
            </a:solidFill>
          </a:endParaRPr>
        </a:p>
      </dsp:txBody>
      <dsp:txXfrm rot="5400000">
        <a:off x="3513769" y="1018003"/>
        <a:ext cx="1923453" cy="3111594"/>
      </dsp:txXfrm>
    </dsp:sp>
    <dsp:sp modelId="{D346ABBE-D4DE-4AAD-8D2C-BF824D7CFD17}">
      <dsp:nvSpPr>
        <dsp:cNvPr id="0" name=""/>
        <dsp:cNvSpPr/>
      </dsp:nvSpPr>
      <dsp:spPr>
        <a:xfrm rot="5400000">
          <a:off x="4885609" y="1562706"/>
          <a:ext cx="3309060" cy="2022186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tint val="50000"/>
            <a:hueOff val="-558351"/>
            <a:satOff val="-16974"/>
            <a:lumOff val="93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52400" rIns="91440" bIns="15240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err="1" smtClean="0">
              <a:solidFill>
                <a:schemeClr val="bg1"/>
              </a:solidFill>
            </a:rPr>
            <a:t>Розмовно</a:t>
          </a:r>
          <a:r>
            <a:rPr lang="uk-UA" sz="2400" b="1" kern="1200" dirty="0" smtClean="0">
              <a:solidFill>
                <a:schemeClr val="bg1"/>
              </a:solidFill>
            </a:rPr>
            <a:t>-побутовий</a:t>
          </a:r>
          <a:endParaRPr lang="ru-RU" sz="2400" b="1" kern="1200" dirty="0">
            <a:solidFill>
              <a:schemeClr val="bg1"/>
            </a:solidFill>
          </a:endParaRPr>
        </a:p>
      </dsp:txBody>
      <dsp:txXfrm rot="-5400000">
        <a:off x="5529046" y="1018003"/>
        <a:ext cx="1923453" cy="3111594"/>
      </dsp:txXfrm>
    </dsp:sp>
    <dsp:sp modelId="{0C36F47D-A017-46AF-9B46-FCFD0F346759}">
      <dsp:nvSpPr>
        <dsp:cNvPr id="0" name=""/>
        <dsp:cNvSpPr/>
      </dsp:nvSpPr>
      <dsp:spPr>
        <a:xfrm>
          <a:off x="4425922" y="0"/>
          <a:ext cx="2114010" cy="2113907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982621-7DE2-467C-9B46-E57C79F91916}">
      <dsp:nvSpPr>
        <dsp:cNvPr id="0" name=""/>
        <dsp:cNvSpPr/>
      </dsp:nvSpPr>
      <dsp:spPr>
        <a:xfrm rot="10800000">
          <a:off x="4425922" y="3033176"/>
          <a:ext cx="2114010" cy="2113907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5">
            <a:hueOff val="-1056591"/>
            <a:satOff val="-11799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E4B6AA-0A6F-45B6-8A60-FF133A100576}">
      <dsp:nvSpPr>
        <dsp:cNvPr id="0" name=""/>
        <dsp:cNvSpPr/>
      </dsp:nvSpPr>
      <dsp:spPr>
        <a:xfrm>
          <a:off x="811529" y="0"/>
          <a:ext cx="9197340" cy="5290457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D69E3F8-3147-4C77-B5B4-15146ED6BEDB}">
      <dsp:nvSpPr>
        <dsp:cNvPr id="0" name=""/>
        <dsp:cNvSpPr/>
      </dsp:nvSpPr>
      <dsp:spPr>
        <a:xfrm>
          <a:off x="3830" y="1587137"/>
          <a:ext cx="2437297" cy="211618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bg1"/>
              </a:solidFill>
            </a:rPr>
            <a:t>1. Природний і первісний у </a:t>
          </a:r>
          <a:r>
            <a:rPr lang="uk-UA" sz="1600" b="1" kern="1200" dirty="0" err="1" smtClean="0">
              <a:solidFill>
                <a:schemeClr val="bg1"/>
              </a:solidFill>
            </a:rPr>
            <a:t>генетичногму</a:t>
          </a:r>
          <a:r>
            <a:rPr lang="uk-UA" sz="1600" b="1" kern="1200" dirty="0" smtClean="0">
              <a:solidFill>
                <a:schemeClr val="bg1"/>
              </a:solidFill>
            </a:rPr>
            <a:t> плані, </a:t>
          </a:r>
          <a:r>
            <a:rPr lang="uk-UA" sz="1600" b="1" kern="1200" dirty="0" err="1" smtClean="0">
              <a:solidFill>
                <a:schemeClr val="bg1"/>
              </a:solidFill>
            </a:rPr>
            <a:t>найситуативніший</a:t>
          </a:r>
          <a:r>
            <a:rPr lang="uk-UA" sz="1600" b="1" kern="1200" dirty="0" smtClean="0">
              <a:solidFill>
                <a:schemeClr val="bg1"/>
              </a:solidFill>
            </a:rPr>
            <a:t> вияв </a:t>
          </a:r>
          <a:r>
            <a:rPr lang="uk-UA" sz="1600" b="1" kern="1200" dirty="0" err="1" smtClean="0">
              <a:solidFill>
                <a:schemeClr val="bg1"/>
              </a:solidFill>
            </a:rPr>
            <a:t>мовної</a:t>
          </a:r>
          <a:r>
            <a:rPr lang="uk-UA" sz="1600" b="1" kern="1200" dirty="0" smtClean="0">
              <a:solidFill>
                <a:schemeClr val="bg1"/>
              </a:solidFill>
            </a:rPr>
            <a:t> діяльності;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107133" y="1690440"/>
        <a:ext cx="2230691" cy="1909576"/>
      </dsp:txXfrm>
    </dsp:sp>
    <dsp:sp modelId="{33CB9477-21BA-40ED-BF24-E3B151445329}">
      <dsp:nvSpPr>
        <dsp:cNvPr id="0" name=""/>
        <dsp:cNvSpPr/>
      </dsp:nvSpPr>
      <dsp:spPr>
        <a:xfrm>
          <a:off x="2795644" y="1587137"/>
          <a:ext cx="2437297" cy="211618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bg1"/>
              </a:solidFill>
            </a:rPr>
            <a:t>2. Його текстові зразки формуються кожного разу в умовах конкретної комунікативної ситуації.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2898947" y="1690440"/>
        <a:ext cx="2230691" cy="1909576"/>
      </dsp:txXfrm>
    </dsp:sp>
    <dsp:sp modelId="{226A4BE2-8FE2-4A5A-B59E-71B156D5B28E}">
      <dsp:nvSpPr>
        <dsp:cNvPr id="0" name=""/>
        <dsp:cNvSpPr/>
      </dsp:nvSpPr>
      <dsp:spPr>
        <a:xfrm>
          <a:off x="5587458" y="1587137"/>
          <a:ext cx="2437297" cy="211618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bg1"/>
              </a:solidFill>
            </a:rPr>
            <a:t>3. Його лексико-фразеологічний фонд спирається на </a:t>
          </a:r>
          <a:r>
            <a:rPr lang="uk-UA" sz="1600" b="1" kern="1200" dirty="0" err="1" smtClean="0">
              <a:solidFill>
                <a:schemeClr val="bg1"/>
              </a:solidFill>
            </a:rPr>
            <a:t>народнорозмовне</a:t>
          </a:r>
          <a:r>
            <a:rPr lang="uk-UA" sz="1600" b="1" kern="1200" dirty="0" smtClean="0">
              <a:solidFill>
                <a:schemeClr val="bg1"/>
              </a:solidFill>
            </a:rPr>
            <a:t> підґрунтя.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5690761" y="1690440"/>
        <a:ext cx="2230691" cy="1909576"/>
      </dsp:txXfrm>
    </dsp:sp>
    <dsp:sp modelId="{EBEDE0A1-4CD9-45D9-8D27-EB04052D438F}">
      <dsp:nvSpPr>
        <dsp:cNvPr id="0" name=""/>
        <dsp:cNvSpPr/>
      </dsp:nvSpPr>
      <dsp:spPr>
        <a:xfrm>
          <a:off x="8379271" y="1587137"/>
          <a:ext cx="2437297" cy="211618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bg1"/>
              </a:solidFill>
            </a:rPr>
            <a:t>4. Широке вживання засобів немовних(екстралінгвістичного плану: міміка, жести, інтонація), інтонаційне оформлення тексту.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8482574" y="1690440"/>
        <a:ext cx="2230691" cy="190957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2EEC21-4AD6-4790-97F9-C8E31BEF72FC}">
      <dsp:nvSpPr>
        <dsp:cNvPr id="0" name=""/>
        <dsp:cNvSpPr/>
      </dsp:nvSpPr>
      <dsp:spPr>
        <a:xfrm rot="16200000">
          <a:off x="967" y="728141"/>
          <a:ext cx="2568029" cy="2568029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solidFill>
                <a:schemeClr val="bg1"/>
              </a:solidFill>
            </a:rPr>
            <a:t>усність</a:t>
          </a:r>
          <a:endParaRPr lang="ru-RU" sz="2200" b="1" kern="1200" dirty="0">
            <a:solidFill>
              <a:schemeClr val="bg1"/>
            </a:solidFill>
          </a:endParaRPr>
        </a:p>
      </dsp:txBody>
      <dsp:txXfrm rot="5400000">
        <a:off x="968" y="1370147"/>
        <a:ext cx="2118624" cy="1284015"/>
      </dsp:txXfrm>
    </dsp:sp>
    <dsp:sp modelId="{10639EB0-050F-4079-A8FE-2AAB4F0B2D0E}">
      <dsp:nvSpPr>
        <dsp:cNvPr id="0" name=""/>
        <dsp:cNvSpPr/>
      </dsp:nvSpPr>
      <dsp:spPr>
        <a:xfrm rot="5400000">
          <a:off x="2765003" y="728141"/>
          <a:ext cx="2568029" cy="2568029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solidFill>
                <a:schemeClr val="bg1"/>
              </a:solidFill>
            </a:rPr>
            <a:t>розмовність</a:t>
          </a:r>
          <a:endParaRPr lang="ru-RU" sz="2200" b="1" kern="1200" dirty="0">
            <a:solidFill>
              <a:schemeClr val="bg1"/>
            </a:solidFill>
          </a:endParaRPr>
        </a:p>
      </dsp:txBody>
      <dsp:txXfrm rot="-5400000">
        <a:off x="3214409" y="1370148"/>
        <a:ext cx="2118624" cy="12840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1137" TargetMode="External"/><Relationship Id="rId2" Type="http://schemas.openxmlformats.org/officeDocument/2006/relationships/hyperlink" Target="https://uk.wikipedia.org/wiki/111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29.png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28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Культурно-стильова </a:t>
            </a:r>
            <a:r>
              <a:rPr lang="uk-UA" b="1" dirty="0">
                <a:solidFill>
                  <a:srgbClr val="FF0000"/>
                </a:solidFill>
              </a:rPr>
              <a:t>еволюція</a:t>
            </a:r>
            <a:r>
              <a:rPr lang="uk-UA" b="1" i="1" dirty="0">
                <a:solidFill>
                  <a:srgbClr val="FFFF00"/>
                </a:solidFill>
              </a:rPr>
              <a:t> </a:t>
            </a:r>
            <a:r>
              <a:rPr lang="uk-UA" b="1" dirty="0">
                <a:solidFill>
                  <a:srgbClr val="FFFF00"/>
                </a:solidFill>
              </a:rPr>
              <a:t>розмовного стилю </a:t>
            </a: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91979"/>
            <a:ext cx="9448800" cy="6858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</a:rPr>
              <a:t>Тема </a:t>
            </a:r>
            <a:r>
              <a:rPr lang="uk-UA" sz="3600" b="1" dirty="0" smtClean="0">
                <a:solidFill>
                  <a:srgbClr val="FFFF00"/>
                </a:solidFill>
              </a:rPr>
              <a:t>2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4628" y="3677779"/>
            <a:ext cx="5499746" cy="28740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906" y="3677779"/>
            <a:ext cx="5748123" cy="287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40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731" y="176544"/>
            <a:ext cx="10820400" cy="1293028"/>
          </a:xfrm>
        </p:spPr>
        <p:txBody>
          <a:bodyPr/>
          <a:lstStyle/>
          <a:p>
            <a:pPr algn="ctr"/>
            <a:r>
              <a:rPr lang="ru-UA" dirty="0">
                <a:solidFill>
                  <a:srgbClr val="FFFF00"/>
                </a:solidFill>
              </a:rPr>
              <a:t>У розмовному стилі зазвичай виділяють </a:t>
            </a:r>
            <a:r>
              <a:rPr lang="ru-UA" b="1" i="1" dirty="0">
                <a:solidFill>
                  <a:srgbClr val="FFFF00"/>
                </a:solidFill>
              </a:rPr>
              <a:t>жанри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5874011"/>
              </p:ext>
            </p:extLst>
          </p:nvPr>
        </p:nvGraphicFramePr>
        <p:xfrm>
          <a:off x="593725" y="822960"/>
          <a:ext cx="10940778" cy="5656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37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625818"/>
              </p:ext>
            </p:extLst>
          </p:nvPr>
        </p:nvGraphicFramePr>
        <p:xfrm>
          <a:off x="685800" y="613954"/>
          <a:ext cx="10861765" cy="56039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2353">
                  <a:extLst>
                    <a:ext uri="{9D8B030D-6E8A-4147-A177-3AD203B41FA5}">
                      <a16:colId xmlns:a16="http://schemas.microsoft.com/office/drawing/2014/main" val="1119636446"/>
                    </a:ext>
                  </a:extLst>
                </a:gridCol>
                <a:gridCol w="2172353">
                  <a:extLst>
                    <a:ext uri="{9D8B030D-6E8A-4147-A177-3AD203B41FA5}">
                      <a16:colId xmlns:a16="http://schemas.microsoft.com/office/drawing/2014/main" val="396041863"/>
                    </a:ext>
                  </a:extLst>
                </a:gridCol>
                <a:gridCol w="2172353">
                  <a:extLst>
                    <a:ext uri="{9D8B030D-6E8A-4147-A177-3AD203B41FA5}">
                      <a16:colId xmlns:a16="http://schemas.microsoft.com/office/drawing/2014/main" val="2088164739"/>
                    </a:ext>
                  </a:extLst>
                </a:gridCol>
                <a:gridCol w="2172353">
                  <a:extLst>
                    <a:ext uri="{9D8B030D-6E8A-4147-A177-3AD203B41FA5}">
                      <a16:colId xmlns:a16="http://schemas.microsoft.com/office/drawing/2014/main" val="4215884498"/>
                    </a:ext>
                  </a:extLst>
                </a:gridCol>
                <a:gridCol w="2172353">
                  <a:extLst>
                    <a:ext uri="{9D8B030D-6E8A-4147-A177-3AD203B41FA5}">
                      <a16:colId xmlns:a16="http://schemas.microsoft.com/office/drawing/2014/main" val="3713387865"/>
                    </a:ext>
                  </a:extLst>
                </a:gridCol>
              </a:tblGrid>
              <a:tr h="18679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</a:rPr>
                        <a:t>Ф</a:t>
                      </a:r>
                      <a:r>
                        <a:rPr lang="ru-UA" sz="2000" dirty="0">
                          <a:solidFill>
                            <a:schemeClr val="bg1"/>
                          </a:solidFill>
                          <a:effectLst/>
                        </a:rPr>
                        <a:t>ункц</a:t>
                      </a: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</a:rPr>
                        <a:t>і</a:t>
                      </a:r>
                      <a:r>
                        <a:rPr lang="ru-UA" sz="2000" dirty="0">
                          <a:solidFill>
                            <a:schemeClr val="bg1"/>
                          </a:solidFill>
                          <a:effectLst/>
                        </a:rPr>
                        <a:t>я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UA" sz="2000" dirty="0">
                          <a:solidFill>
                            <a:schemeClr val="bg1"/>
                          </a:solidFill>
                          <a:effectLst/>
                        </a:rPr>
                        <a:t>Сфера </a:t>
                      </a: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</a:rPr>
                        <a:t>спілкування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</a:rPr>
                        <a:t>Пріоритетна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UA" sz="1600" dirty="0">
                          <a:solidFill>
                            <a:schemeClr val="bg1"/>
                          </a:solidFill>
                          <a:effectLst/>
                        </a:rPr>
                        <a:t>м</a:t>
                      </a:r>
                      <a:r>
                        <a:rPr lang="uk-UA" sz="1600" dirty="0" err="1">
                          <a:solidFill>
                            <a:schemeClr val="bg1"/>
                          </a:solidFill>
                          <a:effectLst/>
                        </a:rPr>
                        <a:t>овна</a:t>
                      </a:r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</a:rPr>
                        <a:t>/мовленнєва форма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UA" sz="1800" dirty="0">
                          <a:solidFill>
                            <a:schemeClr val="bg1"/>
                          </a:solidFill>
                          <a:effectLst/>
                        </a:rPr>
                        <a:t>Тип</a:t>
                      </a:r>
                      <a:r>
                        <a:rPr lang="uk-UA" sz="1800" dirty="0" err="1">
                          <a:solidFill>
                            <a:schemeClr val="bg1"/>
                          </a:solidFill>
                          <a:effectLst/>
                        </a:rPr>
                        <a:t>овий</a:t>
                      </a: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UA" sz="1800" dirty="0">
                          <a:solidFill>
                            <a:schemeClr val="bg1"/>
                          </a:solidFill>
                          <a:effectLst/>
                        </a:rPr>
                        <a:t>вид </a:t>
                      </a: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</a:rPr>
                        <a:t>мовлення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</a:rPr>
                        <a:t>Пріоритетний </a:t>
                      </a:r>
                      <a:r>
                        <a:rPr lang="ru-UA" sz="1800" dirty="0">
                          <a:solidFill>
                            <a:schemeClr val="bg1"/>
                          </a:solidFill>
                          <a:effectLst/>
                        </a:rPr>
                        <a:t> способ </a:t>
                      </a: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</a:rPr>
                        <a:t>спілкування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2349612998"/>
                  </a:ext>
                </a:extLst>
              </a:tr>
              <a:tr h="1140418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UA" sz="6000" dirty="0">
                          <a:solidFill>
                            <a:srgbClr val="FF0000"/>
                          </a:solidFill>
                          <a:effectLst/>
                        </a:rPr>
                        <a:t>Р</a:t>
                      </a:r>
                      <a:r>
                        <a:rPr lang="uk-UA" sz="6000" dirty="0" err="1">
                          <a:solidFill>
                            <a:srgbClr val="FF0000"/>
                          </a:solidFill>
                          <a:effectLst/>
                        </a:rPr>
                        <a:t>озмовний</a:t>
                      </a:r>
                      <a:r>
                        <a:rPr lang="ru-UA" sz="6000" dirty="0">
                          <a:solidFill>
                            <a:srgbClr val="FF0000"/>
                          </a:solidFill>
                          <a:effectLst/>
                        </a:rPr>
                        <a:t> стиль</a:t>
                      </a:r>
                      <a:endParaRPr lang="ru-RU" sz="6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146791"/>
                  </a:ext>
                </a:extLst>
              </a:tr>
              <a:tr h="25955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UA" sz="2000" dirty="0">
                          <a:solidFill>
                            <a:schemeClr val="bg1"/>
                          </a:solidFill>
                          <a:effectLst/>
                        </a:rPr>
                        <a:t>Обм</a:t>
                      </a: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</a:rPr>
                        <a:t>і</a:t>
                      </a:r>
                      <a:r>
                        <a:rPr lang="ru-UA" sz="2000" dirty="0">
                          <a:solidFill>
                            <a:schemeClr val="bg1"/>
                          </a:solidFill>
                          <a:effectLst/>
                        </a:rPr>
                        <a:t>н </a:t>
                      </a: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</a:rPr>
                        <a:t>думками й почуттями, </a:t>
                      </a:r>
                      <a:r>
                        <a:rPr lang="ru-UA" sz="2000" dirty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</a:rPr>
                        <a:t>власне спілкування</a:t>
                      </a:r>
                      <a:r>
                        <a:rPr lang="ru-UA" sz="200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 err="1" smtClean="0">
                          <a:solidFill>
                            <a:srgbClr val="00B0F0"/>
                          </a:solidFill>
                          <a:effectLst/>
                        </a:rPr>
                        <a:t>Побутова,офіційна</a:t>
                      </a:r>
                      <a:endParaRPr lang="ru-RU" sz="2800" b="1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UA" sz="2400" b="1" dirty="0" smtClean="0">
                          <a:solidFill>
                            <a:srgbClr val="00B0F0"/>
                          </a:solidFill>
                          <a:effectLst/>
                        </a:rPr>
                        <a:t>Усна</a:t>
                      </a:r>
                      <a:endParaRPr lang="uk-UA" sz="2400" b="1" dirty="0" smtClean="0">
                        <a:solidFill>
                          <a:srgbClr val="00B0F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 smtClean="0">
                          <a:solidFill>
                            <a:srgbClr val="00B0F0"/>
                          </a:solidFill>
                          <a:effectLst/>
                        </a:rPr>
                        <a:t>(писемна)</a:t>
                      </a:r>
                      <a:endParaRPr lang="ru-RU" sz="2400" b="1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UA" sz="3200" b="1" dirty="0">
                          <a:solidFill>
                            <a:srgbClr val="00B0F0"/>
                          </a:solidFill>
                          <a:effectLst/>
                        </a:rPr>
                        <a:t>Д</a:t>
                      </a:r>
                      <a:r>
                        <a:rPr lang="uk-UA" sz="3200" b="1" dirty="0">
                          <a:solidFill>
                            <a:srgbClr val="00B0F0"/>
                          </a:solidFill>
                          <a:effectLst/>
                        </a:rPr>
                        <a:t>і</a:t>
                      </a:r>
                      <a:r>
                        <a:rPr lang="ru-UA" sz="3200" b="1" dirty="0">
                          <a:solidFill>
                            <a:srgbClr val="00B0F0"/>
                          </a:solidFill>
                          <a:effectLst/>
                        </a:rPr>
                        <a:t>алог, пол</a:t>
                      </a:r>
                      <a:r>
                        <a:rPr lang="uk-UA" sz="3200" b="1" dirty="0">
                          <a:solidFill>
                            <a:srgbClr val="00B0F0"/>
                          </a:solidFill>
                          <a:effectLst/>
                        </a:rPr>
                        <a:t>і</a:t>
                      </a:r>
                      <a:r>
                        <a:rPr lang="ru-UA" sz="3200" b="1" dirty="0">
                          <a:solidFill>
                            <a:srgbClr val="00B0F0"/>
                          </a:solidFill>
                          <a:effectLst/>
                        </a:rPr>
                        <a:t>лог</a:t>
                      </a:r>
                      <a:endParaRPr lang="ru-RU" sz="3200" b="1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00B0F0"/>
                          </a:solidFill>
                          <a:effectLst/>
                        </a:rPr>
                        <a:t>Особистий</a:t>
                      </a:r>
                      <a:r>
                        <a:rPr lang="ru-UA" sz="2400" b="1" dirty="0">
                          <a:solidFill>
                            <a:srgbClr val="00B0F0"/>
                          </a:solidFill>
                          <a:effectLst/>
                        </a:rPr>
                        <a:t>, контактн</a:t>
                      </a:r>
                      <a:r>
                        <a:rPr lang="uk-UA" sz="2400" b="1" dirty="0">
                          <a:solidFill>
                            <a:srgbClr val="00B0F0"/>
                          </a:solidFill>
                          <a:effectLst/>
                        </a:rPr>
                        <a:t>и</a:t>
                      </a:r>
                      <a:r>
                        <a:rPr lang="ru-UA" sz="2400" b="1" dirty="0">
                          <a:solidFill>
                            <a:srgbClr val="00B0F0"/>
                          </a:solidFill>
                          <a:effectLst/>
                        </a:rPr>
                        <a:t>й</a:t>
                      </a:r>
                      <a:endParaRPr lang="ru-RU" sz="2400" b="1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235692159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85800" y="3586163"/>
            <a:ext cx="10731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86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0629" y="267985"/>
            <a:ext cx="12200709" cy="1293028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Комунікативно-стильові різновиди сучасного </a:t>
            </a:r>
            <a:r>
              <a:rPr lang="uk-UA" b="1" dirty="0" smtClean="0">
                <a:solidFill>
                  <a:srgbClr val="FF0000"/>
                </a:solidFill>
              </a:rPr>
              <a:t>розмовного</a:t>
            </a:r>
            <a:r>
              <a:rPr lang="uk-UA" b="1" dirty="0" smtClean="0">
                <a:solidFill>
                  <a:srgbClr val="FFFF00"/>
                </a:solidFill>
              </a:rPr>
              <a:t> стилю</a:t>
            </a:r>
            <a:endParaRPr lang="ru-RU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6445341"/>
              </p:ext>
            </p:extLst>
          </p:nvPr>
        </p:nvGraphicFramePr>
        <p:xfrm>
          <a:off x="803365" y="1345475"/>
          <a:ext cx="10966269" cy="5147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2594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31" y="359424"/>
            <a:ext cx="11271069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узагальнювальні характеристики </a:t>
            </a:r>
            <a:r>
              <a:rPr lang="uk-UA" dirty="0" err="1"/>
              <a:t>розмовно</a:t>
            </a:r>
            <a:r>
              <a:rPr lang="uk-UA" dirty="0"/>
              <a:t>-побутового </a:t>
            </a:r>
            <a:r>
              <a:rPr lang="uk-UA" dirty="0" smtClean="0"/>
              <a:t>стилю </a:t>
            </a:r>
            <a:br>
              <a:rPr lang="uk-UA" dirty="0" smtClean="0"/>
            </a:br>
            <a:r>
              <a:rPr lang="uk-UA" dirty="0" smtClean="0"/>
              <a:t>(за </a:t>
            </a:r>
            <a:r>
              <a:rPr lang="uk-UA" dirty="0" err="1" smtClean="0"/>
              <a:t>Д.Баранником</a:t>
            </a:r>
            <a:r>
              <a:rPr lang="uk-UA" dirty="0" smtClean="0"/>
              <a:t>):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4047370"/>
              </p:ext>
            </p:extLst>
          </p:nvPr>
        </p:nvGraphicFramePr>
        <p:xfrm>
          <a:off x="685800" y="1384663"/>
          <a:ext cx="10820400" cy="5290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645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703" y="143691"/>
            <a:ext cx="10750731" cy="1737360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</a:rPr>
              <a:t>Питання 2</a:t>
            </a:r>
            <a:br>
              <a:rPr lang="uk-UA" sz="2400" b="1" dirty="0" smtClean="0">
                <a:solidFill>
                  <a:srgbClr val="FFFF00"/>
                </a:solidFill>
              </a:rPr>
            </a:br>
            <a:r>
              <a:rPr lang="uk-UA" sz="2400" b="1" dirty="0" smtClean="0">
                <a:solidFill>
                  <a:srgbClr val="FFFF00"/>
                </a:solidFill>
              </a:rPr>
              <a:t>Вияви </a:t>
            </a:r>
            <a:r>
              <a:rPr lang="uk-UA" sz="2400" b="1" dirty="0">
                <a:solidFill>
                  <a:srgbClr val="FFFF00"/>
                </a:solidFill>
              </a:rPr>
              <a:t>розмовного стилю староукраїнської доби</a:t>
            </a:r>
            <a:r>
              <a:rPr lang="ru-RU" sz="2400" dirty="0">
                <a:solidFill>
                  <a:srgbClr val="FFFF00"/>
                </a:solidFill>
              </a:rPr>
              <a:t/>
            </a:r>
            <a:br>
              <a:rPr lang="ru-RU" sz="2400" dirty="0">
                <a:solidFill>
                  <a:srgbClr val="FFFF00"/>
                </a:solidFill>
              </a:rPr>
            </a:b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2352" y="1281776"/>
            <a:ext cx="6849291" cy="508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9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5733"/>
            <a:ext cx="10644051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FFFF00"/>
                </a:solidFill>
              </a:rPr>
              <a:t>У літописах та інших творах засвідчені такі </a:t>
            </a:r>
            <a:r>
              <a:rPr lang="uk-UA" b="1" dirty="0" err="1">
                <a:solidFill>
                  <a:srgbClr val="FFFF00"/>
                </a:solidFill>
              </a:rPr>
              <a:t>русько</a:t>
            </a:r>
            <a:r>
              <a:rPr lang="uk-UA" b="1" dirty="0">
                <a:solidFill>
                  <a:srgbClr val="FFFF00"/>
                </a:solidFill>
              </a:rPr>
              <a:t>-українські слова: 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8859" y="1404371"/>
            <a:ext cx="2973705" cy="234467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26847" y="1404371"/>
            <a:ext cx="6743233" cy="5360403"/>
          </a:xfrm>
        </p:spPr>
        <p:txBody>
          <a:bodyPr>
            <a:normAutofit lnSpcReduction="10000"/>
          </a:bodyPr>
          <a:lstStyle/>
          <a:p>
            <a:r>
              <a:rPr lang="uk-UA" dirty="0">
                <a:solidFill>
                  <a:srgbClr val="FFFF00"/>
                </a:solidFill>
              </a:rPr>
              <a:t>болоньє</a:t>
            </a:r>
            <a:r>
              <a:rPr lang="uk-UA" dirty="0"/>
              <a:t> "оболонь, заплавна долина"; </a:t>
            </a:r>
            <a:r>
              <a:rPr lang="uk-UA" dirty="0" err="1">
                <a:solidFill>
                  <a:srgbClr val="FFFF00"/>
                </a:solidFill>
              </a:rPr>
              <a:t>вЂверица</a:t>
            </a:r>
            <a:r>
              <a:rPr lang="uk-UA" dirty="0"/>
              <a:t> "білка, вивірка"; </a:t>
            </a:r>
            <a:r>
              <a:rPr lang="uk-UA" dirty="0" err="1">
                <a:solidFill>
                  <a:srgbClr val="FFFF00"/>
                </a:solidFill>
              </a:rPr>
              <a:t>ирьє</a:t>
            </a:r>
            <a:r>
              <a:rPr lang="uk-UA" dirty="0"/>
              <a:t> "(в)</a:t>
            </a:r>
            <a:r>
              <a:rPr lang="uk-UA" dirty="0" err="1"/>
              <a:t>ирій</a:t>
            </a:r>
            <a:r>
              <a:rPr lang="uk-UA" dirty="0"/>
              <a:t>"; </a:t>
            </a:r>
            <a:r>
              <a:rPr lang="uk-UA" dirty="0">
                <a:solidFill>
                  <a:srgbClr val="FFFF00"/>
                </a:solidFill>
              </a:rPr>
              <a:t>пуща, </a:t>
            </a:r>
            <a:r>
              <a:rPr lang="uk-UA" dirty="0" err="1">
                <a:solidFill>
                  <a:srgbClr val="FFFF00"/>
                </a:solidFill>
              </a:rPr>
              <a:t>криница</a:t>
            </a:r>
            <a:r>
              <a:rPr lang="uk-UA" dirty="0">
                <a:solidFill>
                  <a:srgbClr val="FFFF00"/>
                </a:solidFill>
              </a:rPr>
              <a:t>, </a:t>
            </a:r>
            <a:r>
              <a:rPr lang="uk-UA" dirty="0" err="1">
                <a:solidFill>
                  <a:srgbClr val="FFFF00"/>
                </a:solidFill>
              </a:rPr>
              <a:t>рЂнь</a:t>
            </a:r>
            <a:r>
              <a:rPr lang="uk-UA" dirty="0">
                <a:solidFill>
                  <a:srgbClr val="FFFF00"/>
                </a:solidFill>
              </a:rPr>
              <a:t> </a:t>
            </a:r>
            <a:r>
              <a:rPr lang="uk-UA" dirty="0"/>
              <a:t>"рінь, дрібне каміння"; </a:t>
            </a:r>
            <a:r>
              <a:rPr lang="uk-UA" dirty="0" err="1">
                <a:solidFill>
                  <a:srgbClr val="FFFF00"/>
                </a:solidFill>
              </a:rPr>
              <a:t>лимень</a:t>
            </a:r>
            <a:r>
              <a:rPr lang="uk-UA" dirty="0">
                <a:solidFill>
                  <a:srgbClr val="FFFF00"/>
                </a:solidFill>
              </a:rPr>
              <a:t>, </a:t>
            </a:r>
            <a:r>
              <a:rPr lang="uk-UA" dirty="0" err="1">
                <a:solidFill>
                  <a:srgbClr val="FFFF00"/>
                </a:solidFill>
              </a:rPr>
              <a:t>серенъ</a:t>
            </a:r>
            <a:r>
              <a:rPr lang="uk-UA" dirty="0">
                <a:solidFill>
                  <a:srgbClr val="FFFF00"/>
                </a:solidFill>
              </a:rPr>
              <a:t> </a:t>
            </a:r>
            <a:r>
              <a:rPr lang="uk-UA" dirty="0"/>
              <a:t>"</a:t>
            </a:r>
            <a:r>
              <a:rPr lang="uk-UA" dirty="0" err="1"/>
              <a:t>наст</a:t>
            </a:r>
            <a:r>
              <a:rPr lang="uk-UA" dirty="0"/>
              <a:t>"; </a:t>
            </a:r>
            <a:r>
              <a:rPr lang="uk-UA" dirty="0" err="1">
                <a:solidFill>
                  <a:srgbClr val="FFFF00"/>
                </a:solidFill>
              </a:rPr>
              <a:t>ролья</a:t>
            </a:r>
            <a:r>
              <a:rPr lang="uk-UA" dirty="0">
                <a:solidFill>
                  <a:srgbClr val="FFFF00"/>
                </a:solidFill>
              </a:rPr>
              <a:t> </a:t>
            </a:r>
            <a:r>
              <a:rPr lang="uk-UA" dirty="0"/>
              <a:t>"рілля"; </a:t>
            </a:r>
            <a:r>
              <a:rPr lang="uk-UA" dirty="0" err="1">
                <a:solidFill>
                  <a:srgbClr val="FFFF00"/>
                </a:solidFill>
              </a:rPr>
              <a:t>обильє</a:t>
            </a:r>
            <a:r>
              <a:rPr lang="uk-UA" dirty="0"/>
              <a:t>. "зерно, врожай"; </a:t>
            </a:r>
            <a:r>
              <a:rPr lang="uk-UA" dirty="0" err="1">
                <a:solidFill>
                  <a:srgbClr val="FFFF00"/>
                </a:solidFill>
              </a:rPr>
              <a:t>лЂпък</a:t>
            </a:r>
            <a:r>
              <a:rPr lang="uk-UA" dirty="0" err="1"/>
              <a:t>ъ</a:t>
            </a:r>
            <a:r>
              <a:rPr lang="uk-UA" dirty="0"/>
              <a:t> "</a:t>
            </a:r>
            <a:r>
              <a:rPr lang="uk-UA" dirty="0" err="1"/>
              <a:t>ліпок</a:t>
            </a:r>
            <a:r>
              <a:rPr lang="uk-UA" dirty="0"/>
              <a:t>, назва рослини</a:t>
            </a:r>
            <a:r>
              <a:rPr lang="uk-UA" dirty="0">
                <a:solidFill>
                  <a:srgbClr val="FFFF00"/>
                </a:solidFill>
              </a:rPr>
              <a:t>"; </a:t>
            </a:r>
            <a:r>
              <a:rPr lang="uk-UA" dirty="0" err="1">
                <a:solidFill>
                  <a:srgbClr val="FFFF00"/>
                </a:solidFill>
              </a:rPr>
              <a:t>вълна</a:t>
            </a:r>
            <a:r>
              <a:rPr lang="uk-UA" dirty="0">
                <a:solidFill>
                  <a:srgbClr val="FFFF00"/>
                </a:solidFill>
              </a:rPr>
              <a:t> </a:t>
            </a:r>
            <a:r>
              <a:rPr lang="uk-UA" dirty="0"/>
              <a:t>"вовна"; </a:t>
            </a:r>
            <a:r>
              <a:rPr lang="uk-UA" dirty="0" err="1"/>
              <a:t>вЂхътъ</a:t>
            </a:r>
            <a:r>
              <a:rPr lang="uk-UA" dirty="0"/>
              <a:t> "віхоть"; </a:t>
            </a:r>
            <a:r>
              <a:rPr lang="uk-UA" dirty="0" err="1"/>
              <a:t>гробля</a:t>
            </a:r>
            <a:r>
              <a:rPr lang="uk-UA" dirty="0"/>
              <a:t>. (гребля) "гребля, вал"; луда "рід верхнього одягу" (</a:t>
            </a:r>
            <a:r>
              <a:rPr lang="uk-UA" dirty="0" err="1"/>
              <a:t>укр</a:t>
            </a:r>
            <a:r>
              <a:rPr lang="uk-UA" dirty="0"/>
              <a:t>. діал. лудіння); </a:t>
            </a:r>
            <a:r>
              <a:rPr lang="uk-UA" dirty="0" err="1"/>
              <a:t>прабошньни</a:t>
            </a:r>
            <a:r>
              <a:rPr lang="uk-UA" dirty="0"/>
              <a:t> "рід взуття"; </a:t>
            </a:r>
            <a:r>
              <a:rPr lang="uk-UA" dirty="0" err="1"/>
              <a:t>трЂска</a:t>
            </a:r>
            <a:r>
              <a:rPr lang="uk-UA" dirty="0"/>
              <a:t> "тріска"; </a:t>
            </a:r>
            <a:r>
              <a:rPr lang="uk-UA" dirty="0" err="1"/>
              <a:t>цЂрь</a:t>
            </a:r>
            <a:r>
              <a:rPr lang="uk-UA" dirty="0"/>
              <a:t> "трут" (</a:t>
            </a:r>
            <a:r>
              <a:rPr lang="uk-UA" dirty="0" err="1"/>
              <a:t>укр</a:t>
            </a:r>
            <a:r>
              <a:rPr lang="uk-UA" dirty="0"/>
              <a:t>. діал. </a:t>
            </a:r>
            <a:r>
              <a:rPr lang="uk-UA" dirty="0" err="1"/>
              <a:t>чір</a:t>
            </a:r>
            <a:r>
              <a:rPr lang="uk-UA" dirty="0"/>
              <a:t>, </a:t>
            </a:r>
            <a:r>
              <a:rPr lang="uk-UA" dirty="0" err="1"/>
              <a:t>цірь</a:t>
            </a:r>
            <a:r>
              <a:rPr lang="uk-UA" dirty="0"/>
              <a:t>); лагодити "робити приємність, потурати"; </a:t>
            </a:r>
            <a:r>
              <a:rPr lang="uk-UA" dirty="0" err="1"/>
              <a:t>огърнути</a:t>
            </a:r>
            <a:r>
              <a:rPr lang="uk-UA" dirty="0"/>
              <a:t>, </a:t>
            </a:r>
            <a:r>
              <a:rPr lang="uk-UA" dirty="0" err="1"/>
              <a:t>гърбъ</a:t>
            </a:r>
            <a:r>
              <a:rPr lang="uk-UA" dirty="0"/>
              <a:t> "пагорб"; </a:t>
            </a:r>
            <a:r>
              <a:rPr lang="uk-UA" dirty="0" err="1"/>
              <a:t>мутва</a:t>
            </a:r>
            <a:r>
              <a:rPr lang="uk-UA" dirty="0"/>
              <a:t> "каламутний вир"; </a:t>
            </a:r>
            <a:r>
              <a:rPr lang="uk-UA" dirty="0" err="1"/>
              <a:t>зарчя</a:t>
            </a:r>
            <a:r>
              <a:rPr lang="uk-UA" dirty="0"/>
              <a:t> "</a:t>
            </a:r>
            <a:r>
              <a:rPr lang="uk-UA" dirty="0" err="1"/>
              <a:t>зарево</a:t>
            </a:r>
            <a:r>
              <a:rPr lang="uk-UA" dirty="0"/>
              <a:t>, заграва"; </a:t>
            </a:r>
            <a:r>
              <a:rPr lang="uk-UA" dirty="0" err="1"/>
              <a:t>гълькъ</a:t>
            </a:r>
            <a:r>
              <a:rPr lang="uk-UA" dirty="0"/>
              <a:t> "глек"; </a:t>
            </a:r>
            <a:r>
              <a:rPr lang="uk-UA" dirty="0" err="1"/>
              <a:t>лыскарь</a:t>
            </a:r>
            <a:r>
              <a:rPr lang="uk-UA" dirty="0"/>
              <a:t> "кирка, заступ" (</a:t>
            </a:r>
            <a:r>
              <a:rPr lang="uk-UA" dirty="0" err="1"/>
              <a:t>укр</a:t>
            </a:r>
            <a:r>
              <a:rPr lang="uk-UA" dirty="0"/>
              <a:t>. діал. рискаль); (и)</a:t>
            </a:r>
            <a:r>
              <a:rPr lang="uk-UA" dirty="0" err="1"/>
              <a:t>зЂкръ</a:t>
            </a:r>
            <a:r>
              <a:rPr lang="uk-UA" dirty="0"/>
              <a:t> "світлоокий, блакитноокий, зіркатий" (пор. діал. </a:t>
            </a:r>
            <a:r>
              <a:rPr lang="uk-UA" dirty="0" err="1"/>
              <a:t>зікратий</a:t>
            </a:r>
            <a:r>
              <a:rPr lang="uk-UA" dirty="0"/>
              <a:t>); </a:t>
            </a:r>
            <a:r>
              <a:rPr lang="uk-UA" dirty="0" err="1"/>
              <a:t>nonycнЂmu</a:t>
            </a:r>
            <a:r>
              <a:rPr lang="uk-UA" dirty="0"/>
              <a:t> "збліднути (на обличчі), попісніти"; </a:t>
            </a:r>
            <a:r>
              <a:rPr lang="uk-UA" dirty="0" err="1"/>
              <a:t>пересьрдьє</a:t>
            </a:r>
            <a:r>
              <a:rPr lang="uk-UA" dirty="0"/>
              <a:t> "досада, роздратування" (пор. спересердя); </a:t>
            </a:r>
            <a:r>
              <a:rPr lang="uk-UA" dirty="0" err="1"/>
              <a:t>безголовьє</a:t>
            </a:r>
            <a:r>
              <a:rPr lang="uk-UA" dirty="0"/>
              <a:t> "безголів’я, біда"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196" y="3183465"/>
            <a:ext cx="2224283" cy="30352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2564" y="3749041"/>
            <a:ext cx="2279333" cy="301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36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94110"/>
            <a:ext cx="1082040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FFFF00"/>
                </a:solidFill>
              </a:rPr>
              <a:t>Графіті Софії Київської - найстародавніших зразках побутових текстів слов’ян у Східній </a:t>
            </a:r>
            <a:r>
              <a:rPr lang="uk-UA" b="1" dirty="0" smtClean="0">
                <a:solidFill>
                  <a:srgbClr val="FFFF00"/>
                </a:solidFill>
              </a:rPr>
              <a:t>Європі 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7400" y="1678578"/>
            <a:ext cx="7082725" cy="517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46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343" y="241858"/>
            <a:ext cx="8610600" cy="1293028"/>
          </a:xfrm>
        </p:spPr>
        <p:txBody>
          <a:bodyPr/>
          <a:lstStyle/>
          <a:p>
            <a:r>
              <a:rPr lang="uk-UA" b="1" dirty="0">
                <a:solidFill>
                  <a:srgbClr val="FFFF00"/>
                </a:solidFill>
              </a:rPr>
              <a:t>Графіті Софії Київської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0459" y="719981"/>
            <a:ext cx="6754368" cy="433360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8343" y="5532334"/>
            <a:ext cx="11658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Графіті-прокляття: «Кузьма тать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украл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еси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масо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аселонь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твои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кокошь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аминь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», тобто «Кузьма - злодій, украв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м»ясо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щоб тобі ноги спутало.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Ам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нь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uk-UA" dirty="0"/>
              <a:t>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94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011" y="0"/>
            <a:ext cx="11088189" cy="1293028"/>
          </a:xfrm>
        </p:spPr>
        <p:txBody>
          <a:bodyPr>
            <a:normAutofit/>
          </a:bodyPr>
          <a:lstStyle/>
          <a:p>
            <a:pPr algn="ctr"/>
            <a:r>
              <a:rPr lang="uk-UA" sz="2000" b="1" dirty="0">
                <a:solidFill>
                  <a:srgbClr val="FFFF00"/>
                </a:solidFill>
              </a:rPr>
              <a:t>У цих графічних накресленнях чітко виражені типові українські риси, що могли б бути в ті часи розмовними:</a:t>
            </a:r>
            <a:r>
              <a:rPr lang="ru-RU" sz="2000" b="1" dirty="0">
                <a:solidFill>
                  <a:srgbClr val="FFFF00"/>
                </a:solidFill>
              </a:rPr>
              <a:t/>
            </a:r>
            <a:br>
              <a:rPr lang="ru-RU" sz="2000" b="1" dirty="0">
                <a:solidFill>
                  <a:srgbClr val="FFFF00"/>
                </a:solidFill>
              </a:rPr>
            </a:br>
            <a:endParaRPr lang="ru-RU" sz="2000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2636736"/>
              </p:ext>
            </p:extLst>
          </p:nvPr>
        </p:nvGraphicFramePr>
        <p:xfrm>
          <a:off x="418011" y="809262"/>
          <a:ext cx="10820400" cy="53086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0820400">
                  <a:extLst>
                    <a:ext uri="{9D8B030D-6E8A-4147-A177-3AD203B41FA5}">
                      <a16:colId xmlns:a16="http://schemas.microsoft.com/office/drawing/2014/main" val="6898709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характерні для української мови прізвища: </a:t>
                      </a:r>
                      <a:r>
                        <a:rPr lang="uk-UA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r>
                        <a:rPr lang="uk-UA" sz="1800" b="1" i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Іоан</a:t>
                      </a:r>
                      <a:r>
                        <a:rPr lang="uk-UA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b="1" i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Сліпко</a:t>
                      </a:r>
                      <a:r>
                        <a:rPr lang="uk-UA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", "</a:t>
                      </a:r>
                      <a:r>
                        <a:rPr lang="uk-UA" sz="1800" b="1" i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Інока</a:t>
                      </a:r>
                      <a:r>
                        <a:rPr lang="uk-UA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b="1" i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Спысовича</a:t>
                      </a:r>
                      <a:r>
                        <a:rPr lang="uk-UA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", "</a:t>
                      </a:r>
                      <a:r>
                        <a:rPr lang="uk-UA" sz="1800" b="1" i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Иван</a:t>
                      </a:r>
                      <a:r>
                        <a:rPr lang="uk-UA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b="1" i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Хоудый</a:t>
                      </a:r>
                      <a:r>
                        <a:rPr lang="uk-UA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", "</a:t>
                      </a:r>
                      <a:r>
                        <a:rPr lang="uk-UA" sz="1800" b="1" i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Жадько</a:t>
                      </a:r>
                      <a:r>
                        <a:rPr lang="uk-UA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", "</a:t>
                      </a:r>
                      <a:r>
                        <a:rPr lang="uk-UA" sz="1800" b="1" i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Неженович</a:t>
                      </a:r>
                      <a:r>
                        <a:rPr lang="uk-UA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", "Янчин".</a:t>
                      </a:r>
                      <a:endParaRPr lang="ru-RU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9797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кличний відмінок, властивий українській мові: </a:t>
                      </a:r>
                      <a:r>
                        <a:rPr lang="uk-UA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r>
                        <a:rPr lang="uk-UA" sz="1800" b="1" i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Святый</a:t>
                      </a:r>
                      <a:r>
                        <a:rPr lang="uk-UA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b="1" i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Пантелѣмоне</a:t>
                      </a:r>
                      <a:r>
                        <a:rPr lang="uk-UA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", "О горе </a:t>
                      </a:r>
                      <a:r>
                        <a:rPr lang="uk-UA" sz="1800" b="1" i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тобѣ</a:t>
                      </a:r>
                      <a:r>
                        <a:rPr lang="uk-UA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b="1" i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Андрониче</a:t>
                      </a:r>
                      <a:r>
                        <a:rPr lang="uk-UA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b="1" i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охъ</a:t>
                      </a:r>
                      <a:r>
                        <a:rPr lang="uk-UA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b="1" i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тобѣ</a:t>
                      </a:r>
                      <a:r>
                        <a:rPr lang="uk-UA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небоже".</a:t>
                      </a:r>
                      <a:endParaRPr lang="ru-RU" sz="18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5718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українське закінчення дієслів </a:t>
                      </a:r>
                      <a:r>
                        <a:rPr lang="uk-UA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"-</a:t>
                      </a:r>
                      <a:r>
                        <a:rPr lang="uk-UA" sz="18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ити</a:t>
                      </a:r>
                      <a:r>
                        <a:rPr lang="uk-UA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", "-іти</a:t>
                      </a:r>
                      <a:r>
                        <a:rPr lang="uk-U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": "</a:t>
                      </a:r>
                      <a:r>
                        <a:rPr lang="uk-UA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 суть </a:t>
                      </a:r>
                      <a:r>
                        <a:rPr lang="uk-UA" sz="18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ісъподоб</a:t>
                      </a:r>
                      <a:r>
                        <a:rPr lang="uk-UA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поулучити</a:t>
                      </a:r>
                      <a:r>
                        <a:rPr lang="uk-UA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млсть</a:t>
                      </a:r>
                      <a:r>
                        <a:rPr lang="uk-UA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от тебе",</a:t>
                      </a:r>
                      <a:endParaRPr lang="ru-RU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1919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розмовні фрази: </a:t>
                      </a:r>
                      <a:r>
                        <a:rPr lang="uk-UA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r>
                        <a:rPr lang="uk-UA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Никон </a:t>
                      </a:r>
                      <a:r>
                        <a:rPr lang="uk-UA" sz="1800" b="1" i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псал</a:t>
                      </a:r>
                      <a:r>
                        <a:rPr lang="uk-UA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b="1" i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въ</a:t>
                      </a:r>
                      <a:r>
                        <a:rPr lang="uk-UA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b="1" i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неділу</a:t>
                      </a:r>
                      <a:r>
                        <a:rPr lang="uk-UA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b="1" i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посередь</a:t>
                      </a:r>
                      <a:r>
                        <a:rPr lang="uk-UA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b="1" i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съпаса</a:t>
                      </a:r>
                      <a:r>
                        <a:rPr lang="uk-UA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","Господи </a:t>
                      </a:r>
                      <a:r>
                        <a:rPr lang="uk-UA" sz="1800" b="1" i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помози</a:t>
                      </a:r>
                      <a:r>
                        <a:rPr lang="uk-UA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рабу своєму </a:t>
                      </a:r>
                      <a:r>
                        <a:rPr lang="uk-UA" sz="1800" b="1" i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Ігнатеви</a:t>
                      </a:r>
                      <a:r>
                        <a:rPr lang="uk-UA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lang="uk-UA" sz="1800" b="1" i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пръзъвище</a:t>
                      </a:r>
                      <a:r>
                        <a:rPr lang="uk-UA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ми </a:t>
                      </a:r>
                      <a:r>
                        <a:rPr lang="uk-UA" sz="1800" b="1" i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има</a:t>
                      </a:r>
                      <a:r>
                        <a:rPr lang="uk-UA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b="1" i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Саєтат</a:t>
                      </a:r>
                      <a:r>
                        <a:rPr lang="uk-UA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", "</a:t>
                      </a:r>
                      <a:r>
                        <a:rPr lang="uk-UA" sz="1800" b="1" i="1" kern="1200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Отпил</a:t>
                      </a:r>
                      <a:r>
                        <a:rPr lang="uk-UA" sz="1800" b="1" i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b="1" i="1" kern="1200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крзу</a:t>
                      </a:r>
                      <a:r>
                        <a:rPr lang="uk-UA" sz="1800" b="1" i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би ту коли</a:t>
                      </a:r>
                      <a:r>
                        <a:rPr lang="uk-UA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 </a:t>
                      </a:r>
                      <a:r>
                        <a:rPr lang="uk-UA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(автор графіті кається, що пропив у Києві корзно – плащ), </a:t>
                      </a:r>
                      <a:r>
                        <a:rPr lang="uk-UA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r>
                        <a:rPr lang="uk-UA" sz="1800" b="1" i="1" kern="1200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Попаше</a:t>
                      </a:r>
                      <a:r>
                        <a:rPr lang="uk-UA" sz="1800" b="1" i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b="1" i="1" kern="1200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Коузьма</a:t>
                      </a:r>
                      <a:r>
                        <a:rPr lang="uk-UA" sz="1800" b="1" i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порося</a:t>
                      </a:r>
                      <a:r>
                        <a:rPr lang="uk-UA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r>
                        <a:rPr lang="uk-UA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(автор кається, що їв у піст свинину), "</a:t>
                      </a:r>
                      <a:r>
                        <a:rPr lang="uk-UA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мати не хотячи </a:t>
                      </a:r>
                      <a:r>
                        <a:rPr lang="uk-UA" sz="1800" b="1" i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дѣтичя</a:t>
                      </a:r>
                      <a:r>
                        <a:rPr lang="uk-UA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b="1" i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бѣжя</a:t>
                      </a:r>
                      <a:r>
                        <a:rPr lang="uk-UA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b="1" i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гет</a:t>
                      </a:r>
                      <a:r>
                        <a:rPr lang="uk-UA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".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4292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характерні для української розмовної  форми мови імена: </a:t>
                      </a:r>
                      <a:r>
                        <a:rPr lang="uk-UA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r>
                        <a:rPr lang="uk-UA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Михалко", "</a:t>
                      </a:r>
                      <a:r>
                        <a:rPr lang="uk-UA" sz="1800" b="1" i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Стипъко</a:t>
                      </a:r>
                      <a:r>
                        <a:rPr lang="uk-UA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", "</a:t>
                      </a:r>
                      <a:r>
                        <a:rPr lang="uk-UA" sz="1800" b="1" i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Гнат</a:t>
                      </a:r>
                      <a:r>
                        <a:rPr lang="uk-UA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r>
                        <a:rPr lang="uk-UA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поряд з "Ігнат".</a:t>
                      </a:r>
                      <a:endParaRPr lang="ru-RU" sz="18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023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графіті-прокляття: </a:t>
                      </a:r>
                      <a:r>
                        <a:rPr lang="uk-UA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«Кузьма тать </a:t>
                      </a:r>
                      <a:r>
                        <a:rPr lang="uk-UA" sz="18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украл</a:t>
                      </a:r>
                      <a:r>
                        <a:rPr lang="uk-UA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еси</a:t>
                      </a:r>
                      <a:r>
                        <a:rPr lang="uk-UA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масо </a:t>
                      </a:r>
                      <a:r>
                        <a:rPr lang="uk-UA" sz="18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аселонь</a:t>
                      </a:r>
                      <a:r>
                        <a:rPr lang="uk-UA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твои</a:t>
                      </a:r>
                      <a:r>
                        <a:rPr lang="uk-UA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кокошь</a:t>
                      </a:r>
                      <a:r>
                        <a:rPr lang="uk-UA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аминь</a:t>
                      </a:r>
                      <a:r>
                        <a:rPr lang="uk-UA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», тобто «Кузьма - злодій, украв </a:t>
                      </a:r>
                      <a:r>
                        <a:rPr lang="uk-UA" sz="18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мʼясо</a:t>
                      </a:r>
                      <a:r>
                        <a:rPr lang="uk-UA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щоб тобі ноги спутало. Амінь».</a:t>
                      </a:r>
                      <a:endParaRPr lang="ru-RU" sz="18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9721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uk-U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Дитяча лічилочка</a:t>
                      </a:r>
                      <a:r>
                        <a:rPr lang="uk-UA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«</a:t>
                      </a:r>
                      <a:r>
                        <a:rPr lang="uk-UA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Ані-ані, мані-мані, </a:t>
                      </a:r>
                      <a:r>
                        <a:rPr lang="uk-UA" sz="18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пуко</a:t>
                      </a:r>
                      <a:r>
                        <a:rPr lang="uk-UA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кріва</a:t>
                      </a:r>
                      <a:r>
                        <a:rPr lang="uk-UA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плакі</a:t>
                      </a:r>
                      <a:r>
                        <a:rPr lang="uk-UA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кікі</a:t>
                      </a:r>
                      <a:r>
                        <a:rPr lang="uk-UA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».</a:t>
                      </a:r>
                      <a:endParaRPr lang="ru-RU" sz="18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6084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65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843" y="398613"/>
            <a:ext cx="11114314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err="1">
                <a:solidFill>
                  <a:srgbClr val="FFFF00"/>
                </a:solidFill>
              </a:rPr>
              <a:t>Звенигорордська</a:t>
            </a:r>
            <a:r>
              <a:rPr lang="uk-UA" b="1" dirty="0">
                <a:solidFill>
                  <a:srgbClr val="FFFF00"/>
                </a:solidFill>
              </a:rPr>
              <a:t> берестяна </a:t>
            </a:r>
            <a:r>
              <a:rPr lang="uk-UA" b="1" dirty="0" smtClean="0">
                <a:solidFill>
                  <a:srgbClr val="FFFF00"/>
                </a:solidFill>
              </a:rPr>
              <a:t>грамота</a:t>
            </a:r>
            <a:br>
              <a:rPr lang="uk-UA" b="1" dirty="0" smtClean="0">
                <a:solidFill>
                  <a:srgbClr val="FFFF00"/>
                </a:solidFill>
              </a:rPr>
            </a:br>
            <a:r>
              <a:rPr lang="uk-UA" b="1" dirty="0" smtClean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rgbClr val="FFFF00"/>
                </a:solidFill>
                <a:hlinkClick r:id="rId2" tooltip="1110"/>
              </a:rPr>
              <a:t>1110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chemeClr val="accent1"/>
                </a:solidFill>
              </a:rPr>
              <a:t>–</a:t>
            </a:r>
            <a:r>
              <a:rPr lang="ru-RU" b="1" dirty="0">
                <a:solidFill>
                  <a:srgbClr val="FFFF00"/>
                </a:solidFill>
                <a:hlinkClick r:id="rId3" tooltip="1137"/>
              </a:rPr>
              <a:t>1137</a:t>
            </a:r>
            <a:r>
              <a:rPr lang="ru-RU" b="1" dirty="0">
                <a:solidFill>
                  <a:srgbClr val="FFFF00"/>
                </a:solidFill>
              </a:rPr>
              <a:t> р</a:t>
            </a:r>
            <a:r>
              <a:rPr lang="uk-UA" b="1" dirty="0">
                <a:solidFill>
                  <a:srgbClr val="FFFF00"/>
                </a:solidFill>
              </a:rPr>
              <a:t>р.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8843" y="1449977"/>
            <a:ext cx="10820400" cy="5212080"/>
          </a:xfrm>
        </p:spPr>
        <p:txBody>
          <a:bodyPr>
            <a:normAutofit fontScale="85000" lnSpcReduction="20000"/>
          </a:bodyPr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ru-RU" dirty="0" smtClean="0"/>
          </a:p>
          <a:p>
            <a:endParaRPr lang="ru-RU" dirty="0"/>
          </a:p>
          <a:p>
            <a:pPr>
              <a:lnSpc>
                <a:spcPct val="160000"/>
              </a:lnSpc>
            </a:pPr>
            <a:endParaRPr lang="ru-RU" b="1" dirty="0" smtClean="0"/>
          </a:p>
          <a:p>
            <a:pPr>
              <a:lnSpc>
                <a:spcPct val="160000"/>
              </a:lnSpc>
            </a:pPr>
            <a:r>
              <a:rPr lang="ru-RU" b="1" dirty="0" smtClean="0"/>
              <a:t>От </a:t>
            </a:r>
            <a:r>
              <a:rPr lang="ru-RU" b="1" dirty="0" err="1"/>
              <a:t>Говеново</a:t>
            </a:r>
            <a:r>
              <a:rPr lang="uk-UA" b="1" dirty="0"/>
              <a:t>ї</a:t>
            </a:r>
            <a:r>
              <a:rPr lang="ru-RU" b="1" dirty="0"/>
              <a:t> [вдов</a:t>
            </a:r>
            <a:r>
              <a:rPr lang="uk-UA" b="1" dirty="0"/>
              <a:t>и</a:t>
            </a:r>
            <a:r>
              <a:rPr lang="ru-RU" b="1" dirty="0"/>
              <a:t>] к </a:t>
            </a:r>
            <a:r>
              <a:rPr lang="ru-RU" b="1" dirty="0" err="1"/>
              <a:t>Неженц</a:t>
            </a:r>
            <a:r>
              <a:rPr lang="uk-UA" b="1" dirty="0"/>
              <a:t>ю</a:t>
            </a:r>
            <a:r>
              <a:rPr lang="ru-RU" b="1" dirty="0"/>
              <a:t>. Дай ш</a:t>
            </a:r>
            <a:r>
              <a:rPr lang="uk-UA" b="1" dirty="0"/>
              <a:t>і</a:t>
            </a:r>
            <a:r>
              <a:rPr lang="ru-RU" b="1" dirty="0" err="1"/>
              <a:t>стьдесят</a:t>
            </a:r>
            <a:r>
              <a:rPr lang="ru-RU" b="1" dirty="0"/>
              <a:t> кун ладейных. [Так] сказа</a:t>
            </a:r>
            <a:r>
              <a:rPr lang="uk-UA" b="1" dirty="0"/>
              <a:t>в </a:t>
            </a:r>
            <a:r>
              <a:rPr lang="ru-RU" b="1" dirty="0"/>
              <a:t>Говен перед </a:t>
            </a:r>
            <a:r>
              <a:rPr lang="ru-RU" b="1" dirty="0" err="1"/>
              <a:t>смертю</a:t>
            </a:r>
            <a:r>
              <a:rPr lang="ru-RU" b="1" dirty="0"/>
              <a:t> (букв.: </a:t>
            </a:r>
            <a:r>
              <a:rPr lang="uk-UA" b="1" dirty="0"/>
              <a:t>і</a:t>
            </a:r>
            <a:r>
              <a:rPr lang="ru-RU" b="1" dirty="0" err="1"/>
              <a:t>дя</a:t>
            </a:r>
            <a:r>
              <a:rPr lang="ru-RU" b="1" dirty="0"/>
              <a:t> на суд), а поп </a:t>
            </a:r>
            <a:r>
              <a:rPr lang="ru-RU" b="1" dirty="0" err="1"/>
              <a:t>запис</a:t>
            </a:r>
            <a:r>
              <a:rPr lang="uk-UA" b="1" dirty="0"/>
              <a:t>у</a:t>
            </a:r>
            <a:r>
              <a:rPr lang="ru-RU" b="1" dirty="0" err="1"/>
              <a:t>ва</a:t>
            </a:r>
            <a:r>
              <a:rPr lang="uk-UA" b="1" dirty="0"/>
              <a:t>в</a:t>
            </a:r>
            <a:r>
              <a:rPr lang="ru-RU" b="1" dirty="0"/>
              <a:t>. Дай [</a:t>
            </a:r>
            <a:r>
              <a:rPr lang="uk-UA" b="1" dirty="0"/>
              <a:t>ї</a:t>
            </a:r>
            <a:r>
              <a:rPr lang="ru-RU" b="1" dirty="0"/>
              <a:t>х] Лу</a:t>
            </a:r>
            <a:r>
              <a:rPr lang="uk-UA" b="1" dirty="0"/>
              <a:t>ці</a:t>
            </a:r>
            <a:r>
              <a:rPr lang="ru-RU" b="1" dirty="0"/>
              <a:t>. </a:t>
            </a:r>
            <a:r>
              <a:rPr lang="uk-UA" b="1" dirty="0"/>
              <a:t>Якщо ж</a:t>
            </a:r>
            <a:r>
              <a:rPr lang="ru-RU" b="1" dirty="0"/>
              <a:t> не да</a:t>
            </a:r>
            <a:r>
              <a:rPr lang="uk-UA" b="1" dirty="0" err="1"/>
              <a:t>си</a:t>
            </a:r>
            <a:r>
              <a:rPr lang="ru-RU" b="1" dirty="0"/>
              <a:t>, то я в</a:t>
            </a:r>
            <a:r>
              <a:rPr lang="uk-UA" b="1" dirty="0"/>
              <a:t>і</a:t>
            </a:r>
            <a:r>
              <a:rPr lang="ru-RU" b="1" dirty="0" err="1"/>
              <a:t>зьму</a:t>
            </a:r>
            <a:r>
              <a:rPr lang="ru-RU" b="1" dirty="0"/>
              <a:t> у князя отрока и </a:t>
            </a:r>
            <a:r>
              <a:rPr lang="uk-UA" b="1" dirty="0"/>
              <a:t>разом</a:t>
            </a:r>
            <a:r>
              <a:rPr lang="ru-RU" b="1" dirty="0"/>
              <a:t> [</a:t>
            </a:r>
            <a:r>
              <a:rPr lang="uk-UA" b="1" dirty="0"/>
              <a:t>з</a:t>
            </a:r>
            <a:r>
              <a:rPr lang="ru-RU" b="1" dirty="0"/>
              <a:t> ним] при</a:t>
            </a:r>
            <a:r>
              <a:rPr lang="uk-UA" b="1" dirty="0"/>
              <a:t>ї</a:t>
            </a:r>
            <a:r>
              <a:rPr lang="ru-RU" b="1" dirty="0" err="1"/>
              <a:t>ду</a:t>
            </a:r>
            <a:r>
              <a:rPr lang="ru-RU" b="1" dirty="0"/>
              <a:t> – </a:t>
            </a:r>
            <a:r>
              <a:rPr lang="uk-UA" b="1" dirty="0"/>
              <a:t>це тобі</a:t>
            </a:r>
            <a:r>
              <a:rPr lang="ru-RU" b="1" dirty="0"/>
              <a:t> стане в б</a:t>
            </a:r>
            <a:r>
              <a:rPr lang="uk-UA" b="1" dirty="0" err="1"/>
              <a:t>ільшу</a:t>
            </a:r>
            <a:r>
              <a:rPr lang="ru-RU" b="1" dirty="0"/>
              <a:t> суму</a:t>
            </a:r>
            <a:r>
              <a:rPr lang="uk-UA" b="1" dirty="0"/>
              <a:t>.</a:t>
            </a:r>
            <a:endParaRPr lang="ru-RU" b="1" dirty="0"/>
          </a:p>
          <a:p>
            <a:pPr marL="0" indent="0">
              <a:buNone/>
            </a:pPr>
            <a:r>
              <a:rPr lang="uk-UA" b="1" dirty="0"/>
              <a:t> </a:t>
            </a:r>
            <a:endParaRPr lang="ru-RU" b="1" dirty="0"/>
          </a:p>
          <a:p>
            <a:endParaRPr lang="ru-RU" dirty="0"/>
          </a:p>
        </p:txBody>
      </p:sp>
      <p:pic>
        <p:nvPicPr>
          <p:cNvPr id="4" name="Рисунок 3" descr="http://lrc-lib.ru/_gramoty/prorisi/bbzven2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328" y="755904"/>
            <a:ext cx="11021568" cy="3889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453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9166" y="405679"/>
            <a:ext cx="9448800" cy="965921"/>
          </a:xfrm>
        </p:spPr>
        <p:txBody>
          <a:bodyPr/>
          <a:lstStyle/>
          <a:p>
            <a:pPr algn="ctr"/>
            <a:r>
              <a:rPr lang="uk-UA" dirty="0" smtClean="0"/>
              <a:t>питання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371600"/>
            <a:ext cx="9448800" cy="531658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UA" sz="2800" b="1" dirty="0" smtClean="0">
                <a:solidFill>
                  <a:srgbClr val="FFFF00"/>
                </a:solidFill>
              </a:rPr>
              <a:t>Сфера </a:t>
            </a:r>
            <a:r>
              <a:rPr lang="ru-UA" sz="2800" b="1" dirty="0">
                <a:solidFill>
                  <a:srgbClr val="FFFF00"/>
                </a:solidFill>
              </a:rPr>
              <a:t>використання </a:t>
            </a:r>
            <a:r>
              <a:rPr lang="uk-UA" sz="2800" b="1" dirty="0">
                <a:solidFill>
                  <a:srgbClr val="FFFF00"/>
                </a:solidFill>
              </a:rPr>
              <a:t>та </a:t>
            </a:r>
            <a:r>
              <a:rPr lang="uk-UA" sz="2800" b="1" dirty="0" err="1">
                <a:solidFill>
                  <a:srgbClr val="FFFF00"/>
                </a:solidFill>
              </a:rPr>
              <a:t>мовні</a:t>
            </a:r>
            <a:r>
              <a:rPr lang="uk-UA" sz="2800" b="1" dirty="0">
                <a:solidFill>
                  <a:srgbClr val="FFFF00"/>
                </a:solidFill>
              </a:rPr>
              <a:t> особливості  </a:t>
            </a:r>
            <a:r>
              <a:rPr lang="ru-UA" sz="2800" b="1" dirty="0">
                <a:solidFill>
                  <a:srgbClr val="FFFF00"/>
                </a:solidFill>
              </a:rPr>
              <a:t>розмовного стилю</a:t>
            </a:r>
            <a:r>
              <a:rPr lang="uk-UA" sz="2800" b="1" dirty="0" smtClean="0">
                <a:solidFill>
                  <a:srgbClr val="FFFF00"/>
                </a:solidFill>
              </a:rPr>
              <a:t>.</a:t>
            </a:r>
          </a:p>
          <a:p>
            <a:pPr marL="514350" indent="-514350">
              <a:buAutoNum type="arabicPeriod"/>
            </a:pPr>
            <a:endParaRPr lang="ru-RU" sz="2800" b="1" dirty="0">
              <a:solidFill>
                <a:srgbClr val="FFFF00"/>
              </a:solidFill>
            </a:endParaRPr>
          </a:p>
          <a:p>
            <a:r>
              <a:rPr lang="uk-UA" sz="2800" b="1" dirty="0">
                <a:solidFill>
                  <a:srgbClr val="FFFF00"/>
                </a:solidFill>
              </a:rPr>
              <a:t>2. Вияви розмовного стилю староукраїнської доби</a:t>
            </a:r>
            <a:r>
              <a:rPr lang="uk-UA" sz="2800" b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uk-UA" sz="2800" b="1" dirty="0" smtClean="0">
                <a:solidFill>
                  <a:srgbClr val="FFFF00"/>
                </a:solidFill>
              </a:rPr>
              <a:t> </a:t>
            </a:r>
            <a:endParaRPr lang="ru-RU" sz="2800" b="1" dirty="0">
              <a:solidFill>
                <a:srgbClr val="FFFF00"/>
              </a:solidFill>
            </a:endParaRPr>
          </a:p>
          <a:p>
            <a:r>
              <a:rPr lang="uk-UA" sz="2800" b="1" dirty="0">
                <a:solidFill>
                  <a:srgbClr val="FFFF00"/>
                </a:solidFill>
              </a:rPr>
              <a:t>3. Фіксація елементів </a:t>
            </a:r>
            <a:r>
              <a:rPr lang="ru-UA" sz="2800" b="1" dirty="0">
                <a:solidFill>
                  <a:srgbClr val="FFFF00"/>
                </a:solidFill>
              </a:rPr>
              <a:t>розмовного стилю </a:t>
            </a:r>
            <a:r>
              <a:rPr lang="uk-UA" sz="2800" b="1" dirty="0">
                <a:solidFill>
                  <a:srgbClr val="FFFF00"/>
                </a:solidFill>
              </a:rPr>
              <a:t>в пам’ятках ХІУ-ХУІІІ ст. </a:t>
            </a:r>
            <a:endParaRPr lang="uk-UA" sz="2800" b="1" dirty="0" smtClean="0">
              <a:solidFill>
                <a:srgbClr val="FFFF00"/>
              </a:solidFill>
            </a:endParaRPr>
          </a:p>
          <a:p>
            <a:endParaRPr lang="ru-RU" sz="2800" b="1" dirty="0">
              <a:solidFill>
                <a:srgbClr val="FFFF00"/>
              </a:solidFill>
            </a:endParaRPr>
          </a:p>
          <a:p>
            <a:r>
              <a:rPr lang="uk-UA" sz="2800" b="1" dirty="0">
                <a:solidFill>
                  <a:srgbClr val="FFFF00"/>
                </a:solidFill>
              </a:rPr>
              <a:t>4. Усно-розмовний стиль як вияв  повсякденно-побутової культури сучасних українців.</a:t>
            </a:r>
            <a:endParaRPr lang="ru-RU" sz="2800" b="1" dirty="0">
              <a:solidFill>
                <a:srgbClr val="FFFF00"/>
              </a:solidFill>
            </a:endParaRPr>
          </a:p>
          <a:p>
            <a:r>
              <a:rPr lang="uk-UA" b="1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007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235"/>
            <a:ext cx="1082040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Питання 3</a:t>
            </a:r>
            <a:r>
              <a:rPr lang="uk-UA" b="1" dirty="0">
                <a:solidFill>
                  <a:srgbClr val="FFFF00"/>
                </a:solidFill>
              </a:rPr>
              <a:t/>
            </a:r>
            <a:br>
              <a:rPr lang="uk-UA" b="1" dirty="0">
                <a:solidFill>
                  <a:srgbClr val="FFFF00"/>
                </a:solidFill>
              </a:rPr>
            </a:br>
            <a:r>
              <a:rPr lang="uk-UA" b="1" dirty="0" smtClean="0">
                <a:solidFill>
                  <a:srgbClr val="FFFF00"/>
                </a:solidFill>
              </a:rPr>
              <a:t> </a:t>
            </a:r>
            <a:r>
              <a:rPr lang="uk-UA" b="1" dirty="0">
                <a:solidFill>
                  <a:srgbClr val="FFFF00"/>
                </a:solidFill>
              </a:rPr>
              <a:t>Фіксація елементів</a:t>
            </a:r>
            <a:r>
              <a:rPr lang="ru-UA" b="1" dirty="0">
                <a:solidFill>
                  <a:srgbClr val="FFFF00"/>
                </a:solidFill>
              </a:rPr>
              <a:t> розмовного стилю</a:t>
            </a:r>
            <a:r>
              <a:rPr lang="uk-UA" b="1" dirty="0">
                <a:solidFill>
                  <a:srgbClr val="FFFF00"/>
                </a:solidFill>
              </a:rPr>
              <a:t> в пам’ятках ХІУ-ХУІІІ ст.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800" y="1769069"/>
            <a:ext cx="5596800" cy="36309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8994" y="2656559"/>
            <a:ext cx="5255624" cy="393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5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rgbClr val="FFFF00"/>
                </a:solidFill>
              </a:rPr>
              <a:t>Фіксація елементів</a:t>
            </a:r>
            <a:r>
              <a:rPr lang="ru-UA" b="1" dirty="0">
                <a:solidFill>
                  <a:srgbClr val="FFFF00"/>
                </a:solidFill>
              </a:rPr>
              <a:t> розмовного стилю</a:t>
            </a:r>
            <a:r>
              <a:rPr lang="uk-UA" b="1" dirty="0">
                <a:solidFill>
                  <a:srgbClr val="FFFF00"/>
                </a:solidFill>
              </a:rPr>
              <a:t> в пам’ятках ХІУ-ХУІІІ ст.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uk-UA" b="1" dirty="0" err="1" smtClean="0">
                <a:solidFill>
                  <a:srgbClr val="FFFF00"/>
                </a:solidFill>
              </a:rPr>
              <a:t>діалектизми</a:t>
            </a:r>
            <a:r>
              <a:rPr lang="uk-UA" b="1" dirty="0" smtClean="0">
                <a:solidFill>
                  <a:srgbClr val="FFFF00"/>
                </a:solidFill>
              </a:rPr>
              <a:t> </a:t>
            </a:r>
            <a:r>
              <a:rPr lang="uk-UA" b="1" dirty="0">
                <a:solidFill>
                  <a:srgbClr val="FFFF00"/>
                </a:solidFill>
              </a:rPr>
              <a:t>та </a:t>
            </a:r>
            <a:r>
              <a:rPr lang="uk-UA" b="1" dirty="0" err="1" smtClean="0">
                <a:solidFill>
                  <a:srgbClr val="FFFF00"/>
                </a:solidFill>
              </a:rPr>
              <a:t>розмовізми</a:t>
            </a:r>
            <a:r>
              <a:rPr lang="uk-UA" dirty="0" smtClean="0"/>
              <a:t>: </a:t>
            </a:r>
          </a:p>
          <a:p>
            <a:pPr>
              <a:lnSpc>
                <a:spcPct val="150000"/>
              </a:lnSpc>
            </a:pPr>
            <a:r>
              <a:rPr lang="uk-UA" i="1" dirty="0" err="1" smtClean="0"/>
              <a:t>кичера</a:t>
            </a:r>
            <a:r>
              <a:rPr lang="uk-UA" dirty="0" smtClean="0"/>
              <a:t> </a:t>
            </a:r>
            <a:r>
              <a:rPr lang="uk-UA" dirty="0" err="1"/>
              <a:t>ʻгора</a:t>
            </a:r>
            <a:r>
              <a:rPr lang="uk-UA" dirty="0"/>
              <a:t>, вкрита лісом, крім </a:t>
            </a:r>
            <a:r>
              <a:rPr lang="uk-UA" dirty="0" err="1"/>
              <a:t>вершиниʼ</a:t>
            </a:r>
            <a:r>
              <a:rPr lang="uk-UA" dirty="0"/>
              <a:t>, </a:t>
            </a:r>
            <a:r>
              <a:rPr lang="uk-UA" i="1" dirty="0" err="1"/>
              <a:t>бєрдо</a:t>
            </a:r>
            <a:r>
              <a:rPr lang="uk-UA" dirty="0"/>
              <a:t> </a:t>
            </a:r>
            <a:r>
              <a:rPr lang="uk-UA" dirty="0" err="1"/>
              <a:t>ʻскеляста</a:t>
            </a:r>
            <a:r>
              <a:rPr lang="uk-UA" dirty="0"/>
              <a:t> </a:t>
            </a:r>
            <a:r>
              <a:rPr lang="uk-UA" dirty="0" err="1"/>
              <a:t>гораʼ</a:t>
            </a:r>
            <a:r>
              <a:rPr lang="uk-UA" dirty="0"/>
              <a:t>, </a:t>
            </a:r>
            <a:r>
              <a:rPr lang="uk-UA" i="1" dirty="0" err="1"/>
              <a:t>оубочє</a:t>
            </a:r>
            <a:r>
              <a:rPr lang="uk-UA" dirty="0"/>
              <a:t> </a:t>
            </a:r>
            <a:r>
              <a:rPr lang="uk-UA" dirty="0" err="1"/>
              <a:t>ʻузбіччяʼ</a:t>
            </a:r>
            <a:r>
              <a:rPr lang="uk-UA" dirty="0"/>
              <a:t>, </a:t>
            </a:r>
            <a:r>
              <a:rPr lang="uk-UA" i="1" dirty="0" err="1"/>
              <a:t>могилица</a:t>
            </a:r>
            <a:r>
              <a:rPr lang="uk-UA" dirty="0"/>
              <a:t> </a:t>
            </a:r>
            <a:r>
              <a:rPr lang="uk-UA" dirty="0" err="1"/>
              <a:t>ʻпагорбокʼ</a:t>
            </a:r>
            <a:r>
              <a:rPr lang="uk-UA" dirty="0"/>
              <a:t>, </a:t>
            </a:r>
            <a:r>
              <a:rPr lang="uk-UA" i="1" dirty="0" err="1"/>
              <a:t>вúртоп</a:t>
            </a:r>
            <a:r>
              <a:rPr lang="uk-UA" dirty="0"/>
              <a:t> </a:t>
            </a:r>
            <a:r>
              <a:rPr lang="uk-UA" dirty="0" err="1"/>
              <a:t>ʻпечера</a:t>
            </a:r>
            <a:r>
              <a:rPr lang="uk-UA" dirty="0"/>
              <a:t>, глибока </a:t>
            </a:r>
            <a:r>
              <a:rPr lang="uk-UA" dirty="0" err="1"/>
              <a:t>ущелинаʼ</a:t>
            </a:r>
            <a:r>
              <a:rPr lang="uk-UA" dirty="0"/>
              <a:t>, </a:t>
            </a:r>
            <a:r>
              <a:rPr lang="uk-UA" i="1" dirty="0"/>
              <a:t>хижа</a:t>
            </a:r>
            <a:r>
              <a:rPr lang="uk-UA" dirty="0"/>
              <a:t> </a:t>
            </a:r>
            <a:r>
              <a:rPr lang="uk-UA" dirty="0" err="1"/>
              <a:t>ʻхатаʼ</a:t>
            </a:r>
            <a:r>
              <a:rPr lang="uk-UA" dirty="0"/>
              <a:t>, </a:t>
            </a:r>
            <a:r>
              <a:rPr lang="uk-UA" i="1" dirty="0" err="1"/>
              <a:t>лозниц</a:t>
            </a:r>
            <a:r>
              <a:rPr lang="uk-UA" i="1" dirty="0"/>
              <a:t>"</a:t>
            </a:r>
            <a:r>
              <a:rPr lang="uk-UA" dirty="0"/>
              <a:t> </a:t>
            </a:r>
            <a:r>
              <a:rPr lang="uk-UA" dirty="0" err="1"/>
              <a:t>ʻсушаркаʼ</a:t>
            </a:r>
            <a:r>
              <a:rPr lang="uk-UA" dirty="0"/>
              <a:t>, </a:t>
            </a:r>
            <a:r>
              <a:rPr lang="uk-UA" i="1" dirty="0" err="1" smtClean="0"/>
              <a:t>поустиня</a:t>
            </a:r>
            <a:r>
              <a:rPr lang="uk-UA" dirty="0" smtClean="0"/>
              <a:t> </a:t>
            </a:r>
            <a:r>
              <a:rPr lang="uk-UA" dirty="0" err="1"/>
              <a:t>ʻнеосвоєне</a:t>
            </a:r>
            <a:r>
              <a:rPr lang="uk-UA" dirty="0"/>
              <a:t> </a:t>
            </a:r>
            <a:r>
              <a:rPr lang="uk-UA" dirty="0" err="1"/>
              <a:t>місцеʼ</a:t>
            </a:r>
            <a:r>
              <a:rPr lang="uk-UA" dirty="0"/>
              <a:t>, </a:t>
            </a:r>
            <a:r>
              <a:rPr lang="uk-UA" i="1" dirty="0" err="1"/>
              <a:t>лазú</a:t>
            </a:r>
            <a:r>
              <a:rPr lang="uk-UA" dirty="0"/>
              <a:t> </a:t>
            </a:r>
            <a:r>
              <a:rPr lang="uk-UA" dirty="0" err="1"/>
              <a:t>ʻвикорчувана</a:t>
            </a:r>
            <a:r>
              <a:rPr lang="uk-UA" dirty="0"/>
              <a:t> ділянка </a:t>
            </a:r>
            <a:r>
              <a:rPr lang="uk-UA" dirty="0" err="1"/>
              <a:t>лісуʼ</a:t>
            </a:r>
            <a:r>
              <a:rPr lang="uk-UA" dirty="0"/>
              <a:t> та інші.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3152" y="2507093"/>
            <a:ext cx="2879408" cy="38096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0738" y="2331719"/>
            <a:ext cx="2772843" cy="374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35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79" y="215733"/>
            <a:ext cx="9409611" cy="1293028"/>
          </a:xfrm>
        </p:spPr>
        <p:txBody>
          <a:bodyPr>
            <a:normAutofit/>
          </a:bodyPr>
          <a:lstStyle/>
          <a:p>
            <a:pPr algn="ctr"/>
            <a:r>
              <a:rPr lang="uk-UA" sz="1800" b="1" dirty="0" err="1">
                <a:solidFill>
                  <a:srgbClr val="FFFF00"/>
                </a:solidFill>
              </a:rPr>
              <a:t>Розмовн</a:t>
            </a:r>
            <a:r>
              <a:rPr lang="ru-RU" sz="1800" b="1" dirty="0">
                <a:solidFill>
                  <a:srgbClr val="FFFF00"/>
                </a:solidFill>
              </a:rPr>
              <a:t>а </a:t>
            </a:r>
            <a:r>
              <a:rPr lang="ru-RU" sz="1800" b="1" dirty="0" err="1">
                <a:solidFill>
                  <a:srgbClr val="FFFF00"/>
                </a:solidFill>
              </a:rPr>
              <a:t>мова</a:t>
            </a:r>
            <a:r>
              <a:rPr lang="ru-RU" sz="1800" b="1" dirty="0">
                <a:solidFill>
                  <a:srgbClr val="FFFF00"/>
                </a:solidFill>
              </a:rPr>
              <a:t> </a:t>
            </a:r>
            <a:r>
              <a:rPr lang="uk-UA" sz="1800" b="1" dirty="0">
                <a:solidFill>
                  <a:srgbClr val="FFFF00"/>
                </a:solidFill>
              </a:rPr>
              <a:t>найбільш чітко зафіксована</a:t>
            </a:r>
            <a:r>
              <a:rPr lang="ru-RU" sz="1800" b="1" dirty="0">
                <a:solidFill>
                  <a:srgbClr val="FFFF00"/>
                </a:solidFill>
              </a:rPr>
              <a:t> в </a:t>
            </a:r>
            <a:r>
              <a:rPr lang="ru-RU" sz="1800" b="1" dirty="0" err="1">
                <a:solidFill>
                  <a:srgbClr val="FFFF00"/>
                </a:solidFill>
              </a:rPr>
              <a:t>народній</a:t>
            </a:r>
            <a:r>
              <a:rPr lang="ru-RU" sz="1800" b="1" dirty="0">
                <a:solidFill>
                  <a:srgbClr val="FFFF00"/>
                </a:solidFill>
              </a:rPr>
              <a:t> </a:t>
            </a:r>
            <a:r>
              <a:rPr lang="ru-RU" sz="1800" b="1" dirty="0" err="1">
                <a:solidFill>
                  <a:srgbClr val="FFFF00"/>
                </a:solidFill>
              </a:rPr>
              <a:t>творчості</a:t>
            </a:r>
            <a:r>
              <a:rPr lang="uk-UA" sz="1800" b="1" dirty="0">
                <a:solidFill>
                  <a:srgbClr val="FFFF00"/>
                </a:solidFill>
              </a:rPr>
              <a:t>, що доводять записи українського фольклору з найдавніших часів, та з Х</a:t>
            </a:r>
            <a:r>
              <a:rPr lang="ru-RU" sz="1800" b="1" dirty="0">
                <a:solidFill>
                  <a:srgbClr val="FFFF00"/>
                </a:solidFill>
              </a:rPr>
              <a:t>V</a:t>
            </a:r>
            <a:r>
              <a:rPr lang="uk-UA" sz="1800" b="1" dirty="0">
                <a:solidFill>
                  <a:srgbClr val="FFFF00"/>
                </a:solidFill>
              </a:rPr>
              <a:t>І-Х</a:t>
            </a:r>
            <a:r>
              <a:rPr lang="ru-RU" sz="1800" b="1" dirty="0">
                <a:solidFill>
                  <a:srgbClr val="FFFF00"/>
                </a:solidFill>
              </a:rPr>
              <a:t>V</a:t>
            </a:r>
            <a:r>
              <a:rPr lang="uk-UA" sz="1800" b="1" dirty="0">
                <a:solidFill>
                  <a:srgbClr val="FFFF00"/>
                </a:solidFill>
              </a:rPr>
              <a:t>ІІ століття в оригінальних художніх текстах в межах середнього й низького </a:t>
            </a:r>
            <a:r>
              <a:rPr lang="uk-UA" sz="1800" b="1" dirty="0" err="1">
                <a:solidFill>
                  <a:srgbClr val="FFFF00"/>
                </a:solidFill>
              </a:rPr>
              <a:t>слогів</a:t>
            </a:r>
            <a:r>
              <a:rPr lang="uk-UA" sz="1800" b="1" dirty="0">
                <a:solidFill>
                  <a:srgbClr val="FFFF00"/>
                </a:solidFill>
              </a:rPr>
              <a:t>:</a:t>
            </a:r>
            <a:r>
              <a:rPr lang="ru-RU" sz="1400" dirty="0">
                <a:solidFill>
                  <a:srgbClr val="FFFF00"/>
                </a:solidFill>
              </a:rPr>
              <a:t/>
            </a:r>
            <a:br>
              <a:rPr lang="ru-RU" sz="1400" dirty="0">
                <a:solidFill>
                  <a:srgbClr val="FFFF00"/>
                </a:solidFill>
              </a:rPr>
            </a:br>
            <a:endParaRPr lang="ru-RU" sz="14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09006" y="1149532"/>
            <a:ext cx="5745480" cy="529737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b="1" dirty="0"/>
              <a:t>Дунаю, Дунаю, </a:t>
            </a:r>
            <a:r>
              <a:rPr lang="uk-UA" b="1" dirty="0" err="1"/>
              <a:t>чему</a:t>
            </a:r>
            <a:r>
              <a:rPr lang="uk-UA" b="1" dirty="0"/>
              <a:t> смутен течеш?</a:t>
            </a:r>
            <a:endParaRPr lang="ru-RU" b="1" dirty="0"/>
          </a:p>
          <a:p>
            <a:pPr marL="0" indent="0">
              <a:buNone/>
            </a:pPr>
            <a:r>
              <a:rPr lang="uk-UA" b="1" dirty="0"/>
              <a:t>[Ой як же Дунаю смутному не </a:t>
            </a:r>
            <a:r>
              <a:rPr lang="uk-UA" b="1" dirty="0" err="1"/>
              <a:t>течи</a:t>
            </a:r>
            <a:r>
              <a:rPr lang="uk-UA" b="1" dirty="0"/>
              <a:t>,</a:t>
            </a:r>
            <a:endParaRPr lang="ru-RU" b="1" dirty="0"/>
          </a:p>
          <a:p>
            <a:pPr marL="0" indent="0">
              <a:buNone/>
            </a:pPr>
            <a:r>
              <a:rPr lang="uk-UA" b="1" dirty="0"/>
              <a:t>Що дно його </a:t>
            </a:r>
            <a:r>
              <a:rPr lang="uk-UA" b="1" dirty="0" err="1"/>
              <a:t>точуть</a:t>
            </a:r>
            <a:r>
              <a:rPr lang="uk-UA" b="1" dirty="0"/>
              <a:t> студені криниці,</a:t>
            </a:r>
            <a:endParaRPr lang="ru-RU" b="1" dirty="0"/>
          </a:p>
          <a:p>
            <a:pPr marL="0" indent="0">
              <a:buNone/>
            </a:pPr>
            <a:r>
              <a:rPr lang="uk-UA" b="1" dirty="0"/>
              <a:t>А по середині та рибоньки мутять],</a:t>
            </a:r>
            <a:endParaRPr lang="ru-RU" b="1" dirty="0"/>
          </a:p>
          <a:p>
            <a:pPr marL="0" indent="0">
              <a:buNone/>
            </a:pPr>
            <a:r>
              <a:rPr lang="uk-UA" b="1" dirty="0"/>
              <a:t>На </a:t>
            </a:r>
            <a:r>
              <a:rPr lang="uk-UA" b="1" dirty="0" err="1"/>
              <a:t>версі</a:t>
            </a:r>
            <a:r>
              <a:rPr lang="uk-UA" b="1" dirty="0"/>
              <a:t> Дунаю три роти ту стою.</a:t>
            </a:r>
            <a:endParaRPr lang="ru-RU" b="1" dirty="0"/>
          </a:p>
          <a:p>
            <a:pPr marL="0" indent="0">
              <a:buNone/>
            </a:pPr>
            <a:r>
              <a:rPr lang="uk-UA" b="1" dirty="0" err="1"/>
              <a:t>Первша</a:t>
            </a:r>
            <a:r>
              <a:rPr lang="uk-UA" b="1" dirty="0"/>
              <a:t> рота </a:t>
            </a:r>
            <a:r>
              <a:rPr lang="uk-UA" b="1" dirty="0" err="1"/>
              <a:t>турецка</a:t>
            </a:r>
            <a:r>
              <a:rPr lang="uk-UA" b="1" dirty="0"/>
              <a:t>,</a:t>
            </a:r>
            <a:endParaRPr lang="ru-RU" b="1" dirty="0"/>
          </a:p>
          <a:p>
            <a:pPr marL="0" indent="0">
              <a:buNone/>
            </a:pPr>
            <a:r>
              <a:rPr lang="uk-UA" b="1" dirty="0"/>
              <a:t>Друга рота </a:t>
            </a:r>
            <a:r>
              <a:rPr lang="uk-UA" b="1" dirty="0" err="1"/>
              <a:t>татарска</a:t>
            </a:r>
            <a:r>
              <a:rPr lang="uk-UA" b="1" dirty="0"/>
              <a:t>,</a:t>
            </a:r>
            <a:endParaRPr lang="ru-RU" b="1" dirty="0"/>
          </a:p>
          <a:p>
            <a:pPr marL="0" indent="0">
              <a:buNone/>
            </a:pPr>
            <a:r>
              <a:rPr lang="uk-UA" b="1" dirty="0" err="1"/>
              <a:t>Трета</a:t>
            </a:r>
            <a:r>
              <a:rPr lang="uk-UA" b="1" dirty="0"/>
              <a:t> рота волоска.</a:t>
            </a:r>
            <a:endParaRPr lang="ru-RU" b="1" dirty="0"/>
          </a:p>
          <a:p>
            <a:pPr marL="0" indent="0">
              <a:buNone/>
            </a:pPr>
            <a:r>
              <a:rPr lang="uk-UA" b="1" dirty="0"/>
              <a:t>У </a:t>
            </a:r>
            <a:r>
              <a:rPr lang="uk-UA" b="1" dirty="0" err="1"/>
              <a:t>турецкі</a:t>
            </a:r>
            <a:r>
              <a:rPr lang="uk-UA" b="1" dirty="0"/>
              <a:t>-м роті шаблями </a:t>
            </a:r>
            <a:r>
              <a:rPr lang="uk-UA" b="1" dirty="0" err="1"/>
              <a:t>шермую</a:t>
            </a:r>
            <a:r>
              <a:rPr lang="uk-UA" b="1" dirty="0"/>
              <a:t>,</a:t>
            </a:r>
            <a:endParaRPr lang="ru-RU" b="1" dirty="0"/>
          </a:p>
          <a:p>
            <a:pPr marL="0" indent="0">
              <a:buNone/>
            </a:pPr>
            <a:r>
              <a:rPr lang="uk-UA" b="1" dirty="0"/>
              <a:t>У </a:t>
            </a:r>
            <a:r>
              <a:rPr lang="uk-UA" b="1" dirty="0" err="1"/>
              <a:t>татарскі</a:t>
            </a:r>
            <a:r>
              <a:rPr lang="uk-UA" b="1" dirty="0"/>
              <a:t>-м роті стрілками стріляю,</a:t>
            </a:r>
            <a:endParaRPr lang="ru-RU" b="1" dirty="0"/>
          </a:p>
          <a:p>
            <a:pPr marL="0" indent="0">
              <a:buNone/>
            </a:pPr>
            <a:r>
              <a:rPr lang="uk-UA" b="1" dirty="0"/>
              <a:t>У </a:t>
            </a:r>
            <a:r>
              <a:rPr lang="uk-UA" b="1" dirty="0" err="1"/>
              <a:t>волоскі</a:t>
            </a:r>
            <a:r>
              <a:rPr lang="uk-UA" b="1" dirty="0"/>
              <a:t>-м роті Стефан воєвода.</a:t>
            </a:r>
            <a:endParaRPr lang="ru-RU" b="1" dirty="0"/>
          </a:p>
          <a:p>
            <a:pPr marL="0" indent="0">
              <a:buNone/>
            </a:pPr>
            <a:r>
              <a:rPr lang="uk-UA" b="1" dirty="0"/>
              <a:t>В Стефанові роті </a:t>
            </a:r>
            <a:r>
              <a:rPr lang="uk-UA" b="1" dirty="0" err="1"/>
              <a:t>дівониця</a:t>
            </a:r>
            <a:r>
              <a:rPr lang="uk-UA" b="1" dirty="0"/>
              <a:t> </a:t>
            </a:r>
            <a:r>
              <a:rPr lang="uk-UA" b="1" dirty="0" err="1"/>
              <a:t>плачет</a:t>
            </a:r>
            <a:r>
              <a:rPr lang="uk-UA" b="1" dirty="0"/>
              <a:t>,</a:t>
            </a:r>
            <a:endParaRPr lang="ru-RU" b="1" dirty="0"/>
          </a:p>
          <a:p>
            <a:pPr marL="0" indent="0">
              <a:buNone/>
            </a:pPr>
            <a:r>
              <a:rPr lang="uk-UA" b="1" dirty="0"/>
              <a:t>[</a:t>
            </a:r>
            <a:r>
              <a:rPr lang="uk-UA" b="1" dirty="0" err="1"/>
              <a:t>Дівониця</a:t>
            </a:r>
            <a:r>
              <a:rPr lang="uk-UA" b="1" dirty="0"/>
              <a:t> </a:t>
            </a:r>
            <a:r>
              <a:rPr lang="uk-UA" b="1" dirty="0" err="1"/>
              <a:t>плачет</a:t>
            </a:r>
            <a:r>
              <a:rPr lang="uk-UA" b="1" dirty="0"/>
              <a:t>], плачучи </a:t>
            </a:r>
            <a:r>
              <a:rPr lang="uk-UA" b="1" dirty="0" err="1"/>
              <a:t>повідат</a:t>
            </a:r>
            <a:r>
              <a:rPr lang="uk-UA" b="1" dirty="0"/>
              <a:t>:</a:t>
            </a:r>
            <a:endParaRPr lang="ru-RU" b="1" dirty="0"/>
          </a:p>
          <a:p>
            <a:pPr marL="0" indent="0">
              <a:buNone/>
            </a:pPr>
            <a:r>
              <a:rPr lang="uk-UA" b="1" dirty="0"/>
              <a:t>«Стефане, Стефане, Стефан воєвода!</a:t>
            </a:r>
            <a:endParaRPr lang="ru-RU" b="1" dirty="0"/>
          </a:p>
          <a:p>
            <a:pPr marL="0" indent="0">
              <a:buNone/>
            </a:pPr>
            <a:r>
              <a:rPr lang="uk-UA" b="1" dirty="0"/>
              <a:t>Альбо </a:t>
            </a:r>
            <a:r>
              <a:rPr lang="uk-UA" b="1" dirty="0" err="1"/>
              <a:t>ме</a:t>
            </a:r>
            <a:r>
              <a:rPr lang="uk-UA" b="1" dirty="0"/>
              <a:t>[не] </a:t>
            </a:r>
            <a:r>
              <a:rPr lang="uk-UA" b="1" dirty="0" err="1"/>
              <a:t>пуйми</a:t>
            </a:r>
            <a:r>
              <a:rPr lang="uk-UA" b="1" dirty="0"/>
              <a:t>, альбо </a:t>
            </a:r>
            <a:r>
              <a:rPr lang="uk-UA" b="1" dirty="0" err="1"/>
              <a:t>ме</a:t>
            </a:r>
            <a:r>
              <a:rPr lang="uk-UA" b="1" dirty="0"/>
              <a:t>[не] лиши!»</a:t>
            </a:r>
            <a:endParaRPr lang="ru-RU" b="1" dirty="0"/>
          </a:p>
          <a:p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77840" y="1508761"/>
            <a:ext cx="5928360" cy="51141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b="1" dirty="0"/>
              <a:t>А </a:t>
            </a:r>
            <a:r>
              <a:rPr lang="uk-UA" b="1" dirty="0" err="1"/>
              <a:t>што</a:t>
            </a:r>
            <a:r>
              <a:rPr lang="uk-UA" b="1" dirty="0"/>
              <a:t> ми [од]</a:t>
            </a:r>
            <a:r>
              <a:rPr lang="uk-UA" b="1" dirty="0" err="1"/>
              <a:t>речет</a:t>
            </a:r>
            <a:r>
              <a:rPr lang="uk-UA" b="1" dirty="0"/>
              <a:t> Стефан воєвода?</a:t>
            </a:r>
            <a:endParaRPr lang="ru-RU" b="1" dirty="0"/>
          </a:p>
          <a:p>
            <a:pPr marL="0" indent="0">
              <a:buNone/>
            </a:pPr>
            <a:r>
              <a:rPr lang="uk-UA" b="1" dirty="0"/>
              <a:t>«Красна </a:t>
            </a:r>
            <a:r>
              <a:rPr lang="uk-UA" b="1" dirty="0" err="1"/>
              <a:t>дівонице</a:t>
            </a:r>
            <a:r>
              <a:rPr lang="uk-UA" b="1" dirty="0"/>
              <a:t>, </a:t>
            </a:r>
            <a:r>
              <a:rPr lang="uk-UA" b="1" dirty="0" err="1"/>
              <a:t>пуймил-бих</a:t>
            </a:r>
            <a:r>
              <a:rPr lang="uk-UA" b="1" dirty="0"/>
              <a:t> [я] тебе,</a:t>
            </a:r>
            <a:endParaRPr lang="ru-RU" b="1" dirty="0"/>
          </a:p>
          <a:p>
            <a:pPr marL="0" indent="0">
              <a:buNone/>
            </a:pPr>
            <a:r>
              <a:rPr lang="uk-UA" b="1" dirty="0"/>
              <a:t>[</a:t>
            </a:r>
            <a:r>
              <a:rPr lang="uk-UA" b="1" dirty="0" err="1"/>
              <a:t>Красная</a:t>
            </a:r>
            <a:r>
              <a:rPr lang="uk-UA" b="1" dirty="0"/>
              <a:t>] дівонько, </a:t>
            </a:r>
            <a:r>
              <a:rPr lang="uk-UA" b="1" dirty="0" err="1"/>
              <a:t>неровнай</a:t>
            </a:r>
            <a:r>
              <a:rPr lang="uk-UA" b="1" dirty="0"/>
              <a:t> ми єси;</a:t>
            </a:r>
            <a:endParaRPr lang="ru-RU" b="1" dirty="0"/>
          </a:p>
          <a:p>
            <a:pPr marL="0" indent="0">
              <a:buNone/>
            </a:pPr>
            <a:r>
              <a:rPr lang="uk-UA" b="1" dirty="0" err="1"/>
              <a:t>Липил</a:t>
            </a:r>
            <a:r>
              <a:rPr lang="uk-UA" b="1" dirty="0"/>
              <a:t> </a:t>
            </a:r>
            <a:r>
              <a:rPr lang="uk-UA" b="1" dirty="0" err="1"/>
              <a:t>бих</a:t>
            </a:r>
            <a:r>
              <a:rPr lang="uk-UA" b="1" dirty="0"/>
              <a:t> [я] те[</a:t>
            </a:r>
            <a:r>
              <a:rPr lang="uk-UA" b="1" dirty="0" err="1"/>
              <a:t>бе</a:t>
            </a:r>
            <a:r>
              <a:rPr lang="uk-UA" b="1" dirty="0"/>
              <a:t>], миленька ми єси».</a:t>
            </a:r>
            <a:endParaRPr lang="ru-RU" b="1" dirty="0"/>
          </a:p>
          <a:p>
            <a:pPr marL="0" indent="0">
              <a:buNone/>
            </a:pPr>
            <a:r>
              <a:rPr lang="uk-UA" b="1" dirty="0"/>
              <a:t>[І] </a:t>
            </a:r>
            <a:r>
              <a:rPr lang="uk-UA" b="1" dirty="0" err="1"/>
              <a:t>што</a:t>
            </a:r>
            <a:r>
              <a:rPr lang="uk-UA" b="1" dirty="0"/>
              <a:t>-ж му [од]рекла [</a:t>
            </a:r>
            <a:r>
              <a:rPr lang="uk-UA" b="1" dirty="0" err="1"/>
              <a:t>красная</a:t>
            </a:r>
            <a:r>
              <a:rPr lang="uk-UA" b="1" dirty="0"/>
              <a:t>] дівонька?</a:t>
            </a:r>
            <a:endParaRPr lang="ru-RU" b="1" dirty="0"/>
          </a:p>
          <a:p>
            <a:pPr marL="0" indent="0">
              <a:buNone/>
            </a:pPr>
            <a:r>
              <a:rPr lang="uk-UA" b="1" dirty="0"/>
              <a:t>[</a:t>
            </a:r>
            <a:r>
              <a:rPr lang="uk-UA" b="1" dirty="0" err="1"/>
              <a:t>Одрекла</a:t>
            </a:r>
            <a:r>
              <a:rPr lang="uk-UA" b="1" dirty="0"/>
              <a:t> дівонька]: «Пусти </a:t>
            </a:r>
            <a:r>
              <a:rPr lang="uk-UA" b="1" dirty="0" err="1"/>
              <a:t>мня</a:t>
            </a:r>
            <a:r>
              <a:rPr lang="uk-UA" b="1" dirty="0"/>
              <a:t>, Стефане!</a:t>
            </a:r>
            <a:endParaRPr lang="ru-RU" b="1" dirty="0"/>
          </a:p>
          <a:p>
            <a:pPr marL="0" indent="0">
              <a:buNone/>
            </a:pPr>
            <a:r>
              <a:rPr lang="uk-UA" b="1" dirty="0"/>
              <a:t>Скочу я у Дунай, у Дунай </a:t>
            </a:r>
            <a:r>
              <a:rPr lang="uk-UA" b="1" dirty="0" err="1"/>
              <a:t>глубокий</a:t>
            </a:r>
            <a:r>
              <a:rPr lang="uk-UA" b="1" dirty="0"/>
              <a:t>.</a:t>
            </a:r>
            <a:endParaRPr lang="ru-RU" b="1" dirty="0"/>
          </a:p>
          <a:p>
            <a:pPr marL="0" indent="0">
              <a:buNone/>
            </a:pPr>
            <a:r>
              <a:rPr lang="uk-UA" b="1" dirty="0"/>
              <a:t>А хто </a:t>
            </a:r>
            <a:r>
              <a:rPr lang="uk-UA" b="1" dirty="0" err="1"/>
              <a:t>мя</a:t>
            </a:r>
            <a:r>
              <a:rPr lang="uk-UA" b="1" dirty="0"/>
              <a:t> </a:t>
            </a:r>
            <a:r>
              <a:rPr lang="uk-UA" b="1" dirty="0" err="1"/>
              <a:t>доплинет</a:t>
            </a:r>
            <a:r>
              <a:rPr lang="uk-UA" b="1" dirty="0"/>
              <a:t>, [то] </a:t>
            </a:r>
            <a:r>
              <a:rPr lang="uk-UA" b="1" dirty="0" err="1"/>
              <a:t>єго</a:t>
            </a:r>
            <a:r>
              <a:rPr lang="uk-UA" b="1" dirty="0"/>
              <a:t> я буду».</a:t>
            </a:r>
            <a:endParaRPr lang="ru-RU" b="1" dirty="0"/>
          </a:p>
          <a:p>
            <a:pPr marL="0" indent="0">
              <a:buNone/>
            </a:pPr>
            <a:r>
              <a:rPr lang="uk-UA" b="1" dirty="0"/>
              <a:t>Ніхто не </a:t>
            </a:r>
            <a:r>
              <a:rPr lang="uk-UA" b="1" dirty="0" err="1"/>
              <a:t>доплинул</a:t>
            </a:r>
            <a:r>
              <a:rPr lang="uk-UA" b="1" dirty="0"/>
              <a:t> красну [ю] дівоньку,</a:t>
            </a:r>
            <a:endParaRPr lang="ru-RU" b="1" dirty="0"/>
          </a:p>
          <a:p>
            <a:pPr marL="0" indent="0">
              <a:buNone/>
            </a:pPr>
            <a:r>
              <a:rPr lang="uk-UA" b="1" dirty="0" err="1"/>
              <a:t>Доплинул</a:t>
            </a:r>
            <a:r>
              <a:rPr lang="uk-UA" b="1" dirty="0"/>
              <a:t> дівоньку Стефан воєвода,</a:t>
            </a:r>
            <a:endParaRPr lang="ru-RU" b="1" dirty="0"/>
          </a:p>
          <a:p>
            <a:pPr marL="0" indent="0">
              <a:buNone/>
            </a:pPr>
            <a:r>
              <a:rPr lang="uk-UA" b="1" dirty="0"/>
              <a:t>І </a:t>
            </a:r>
            <a:r>
              <a:rPr lang="uk-UA" b="1" dirty="0" err="1"/>
              <a:t>узял</a:t>
            </a:r>
            <a:r>
              <a:rPr lang="uk-UA" b="1" dirty="0"/>
              <a:t> дівоньку за білу ї ручку:</a:t>
            </a:r>
            <a:endParaRPr lang="ru-RU" b="1" dirty="0"/>
          </a:p>
          <a:p>
            <a:pPr marL="0" indent="0">
              <a:buNone/>
            </a:pPr>
            <a:r>
              <a:rPr lang="uk-UA" b="1" dirty="0"/>
              <a:t>«Дівонько, душенько, миленька ми будеш». 1571р. </a:t>
            </a:r>
            <a:endParaRPr lang="uk-UA" b="1" dirty="0" smtClean="0"/>
          </a:p>
          <a:p>
            <a:pPr marL="0" indent="0">
              <a:buNone/>
            </a:pPr>
            <a:r>
              <a:rPr lang="uk-UA" b="1" dirty="0" smtClean="0"/>
              <a:t>(</a:t>
            </a:r>
            <a:r>
              <a:rPr lang="uk-UA" b="1" dirty="0"/>
              <a:t>Подається за                      виданням: </a:t>
            </a:r>
            <a:r>
              <a:rPr lang="uk-UA" b="1" dirty="0" err="1" smtClean="0"/>
              <a:t>І.Франко</a:t>
            </a:r>
            <a:r>
              <a:rPr lang="uk-UA" b="1" dirty="0"/>
              <a:t>. Студії над українськими народними </a:t>
            </a:r>
            <a:r>
              <a:rPr lang="uk-UA" dirty="0"/>
              <a:t>піснями).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191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886" y="98168"/>
            <a:ext cx="11114314" cy="1293028"/>
          </a:xfrm>
        </p:spPr>
        <p:txBody>
          <a:bodyPr>
            <a:noAutofit/>
          </a:bodyPr>
          <a:lstStyle/>
          <a:p>
            <a:r>
              <a:rPr lang="uk-UA" sz="1800" b="1" dirty="0" err="1">
                <a:solidFill>
                  <a:srgbClr val="FFFF00"/>
                </a:solidFill>
              </a:rPr>
              <a:t>Розмовн</a:t>
            </a:r>
            <a:r>
              <a:rPr lang="ru-RU" sz="1800" b="1" dirty="0">
                <a:solidFill>
                  <a:srgbClr val="FFFF00"/>
                </a:solidFill>
              </a:rPr>
              <a:t>а </a:t>
            </a:r>
            <a:r>
              <a:rPr lang="ru-RU" sz="1800" b="1" dirty="0" err="1">
                <a:solidFill>
                  <a:srgbClr val="FFFF00"/>
                </a:solidFill>
              </a:rPr>
              <a:t>мова</a:t>
            </a:r>
            <a:r>
              <a:rPr lang="ru-RU" sz="1800" b="1" dirty="0">
                <a:solidFill>
                  <a:srgbClr val="FFFF00"/>
                </a:solidFill>
              </a:rPr>
              <a:t> </a:t>
            </a:r>
            <a:r>
              <a:rPr lang="uk-UA" sz="1800" b="1" dirty="0">
                <a:solidFill>
                  <a:srgbClr val="FFFF00"/>
                </a:solidFill>
              </a:rPr>
              <a:t>найбільш чітко зафіксована</a:t>
            </a:r>
            <a:r>
              <a:rPr lang="ru-RU" sz="1800" b="1" dirty="0">
                <a:solidFill>
                  <a:srgbClr val="FFFF00"/>
                </a:solidFill>
              </a:rPr>
              <a:t> в </a:t>
            </a:r>
            <a:r>
              <a:rPr lang="ru-RU" sz="1800" b="1" dirty="0" err="1">
                <a:solidFill>
                  <a:srgbClr val="FFFF00"/>
                </a:solidFill>
              </a:rPr>
              <a:t>народній</a:t>
            </a:r>
            <a:r>
              <a:rPr lang="ru-RU" sz="1800" b="1" dirty="0">
                <a:solidFill>
                  <a:srgbClr val="FFFF00"/>
                </a:solidFill>
              </a:rPr>
              <a:t> </a:t>
            </a:r>
            <a:r>
              <a:rPr lang="ru-RU" sz="1800" b="1" dirty="0" err="1">
                <a:solidFill>
                  <a:srgbClr val="FFFF00"/>
                </a:solidFill>
              </a:rPr>
              <a:t>творчості</a:t>
            </a:r>
            <a:r>
              <a:rPr lang="uk-UA" sz="1800" b="1" dirty="0">
                <a:solidFill>
                  <a:srgbClr val="FFFF00"/>
                </a:solidFill>
              </a:rPr>
              <a:t>, що доводять записи українського фольклору з найдавніших часів, та з Х</a:t>
            </a:r>
            <a:r>
              <a:rPr lang="ru-RU" sz="1800" b="1" dirty="0">
                <a:solidFill>
                  <a:srgbClr val="FFFF00"/>
                </a:solidFill>
              </a:rPr>
              <a:t>V</a:t>
            </a:r>
            <a:r>
              <a:rPr lang="uk-UA" sz="1800" b="1" dirty="0">
                <a:solidFill>
                  <a:srgbClr val="FFFF00"/>
                </a:solidFill>
              </a:rPr>
              <a:t>І-Х</a:t>
            </a:r>
            <a:r>
              <a:rPr lang="ru-RU" sz="1800" b="1" dirty="0">
                <a:solidFill>
                  <a:srgbClr val="FFFF00"/>
                </a:solidFill>
              </a:rPr>
              <a:t>V</a:t>
            </a:r>
            <a:r>
              <a:rPr lang="uk-UA" sz="1800" b="1" dirty="0">
                <a:solidFill>
                  <a:srgbClr val="FFFF00"/>
                </a:solidFill>
              </a:rPr>
              <a:t>ІІ століття в оригінальних художніх текстах в межах середнього й низького </a:t>
            </a:r>
            <a:r>
              <a:rPr lang="uk-UA" sz="1800" b="1" dirty="0" err="1">
                <a:solidFill>
                  <a:srgbClr val="FFFF00"/>
                </a:solidFill>
              </a:rPr>
              <a:t>слогів</a:t>
            </a:r>
            <a:r>
              <a:rPr lang="uk-UA" sz="1800" b="1" dirty="0">
                <a:solidFill>
                  <a:srgbClr val="FFFF00"/>
                </a:solidFill>
              </a:rPr>
              <a:t>:</a:t>
            </a:r>
            <a:r>
              <a:rPr lang="ru-RU" sz="1800" dirty="0">
                <a:solidFill>
                  <a:srgbClr val="FFFF00"/>
                </a:solidFill>
              </a:rPr>
              <a:t/>
            </a:r>
            <a:br>
              <a:rPr lang="ru-RU" sz="1800" dirty="0">
                <a:solidFill>
                  <a:srgbClr val="FFFF00"/>
                </a:solidFill>
              </a:rPr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1886" y="1175657"/>
            <a:ext cx="5334000" cy="553865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uk-UA" b="1" dirty="0"/>
              <a:t>Лазар Баранович</a:t>
            </a:r>
            <a:endParaRPr lang="ru-RU" b="1" dirty="0"/>
          </a:p>
          <a:p>
            <a:pPr marL="0" indent="0">
              <a:buNone/>
            </a:pPr>
            <a:r>
              <a:rPr lang="uk-UA" b="1" dirty="0"/>
              <a:t>Доки дощами весна землю змиє,</a:t>
            </a:r>
            <a:endParaRPr lang="ru-RU" b="1" dirty="0"/>
          </a:p>
          <a:p>
            <a:pPr marL="0" indent="0">
              <a:buNone/>
            </a:pPr>
            <a:r>
              <a:rPr lang="uk-UA" b="1" dirty="0" err="1"/>
              <a:t>Вiтром</a:t>
            </a:r>
            <a:r>
              <a:rPr lang="uk-UA" b="1" dirty="0"/>
              <a:t> тужавим обличчя </a:t>
            </a:r>
            <a:r>
              <a:rPr lang="uk-UA" b="1" dirty="0" err="1"/>
              <a:t>обвiє</a:t>
            </a:r>
            <a:r>
              <a:rPr lang="uk-UA" b="1" dirty="0"/>
              <a:t>.</a:t>
            </a:r>
            <a:endParaRPr lang="ru-RU" b="1" dirty="0"/>
          </a:p>
          <a:p>
            <a:pPr marL="0" indent="0">
              <a:buNone/>
            </a:pPr>
            <a:r>
              <a:rPr lang="uk-UA" b="1" dirty="0"/>
              <a:t>З теплих пташата </a:t>
            </a:r>
            <a:r>
              <a:rPr lang="uk-UA" b="1" dirty="0" err="1"/>
              <a:t>краïв</a:t>
            </a:r>
            <a:r>
              <a:rPr lang="uk-UA" b="1" dirty="0"/>
              <a:t> </a:t>
            </a:r>
            <a:r>
              <a:rPr lang="uk-UA" b="1" dirty="0" err="1"/>
              <a:t>прилiтають</a:t>
            </a:r>
            <a:r>
              <a:rPr lang="uk-UA" b="1" dirty="0"/>
              <a:t>,</a:t>
            </a:r>
            <a:endParaRPr lang="ru-RU" b="1" dirty="0"/>
          </a:p>
          <a:p>
            <a:pPr marL="0" indent="0">
              <a:buNone/>
            </a:pPr>
            <a:r>
              <a:rPr lang="uk-UA" b="1" dirty="0" err="1"/>
              <a:t>Спiванки</a:t>
            </a:r>
            <a:r>
              <a:rPr lang="uk-UA" b="1" dirty="0"/>
              <a:t> </a:t>
            </a:r>
            <a:r>
              <a:rPr lang="uk-UA" b="1" dirty="0" err="1"/>
              <a:t>свiту</a:t>
            </a:r>
            <a:r>
              <a:rPr lang="uk-UA" b="1" dirty="0"/>
              <a:t> </a:t>
            </a:r>
            <a:r>
              <a:rPr lang="uk-UA" b="1" dirty="0" err="1"/>
              <a:t>веселi</a:t>
            </a:r>
            <a:r>
              <a:rPr lang="uk-UA" b="1" dirty="0"/>
              <a:t> </a:t>
            </a:r>
            <a:r>
              <a:rPr lang="uk-UA" b="1" dirty="0" err="1"/>
              <a:t>спiвають</a:t>
            </a:r>
            <a:r>
              <a:rPr lang="uk-UA" b="1" dirty="0"/>
              <a:t>.</a:t>
            </a:r>
            <a:endParaRPr lang="ru-RU" b="1" dirty="0"/>
          </a:p>
          <a:p>
            <a:pPr marL="0" indent="0">
              <a:buNone/>
            </a:pPr>
            <a:r>
              <a:rPr lang="uk-UA" b="1" dirty="0"/>
              <a:t>Жайворон </a:t>
            </a:r>
            <a:r>
              <a:rPr lang="uk-UA" b="1" dirty="0" err="1"/>
              <a:t>крильми</a:t>
            </a:r>
            <a:r>
              <a:rPr lang="uk-UA" b="1" dirty="0"/>
              <a:t> в </a:t>
            </a:r>
            <a:r>
              <a:rPr lang="uk-UA" b="1" dirty="0" err="1"/>
              <a:t>повiтрi</a:t>
            </a:r>
            <a:r>
              <a:rPr lang="uk-UA" b="1" dirty="0"/>
              <a:t> </a:t>
            </a:r>
            <a:r>
              <a:rPr lang="uk-UA" b="1" dirty="0" err="1"/>
              <a:t>трiпоче</a:t>
            </a:r>
            <a:r>
              <a:rPr lang="uk-UA" b="1" dirty="0"/>
              <a:t>,</a:t>
            </a:r>
            <a:endParaRPr lang="ru-RU" b="1" dirty="0"/>
          </a:p>
          <a:p>
            <a:pPr marL="0" indent="0">
              <a:buNone/>
            </a:pPr>
            <a:r>
              <a:rPr lang="uk-UA" b="1" dirty="0"/>
              <a:t>Голосом поле наповнити хоче.</a:t>
            </a:r>
            <a:endParaRPr lang="ru-RU" b="1" dirty="0"/>
          </a:p>
          <a:p>
            <a:pPr marL="0" indent="0">
              <a:buNone/>
            </a:pPr>
            <a:r>
              <a:rPr lang="uk-UA" b="1" dirty="0" err="1"/>
              <a:t>Iз</a:t>
            </a:r>
            <a:r>
              <a:rPr lang="uk-UA" b="1" dirty="0"/>
              <a:t> </a:t>
            </a:r>
            <a:r>
              <a:rPr lang="uk-UA" b="1" dirty="0" err="1"/>
              <a:t>зимоводдя</a:t>
            </a:r>
            <a:r>
              <a:rPr lang="uk-UA" b="1" dirty="0"/>
              <a:t> мчить </a:t>
            </a:r>
            <a:r>
              <a:rPr lang="uk-UA" b="1" dirty="0" err="1"/>
              <a:t>ластiвка</a:t>
            </a:r>
            <a:r>
              <a:rPr lang="uk-UA" b="1" dirty="0"/>
              <a:t> рання,</a:t>
            </a:r>
            <a:endParaRPr lang="ru-RU" b="1" dirty="0"/>
          </a:p>
          <a:p>
            <a:pPr marL="0" indent="0">
              <a:buNone/>
            </a:pPr>
            <a:r>
              <a:rPr lang="uk-UA" b="1" dirty="0"/>
              <a:t>Прудко </a:t>
            </a:r>
            <a:r>
              <a:rPr lang="uk-UA" b="1" dirty="0" err="1"/>
              <a:t>лiтає</a:t>
            </a:r>
            <a:r>
              <a:rPr lang="uk-UA" b="1" dirty="0"/>
              <a:t> свободою п'яна.</a:t>
            </a:r>
            <a:endParaRPr lang="ru-RU" b="1" dirty="0"/>
          </a:p>
          <a:p>
            <a:pPr marL="0" indent="0">
              <a:buNone/>
            </a:pPr>
            <a:r>
              <a:rPr lang="uk-UA" b="1" dirty="0"/>
              <a:t>Гуси у </a:t>
            </a:r>
            <a:r>
              <a:rPr lang="uk-UA" b="1" dirty="0" err="1"/>
              <a:t>небi</a:t>
            </a:r>
            <a:r>
              <a:rPr lang="uk-UA" b="1" dirty="0"/>
              <a:t>, качки </a:t>
            </a:r>
            <a:r>
              <a:rPr lang="uk-UA" b="1" dirty="0" err="1"/>
              <a:t>пролiтають</a:t>
            </a:r>
            <a:endParaRPr lang="ru-RU" b="1" dirty="0"/>
          </a:p>
          <a:p>
            <a:pPr marL="0" indent="0">
              <a:buNone/>
            </a:pPr>
            <a:r>
              <a:rPr lang="uk-UA" b="1" dirty="0"/>
              <a:t>I </a:t>
            </a:r>
            <a:r>
              <a:rPr lang="uk-UA" b="1" dirty="0" err="1"/>
              <a:t>журавлi</a:t>
            </a:r>
            <a:r>
              <a:rPr lang="uk-UA" b="1" dirty="0"/>
              <a:t> он вже </a:t>
            </a:r>
            <a:r>
              <a:rPr lang="uk-UA" b="1" dirty="0" err="1"/>
              <a:t>гнiзда</a:t>
            </a:r>
            <a:r>
              <a:rPr lang="uk-UA" b="1" dirty="0"/>
              <a:t> звивають.</a:t>
            </a:r>
            <a:endParaRPr lang="ru-RU" b="1" dirty="0"/>
          </a:p>
          <a:p>
            <a:pPr marL="0" indent="0">
              <a:buNone/>
            </a:pPr>
            <a:r>
              <a:rPr lang="uk-UA" b="1" dirty="0"/>
              <a:t>Яйця нестимуть, плодитимуть </a:t>
            </a:r>
            <a:r>
              <a:rPr lang="uk-UA" b="1" dirty="0" err="1"/>
              <a:t>дiти</a:t>
            </a:r>
            <a:r>
              <a:rPr lang="uk-UA" b="1" dirty="0"/>
              <a:t>,</a:t>
            </a:r>
            <a:endParaRPr lang="ru-RU" b="1" dirty="0"/>
          </a:p>
          <a:p>
            <a:pPr marL="0" indent="0">
              <a:buNone/>
            </a:pPr>
            <a:r>
              <a:rPr lang="uk-UA" b="1" dirty="0"/>
              <a:t>Щоб </a:t>
            </a:r>
            <a:r>
              <a:rPr lang="uk-UA" b="1" dirty="0" err="1"/>
              <a:t>потiм</a:t>
            </a:r>
            <a:r>
              <a:rPr lang="uk-UA" b="1" dirty="0"/>
              <a:t> з ними у </a:t>
            </a:r>
            <a:r>
              <a:rPr lang="uk-UA" b="1" dirty="0" err="1"/>
              <a:t>вирiй</a:t>
            </a:r>
            <a:r>
              <a:rPr lang="uk-UA" b="1" dirty="0"/>
              <a:t> </a:t>
            </a:r>
            <a:r>
              <a:rPr lang="uk-UA" b="1" dirty="0" err="1"/>
              <a:t>летiти</a:t>
            </a:r>
            <a:r>
              <a:rPr lang="uk-UA" b="1" dirty="0"/>
              <a:t>.</a:t>
            </a:r>
            <a:endParaRPr lang="ru-RU" b="1" dirty="0"/>
          </a:p>
          <a:p>
            <a:pPr marL="0" indent="0">
              <a:buNone/>
            </a:pPr>
            <a:r>
              <a:rPr lang="uk-UA" b="1" dirty="0"/>
              <a:t>Хоч невеликий на землю дощ плесне,</a:t>
            </a:r>
            <a:endParaRPr lang="ru-RU" b="1" dirty="0"/>
          </a:p>
          <a:p>
            <a:pPr marL="0" indent="0">
              <a:buNone/>
            </a:pPr>
            <a:r>
              <a:rPr lang="uk-UA" b="1" dirty="0" err="1"/>
              <a:t>Сiм'я</a:t>
            </a:r>
            <a:r>
              <a:rPr lang="uk-UA" b="1" dirty="0"/>
              <a:t> умерла весною воскресне</a:t>
            </a:r>
            <a:r>
              <a:rPr lang="uk-UA" b="1" dirty="0" smtClean="0"/>
              <a:t>.</a:t>
            </a:r>
            <a:r>
              <a:rPr lang="uk-UA" b="1" dirty="0"/>
              <a:t> Пустить зелену траву, де ягнята</a:t>
            </a:r>
            <a:endParaRPr lang="ru-RU" b="1" dirty="0"/>
          </a:p>
          <a:p>
            <a:pPr marL="0" indent="0">
              <a:buNone/>
            </a:pPr>
            <a:r>
              <a:rPr lang="uk-UA" b="1" dirty="0" err="1"/>
              <a:t>Пастися</a:t>
            </a:r>
            <a:r>
              <a:rPr lang="uk-UA" b="1" dirty="0"/>
              <a:t> будуть i </a:t>
            </a:r>
            <a:r>
              <a:rPr lang="uk-UA" b="1" dirty="0" err="1"/>
              <a:t>жвавi</a:t>
            </a:r>
            <a:r>
              <a:rPr lang="uk-UA" b="1" dirty="0"/>
              <a:t> лошата.</a:t>
            </a:r>
            <a:endParaRPr lang="ru-RU" b="1" dirty="0"/>
          </a:p>
          <a:p>
            <a:pPr marL="0" indent="0">
              <a:buNone/>
            </a:pPr>
            <a:r>
              <a:rPr lang="uk-UA" b="1" dirty="0"/>
              <a:t>Онде худоба жирує на </a:t>
            </a:r>
            <a:r>
              <a:rPr lang="uk-UA" b="1" dirty="0" err="1"/>
              <a:t>волi</a:t>
            </a:r>
            <a:r>
              <a:rPr lang="uk-UA" b="1" dirty="0"/>
              <a:t>,</a:t>
            </a:r>
            <a:endParaRPr lang="ru-RU" b="1" dirty="0"/>
          </a:p>
          <a:p>
            <a:pPr marL="0" indent="0">
              <a:buNone/>
            </a:pPr>
            <a:r>
              <a:rPr lang="uk-UA" b="1" dirty="0" err="1"/>
              <a:t>Зiйдуть</a:t>
            </a:r>
            <a:r>
              <a:rPr lang="uk-UA" b="1" dirty="0"/>
              <a:t> жита на </a:t>
            </a:r>
            <a:r>
              <a:rPr lang="uk-UA" b="1" dirty="0" err="1"/>
              <a:t>зволоженiм</a:t>
            </a:r>
            <a:r>
              <a:rPr lang="uk-UA" b="1" dirty="0"/>
              <a:t> </a:t>
            </a:r>
            <a:r>
              <a:rPr lang="uk-UA" b="1" dirty="0" err="1"/>
              <a:t>полi</a:t>
            </a:r>
            <a:r>
              <a:rPr lang="uk-UA" b="1" dirty="0"/>
              <a:t>,</a:t>
            </a:r>
            <a:endParaRPr lang="ru-RU" b="1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175657"/>
            <a:ext cx="6019800" cy="504302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b="1" dirty="0" err="1" smtClean="0"/>
              <a:t>Квiтiв</a:t>
            </a:r>
            <a:r>
              <a:rPr lang="uk-UA" b="1" dirty="0" smtClean="0"/>
              <a:t> </a:t>
            </a:r>
            <a:r>
              <a:rPr lang="uk-UA" b="1" dirty="0"/>
              <a:t>барвистих нове </a:t>
            </a:r>
            <a:r>
              <a:rPr lang="uk-UA" b="1" dirty="0" err="1"/>
              <a:t>поколiння</a:t>
            </a:r>
            <a:endParaRPr lang="ru-RU" b="1" dirty="0"/>
          </a:p>
          <a:p>
            <a:pPr marL="0" indent="0">
              <a:buNone/>
            </a:pPr>
            <a:r>
              <a:rPr lang="uk-UA" b="1" dirty="0"/>
              <a:t>Зродить, мов мати, проросле </a:t>
            </a:r>
            <a:r>
              <a:rPr lang="uk-UA" b="1" dirty="0" err="1"/>
              <a:t>насiння</a:t>
            </a:r>
            <a:r>
              <a:rPr lang="uk-UA" b="1" dirty="0"/>
              <a:t>.</a:t>
            </a:r>
            <a:endParaRPr lang="ru-RU" b="1" dirty="0"/>
          </a:p>
          <a:p>
            <a:pPr marL="0" indent="0">
              <a:buNone/>
            </a:pPr>
            <a:r>
              <a:rPr lang="uk-UA" b="1" dirty="0" err="1"/>
              <a:t>Променi</a:t>
            </a:r>
            <a:r>
              <a:rPr lang="uk-UA" b="1" dirty="0"/>
              <a:t> сонця лиш </a:t>
            </a:r>
            <a:r>
              <a:rPr lang="uk-UA" b="1" dirty="0" err="1"/>
              <a:t>тiльки</a:t>
            </a:r>
            <a:r>
              <a:rPr lang="uk-UA" b="1" dirty="0"/>
              <a:t> </a:t>
            </a:r>
            <a:r>
              <a:rPr lang="uk-UA" b="1" dirty="0" err="1"/>
              <a:t>пригрiють</a:t>
            </a:r>
            <a:r>
              <a:rPr lang="uk-UA" b="1" dirty="0"/>
              <a:t>,</a:t>
            </a:r>
            <a:endParaRPr lang="ru-RU" b="1" dirty="0"/>
          </a:p>
          <a:p>
            <a:pPr marL="0" indent="0">
              <a:buNone/>
            </a:pPr>
            <a:r>
              <a:rPr lang="uk-UA" b="1" dirty="0"/>
              <a:t>Зараз </a:t>
            </a:r>
            <a:r>
              <a:rPr lang="uk-UA" b="1" dirty="0" err="1"/>
              <a:t>мурахи</a:t>
            </a:r>
            <a:r>
              <a:rPr lang="uk-UA" b="1" dirty="0"/>
              <a:t> й жучки землю криють.</a:t>
            </a:r>
            <a:endParaRPr lang="ru-RU" b="1" dirty="0"/>
          </a:p>
          <a:p>
            <a:pPr marL="0" indent="0">
              <a:buNone/>
            </a:pPr>
            <a:r>
              <a:rPr lang="uk-UA" b="1" dirty="0"/>
              <a:t>А як на </a:t>
            </a:r>
            <a:r>
              <a:rPr lang="uk-UA" b="1" dirty="0" err="1"/>
              <a:t>рiках</a:t>
            </a:r>
            <a:r>
              <a:rPr lang="uk-UA" b="1" dirty="0"/>
              <a:t> </a:t>
            </a:r>
            <a:r>
              <a:rPr lang="uk-UA" b="1" dirty="0" err="1"/>
              <a:t>зiйшла</a:t>
            </a:r>
            <a:r>
              <a:rPr lang="uk-UA" b="1" dirty="0"/>
              <a:t> льоду шиба,</a:t>
            </a:r>
            <a:endParaRPr lang="ru-RU" b="1" dirty="0"/>
          </a:p>
          <a:p>
            <a:pPr marL="0" indent="0">
              <a:buNone/>
            </a:pPr>
            <a:r>
              <a:rPr lang="uk-UA" b="1" dirty="0"/>
              <a:t>Зразу заграла, прокинувшись, риба.</a:t>
            </a:r>
            <a:endParaRPr lang="ru-RU" b="1" dirty="0"/>
          </a:p>
          <a:p>
            <a:pPr marL="0" indent="0">
              <a:buNone/>
            </a:pPr>
            <a:r>
              <a:rPr lang="uk-UA" b="1" dirty="0"/>
              <a:t>Жаби </a:t>
            </a:r>
            <a:r>
              <a:rPr lang="uk-UA" b="1" dirty="0" err="1"/>
              <a:t>iз</a:t>
            </a:r>
            <a:r>
              <a:rPr lang="uk-UA" b="1" dirty="0"/>
              <a:t> </a:t>
            </a:r>
            <a:r>
              <a:rPr lang="uk-UA" b="1" dirty="0" err="1"/>
              <a:t>багон</a:t>
            </a:r>
            <a:r>
              <a:rPr lang="uk-UA" b="1" dirty="0"/>
              <a:t> весну вже </a:t>
            </a:r>
            <a:r>
              <a:rPr lang="uk-UA" b="1" dirty="0" err="1"/>
              <a:t>вiтають</a:t>
            </a:r>
            <a:endParaRPr lang="ru-RU" b="1" dirty="0"/>
          </a:p>
          <a:p>
            <a:pPr marL="0" indent="0">
              <a:buNone/>
            </a:pPr>
            <a:r>
              <a:rPr lang="uk-UA" b="1" dirty="0"/>
              <a:t>I, як </a:t>
            </a:r>
            <a:r>
              <a:rPr lang="uk-UA" b="1" dirty="0" err="1"/>
              <a:t>умiють</a:t>
            </a:r>
            <a:r>
              <a:rPr lang="uk-UA" b="1" dirty="0"/>
              <a:t>, про </a:t>
            </a:r>
            <a:r>
              <a:rPr lang="uk-UA" b="1" dirty="0" err="1"/>
              <a:t>неï</a:t>
            </a:r>
            <a:r>
              <a:rPr lang="uk-UA" b="1" dirty="0"/>
              <a:t> </a:t>
            </a:r>
            <a:r>
              <a:rPr lang="uk-UA" b="1" dirty="0" err="1"/>
              <a:t>спiвають</a:t>
            </a:r>
            <a:r>
              <a:rPr lang="uk-UA" b="1" dirty="0"/>
              <a:t>.</a:t>
            </a:r>
            <a:endParaRPr lang="ru-RU" b="1" dirty="0"/>
          </a:p>
          <a:p>
            <a:pPr marL="0" indent="0">
              <a:buNone/>
            </a:pPr>
            <a:r>
              <a:rPr lang="uk-UA" b="1" dirty="0"/>
              <a:t>Бджоли в </a:t>
            </a:r>
            <a:r>
              <a:rPr lang="uk-UA" b="1" dirty="0" err="1"/>
              <a:t>повiтрi</a:t>
            </a:r>
            <a:r>
              <a:rPr lang="uk-UA" b="1" dirty="0"/>
              <a:t>, </a:t>
            </a:r>
            <a:r>
              <a:rPr lang="uk-UA" b="1" dirty="0" err="1"/>
              <a:t>злетiвши</a:t>
            </a:r>
            <a:r>
              <a:rPr lang="uk-UA" b="1" dirty="0"/>
              <a:t>, заграли.</a:t>
            </a:r>
            <a:endParaRPr lang="ru-RU" b="1" dirty="0"/>
          </a:p>
          <a:p>
            <a:pPr marL="0" indent="0">
              <a:buNone/>
            </a:pPr>
            <a:r>
              <a:rPr lang="uk-UA" b="1" dirty="0"/>
              <a:t>Весно, </a:t>
            </a:r>
            <a:r>
              <a:rPr lang="uk-UA" b="1" dirty="0" err="1"/>
              <a:t>веселi</a:t>
            </a:r>
            <a:r>
              <a:rPr lang="uk-UA" b="1" dirty="0"/>
              <a:t> часи нам настали!</a:t>
            </a:r>
            <a:endParaRPr lang="ru-RU" b="1" dirty="0"/>
          </a:p>
          <a:p>
            <a:pPr marL="0" indent="0">
              <a:buNone/>
            </a:pPr>
            <a:r>
              <a:rPr lang="uk-UA" b="1" dirty="0" err="1"/>
              <a:t>Голi</a:t>
            </a:r>
            <a:r>
              <a:rPr lang="uk-UA" b="1" dirty="0"/>
              <a:t> дерева лист випустять з себе —</a:t>
            </a:r>
            <a:endParaRPr lang="ru-RU" b="1" dirty="0"/>
          </a:p>
          <a:p>
            <a:pPr marL="0" indent="0">
              <a:buNone/>
            </a:pPr>
            <a:r>
              <a:rPr lang="uk-UA" b="1" dirty="0"/>
              <a:t>Рай на </a:t>
            </a:r>
            <a:r>
              <a:rPr lang="uk-UA" b="1" dirty="0" err="1"/>
              <a:t>землi</a:t>
            </a:r>
            <a:r>
              <a:rPr lang="uk-UA" b="1" dirty="0"/>
              <a:t> вже такий, як у </a:t>
            </a:r>
            <a:r>
              <a:rPr lang="uk-UA" b="1" dirty="0" err="1"/>
              <a:t>небi</a:t>
            </a:r>
            <a:endParaRPr lang="ru-RU" b="1" dirty="0"/>
          </a:p>
          <a:p>
            <a:pPr marL="0" indent="0">
              <a:buNone/>
            </a:pPr>
            <a:r>
              <a:rPr lang="uk-UA" b="1" dirty="0"/>
              <a:t>I </a:t>
            </a:r>
            <a:r>
              <a:rPr lang="uk-UA" b="1" dirty="0" err="1"/>
              <a:t>Тiльки</a:t>
            </a:r>
            <a:r>
              <a:rPr lang="uk-UA" b="1" dirty="0"/>
              <a:t> дерева у листя вдягнуться,</a:t>
            </a:r>
            <a:endParaRPr lang="ru-RU" b="1" dirty="0"/>
          </a:p>
          <a:p>
            <a:pPr marL="0" indent="0">
              <a:buNone/>
            </a:pPr>
            <a:r>
              <a:rPr lang="uk-UA" b="1" dirty="0"/>
              <a:t>То соловейки подячно озвуться.</a:t>
            </a:r>
            <a:endParaRPr lang="ru-RU" b="1" dirty="0"/>
          </a:p>
          <a:p>
            <a:pPr marL="0" indent="0">
              <a:buNone/>
            </a:pPr>
            <a:r>
              <a:rPr lang="uk-UA" b="1" dirty="0" err="1"/>
              <a:t>Дроздик</a:t>
            </a:r>
            <a:r>
              <a:rPr lang="uk-UA" b="1" dirty="0"/>
              <a:t> </a:t>
            </a:r>
            <a:r>
              <a:rPr lang="uk-UA" b="1" dirty="0" err="1"/>
              <a:t>iз</a:t>
            </a:r>
            <a:r>
              <a:rPr lang="uk-UA" b="1" dirty="0"/>
              <a:t> шпаком, </a:t>
            </a:r>
            <a:r>
              <a:rPr lang="uk-UA" b="1" dirty="0" err="1"/>
              <a:t>чижi</a:t>
            </a:r>
            <a:r>
              <a:rPr lang="uk-UA" b="1" dirty="0"/>
              <a:t> i щиглята</a:t>
            </a:r>
            <a:endParaRPr lang="ru-RU" b="1" dirty="0"/>
          </a:p>
          <a:p>
            <a:pPr marL="0" indent="0">
              <a:buNone/>
            </a:pPr>
            <a:r>
              <a:rPr lang="uk-UA" b="1" dirty="0"/>
              <a:t>Будуть </a:t>
            </a:r>
            <a:r>
              <a:rPr lang="uk-UA" b="1" dirty="0" err="1"/>
              <a:t>природi</a:t>
            </a:r>
            <a:r>
              <a:rPr lang="uk-UA" b="1" dirty="0"/>
              <a:t> хвалу </a:t>
            </a:r>
            <a:r>
              <a:rPr lang="uk-UA" b="1" dirty="0" err="1"/>
              <a:t>воздавати</a:t>
            </a:r>
            <a:r>
              <a:rPr lang="uk-UA" b="1" dirty="0"/>
              <a:t>.</a:t>
            </a:r>
            <a:endParaRPr lang="ru-RU" b="1" dirty="0"/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4467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697" y="352697"/>
            <a:ext cx="11153503" cy="1704704"/>
          </a:xfrm>
        </p:spPr>
        <p:txBody>
          <a:bodyPr>
            <a:normAutofit/>
          </a:bodyPr>
          <a:lstStyle/>
          <a:p>
            <a:pPr algn="ctr"/>
            <a:r>
              <a:rPr lang="ru-RU" sz="2400" dirty="0" err="1">
                <a:solidFill>
                  <a:srgbClr val="FFFF00"/>
                </a:solidFill>
              </a:rPr>
              <a:t>Український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діалектний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фонофонд</a:t>
            </a:r>
            <a:r>
              <a:rPr lang="ru-RU" sz="2400" dirty="0">
                <a:solidFill>
                  <a:srgbClr val="FFFF00"/>
                </a:solidFill>
              </a:rPr>
              <a:t> ‑ </a:t>
            </a:r>
            <a:r>
              <a:rPr lang="ru-RU" sz="2400" dirty="0" err="1">
                <a:solidFill>
                  <a:srgbClr val="FFFF00"/>
                </a:solidFill>
              </a:rPr>
              <a:t>сукупність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зразків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українського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діалектного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мовлення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зі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всієї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території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розповсюдження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української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мови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4449" y="2512378"/>
            <a:ext cx="5469997" cy="223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14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4373"/>
            <a:ext cx="11506200" cy="1293028"/>
          </a:xfrm>
        </p:spPr>
        <p:txBody>
          <a:bodyPr>
            <a:noAutofit/>
          </a:bodyPr>
          <a:lstStyle/>
          <a:p>
            <a:pPr algn="ctr"/>
            <a:r>
              <a:rPr lang="uk-UA" sz="2800" dirty="0">
                <a:solidFill>
                  <a:srgbClr val="FFFF00"/>
                </a:solidFill>
              </a:rPr>
              <a:t>Сучасні дослідники розмовного стилю </a:t>
            </a:r>
            <a:r>
              <a:rPr lang="uk-UA" sz="2800" dirty="0" smtClean="0">
                <a:solidFill>
                  <a:srgbClr val="FFFF00"/>
                </a:solidFill>
              </a:rPr>
              <a:t/>
            </a:r>
            <a:br>
              <a:rPr lang="uk-UA" sz="2800" dirty="0" smtClean="0">
                <a:solidFill>
                  <a:srgbClr val="FFFF00"/>
                </a:solidFill>
              </a:rPr>
            </a:br>
            <a:r>
              <a:rPr lang="uk-UA" sz="2800" dirty="0" smtClean="0">
                <a:solidFill>
                  <a:srgbClr val="FFFF00"/>
                </a:solidFill>
              </a:rPr>
              <a:t>(</a:t>
            </a:r>
            <a:r>
              <a:rPr lang="uk-UA" sz="2800" dirty="0" err="1">
                <a:solidFill>
                  <a:srgbClr val="FFFF00"/>
                </a:solidFill>
              </a:rPr>
              <a:t>С.Бибик</a:t>
            </a:r>
            <a:r>
              <a:rPr lang="uk-UA" sz="2800" dirty="0">
                <a:solidFill>
                  <a:srgbClr val="FFFF00"/>
                </a:solidFill>
              </a:rPr>
              <a:t>, Д. </a:t>
            </a:r>
            <a:r>
              <a:rPr lang="uk-UA" sz="2800" dirty="0" err="1">
                <a:solidFill>
                  <a:srgbClr val="FFFF00"/>
                </a:solidFill>
              </a:rPr>
              <a:t>Баранник</a:t>
            </a:r>
            <a:r>
              <a:rPr lang="uk-UA" sz="2800" dirty="0">
                <a:solidFill>
                  <a:srgbClr val="FFFF00"/>
                </a:solidFill>
              </a:rPr>
              <a:t>, </a:t>
            </a:r>
            <a:r>
              <a:rPr lang="uk-UA" sz="2800" dirty="0" err="1">
                <a:solidFill>
                  <a:srgbClr val="FFFF00"/>
                </a:solidFill>
              </a:rPr>
              <a:t>П.Дудик</a:t>
            </a:r>
            <a:r>
              <a:rPr lang="uk-UA" sz="2800" dirty="0">
                <a:solidFill>
                  <a:srgbClr val="FFFF00"/>
                </a:solidFill>
              </a:rPr>
              <a:t>, </a:t>
            </a:r>
            <a:r>
              <a:rPr lang="uk-UA" sz="2800" dirty="0" err="1">
                <a:solidFill>
                  <a:srgbClr val="FFFF00"/>
                </a:solidFill>
              </a:rPr>
              <a:t>С.Єрмоленко</a:t>
            </a:r>
            <a:r>
              <a:rPr lang="uk-UA" sz="2800" dirty="0">
                <a:solidFill>
                  <a:srgbClr val="FFFF00"/>
                </a:solidFill>
              </a:rPr>
              <a:t>) визначальними називають такі його риси:</a:t>
            </a:r>
            <a:r>
              <a:rPr lang="ru-RU" sz="2800" dirty="0">
                <a:solidFill>
                  <a:srgbClr val="FFFF00"/>
                </a:solidFill>
              </a:rPr>
              <a:t/>
            </a:r>
            <a:br>
              <a:rPr lang="ru-RU" sz="2800" dirty="0">
                <a:solidFill>
                  <a:srgbClr val="FFFF00"/>
                </a:solidFill>
              </a:rPr>
            </a:b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78007" y="1875853"/>
            <a:ext cx="1847850" cy="2466975"/>
          </a:xfrm>
          <a:prstGeom prst="rect">
            <a:avLst/>
          </a:prstGeom>
        </p:spPr>
      </p:pic>
      <p:graphicFrame>
        <p:nvGraphicFramePr>
          <p:cNvPr id="10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11121929"/>
              </p:ext>
            </p:extLst>
          </p:nvPr>
        </p:nvGraphicFramePr>
        <p:xfrm>
          <a:off x="6653353" y="2220051"/>
          <a:ext cx="5334000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5064" y="3874634"/>
            <a:ext cx="1828800" cy="25050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53655" y="1971390"/>
            <a:ext cx="1857375" cy="24574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00921" y="4531859"/>
            <a:ext cx="2466975" cy="18478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38828" y="2038065"/>
            <a:ext cx="191452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45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846" y="612845"/>
            <a:ext cx="991470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Відеоконтент</a:t>
            </a:r>
            <a:endParaRPr lang="ru-RU" b="1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en-US" b="1" dirty="0"/>
              <a:t>https://www.youtube.com/watch?v=yDd7AVp8q2U</a:t>
            </a:r>
          </a:p>
          <a:p>
            <a:pPr>
              <a:lnSpc>
                <a:spcPct val="150000"/>
              </a:lnSpc>
            </a:pPr>
            <a:r>
              <a:rPr lang="en-US" b="1" dirty="0"/>
              <a:t>https://www.youtube.com/watch?v=pH4RUcnAS28</a:t>
            </a:r>
          </a:p>
          <a:p>
            <a:pPr>
              <a:lnSpc>
                <a:spcPct val="150000"/>
              </a:lnSpc>
            </a:pPr>
            <a:r>
              <a:rPr lang="en-US" b="1" dirty="0"/>
              <a:t>https://www.youtube.com/watch?v=4aId6O9eQ9s</a:t>
            </a:r>
          </a:p>
          <a:p>
            <a:pPr>
              <a:lnSpc>
                <a:spcPct val="150000"/>
              </a:lnSpc>
            </a:pPr>
            <a:r>
              <a:rPr lang="en-US" b="1" dirty="0"/>
              <a:t>https://www.youtube.com/watch?v=-OwgORPvaew</a:t>
            </a:r>
          </a:p>
          <a:p>
            <a:pPr>
              <a:lnSpc>
                <a:spcPct val="150000"/>
              </a:lnSpc>
            </a:pPr>
            <a:r>
              <a:rPr lang="en-US" b="1" dirty="0"/>
              <a:t>https://www.youtube.com/watch?v=2pjRBcqnv6E&amp;pp=ygUl0YPQutGA0LDRl9C90YHRjNC60ZYg0LTRltCw0LvQtdC60YLQuA%3D%3D</a:t>
            </a:r>
          </a:p>
          <a:p>
            <a:pPr>
              <a:lnSpc>
                <a:spcPct val="150000"/>
              </a:lnSpc>
            </a:pPr>
            <a:r>
              <a:rPr lang="en-US" b="1" dirty="0"/>
              <a:t>https://www.youtube.com/watch?v=Of4NRCeWt7E&amp;t=160s</a:t>
            </a:r>
          </a:p>
          <a:p>
            <a:pPr>
              <a:lnSpc>
                <a:spcPct val="150000"/>
              </a:lnSpc>
            </a:pPr>
            <a:r>
              <a:rPr lang="ru-RU" b="1" dirty="0" err="1"/>
              <a:t>Експрес</a:t>
            </a:r>
            <a:r>
              <a:rPr lang="ru-RU" b="1" dirty="0"/>
              <a:t>-урок Суржик: </a:t>
            </a:r>
            <a:r>
              <a:rPr lang="en-US" b="1" dirty="0"/>
              <a:t>https://www.youtube.com/watch?v=UJJhfaNvNzg</a:t>
            </a:r>
          </a:p>
          <a:p>
            <a:pPr>
              <a:lnSpc>
                <a:spcPct val="150000"/>
              </a:lnSpc>
            </a:pPr>
            <a:r>
              <a:rPr lang="ru-RU" b="1" dirty="0" err="1"/>
              <a:t>Українська</a:t>
            </a:r>
            <a:r>
              <a:rPr lang="ru-RU" b="1" dirty="0"/>
              <a:t> </a:t>
            </a:r>
            <a:r>
              <a:rPr lang="ru-RU" b="1" dirty="0" err="1"/>
              <a:t>мова</a:t>
            </a:r>
            <a:r>
              <a:rPr lang="ru-RU" b="1" dirty="0"/>
              <a:t> з ХІ </a:t>
            </a:r>
            <a:r>
              <a:rPr lang="ru-RU" b="1" dirty="0" err="1"/>
              <a:t>століття</a:t>
            </a:r>
            <a:r>
              <a:rPr lang="ru-RU" b="1" dirty="0"/>
              <a:t>. </a:t>
            </a:r>
            <a:r>
              <a:rPr lang="ru-RU" b="1" dirty="0" err="1"/>
              <a:t>Графіті</a:t>
            </a:r>
            <a:r>
              <a:rPr lang="ru-RU" b="1" dirty="0"/>
              <a:t> </a:t>
            </a:r>
            <a:r>
              <a:rPr lang="ru-RU" b="1" dirty="0" err="1"/>
              <a:t>Софії</a:t>
            </a:r>
            <a:r>
              <a:rPr lang="ru-RU" b="1" dirty="0"/>
              <a:t> </a:t>
            </a:r>
            <a:r>
              <a:rPr lang="ru-RU" b="1" dirty="0" err="1"/>
              <a:t>Київської</a:t>
            </a:r>
            <a:r>
              <a:rPr lang="ru-RU" b="1" dirty="0"/>
              <a:t>. </a:t>
            </a:r>
            <a:r>
              <a:rPr lang="ru-RU" b="1" dirty="0" err="1"/>
              <a:t>Лекція</a:t>
            </a:r>
            <a:r>
              <a:rPr lang="ru-RU" b="1" dirty="0"/>
              <a:t> </a:t>
            </a:r>
            <a:r>
              <a:rPr lang="ru-RU" b="1" dirty="0" err="1"/>
              <a:t>історика</a:t>
            </a:r>
            <a:r>
              <a:rPr lang="ru-RU" b="1" dirty="0"/>
              <a:t> </a:t>
            </a:r>
            <a:r>
              <a:rPr lang="ru-RU" b="1" dirty="0" err="1"/>
              <a:t>Олександра</a:t>
            </a:r>
            <a:r>
              <a:rPr lang="ru-RU" b="1" dirty="0"/>
              <a:t> </a:t>
            </a:r>
            <a:r>
              <a:rPr lang="ru-RU" b="1" dirty="0" err="1"/>
              <a:t>Палія</a:t>
            </a:r>
            <a:r>
              <a:rPr lang="ru-RU" b="1" dirty="0"/>
              <a:t>: </a:t>
            </a:r>
            <a:r>
              <a:rPr lang="en-US" b="1" dirty="0"/>
              <a:t>https://www.youtube.com/watch?v=yyVXR7Iocm0</a:t>
            </a:r>
          </a:p>
          <a:p>
            <a:pPr>
              <a:lnSpc>
                <a:spcPct val="150000"/>
              </a:lnSpc>
            </a:pPr>
            <a:r>
              <a:rPr lang="ru-RU" b="1" dirty="0" err="1"/>
              <a:t>Дослідження</a:t>
            </a:r>
            <a:r>
              <a:rPr lang="ru-RU" b="1" dirty="0"/>
              <a:t> </a:t>
            </a:r>
            <a:r>
              <a:rPr lang="ru-RU" b="1" dirty="0" err="1"/>
              <a:t>графіті</a:t>
            </a:r>
            <a:r>
              <a:rPr lang="ru-RU" b="1" dirty="0"/>
              <a:t> 11 </a:t>
            </a:r>
            <a:r>
              <a:rPr lang="ru-RU" b="1" dirty="0" err="1"/>
              <a:t>го</a:t>
            </a:r>
            <a:r>
              <a:rPr lang="ru-RU" b="1" dirty="0"/>
              <a:t> </a:t>
            </a:r>
            <a:r>
              <a:rPr lang="ru-RU" b="1" dirty="0" err="1"/>
              <a:t>століття</a:t>
            </a:r>
            <a:r>
              <a:rPr lang="ru-RU" b="1" dirty="0"/>
              <a:t> на </a:t>
            </a:r>
            <a:r>
              <a:rPr lang="ru-RU" b="1" dirty="0" err="1"/>
              <a:t>стінах</a:t>
            </a:r>
            <a:r>
              <a:rPr lang="ru-RU" b="1" dirty="0"/>
              <a:t> </a:t>
            </a:r>
            <a:r>
              <a:rPr lang="ru-RU" b="1" dirty="0" err="1"/>
              <a:t>Софії</a:t>
            </a:r>
            <a:r>
              <a:rPr lang="ru-RU" b="1" dirty="0"/>
              <a:t> </a:t>
            </a:r>
            <a:r>
              <a:rPr lang="ru-RU" b="1" dirty="0" err="1"/>
              <a:t>Київської</a:t>
            </a:r>
            <a:r>
              <a:rPr lang="ru-RU" b="1" dirty="0"/>
              <a:t>: </a:t>
            </a:r>
            <a:r>
              <a:rPr lang="en-US" b="1" dirty="0"/>
              <a:t>https://www.youtube.com/watch?v=VFuqfEfd-XY</a:t>
            </a:r>
          </a:p>
          <a:p>
            <a:pPr>
              <a:lnSpc>
                <a:spcPct val="150000"/>
              </a:lnSpc>
            </a:pPr>
            <a:r>
              <a:rPr lang="en-US" b="1" dirty="0"/>
              <a:t>https://www.youtube.com/watch?v=dxeQ1oN3BkQ</a:t>
            </a:r>
          </a:p>
          <a:p>
            <a:pPr>
              <a:lnSpc>
                <a:spcPct val="150000"/>
              </a:lnSpc>
            </a:pPr>
            <a:r>
              <a:rPr lang="en-US" b="1" dirty="0"/>
              <a:t>https://www.youtube.com/watch?v=dmHzhhKE6ho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954503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2068" y="0"/>
            <a:ext cx="11495315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Завдання1. Встановити ознаки усно-розмовного стилю.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UA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uk-UA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Питання:</a:t>
            </a:r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UA" sz="1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Тут ува</a:t>
            </a:r>
            <a:r>
              <a:rPr lang="uk-UA" sz="1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с</a:t>
            </a:r>
            <a:r>
              <a:rPr lang="ru-UA" sz="1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л’удие і</a:t>
            </a:r>
            <a:r>
              <a:rPr lang="uk-UA" sz="1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ш</a:t>
            </a:r>
            <a:r>
              <a:rPr lang="ru-UA" sz="1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че ли'шилис'а/ чи уже 'т’іл’ки'дачники? </a:t>
            </a: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uk-UA" sz="1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Відповідь:</a:t>
            </a: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UA" sz="1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— </a:t>
            </a:r>
            <a:r>
              <a:rPr lang="ru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Ну/ йак вам ска'зат’// о'це </a:t>
            </a: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у</a:t>
            </a:r>
            <a:r>
              <a:rPr lang="ru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наз бу'ло с'тадо ко'рі</a:t>
            </a: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в</a:t>
            </a:r>
            <a:r>
              <a:rPr lang="ru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/ йа вам ска'жу ск’іки /у нас се'ло по куткам роз'бито/ пон’і'майеш/ так//от//це о'там 'Маслоука/ там </a:t>
            </a: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</a:t>
            </a:r>
            <a:r>
              <a:rPr lang="ru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ид'липка/ там Циентрал’найа/ так’і// так у нас/ у нашому кут'ку/ йаґ би ска'зат’//ну/ дво'р‘іиу 'с’емд’іс’а</a:t>
            </a: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т</a:t>
            </a:r>
            <a:r>
              <a:rPr lang="ru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бу'ло/ пон’і'майеш// то бу'ло 'саме 'мало п’ід’і'с’ат ко'р</a:t>
            </a:r>
            <a:r>
              <a:rPr lang="uk-UA" sz="1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ів</a:t>
            </a:r>
            <a:r>
              <a:rPr lang="ru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// ну не у 'кажд'і</a:t>
            </a: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й</a:t>
            </a:r>
            <a:r>
              <a:rPr lang="ru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'хат’і бу'ло/ ну трошк'і/ а то//а ран’ше бу'ло у 'кажд’ії 'хат’і//і по д'в’і //пото'му шо/ по'кам’іс т’ не бу'ло цих'дач'// і 'К’ійо</a:t>
            </a: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в</a:t>
            </a:r>
            <a:r>
              <a:rPr lang="ru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б'диз’ко/ так нам бу'ло моло'ко у 'К’ій</a:t>
            </a: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в</a:t>
            </a:r>
            <a:r>
              <a:rPr lang="ru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но'сит’// ну не по ш’ійі'с’а</a:t>
            </a: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т</a:t>
            </a:r>
            <a:r>
              <a:rPr lang="ru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же ко'п’ійок/ а/ т'рохи во'но оп'ра</a:t>
            </a: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в</a:t>
            </a:r>
            <a:r>
              <a:rPr lang="ru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дувалос’// а 'пот’ім о'це ж 'дач’і с'та</a:t>
            </a: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л</a:t>
            </a:r>
            <a:r>
              <a:rPr lang="ru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и/ зла'ма</a:t>
            </a: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л</a:t>
            </a:r>
            <a:r>
              <a:rPr lang="ru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и по</a:t>
            </a: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в</a:t>
            </a:r>
            <a:r>
              <a:rPr lang="ru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се'ла там//і на 'нашоуму кут'ку ос'тало’са д"в’і ко'рови/ це од'на да д'руга// із п’ід’іс’а'ти/ і'то п’ід воп'росом// це йа "так у'же/ шо на 'п’енц’ійі/ ну а ті</a:t>
            </a:r>
            <a:r>
              <a:rPr lang="ru-UA" sz="1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.../ </a:t>
            </a:r>
            <a:r>
              <a:rPr lang="ru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у мене </a:t>
            </a: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у</a:t>
            </a:r>
            <a:r>
              <a:rPr lang="ru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нук</a:t>
            </a: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и</a:t>
            </a:r>
            <a:r>
              <a:rPr lang="ru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'мал’ен’к’і/ так ко'рову 'нада //а так йа 'тоже про'дау би// ну пон’і'майе</a:t>
            </a: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ш</a:t>
            </a:r>
            <a:r>
              <a:rPr lang="ru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'пасти не'ма де/ од'но// апод'руге шо//ку'да ни 'к’ін’с’/у'се 'зан’ато/ 'зан’ато//так//нима де пасти// ну іш'ч'е ми тут/ о'це де о'це 'озеиро/ дак це лу'г’і бу'ди/ 'с’іно та'к’е бу'ло 'мошчне/ ко'сили/ так?//до бу'ло на 'з’іму дл’а корови на'косиш//а с'час/ 'с</a:t>
            </a: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і</a:t>
            </a:r>
            <a:r>
              <a:rPr lang="ru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но с'тойіт’ он дл’а ко'рови/ </a:t>
            </a: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т</a:t>
            </a:r>
            <a:r>
              <a:rPr lang="ru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иш'ч'у т'ри</a:t>
            </a: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</a:t>
            </a:r>
            <a:r>
              <a:rPr lang="ru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та руб'л</a:t>
            </a:r>
            <a:r>
              <a:rPr lang="uk-UA" sz="1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іу</a:t>
            </a:r>
            <a:r>
              <a:rPr lang="ru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//д'в</a:t>
            </a: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і</a:t>
            </a:r>
            <a:r>
              <a:rPr lang="ru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ма'шин</a:t>
            </a: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і</a:t>
            </a:r>
            <a:r>
              <a:rPr lang="ru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//то ше чи</a:t>
            </a: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й</a:t>
            </a:r>
            <a:r>
              <a:rPr lang="ru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х'ватит’ /пон</a:t>
            </a: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і</a:t>
            </a:r>
            <a:r>
              <a:rPr lang="ru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'май</a:t>
            </a: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є</a:t>
            </a:r>
            <a:r>
              <a:rPr lang="ru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ш/ так де ж набе|реш?//а моло'ко два п'</a:t>
            </a: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і</a:t>
            </a:r>
            <a:r>
              <a:rPr lang="ru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д'</a:t>
            </a: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і</a:t>
            </a:r>
            <a:r>
              <a:rPr lang="ru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с’ат 'л</a:t>
            </a: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і</a:t>
            </a:r>
            <a:r>
              <a:rPr lang="ru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тир/ на ба'зар</a:t>
            </a: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і</a:t>
            </a:r>
            <a:r>
              <a:rPr lang="ru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// ше </a:t>
            </a: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й</a:t>
            </a:r>
            <a:r>
              <a:rPr lang="ru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ни .../ ше </a:t>
            </a: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й</a:t>
            </a:r>
            <a:r>
              <a:rPr lang="ru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брат’ н</a:t>
            </a: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и х</a:t>
            </a:r>
            <a:r>
              <a:rPr lang="ru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очут’//</a:t>
            </a: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нформант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Степаненко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Микола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Олексійович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1927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р.н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.,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освіта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7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кл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(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тексти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1-14, записано 2006 р.).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Село </a:t>
            </a:r>
            <a:r>
              <a:rPr lang="uk-UA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Осокорки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Київської області).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5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1482251" cy="687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Завдання2. </a:t>
            </a:r>
            <a:r>
              <a:rPr lang="uk-UA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Встановити ознаки сучасного усно-розмовного стилю.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UA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u-UA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UA" sz="1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Розмова на лавці перед </a:t>
            </a:r>
            <a:r>
              <a:rPr lang="ru-UA" sz="16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хатою</a:t>
            </a:r>
            <a:endParaRPr lang="ru-RU" sz="16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UA" sz="1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Л.І.Боса:</a:t>
            </a:r>
            <a:r>
              <a:rPr lang="ru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UA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'Ол’а </a:t>
            </a:r>
            <a:r>
              <a:rPr lang="ru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по</a:t>
            </a: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л ми</a:t>
            </a:r>
            <a:r>
              <a:rPr lang="ru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йе/ а йа </a:t>
            </a: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й</a:t>
            </a:r>
            <a:r>
              <a:rPr lang="ru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і</a:t>
            </a:r>
            <a:r>
              <a:rPr lang="uk-UA" sz="1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йі</a:t>
            </a:r>
            <a:r>
              <a:rPr lang="ru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/ там о'дин куп'л’ет чи два/ да</a:t>
            </a: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й в</a:t>
            </a:r>
            <a:r>
              <a:rPr lang="ru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'</a:t>
            </a: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із</a:t>
            </a:r>
            <a:r>
              <a:rPr lang="ru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'</a:t>
            </a: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ми да і </a:t>
            </a:r>
            <a:r>
              <a:rPr lang="uk-UA" sz="1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мургичу</a:t>
            </a: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1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йійі</a:t>
            </a: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// «ой бабо/не </a:t>
            </a:r>
            <a:r>
              <a:rPr lang="uk-UA" sz="1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сп</a:t>
            </a:r>
            <a:r>
              <a:rPr lang="ru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'</a:t>
            </a:r>
            <a:r>
              <a:rPr lang="uk-UA" sz="1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івайте</a:t>
            </a: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так</a:t>
            </a:r>
            <a:r>
              <a:rPr lang="ru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'</a:t>
            </a:r>
            <a:r>
              <a:rPr lang="uk-UA" sz="1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іх</a:t>
            </a: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»// </a:t>
            </a:r>
            <a:r>
              <a:rPr lang="ru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йа ка'жу/ «'баба йа</a:t>
            </a: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к</a:t>
            </a:r>
            <a:r>
              <a:rPr lang="ru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зас'п</a:t>
            </a: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і</a:t>
            </a:r>
            <a:r>
              <a:rPr lang="ru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'вайе/ дак і до пда'чу вac дов</a:t>
            </a: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и</a:t>
            </a:r>
            <a:r>
              <a:rPr lang="ru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|де/ та'к’іми п’іс'н’ами//то ж н</a:t>
            </a: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и</a:t>
            </a:r>
            <a:r>
              <a:rPr lang="ru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та'к’і/ йак ви о'це 'кажу т</a:t>
            </a: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и</a:t>
            </a:r>
            <a:r>
              <a:rPr lang="ru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пер/ т'ринди 'ринди спрау'л’айе</a:t>
            </a: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т</a:t>
            </a:r>
            <a:r>
              <a:rPr lang="ru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е»//</a:t>
            </a:r>
            <a:endParaRPr lang="ru-RU" sz="16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UA" sz="1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Г.І.Саливон:</a:t>
            </a:r>
            <a:r>
              <a:rPr lang="ru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А</a:t>
            </a: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га//</a:t>
            </a:r>
            <a:endParaRPr lang="ru-RU" sz="16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UA" sz="1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Л.І.Боса:</a:t>
            </a:r>
            <a:r>
              <a:rPr lang="ru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А то"д’і бу'</a:t>
            </a: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л</a:t>
            </a:r>
            <a:r>
              <a:rPr lang="ru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и 'п’існ’і 'гарни'/</a:t>
            </a: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т</a:t>
            </a:r>
            <a:r>
              <a:rPr lang="ru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ико уже ми позабу'вали//</a:t>
            </a:r>
            <a:endParaRPr lang="ru-RU" sz="16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UA" sz="1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Г.І.Саливон:</a:t>
            </a:r>
            <a:r>
              <a:rPr lang="ru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Да с'к'</a:t>
            </a: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і</a:t>
            </a:r>
            <a:r>
              <a:rPr lang="ru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к'</a:t>
            </a: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і</a:t>
            </a:r>
            <a:r>
              <a:rPr lang="ru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ж ти уже з'натиме</a:t>
            </a: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ш</a:t>
            </a:r>
            <a:r>
              <a:rPr lang="ru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/ Господи</a:t>
            </a: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//</a:t>
            </a:r>
            <a:endParaRPr lang="ru-RU" sz="16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UA" sz="1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Л.І.Боса:</a:t>
            </a:r>
            <a:r>
              <a:rPr lang="ru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Дак рос'писува</a:t>
            </a:r>
            <a:r>
              <a:rPr lang="uk-UA" sz="1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ли</a:t>
            </a:r>
            <a:r>
              <a:rPr lang="ru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с’ у 'Виш</a:t>
            </a: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и</a:t>
            </a:r>
            <a:r>
              <a:rPr lang="ru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н’ках?//</a:t>
            </a:r>
            <a:endParaRPr lang="ru-RU" sz="16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UA" sz="1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Сусідка:</a:t>
            </a:r>
            <a:r>
              <a:rPr lang="ru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Ние з'найу//</a:t>
            </a:r>
            <a:endParaRPr lang="ru-RU" sz="16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UA" sz="1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Г.І.Боса:</a:t>
            </a:r>
            <a:r>
              <a:rPr lang="ru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Неи з'найіш// (пауза)// чи </a:t>
            </a: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й </a:t>
            </a:r>
            <a:r>
              <a:rPr lang="ru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будут’ в’ін'ч'ац’а  чи 'н’і? // х'тозна//</a:t>
            </a:r>
            <a:endParaRPr lang="ru-RU" sz="16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UA" sz="1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Г.І.Саливон:</a:t>
            </a:r>
            <a:r>
              <a:rPr lang="ru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А де це ?//</a:t>
            </a:r>
            <a:endParaRPr lang="ru-RU" sz="16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UA" sz="1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Л.І.Боса:</a:t>
            </a:r>
            <a:r>
              <a:rPr lang="ru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У Гриц’'ка у 'йіхн’ого/ х'</a:t>
            </a: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л</a:t>
            </a:r>
            <a:r>
              <a:rPr lang="ru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опиц’ ож</a:t>
            </a: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и</a:t>
            </a:r>
            <a:r>
              <a:rPr lang="ru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|ни</a:t>
            </a: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в</a:t>
            </a:r>
            <a:r>
              <a:rPr lang="ru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с’а/ дак у ш'кол’і  с’о'год'н’і с'вал’ба//</a:t>
            </a:r>
            <a:endParaRPr lang="ru-RU" sz="16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UA" sz="1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Г.І.Саливон:</a:t>
            </a:r>
            <a:r>
              <a:rPr lang="ru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А/</a:t>
            </a: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/ </a:t>
            </a:r>
            <a:r>
              <a:rPr lang="ru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а </a:t>
            </a: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в</a:t>
            </a:r>
            <a:r>
              <a:rPr lang="ru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кого ож</a:t>
            </a: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и</a:t>
            </a:r>
            <a:r>
              <a:rPr lang="ru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ни</a:t>
            </a: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в</a:t>
            </a:r>
            <a:r>
              <a:rPr lang="ru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с’а?//</a:t>
            </a:r>
            <a:endParaRPr lang="ru-RU" sz="16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UA" sz="1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Сусідка:</a:t>
            </a:r>
            <a:r>
              <a:rPr lang="ru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У Виш</a:t>
            </a:r>
            <a:r>
              <a:rPr lang="uk-UA" sz="1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ин</a:t>
            </a:r>
            <a:r>
              <a:rPr lang="ru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’ках//</a:t>
            </a:r>
            <a:endParaRPr lang="ru-RU" sz="16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UA" sz="1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Л.І.Боса:</a:t>
            </a:r>
            <a:r>
              <a:rPr lang="ru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А йа хо'ди</a:t>
            </a: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л</a:t>
            </a:r>
            <a:r>
              <a:rPr lang="ru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а на 'похорон//і хо'ди</a:t>
            </a: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л</a:t>
            </a:r>
            <a:r>
              <a:rPr lang="ru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а аж на к'</a:t>
            </a: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л</a:t>
            </a:r>
            <a:r>
              <a:rPr lang="ru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адбишч'е// </a:t>
            </a:r>
            <a:endParaRPr lang="ru-RU" sz="16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UA" sz="1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Г.І.Саливон:</a:t>
            </a:r>
            <a:r>
              <a:rPr lang="ru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У</a:t>
            </a: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// </a:t>
            </a:r>
            <a:r>
              <a:rPr lang="ru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н</a:t>
            </a: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и</a:t>
            </a:r>
            <a:r>
              <a:rPr lang="ru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ма / под'руг’і//</a:t>
            </a:r>
            <a:endParaRPr lang="ru-RU" sz="16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UA" sz="1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Л.І.Боса:</a:t>
            </a:r>
            <a:r>
              <a:rPr lang="ru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Да//'Гал’ка Бур'кац’ка/ 'Н’інка За'харйіва/ і ми приш'ли до'дому//ба'гато л’у'деї/ п'разн’ік/ 'л’уди с</a:t>
            </a: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л</a:t>
            </a:r>
            <a:r>
              <a:rPr lang="ru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о'бодни//</a:t>
            </a:r>
            <a:endParaRPr lang="ru-RU" sz="16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UA" sz="1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Г.І.Саливон:</a:t>
            </a:r>
            <a:r>
              <a:rPr lang="ru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Ни откр</a:t>
            </a: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и</a:t>
            </a:r>
            <a:r>
              <a:rPr lang="ru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вали ?/ так ото </a:t>
            </a: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й</a:t>
            </a:r>
            <a:r>
              <a:rPr lang="ru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?//</a:t>
            </a:r>
            <a:endParaRPr lang="ru-RU" sz="16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UA" sz="1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Л.І.Боса:</a:t>
            </a:r>
            <a:r>
              <a:rPr lang="ru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Да/ так зак'рита//</a:t>
            </a:r>
            <a:endParaRPr lang="ru-RU" sz="16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UA" sz="1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Сусідка:</a:t>
            </a:r>
            <a:r>
              <a:rPr lang="ru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Шо ?//</a:t>
            </a:r>
            <a:endParaRPr lang="ru-RU" sz="16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UA" sz="1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Г.І.Саливон:</a:t>
            </a:r>
            <a:r>
              <a:rPr lang="ru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По'ко</a:t>
            </a: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й</a:t>
            </a:r>
            <a:r>
              <a:rPr lang="ru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ник/ Надеж</a:t>
            </a: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к</a:t>
            </a:r>
            <a:r>
              <a:rPr lang="ru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а//дак </a:t>
            </a: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її </a:t>
            </a:r>
            <a:r>
              <a:rPr lang="uk-UA" sz="1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ше</a:t>
            </a: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в</a:t>
            </a:r>
            <a:r>
              <a:rPr lang="ru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чора за</a:t>
            </a: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к</a:t>
            </a:r>
            <a:r>
              <a:rPr lang="ru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ри</a:t>
            </a:r>
            <a:r>
              <a:rPr lang="uk-UA" sz="1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ли</a:t>
            </a:r>
            <a:r>
              <a:rPr lang="ru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//</a:t>
            </a:r>
            <a:endParaRPr lang="ru-RU" sz="16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UA" sz="1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Л.І.Боса</a:t>
            </a:r>
            <a:r>
              <a:rPr lang="ru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: Так/ отк'рит’ откри'ва</a:t>
            </a: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л</a:t>
            </a:r>
            <a:r>
              <a:rPr lang="ru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и//</a:t>
            </a:r>
            <a:endParaRPr lang="ru-RU" sz="16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UA" sz="1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Г.І.Саливон:</a:t>
            </a:r>
            <a:r>
              <a:rPr lang="ru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Откр</a:t>
            </a: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и</a:t>
            </a:r>
            <a:r>
              <a:rPr lang="ru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вали/ ну/ с'лабо//</a:t>
            </a:r>
            <a:endParaRPr lang="ru-RU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30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rgbClr val="FFFF00"/>
                </a:solidFill>
              </a:rPr>
              <a:t>Література</a:t>
            </a: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4097" y="235132"/>
            <a:ext cx="5334000" cy="5304284"/>
          </a:xfrm>
        </p:spPr>
        <p:txBody>
          <a:bodyPr>
            <a:normAutofit fontScale="77500" lnSpcReduction="20000"/>
          </a:bodyPr>
          <a:lstStyle/>
          <a:p>
            <a:r>
              <a:rPr lang="uk-UA" b="1" i="1" dirty="0">
                <a:solidFill>
                  <a:srgbClr val="FFFF00"/>
                </a:solidFill>
              </a:rPr>
              <a:t>Основна</a:t>
            </a:r>
            <a:endParaRPr lang="ru-RU" b="1" dirty="0">
              <a:solidFill>
                <a:srgbClr val="FFFF00"/>
              </a:solidFill>
            </a:endParaRPr>
          </a:p>
          <a:p>
            <a:pPr lvl="0"/>
            <a:r>
              <a:rPr lang="ru-RU" b="1" dirty="0" err="1"/>
              <a:t>Баранник</a:t>
            </a:r>
            <a:r>
              <a:rPr lang="ru-RU" b="1" dirty="0"/>
              <a:t> Д.Х. </a:t>
            </a:r>
            <a:r>
              <a:rPr lang="ru-RU" b="1" dirty="0" err="1"/>
              <a:t>Народнорозмовний</a:t>
            </a:r>
            <a:r>
              <a:rPr lang="ru-RU" b="1" dirty="0"/>
              <a:t> </a:t>
            </a:r>
            <a:r>
              <a:rPr lang="ru-RU" b="1" dirty="0" err="1"/>
              <a:t>складник</a:t>
            </a:r>
            <a:r>
              <a:rPr lang="ru-RU" b="1" dirty="0"/>
              <a:t> </a:t>
            </a:r>
            <a:r>
              <a:rPr lang="ru-RU" b="1" dirty="0" err="1"/>
              <a:t>лексичної</a:t>
            </a:r>
            <a:r>
              <a:rPr lang="ru-RU" b="1" dirty="0"/>
              <a:t> та </a:t>
            </a:r>
            <a:r>
              <a:rPr lang="ru-RU" b="1" dirty="0" err="1"/>
              <a:t>фразеологічної</a:t>
            </a:r>
            <a:r>
              <a:rPr lang="ru-RU" b="1" dirty="0"/>
              <a:t> систем </a:t>
            </a:r>
            <a:r>
              <a:rPr lang="ru-RU" b="1" dirty="0" err="1"/>
              <a:t>національної</a:t>
            </a:r>
            <a:r>
              <a:rPr lang="ru-RU" b="1" dirty="0"/>
              <a:t> </a:t>
            </a:r>
            <a:r>
              <a:rPr lang="ru-RU" b="1" dirty="0" err="1"/>
              <a:t>мови</a:t>
            </a:r>
            <a:r>
              <a:rPr lang="ru-RU" b="1" dirty="0"/>
              <a:t>: (на </a:t>
            </a:r>
            <a:r>
              <a:rPr lang="ru-RU" b="1" dirty="0" err="1"/>
              <a:t>захист</a:t>
            </a:r>
            <a:r>
              <a:rPr lang="ru-RU" b="1" dirty="0"/>
              <a:t> </a:t>
            </a:r>
            <a:r>
              <a:rPr lang="ru-RU" b="1" dirty="0" err="1"/>
              <a:t>розмовного</a:t>
            </a:r>
            <a:r>
              <a:rPr lang="ru-RU" b="1" dirty="0"/>
              <a:t> стилю)</a:t>
            </a:r>
            <a:r>
              <a:rPr lang="uk-UA" b="1" dirty="0"/>
              <a:t>. </a:t>
            </a:r>
            <a:r>
              <a:rPr lang="ru-RU" b="1" i="1" dirty="0" err="1"/>
              <a:t>Мовознавство</a:t>
            </a:r>
            <a:r>
              <a:rPr lang="ru-RU" b="1" i="1" dirty="0"/>
              <a:t>.</a:t>
            </a:r>
            <a:r>
              <a:rPr lang="ru-RU" b="1" dirty="0"/>
              <a:t> 2008. №4–5. С.18–31.</a:t>
            </a:r>
          </a:p>
          <a:p>
            <a:pPr lvl="0"/>
            <a:r>
              <a:rPr lang="ru-RU" b="1" dirty="0"/>
              <a:t> </a:t>
            </a:r>
            <a:r>
              <a:rPr lang="uk-UA" b="1" dirty="0" err="1"/>
              <a:t>Бибик</a:t>
            </a:r>
            <a:r>
              <a:rPr lang="uk-UA" b="1" dirty="0"/>
              <a:t> С.П. </a:t>
            </a:r>
            <a:r>
              <a:rPr lang="ru-RU" b="1" dirty="0" err="1"/>
              <a:t>Усна</a:t>
            </a:r>
            <a:r>
              <a:rPr lang="ru-RU" b="1" dirty="0"/>
              <a:t> </a:t>
            </a:r>
            <a:r>
              <a:rPr lang="ru-RU" b="1" dirty="0" err="1"/>
              <a:t>літературна</a:t>
            </a:r>
            <a:r>
              <a:rPr lang="ru-RU" b="1" dirty="0"/>
              <a:t> </a:t>
            </a:r>
            <a:r>
              <a:rPr lang="ru-RU" b="1" dirty="0" err="1"/>
              <a:t>мова</a:t>
            </a:r>
            <a:r>
              <a:rPr lang="ru-RU" b="1" dirty="0"/>
              <a:t> в </a:t>
            </a:r>
            <a:r>
              <a:rPr lang="ru-RU" b="1" dirty="0" err="1"/>
              <a:t>українській</a:t>
            </a:r>
            <a:r>
              <a:rPr lang="ru-RU" b="1" dirty="0"/>
              <a:t> </a:t>
            </a:r>
            <a:r>
              <a:rPr lang="ru-RU" b="1" dirty="0" err="1"/>
              <a:t>культурі</a:t>
            </a:r>
            <a:r>
              <a:rPr lang="ru-RU" b="1" dirty="0"/>
              <a:t> </a:t>
            </a:r>
            <a:r>
              <a:rPr lang="ru-RU" b="1" dirty="0" err="1"/>
              <a:t>повсякдення</a:t>
            </a:r>
            <a:r>
              <a:rPr lang="uk-UA" b="1" dirty="0"/>
              <a:t>.Ніжин: Аспект-Поліграф. 2013.  589 с.</a:t>
            </a:r>
            <a:endParaRPr lang="ru-RU" b="1" dirty="0"/>
          </a:p>
          <a:p>
            <a:pPr lvl="0"/>
            <a:r>
              <a:rPr lang="uk-UA" b="1" dirty="0"/>
              <a:t> </a:t>
            </a:r>
            <a:r>
              <a:rPr lang="ru-RU" b="1" dirty="0" err="1"/>
              <a:t>Бибик</a:t>
            </a:r>
            <a:r>
              <a:rPr lang="ru-RU" b="1" dirty="0"/>
              <a:t> С</a:t>
            </a:r>
            <a:r>
              <a:rPr lang="uk-UA" b="1" dirty="0"/>
              <a:t>. </a:t>
            </a:r>
            <a:r>
              <a:rPr lang="ru-RU" b="1" dirty="0"/>
              <a:t>Д</a:t>
            </a:r>
            <a:r>
              <a:rPr lang="uk-UA" b="1" dirty="0" err="1"/>
              <a:t>иференційні</a:t>
            </a:r>
            <a:r>
              <a:rPr lang="uk-UA" b="1" dirty="0"/>
              <a:t> ознаки </a:t>
            </a:r>
            <a:r>
              <a:rPr lang="uk-UA" b="1" dirty="0" err="1"/>
              <a:t>розмовно</a:t>
            </a:r>
            <a:r>
              <a:rPr lang="uk-UA" b="1" dirty="0"/>
              <a:t> побутового стилю літературної мови. </a:t>
            </a:r>
            <a:r>
              <a:rPr lang="ru-RU" b="1" i="1" dirty="0" err="1"/>
              <a:t>Українська</a:t>
            </a:r>
            <a:r>
              <a:rPr lang="ru-RU" b="1" i="1" dirty="0"/>
              <a:t> </a:t>
            </a:r>
            <a:r>
              <a:rPr lang="ru-RU" b="1" i="1" dirty="0" err="1"/>
              <a:t>мова</a:t>
            </a:r>
            <a:r>
              <a:rPr lang="ru-RU" b="1" dirty="0"/>
              <a:t>, 2011, № 4</a:t>
            </a:r>
            <a:r>
              <a:rPr lang="uk-UA" b="1" dirty="0"/>
              <a:t>. С. 22- 29.</a:t>
            </a:r>
            <a:endParaRPr lang="ru-RU" b="1" dirty="0"/>
          </a:p>
          <a:p>
            <a:pPr lvl="0"/>
            <a:r>
              <a:rPr lang="ru-UA" b="1" dirty="0"/>
              <a:t>Жанри і стилі в історії української літературної мови / В.В. Німчук, В.М. Русанівський, І.П. Чепіга та ін..- К.: Наукова думка,1989.- 288 с.. </a:t>
            </a:r>
            <a:endParaRPr lang="ru-RU" b="1" dirty="0"/>
          </a:p>
          <a:p>
            <a:pPr lvl="0"/>
            <a:r>
              <a:rPr lang="ru-UA" b="1" dirty="0"/>
              <a:t>Пилинський М.М. Мовна норма і стиль.- К.: Наукова думка, 1976.- 288 с. </a:t>
            </a:r>
            <a:endParaRPr lang="ru-RU" b="1" dirty="0"/>
          </a:p>
          <a:p>
            <a:pPr lvl="0"/>
            <a:r>
              <a:rPr lang="ru-UA" b="1" dirty="0"/>
              <a:t>Пономарів О.Д. Стилістика сучасної української мови.- К.: Либідь,1992.- 248 с. </a:t>
            </a:r>
            <a:endParaRPr lang="ru-RU" b="1" dirty="0"/>
          </a:p>
          <a:p>
            <a:endParaRPr lang="ru-RU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64430" y="1410887"/>
            <a:ext cx="5334000" cy="39963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1288" y="2821577"/>
            <a:ext cx="2662962" cy="373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43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373"/>
            <a:ext cx="1104900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Питання 1</a:t>
            </a:r>
            <a:r>
              <a:rPr lang="uk-UA" b="1" dirty="0"/>
              <a:t>. </a:t>
            </a:r>
            <a:r>
              <a:rPr lang="ru-UA" b="1" dirty="0">
                <a:solidFill>
                  <a:srgbClr val="FFFF00"/>
                </a:solidFill>
              </a:rPr>
              <a:t>Сфера використання </a:t>
            </a:r>
            <a:r>
              <a:rPr lang="uk-UA" b="1" dirty="0">
                <a:solidFill>
                  <a:srgbClr val="FFFF00"/>
                </a:solidFill>
              </a:rPr>
              <a:t>та </a:t>
            </a:r>
            <a:r>
              <a:rPr lang="uk-UA" b="1" dirty="0" err="1">
                <a:solidFill>
                  <a:srgbClr val="FFFF00"/>
                </a:solidFill>
              </a:rPr>
              <a:t>мовні</a:t>
            </a:r>
            <a:r>
              <a:rPr lang="uk-UA" b="1" dirty="0">
                <a:solidFill>
                  <a:srgbClr val="FFFF00"/>
                </a:solidFill>
              </a:rPr>
              <a:t> особливості  </a:t>
            </a:r>
            <a:r>
              <a:rPr lang="ru-UA" b="1" dirty="0">
                <a:solidFill>
                  <a:srgbClr val="FFFF00"/>
                </a:solidFill>
              </a:rPr>
              <a:t>розмовного стилю</a:t>
            </a: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5952632"/>
              </p:ext>
            </p:extLst>
          </p:nvPr>
        </p:nvGraphicFramePr>
        <p:xfrm>
          <a:off x="842554" y="2220051"/>
          <a:ext cx="10820400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874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732" y="117859"/>
            <a:ext cx="10931434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визначаль</a:t>
            </a:r>
            <a:r>
              <a:rPr lang="ru-UA" b="1" dirty="0" smtClean="0">
                <a:solidFill>
                  <a:srgbClr val="FFFF00"/>
                </a:solidFill>
              </a:rPr>
              <a:t>ні </a:t>
            </a:r>
            <a:r>
              <a:rPr lang="ru-UA" b="1" dirty="0">
                <a:solidFill>
                  <a:srgbClr val="FFFF00"/>
                </a:solidFill>
              </a:rPr>
              <a:t>риси розмовного стилю:</a:t>
            </a:r>
            <a:r>
              <a:rPr lang="ru-RU" b="1" dirty="0">
                <a:solidFill>
                  <a:srgbClr val="FFFF00"/>
                </a:solidFill>
              </a:rPr>
              <a:t/>
            </a:r>
            <a:br>
              <a:rPr lang="ru-RU" b="1" dirty="0">
                <a:solidFill>
                  <a:srgbClr val="FFFF00"/>
                </a:solidFill>
              </a:rPr>
            </a:br>
            <a:endParaRPr lang="ru-RU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0999421"/>
              </p:ext>
            </p:extLst>
          </p:nvPr>
        </p:nvGraphicFramePr>
        <p:xfrm>
          <a:off x="574766" y="979813"/>
          <a:ext cx="10820400" cy="5486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820400">
                  <a:extLst>
                    <a:ext uri="{9D8B030D-6E8A-4147-A177-3AD203B41FA5}">
                      <a16:colId xmlns:a16="http://schemas.microsoft.com/office/drawing/2014/main" val="2517949916"/>
                    </a:ext>
                  </a:extLst>
                </a:gridCol>
              </a:tblGrid>
              <a:tr h="6172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невимушеність спілкування;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747625"/>
                  </a:ext>
                </a:extLst>
              </a:tr>
              <a:tr h="1410762">
                <a:tc>
                  <a:txBody>
                    <a:bodyPr/>
                    <a:lstStyle/>
                    <a:p>
                      <a:pPr lvl="0"/>
                      <a:r>
                        <a:rPr lang="ru-UA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спонтанність</a:t>
                      </a:r>
                      <a:r>
                        <a:rPr lang="ru-U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(тобто безпосередність, непідготовленість) і, як наслідок – стереотипність, тобто широке використання системи готових мовних формул, кліше, стандартних формул типу «</a:t>
                      </a:r>
                      <a:r>
                        <a:rPr lang="ru-UA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радий вас бачити», «бувайте здорові»</a:t>
                      </a:r>
                      <a:r>
                        <a:rPr lang="ru-U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адже </a:t>
                      </a:r>
                      <a:r>
                        <a:rPr lang="uk-UA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співроз</a:t>
                      </a:r>
                      <a:r>
                        <a:rPr lang="ru-U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мовники при спонтанному спілкуванні практично не мають часу на обдумування своїх реплік)</a:t>
                      </a:r>
                      <a:r>
                        <a:rPr lang="uk-U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ru-RU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4077126"/>
                  </a:ext>
                </a:extLst>
              </a:tr>
              <a:tr h="617209">
                <a:tc>
                  <a:txBody>
                    <a:bodyPr/>
                    <a:lstStyle/>
                    <a:p>
                      <a:pPr lvl="0"/>
                      <a:r>
                        <a:rPr lang="ru-UA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лаконізм</a:t>
                      </a:r>
                      <a:r>
                        <a:rPr lang="ru-U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 висловленні думок, прагнення до компресії слів, речень;</a:t>
                      </a:r>
                      <a:endParaRPr lang="ru-RU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09795"/>
                  </a:ext>
                </a:extLst>
              </a:tr>
              <a:tr h="8817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U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використання </a:t>
                      </a:r>
                      <a:r>
                        <a:rPr lang="ru-UA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невербальних засобів </a:t>
                      </a:r>
                      <a:r>
                        <a:rPr lang="ru-U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(рухів, жестів, міміки), адже при усному спілкуванні найчастіше можливий візуальний контакт;</a:t>
                      </a:r>
                      <a:endParaRPr lang="ru-RU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9774333"/>
                  </a:ext>
                </a:extLst>
              </a:tr>
              <a:tr h="617209">
                <a:tc>
                  <a:txBody>
                    <a:bodyPr/>
                    <a:lstStyle/>
                    <a:p>
                      <a:pPr lvl="0"/>
                      <a:r>
                        <a:rPr lang="ru-U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безпосередність контакту мовців – звідси можливість активного використання інтонації, пауз, порядку слів при побудові висловлювання;</a:t>
                      </a:r>
                      <a:endParaRPr lang="ru-RU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760643"/>
                  </a:ext>
                </a:extLst>
              </a:tr>
              <a:tr h="1146244">
                <a:tc>
                  <a:txBody>
                    <a:bodyPr/>
                    <a:lstStyle/>
                    <a:p>
                      <a:pPr lvl="0"/>
                      <a:r>
                        <a:rPr lang="ru-UA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емоційність </a:t>
                      </a:r>
                      <a:r>
                        <a:rPr lang="ru-U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(у розмові зазвичай розкривається ставлення автора вислову до предмета вислову і до співбесідника).</a:t>
                      </a:r>
                      <a:endParaRPr lang="ru-RU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b="1" dirty="0" smtClean="0"/>
                    </a:p>
                    <a:p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754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449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764373"/>
            <a:ext cx="10408920" cy="1293028"/>
          </a:xfrm>
        </p:spPr>
        <p:txBody>
          <a:bodyPr/>
          <a:lstStyle/>
          <a:p>
            <a:pPr algn="ctr"/>
            <a:r>
              <a:rPr lang="uk-UA" b="1" dirty="0" err="1" smtClean="0">
                <a:solidFill>
                  <a:srgbClr val="FFFF00"/>
                </a:solidFill>
              </a:rPr>
              <a:t>Підстилі</a:t>
            </a:r>
            <a:r>
              <a:rPr lang="uk-UA" b="1" dirty="0" smtClean="0">
                <a:solidFill>
                  <a:srgbClr val="FFFF00"/>
                </a:solidFill>
              </a:rPr>
              <a:t> розмовного стилю</a:t>
            </a:r>
            <a:endParaRPr lang="ru-RU" b="1" dirty="0">
              <a:solidFill>
                <a:srgbClr val="FFFF00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2368194"/>
              </p:ext>
            </p:extLst>
          </p:nvPr>
        </p:nvGraphicFramePr>
        <p:xfrm>
          <a:off x="685800" y="2193925"/>
          <a:ext cx="10820400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286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471914"/>
              </p:ext>
            </p:extLst>
          </p:nvPr>
        </p:nvGraphicFramePr>
        <p:xfrm>
          <a:off x="457200" y="210215"/>
          <a:ext cx="11220993" cy="64008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299063">
                  <a:extLst>
                    <a:ext uri="{9D8B030D-6E8A-4147-A177-3AD203B41FA5}">
                      <a16:colId xmlns:a16="http://schemas.microsoft.com/office/drawing/2014/main" val="977673176"/>
                    </a:ext>
                  </a:extLst>
                </a:gridCol>
                <a:gridCol w="3892731">
                  <a:extLst>
                    <a:ext uri="{9D8B030D-6E8A-4147-A177-3AD203B41FA5}">
                      <a16:colId xmlns:a16="http://schemas.microsoft.com/office/drawing/2014/main" val="2327466549"/>
                    </a:ext>
                  </a:extLst>
                </a:gridCol>
                <a:gridCol w="5029199">
                  <a:extLst>
                    <a:ext uri="{9D8B030D-6E8A-4147-A177-3AD203B41FA5}">
                      <a16:colId xmlns:a16="http://schemas.microsoft.com/office/drawing/2014/main" val="3328104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UA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Грицю!- сказав батько.</a:t>
                      </a:r>
                      <a:endParaRPr lang="ru-RU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UA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Га!- сказав Гриць.</a:t>
                      </a:r>
                      <a:endParaRPr lang="ru-RU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UA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Видиш оту хату?</a:t>
                      </a:r>
                      <a:endParaRPr lang="ru-RU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UA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Видзу.</a:t>
                      </a:r>
                      <a:endParaRPr lang="ru-RU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UA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Пам'ятай собі, се школа.</a:t>
                      </a:r>
                      <a:endParaRPr lang="ru-RU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UA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Ба,- сказав Гриць.</a:t>
                      </a:r>
                      <a:endParaRPr lang="ru-RU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UA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Сюди будеш ходити вчитися.</a:t>
                      </a:r>
                      <a:endParaRPr lang="ru-RU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UA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Ба,- сказав Гриць. (І.Франко)</a:t>
                      </a:r>
                      <a:endParaRPr lang="ru-RU" sz="1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UA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базарі...</a:t>
                      </a:r>
                      <a:endParaRPr lang="ru-RU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UA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Мушчина, беріть ось перегородки з горіхів...</a:t>
                      </a:r>
                      <a:endParaRPr lang="ru-RU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UA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 аж розстроївся...</a:t>
                      </a:r>
                      <a:endParaRPr lang="ru-RU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UA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Невже я так виглядаю, кажу, що вроді тільки на перегородки й хвате мені грошей, а на цілий горіх уже - ні?</a:t>
                      </a:r>
                      <a:endParaRPr lang="ru-RU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UA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Та, ні. Я не то імєла в виду... Це в горілку кинуть та настоять, то воно всі мікроби вбиває.</a:t>
                      </a:r>
                      <a:endParaRPr lang="ru-RU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UA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І коронавірус уб'є?</a:t>
                      </a:r>
                      <a:endParaRPr lang="ru-RU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UA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Конєшно, вб'є. Чьоб не вбив? Все вб'є!</a:t>
                      </a:r>
                      <a:endParaRPr lang="ru-RU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UA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То вам в Китай треба їхать, - кажу, - там гарно перегородки підуть</a:t>
                      </a:r>
                      <a:endParaRPr lang="ru-RU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UA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Хай краще, вони до нас їдуть.</a:t>
                      </a:r>
                      <a:r>
                        <a:rPr lang="uk-UA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(Віталій </a:t>
                      </a:r>
                      <a:r>
                        <a:rPr lang="uk-UA" sz="1800" b="1" i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Чепінога</a:t>
                      </a:r>
                      <a:r>
                        <a:rPr lang="uk-UA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З мережі «</a:t>
                      </a:r>
                      <a:r>
                        <a:rPr lang="ru-UA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</a:t>
                      </a:r>
                      <a:r>
                        <a:rPr lang="uk-UA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</a:t>
                      </a:r>
                      <a:r>
                        <a:rPr lang="ru-UA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йсб</a:t>
                      </a:r>
                      <a:r>
                        <a:rPr lang="uk-UA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</a:t>
                      </a:r>
                      <a:r>
                        <a:rPr lang="ru-UA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</a:t>
                      </a:r>
                      <a:r>
                        <a:rPr lang="uk-UA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”)</a:t>
                      </a:r>
                      <a:endParaRPr lang="ru-RU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UA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— </a:t>
                      </a:r>
                      <a:r>
                        <a:rPr lang="ru-UA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Карпе! — промовив Лаврін. — А кого ти будеш оце сватать? Адже ж оце перед Семеном тебе батько, мабуть, оженить.</a:t>
                      </a:r>
                      <a:endParaRPr lang="ru-RU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UA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— Посватаю, кого трапиться, — знехотя обізвався Карпо.</a:t>
                      </a:r>
                      <a:endParaRPr lang="ru-RU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UA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— Сватай, Карпе, Палажку. Кращої од Палажки нема на всі Семигори.</a:t>
                      </a:r>
                      <a:endParaRPr lang="ru-RU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UA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— То сватай, як тобі треба, — сказав Карпо.</a:t>
                      </a:r>
                      <a:endParaRPr lang="ru-RU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UA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— Якби на мене, то я б сватав Палажку, — сказав Лаврін. — В Палажки брови, як шнурочки; моргне, ніби вогнем сипне. Одна брова варта вола, другій брові й ціни нема. А що вже гарна! Як намальована!</a:t>
                      </a:r>
                      <a:endParaRPr lang="ru-RU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UA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— Коли в Палажки очі витрішкуваті, як у жаби, стан кривий, як у баби.</a:t>
                      </a:r>
                      <a:endParaRPr lang="ru-RU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UA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— То сватай Хіврю. Хівря доладна, як писанка.</a:t>
                      </a:r>
                      <a:r>
                        <a:rPr lang="uk-UA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uk-UA" sz="1800" b="1" i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І.Нечуй</a:t>
                      </a:r>
                      <a:r>
                        <a:rPr lang="uk-UA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-Левицький)</a:t>
                      </a:r>
                      <a:endParaRPr lang="ru-RU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10552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396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07173"/>
            <a:ext cx="1082040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ru-UA" b="1" dirty="0">
                <a:solidFill>
                  <a:srgbClr val="FFFF00"/>
                </a:solidFill>
              </a:rPr>
              <a:t>Мовні особливості </a:t>
            </a:r>
            <a:r>
              <a:rPr lang="ru-UA" b="1" dirty="0" smtClean="0">
                <a:solidFill>
                  <a:srgbClr val="FF0000"/>
                </a:solidFill>
              </a:rPr>
              <a:t>розмовного </a:t>
            </a:r>
            <a:r>
              <a:rPr lang="ru-UA" b="1" dirty="0">
                <a:solidFill>
                  <a:srgbClr val="FFFF00"/>
                </a:solidFill>
              </a:rPr>
              <a:t>стилю: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UA" b="1" i="1" dirty="0"/>
              <a:t>фонетичний рівень</a:t>
            </a:r>
            <a:r>
              <a:rPr lang="uk-UA" b="1" i="1" dirty="0"/>
              <a:t>:</a:t>
            </a:r>
            <a:endParaRPr lang="ru-RU" dirty="0"/>
          </a:p>
          <a:p>
            <a:r>
              <a:rPr lang="ru-UA" dirty="0"/>
              <a:t>-багатство інтонацій, модуляцій голосу, ритміко-мелодійних варіацій, що відтворює природну безпосередність мовців;</a:t>
            </a:r>
            <a:endParaRPr lang="ru-RU" dirty="0"/>
          </a:p>
          <a:p>
            <a:r>
              <a:rPr lang="ru-UA" dirty="0"/>
              <a:t>-емфатичне розтягування звука, розрив слова на склади, обриви слів, різкі зниження чи підвищення тону </a:t>
            </a:r>
            <a:r>
              <a:rPr lang="ru-UA" b="1" dirty="0">
                <a:solidFill>
                  <a:srgbClr val="FFFF00"/>
                </a:solidFill>
              </a:rPr>
              <a:t>(</a:t>
            </a:r>
            <a:r>
              <a:rPr lang="ru-UA" b="1" i="1" dirty="0">
                <a:solidFill>
                  <a:srgbClr val="FFFF00"/>
                </a:solidFill>
              </a:rPr>
              <a:t>“- Цить, дурню, то так годиться! Хто до дверей стукає, того треба по плечах постукати. Ти того не знав? Не-е-е зна-а-в! – відхлипнув Гриць.” </a:t>
            </a:r>
            <a:r>
              <a:rPr lang="ru-UA" b="1" dirty="0">
                <a:solidFill>
                  <a:srgbClr val="FFFF00"/>
                </a:solidFill>
              </a:rPr>
              <a:t>(І.Франко);</a:t>
            </a:r>
            <a:endParaRPr lang="ru-RU" b="1" dirty="0">
              <a:solidFill>
                <a:srgbClr val="FFFF00"/>
              </a:solidFill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319349"/>
            <a:ext cx="5334000" cy="4899335"/>
          </a:xfrm>
        </p:spPr>
        <p:txBody>
          <a:bodyPr>
            <a:normAutofit fontScale="85000" lnSpcReduction="20000"/>
          </a:bodyPr>
          <a:lstStyle/>
          <a:p>
            <a:r>
              <a:rPr lang="ru-UA" b="1" i="1" dirty="0"/>
              <a:t>лексико-фразеологічний рівень</a:t>
            </a:r>
            <a:r>
              <a:rPr lang="uk-UA" b="1" i="1" dirty="0"/>
              <a:t>:</a:t>
            </a:r>
            <a:endParaRPr lang="ru-RU" dirty="0"/>
          </a:p>
          <a:p>
            <a:r>
              <a:rPr lang="ru-UA" dirty="0"/>
              <a:t>-активне використання емоційно забарвлених слів, фразеологізмів </a:t>
            </a:r>
            <a:r>
              <a:rPr lang="ru-UA" b="1" dirty="0">
                <a:solidFill>
                  <a:srgbClr val="FFFF00"/>
                </a:solidFill>
              </a:rPr>
              <a:t>(</a:t>
            </a:r>
            <a:r>
              <a:rPr lang="ru-UA" b="1" i="1" dirty="0">
                <a:solidFill>
                  <a:srgbClr val="FFFF00"/>
                </a:solidFill>
              </a:rPr>
              <a:t>донечко, мамуню, любити, злий, хитрющий</a:t>
            </a:r>
            <a:r>
              <a:rPr lang="ru-UA" b="1" dirty="0">
                <a:solidFill>
                  <a:srgbClr val="FFFF00"/>
                </a:solidFill>
              </a:rPr>
              <a:t>);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ru-UA" dirty="0"/>
              <a:t>-використання розмовних, просторічних елементів </a:t>
            </a:r>
            <a:r>
              <a:rPr lang="ru-UA" b="1" i="1" dirty="0">
                <a:solidFill>
                  <a:srgbClr val="FFFF00"/>
                </a:solidFill>
              </a:rPr>
              <a:t>(гальорка, тикати, попоїсти, добрячий, вчителювати, всенький, роззява, гепнути</a:t>
            </a:r>
            <a:r>
              <a:rPr lang="ru-UA" b="1" dirty="0">
                <a:solidFill>
                  <a:srgbClr val="FFFF00"/>
                </a:solidFill>
              </a:rPr>
              <a:t>);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ru-UA" dirty="0"/>
              <a:t>-використання жаргонізмів, діалектизмів, згрубілих слів</a:t>
            </a:r>
            <a:r>
              <a:rPr lang="uk-UA" dirty="0"/>
              <a:t>, суржику</a:t>
            </a:r>
            <a:r>
              <a:rPr lang="ru-UA" dirty="0"/>
              <a:t> </a:t>
            </a:r>
            <a:r>
              <a:rPr lang="ru-UA" b="1" dirty="0">
                <a:solidFill>
                  <a:srgbClr val="FFFF00"/>
                </a:solidFill>
              </a:rPr>
              <a:t>(</a:t>
            </a:r>
            <a:r>
              <a:rPr lang="ru-UA" b="1" i="1" dirty="0">
                <a:solidFill>
                  <a:srgbClr val="FFFF00"/>
                </a:solidFill>
              </a:rPr>
              <a:t>лафа, кусок, покидьок, тварюка</a:t>
            </a:r>
            <a:r>
              <a:rPr lang="ru-UA" b="1" dirty="0">
                <a:solidFill>
                  <a:srgbClr val="FFFF00"/>
                </a:solidFill>
              </a:rPr>
              <a:t>)</a:t>
            </a:r>
            <a:r>
              <a:rPr lang="uk-UA" b="1" dirty="0">
                <a:solidFill>
                  <a:srgbClr val="FFFF00"/>
                </a:solidFill>
              </a:rPr>
              <a:t>, </a:t>
            </a:r>
            <a:r>
              <a:rPr lang="uk-UA" dirty="0"/>
              <a:t>тобто слів, що виражають емоції жарту, пестливості, зневаги, презирства, іронії, вульгарності, </a:t>
            </a:r>
            <a:r>
              <a:rPr lang="uk-UA" dirty="0" err="1"/>
              <a:t>лайливості</a:t>
            </a:r>
            <a:r>
              <a:rPr lang="uk-UA" dirty="0"/>
              <a:t>, фамільярності.</a:t>
            </a:r>
            <a:endParaRPr lang="ru-RU" dirty="0"/>
          </a:p>
          <a:p>
            <a:r>
              <a:rPr lang="ru-UA" dirty="0"/>
              <a:t>-переносне вживання слів для оцінної характеристики осіб </a:t>
            </a:r>
            <a:r>
              <a:rPr lang="ru-UA" b="1" dirty="0">
                <a:solidFill>
                  <a:srgbClr val="FFFF00"/>
                </a:solidFill>
              </a:rPr>
              <a:t>(</a:t>
            </a:r>
            <a:r>
              <a:rPr lang="ru-UA" b="1" i="1" dirty="0">
                <a:solidFill>
                  <a:srgbClr val="FFFF00"/>
                </a:solidFill>
              </a:rPr>
              <a:t>зайчик, ластівочка, котик, осел, гадюка, свиня)</a:t>
            </a:r>
            <a:r>
              <a:rPr lang="ru-UA" b="1" dirty="0">
                <a:solidFill>
                  <a:srgbClr val="FFFF00"/>
                </a:solidFill>
              </a:rPr>
              <a:t>.</a:t>
            </a:r>
            <a:endParaRPr lang="ru-RU" b="1" dirty="0">
              <a:solidFill>
                <a:srgbClr val="FFFF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181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ru-UA" b="1" dirty="0">
                <a:solidFill>
                  <a:srgbClr val="FFFF00"/>
                </a:solidFill>
              </a:rPr>
              <a:t>Мовні особливості усно-розмовного стилю: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UA" b="1" i="1" dirty="0"/>
              <a:t>граматичний рівень</a:t>
            </a:r>
            <a:r>
              <a:rPr lang="uk-UA" b="1" i="1" dirty="0"/>
              <a:t>:</a:t>
            </a:r>
            <a:endParaRPr lang="ru-RU" dirty="0"/>
          </a:p>
          <a:p>
            <a:r>
              <a:rPr lang="ru-UA" dirty="0"/>
              <a:t>-використання складних іменників із дієслівним компонентом </a:t>
            </a:r>
            <a:r>
              <a:rPr lang="ru-UA" b="1" dirty="0">
                <a:solidFill>
                  <a:srgbClr val="FFFF00"/>
                </a:solidFill>
              </a:rPr>
              <a:t>(</a:t>
            </a:r>
            <a:r>
              <a:rPr lang="ru-UA" b="1" i="1" dirty="0">
                <a:solidFill>
                  <a:srgbClr val="FFFF00"/>
                </a:solidFill>
              </a:rPr>
              <a:t>вертихвістка, варивода, блюдолиз, пройдисвіт </a:t>
            </a:r>
            <a:r>
              <a:rPr lang="ru-UA" b="1" dirty="0">
                <a:solidFill>
                  <a:srgbClr val="FFFF00"/>
                </a:solidFill>
              </a:rPr>
              <a:t>і под.);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ru-UA" dirty="0"/>
              <a:t>-субстанцивація іменників (</a:t>
            </a:r>
            <a:r>
              <a:rPr lang="ru-UA" b="1" i="1" dirty="0">
                <a:solidFill>
                  <a:srgbClr val="FFFF00"/>
                </a:solidFill>
              </a:rPr>
              <a:t>відпускні, примірочна, контрольна, прохідна, душова</a:t>
            </a:r>
            <a:r>
              <a:rPr lang="ru-UA" b="1" dirty="0">
                <a:solidFill>
                  <a:srgbClr val="FFFF00"/>
                </a:solidFill>
              </a:rPr>
              <a:t>);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ru-UA" dirty="0"/>
              <a:t>-використання складноскорочених слів (</a:t>
            </a:r>
            <a:r>
              <a:rPr lang="ru-UA" b="1" i="1" dirty="0">
                <a:solidFill>
                  <a:srgbClr val="FFFF00"/>
                </a:solidFill>
              </a:rPr>
              <a:t>завгосп, медсестра, санпропусник, харчоблок</a:t>
            </a:r>
            <a:r>
              <a:rPr lang="ru-UA" b="1" dirty="0">
                <a:solidFill>
                  <a:srgbClr val="FFFF00"/>
                </a:solidFill>
              </a:rPr>
              <a:t>);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ru-UA" dirty="0"/>
              <a:t>-широке використання вигуків;</a:t>
            </a:r>
            <a:endParaRPr lang="ru-RU" dirty="0"/>
          </a:p>
          <a:p>
            <a:r>
              <a:rPr lang="ru-UA" dirty="0"/>
              <a:t>-використання різних типів простих, неускладнених речень (переважно коротких: неповних, незавершених, перерваних, односкладних, слів-речень);</a:t>
            </a:r>
            <a:endParaRPr lang="ru-RU" dirty="0"/>
          </a:p>
          <a:p>
            <a:r>
              <a:rPr lang="ru-UA" dirty="0"/>
              <a:t>-використання речень з експресивною інтонацією.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664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1230</TotalTime>
  <Words>2349</Words>
  <Application>Microsoft Office PowerPoint</Application>
  <PresentationFormat>Широкоэкранный</PresentationFormat>
  <Paragraphs>248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Century Gothic</vt:lpstr>
      <vt:lpstr>Times New Roman</vt:lpstr>
      <vt:lpstr>След самолета</vt:lpstr>
      <vt:lpstr>Культурно-стильова еволюція розмовного стилю  </vt:lpstr>
      <vt:lpstr>питання</vt:lpstr>
      <vt:lpstr>Література </vt:lpstr>
      <vt:lpstr>Питання 1. Сфера використання та мовні особливості  розмовного стилю </vt:lpstr>
      <vt:lpstr>визначальні риси розмовного стилю: </vt:lpstr>
      <vt:lpstr>Підстилі розмовного стилю</vt:lpstr>
      <vt:lpstr>Презентация PowerPoint</vt:lpstr>
      <vt:lpstr>Мовні особливості розмовного стилю: </vt:lpstr>
      <vt:lpstr>Мовні особливості усно-розмовного стилю: </vt:lpstr>
      <vt:lpstr>У розмовному стилі зазвичай виділяють жанри</vt:lpstr>
      <vt:lpstr>Презентация PowerPoint</vt:lpstr>
      <vt:lpstr>Комунікативно-стильові різновиди сучасного розмовного стилю</vt:lpstr>
      <vt:lpstr>узагальнювальні характеристики розмовно-побутового стилю  (за Д.Баранником):  </vt:lpstr>
      <vt:lpstr>Питання 2 Вияви розмовного стилю староукраїнської доби </vt:lpstr>
      <vt:lpstr>У літописах та інших творах засвідчені такі русько-українські слова: </vt:lpstr>
      <vt:lpstr>Графіті Софії Київської - найстародавніших зразках побутових текстів слов’ян у Східній Європі </vt:lpstr>
      <vt:lpstr>Графіті Софії Київської</vt:lpstr>
      <vt:lpstr>У цих графічних накресленнях чітко виражені типові українські риси, що могли б бути в ті часи розмовними: </vt:lpstr>
      <vt:lpstr>Звенигорордська берестяна грамота  1110 –1137 рр. </vt:lpstr>
      <vt:lpstr>Питання 3  Фіксація елементів розмовного стилю в пам’ятках ХІУ-ХУІІІ ст.</vt:lpstr>
      <vt:lpstr>Фіксація елементів розмовного стилю в пам’ятках ХІУ-ХУІІІ ст.</vt:lpstr>
      <vt:lpstr>Розмовна мова найбільш чітко зафіксована в народній творчості, що доводять записи українського фольклору з найдавніших часів, та з ХVІ-ХVІІ століття в оригінальних художніх текстах в межах середнього й низького слогів: </vt:lpstr>
      <vt:lpstr>Розмовна мова найбільш чітко зафіксована в народній творчості, що доводять записи українського фольклору з найдавніших часів, та з ХVІ-ХVІІ століття в оригінальних художніх текстах в межах середнього й низького слогів: </vt:lpstr>
      <vt:lpstr>Український діалектний фонофонд ‑ сукупність зразків українського діалектного мовлення зі всієї території розповсюдження української мови</vt:lpstr>
      <vt:lpstr>Сучасні дослідники розмовного стилю  (С.Бибик, Д. Баранник, П.Дудик, С.Єрмоленко) визначальними називають такі його риси: 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Культурно-стильова еволюція розмовного стилю</dc:title>
  <dc:creator>admin</dc:creator>
  <cp:lastModifiedBy>admin</cp:lastModifiedBy>
  <cp:revision>44</cp:revision>
  <dcterms:created xsi:type="dcterms:W3CDTF">2021-11-09T12:22:39Z</dcterms:created>
  <dcterms:modified xsi:type="dcterms:W3CDTF">2025-02-25T08:55:07Z</dcterms:modified>
</cp:coreProperties>
</file>