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76" r:id="rId3"/>
    <p:sldId id="280" r:id="rId4"/>
    <p:sldId id="284" r:id="rId5"/>
    <p:sldId id="285" r:id="rId6"/>
    <p:sldId id="292" r:id="rId7"/>
    <p:sldId id="287" r:id="rId8"/>
    <p:sldId id="290" r:id="rId9"/>
    <p:sldId id="291" r:id="rId10"/>
    <p:sldId id="289" r:id="rId11"/>
    <p:sldId id="28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4590" autoAdjust="0"/>
  </p:normalViewPr>
  <p:slideViewPr>
    <p:cSldViewPr>
      <p:cViewPr varScale="1">
        <p:scale>
          <a:sx n="69" d="100"/>
          <a:sy n="69" d="100"/>
        </p:scale>
        <p:origin x="13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3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1A5DED0-90F1-4D17-804F-6956429E9FDC}" type="datetimeFigureOut">
              <a:rPr lang="ru-RU" smtClean="0"/>
              <a:pPr/>
              <a:t>09.11.2023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09.11.2023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09.11.2023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09.11.2023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1A5DED0-90F1-4D17-804F-6956429E9FDC}" type="datetimeFigureOut">
              <a:rPr lang="ru-RU" smtClean="0"/>
              <a:pPr/>
              <a:t>09.11.2023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09.11.2023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09.11.2023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09.11.2023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09.11.2023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09.11.2023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09.11.2023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1A5DED0-90F1-4D17-804F-6956429E9FDC}" type="datetimeFigureOut">
              <a:rPr lang="ru-RU" smtClean="0"/>
              <a:pPr/>
              <a:t>09.11.2023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36815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uk-UA" sz="2400" b="1" dirty="0" smtClean="0"/>
              <a:t>Проблема свідомості та її </a:t>
            </a:r>
            <a:br>
              <a:rPr lang="uk-UA" sz="2400" b="1" dirty="0" smtClean="0"/>
            </a:br>
            <a:r>
              <a:rPr lang="uk-UA" sz="2400" b="1" dirty="0" smtClean="0"/>
              <a:t>світоглядно-методологічне значення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Лекція 3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7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435280" cy="50405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План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 Проблема визначення свідомості.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Структура свідомості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Особливості наукової свідомості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71758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Особливості наукової</a:t>
            </a:r>
            <a:r>
              <a:rPr lang="uk-UA" dirty="0" smtClean="0"/>
              <a:t> свідомості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форма суспільної свідомості;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ґрунтується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на наукових знаннях;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ритерій існування – здатність адекватно відображати дійсність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сукупність поглядів, настанов, ідей, теорій, в якій роль поняття інтегратора відіграє категорія «істина»;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ередумова та результат наукового пізнання;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абезпечує соціально-практичну реалізацію потенціалу науки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629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600" dirty="0" smtClean="0"/>
              <a:t>Дякую за увагу!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261446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/>
              <a:t>Ідеалізм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відомість – особлива незалежна субстанція;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відомість первинна, як і матерія, «людина увійшла в світ нечутно» (П.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Тейяр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Шарден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визнають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досягнення сучасної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науки;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заперечують, що матеріальна діяльність мозку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пов’язана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із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свідомістю;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відмовляються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вважати цей зв’язок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причинно-наслідковим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визнають, що мозок породжує свідомість і що свідомість похідна від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мозку (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мисленневий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експеримент                Р.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Суінберна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3195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Фізікалізм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заперечує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існування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свідомості;</a:t>
            </a:r>
          </a:p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насправді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існують лише фізіологічні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процеси;</a:t>
            </a:r>
          </a:p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поняття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«свідомість» – лише спосіб їх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опису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ерміни «душа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», «дух», «ідеальне»,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«трансцендентальне», «трансцендентне» -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ненаукові;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приклад –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теорія тотожності» Якоба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Молешота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відповідно до якої ментальні стани людини тотожні фізичним станам її нервової системи</a:t>
            </a: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9750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i="1" dirty="0" smtClean="0"/>
              <a:t>«Важка проблема </a:t>
            </a:r>
            <a:r>
              <a:rPr lang="uk-UA" i="1" dirty="0"/>
              <a:t>свідомості»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uk-UA" sz="2400" dirty="0" smtClean="0"/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знання фізіологічних корелятів для всіх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психічних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процесів</a:t>
            </a:r>
          </a:p>
          <a:p>
            <a:pPr marL="0" indent="0"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е тотожне досвіду суб’єктивного переживання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мислення; </a:t>
            </a:r>
          </a:p>
          <a:p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ормула «Як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?»;</a:t>
            </a:r>
          </a:p>
          <a:p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Ф. Джексон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показує це за допомогою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мисленневого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 експерименту «Кімната Мері»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(«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Mary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didn’t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» (1986).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928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Функціоналізм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uk-UA" sz="2400" dirty="0" smtClean="0"/>
          </a:p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свідомість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– це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функція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нервової системи, яка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може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бути реалізована за допомогою різних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засобів;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свідомість у  всій багатоманітності своїх проявів може бути реалізована на різних субстратах, чи то мозок чи мікросхеми у комп’ютері.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приклади – теорія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Д.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Денета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«функціоналізм машинного стану», «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психофункціоналізм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», «аналітичний функціоналізм»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31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Діяльнісний підхід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Ознаки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свідомості: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формується у процесі діяльності;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має суспільно-історичний характер;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ідеальність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тобто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існує як сукупність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загальних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образів, ідей, понять, моделей та ін.,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що реалізуються у процесі суспільної діяльності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індивіда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зв'язок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між явищами свідомості (образами, думками, ідеями) і мозковим процесом = зв'язок між інформацією та її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носієм;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перебуває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 взаємозв’язку з мовою (гіпотеза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Сепира-Уорфа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874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Генеза</a:t>
            </a:r>
            <a:r>
              <a:rPr lang="uk-UA" dirty="0" smtClean="0"/>
              <a:t> свідомості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Відображення як здатність матеріальних явищ/предметів відтворювати у своїх властивостях особливості інших явищ;</a:t>
            </a: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Інформаційне відображення пов’язане з використанням результатів зовнішніх впливів;</a:t>
            </a: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Подразливість – здатність живого організму до специфічних реакцій у відповідь на певні зовнішні подразники (світло, зміна температури);</a:t>
            </a: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Чутливість – здатність тварин відображати властивості речей у вигляді відчуттів;</a:t>
            </a: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Сприйняття – здатність тварин комплексно відображати наявну ситуацію;</a:t>
            </a: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Свідомість людини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форма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психічного відображення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дійсності</a:t>
            </a:r>
          </a:p>
          <a:p>
            <a:endParaRPr lang="uk-UA" sz="2400" dirty="0" smtClean="0"/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629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Передумови виникнення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000" i="1" u="sng" dirty="0" smtClean="0"/>
              <a:t>Біологічні:</a:t>
            </a:r>
            <a:endParaRPr lang="ru-RU" sz="2000" dirty="0" smtClean="0"/>
          </a:p>
          <a:p>
            <a:pPr lvl="0"/>
            <a:r>
              <a:rPr lang="uk-UA" sz="2000" dirty="0" smtClean="0"/>
              <a:t>розвинена нервова система;</a:t>
            </a:r>
            <a:endParaRPr lang="ru-RU" sz="2000" dirty="0" smtClean="0"/>
          </a:p>
          <a:p>
            <a:pPr lvl="0"/>
            <a:r>
              <a:rPr lang="uk-UA" sz="2000" dirty="0" smtClean="0"/>
              <a:t>особлива будова тіла (прямоходіння, руки та ін.);</a:t>
            </a:r>
            <a:endParaRPr lang="ru-RU" sz="2000" dirty="0" smtClean="0"/>
          </a:p>
          <a:p>
            <a:pPr lvl="0"/>
            <a:r>
              <a:rPr lang="uk-UA" sz="2000" dirty="0" smtClean="0"/>
              <a:t>розвинена система органів чуття;</a:t>
            </a:r>
            <a:endParaRPr lang="ru-RU" sz="2000" dirty="0" smtClean="0"/>
          </a:p>
          <a:p>
            <a:pPr lvl="0"/>
            <a:r>
              <a:rPr lang="uk-UA" sz="2000" dirty="0" smtClean="0"/>
              <a:t>особливий устрій голосового апарату; </a:t>
            </a:r>
            <a:endParaRPr lang="ru-RU" sz="2000" dirty="0" smtClean="0"/>
          </a:p>
          <a:p>
            <a:pPr lvl="0"/>
            <a:r>
              <a:rPr lang="uk-UA" sz="2000" dirty="0" smtClean="0"/>
              <a:t>стадна поведінка;</a:t>
            </a:r>
            <a:endParaRPr lang="ru-RU" sz="2000" dirty="0" smtClean="0"/>
          </a:p>
          <a:p>
            <a:pPr lvl="0"/>
            <a:r>
              <a:rPr lang="uk-UA" sz="2000" dirty="0" smtClean="0"/>
              <a:t>відносно тривалий період дитинства; </a:t>
            </a:r>
            <a:endParaRPr lang="ru-RU" sz="2000" dirty="0" smtClean="0"/>
          </a:p>
          <a:p>
            <a:pPr lvl="0"/>
            <a:r>
              <a:rPr lang="uk-UA" sz="2000" dirty="0" smtClean="0"/>
              <a:t>недостатність біологічних механізмів виживання людини</a:t>
            </a:r>
            <a:endParaRPr lang="ru-RU" sz="2000" dirty="0" smtClean="0"/>
          </a:p>
          <a:p>
            <a:pPr marL="0" indent="0" algn="ctr">
              <a:buNone/>
            </a:pPr>
            <a:r>
              <a:rPr lang="uk-UA" sz="2000" i="1" u="sng" dirty="0" smtClean="0"/>
              <a:t>Соціальні: </a:t>
            </a:r>
            <a:endParaRPr lang="ru-RU" sz="2000" dirty="0" smtClean="0"/>
          </a:p>
          <a:p>
            <a:pPr lvl="0"/>
            <a:r>
              <a:rPr lang="uk-UA" sz="2000" dirty="0" smtClean="0"/>
              <a:t>соціальність людини;</a:t>
            </a:r>
            <a:endParaRPr lang="ru-RU" sz="2000" dirty="0" smtClean="0"/>
          </a:p>
          <a:p>
            <a:pPr lvl="0"/>
            <a:r>
              <a:rPr lang="uk-UA" sz="2000" dirty="0" smtClean="0"/>
              <a:t>праця за допомогою спеціальних знарядь;</a:t>
            </a:r>
            <a:endParaRPr lang="ru-RU" sz="2000" dirty="0" smtClean="0"/>
          </a:p>
          <a:p>
            <a:pPr lvl="0"/>
            <a:r>
              <a:rPr lang="uk-UA" sz="2000" dirty="0" smtClean="0"/>
              <a:t>спілкування;</a:t>
            </a:r>
            <a:endParaRPr lang="ru-RU" sz="2000" dirty="0" smtClean="0"/>
          </a:p>
          <a:p>
            <a:r>
              <a:rPr lang="uk-UA" sz="2000" dirty="0" smtClean="0"/>
              <a:t>історичний досвід та культура</a:t>
            </a:r>
          </a:p>
        </p:txBody>
      </p:sp>
    </p:spTree>
    <p:extLst>
      <p:ext uri="{BB962C8B-B14F-4D97-AF65-F5344CB8AC3E}">
        <p14:creationId xmlns:p14="http://schemas.microsoft.com/office/powerpoint/2010/main" val="13008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Структурні складові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Пізнавальна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когнітивна): </a:t>
            </a:r>
          </a:p>
          <a:p>
            <a:pPr lvl="0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очуттєво-сенситивний рівень;</a:t>
            </a:r>
          </a:p>
          <a:p>
            <a:pPr lvl="0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бстрактно-уявний рівень;</a:t>
            </a:r>
          </a:p>
          <a:p>
            <a:pPr lvl="0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нтуїтивний рівень.</a:t>
            </a:r>
            <a:endParaRPr lang="uk-UA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Емоційно-чуттєва: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Інстинктивно-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аффектні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стани (передчуття, ведіння, невиразні переживання, галюцинації та ін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.);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Емоції (страх, гнів, радість та ін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.).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Ціннісно-мотиваційна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Вищі 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мотиви та духовні ідеали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особистості; </a:t>
            </a:r>
          </a:p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Здібності 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до їх творчого формування (фантазія, уява, інтуїція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ctr">
              <a:buNone/>
            </a:pPr>
            <a:r>
              <a:rPr lang="uk-UA" sz="1800" b="1" u="sng" dirty="0" smtClean="0">
                <a:latin typeface="Times New Roman" pitchFamily="18" charset="0"/>
                <a:cs typeface="Times New Roman" pitchFamily="18" charset="0"/>
              </a:rPr>
              <a:t>Самосвідомість:</a:t>
            </a:r>
          </a:p>
          <a:p>
            <a:pPr algn="just"/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Самопочуття;</a:t>
            </a:r>
          </a:p>
          <a:p>
            <a:pPr algn="just"/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Соціальна ідентифікація;</a:t>
            </a:r>
          </a:p>
          <a:p>
            <a:pPr algn="just"/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Свідомість «Я»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0708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1383</TotalTime>
  <Words>577</Words>
  <Application>Microsoft Office PowerPoint</Application>
  <PresentationFormat>Экран (4:3)</PresentationFormat>
  <Paragraphs>85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Начальная</vt:lpstr>
      <vt:lpstr> Проблема свідомості та її  світоглядно-методологічне значення Лекція 3 </vt:lpstr>
      <vt:lpstr>Ідеалізм</vt:lpstr>
      <vt:lpstr>Фізікалізм</vt:lpstr>
      <vt:lpstr>«Важка проблема свідомості»</vt:lpstr>
      <vt:lpstr>Функціоналізм</vt:lpstr>
      <vt:lpstr>Діяльнісний підхід </vt:lpstr>
      <vt:lpstr>Генеза свідомості</vt:lpstr>
      <vt:lpstr>Передумови виникнення </vt:lpstr>
      <vt:lpstr>Структурні складові </vt:lpstr>
      <vt:lpstr>Особливості наукової свідомості </vt:lpstr>
      <vt:lpstr>Дякую за увагу!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Соціально-управлінські технології запобігання та протидії корупції</dc:title>
  <dc:creator>userznu</dc:creator>
  <cp:lastModifiedBy>user</cp:lastModifiedBy>
  <cp:revision>135</cp:revision>
  <dcterms:created xsi:type="dcterms:W3CDTF">2017-10-25T11:02:45Z</dcterms:created>
  <dcterms:modified xsi:type="dcterms:W3CDTF">2023-11-09T15:28:51Z</dcterms:modified>
</cp:coreProperties>
</file>