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5" r:id="rId6"/>
    <p:sldId id="264" r:id="rId7"/>
    <p:sldId id="263" r:id="rId8"/>
    <p:sldId id="260" r:id="rId9"/>
    <p:sldId id="269" r:id="rId10"/>
    <p:sldId id="268" r:id="rId11"/>
    <p:sldId id="271" r:id="rId12"/>
    <p:sldId id="270" r:id="rId13"/>
    <p:sldId id="272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4917A8F-1D79-4AA7-A822-39F308F72E99}">
          <p14:sldIdLst>
            <p14:sldId id="256"/>
            <p14:sldId id="257"/>
            <p14:sldId id="262"/>
            <p14:sldId id="261"/>
            <p14:sldId id="265"/>
            <p14:sldId id="264"/>
            <p14:sldId id="263"/>
            <p14:sldId id="260"/>
            <p14:sldId id="269"/>
            <p14:sldId id="268"/>
            <p14:sldId id="271"/>
            <p14:sldId id="270"/>
            <p14:sldId id="272"/>
          </p14:sldIdLst>
        </p14:section>
        <p14:section name="Раздел без заголовка" id="{133270A1-EAFC-4EF9-87DE-909B7DDDA7D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E0C0A0"/>
    <a:srgbClr val="DDDDDD"/>
    <a:srgbClr val="3618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>
        <p:scale>
          <a:sx n="70" d="100"/>
          <a:sy n="70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0600C-3E4A-46FA-BE6D-9D920287CDF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44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9938F-9CE8-443A-A9DC-5F9D1DD2D02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72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761F9-EEA4-45C6-A3AA-85DA057020E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71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AE50-9942-4F37-8B41-E1B56F9E02D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8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35CCB-D82D-454C-8A22-858C64CA315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8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C9B2-7B2B-4E5E-8C93-D60715F2523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14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5DB81-90D6-47F3-8050-1E940A70A8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33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E162D-8595-4FDF-957C-54F211232D2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86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F772A-C844-4F8E-AB86-5DCE38565FA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53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2A092-3513-4689-BFF1-1F04EB076F2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9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0DCAA-1855-4D1D-AA9C-A358CAC74B4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436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911330-FA7D-4050-97BC-31EC1B79801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403648" y="548680"/>
            <a:ext cx="7272337" cy="1152128"/>
          </a:xfrm>
        </p:spPr>
        <p:txBody>
          <a:bodyPr/>
          <a:lstStyle/>
          <a:p>
            <a:pPr algn="r"/>
            <a:r>
              <a:rPr lang="ru-RU" b="1" smtClean="0">
                <a:solidFill>
                  <a:schemeClr val="tx1"/>
                </a:solidFill>
              </a:rPr>
              <a:t>Тема </a:t>
            </a:r>
            <a:r>
              <a:rPr lang="ru-RU" b="1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Стратегії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міжнародної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конкурентоспроможності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84784"/>
            <a:ext cx="8081008" cy="50167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хто є реальним споживачем вашої продукції;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установити в деталях, як і для чого він використовує продук­цію (з'ясувати технологію споживання);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визначити порівняльну важливість різних властивостей това­ру для споживача;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виявити можливості своєї фірми щодо диференціації продук­ту, які створюють додаткові зручності для споживача;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установити, як дорого обійдуться фірмі різні варіанти створен­ня додаткових переваг для споживача;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обрати той варіант диференціації продукту, який дає клієнту максимум додаткових зручностей на одиницю затрат фірми;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з'ясувати, чи вдасться утримати цю диференціацію. Якщо це неможливо і її легко буде скопіювати конкурентам, то краще зробити новий вибір;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скоротити витрати на ті якісні характеристики товару, які не зменшують додаткових зручностей, що створені диференціацією.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16632"/>
            <a:ext cx="6048672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Якщо фірмі доведеться самостійно створювати сферу спеціаліза­ції, то для цього М. Портер пропонує таку послідовність дій:</a:t>
            </a:r>
          </a:p>
        </p:txBody>
      </p:sp>
    </p:spTree>
    <p:extLst>
      <p:ext uri="{BB962C8B-B14F-4D97-AF65-F5344CB8AC3E}">
        <p14:creationId xmlns:p14="http://schemas.microsoft.com/office/powerpoint/2010/main" val="60275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053" y="1844824"/>
            <a:ext cx="6984776" cy="37856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діяльності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щодо просування компанії в галузі, які обрані для диверсифікації;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заходах щодо поліпшення довгострокової роботи з портфелем ділової активності компанії за умови, що диверсифікація вже досягнута;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спробах використати будь-які стратегічні переваги, які пов'язані з господарським портфелем компанії, і перетворити їх на конкурентні переваги;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оцінюванні перспектив рентабельності для кожного з підрозді­лів підприємства і стягуванні корпоративних ресурсів туди, де існують найпривабливіші стратегічні можливості для зростання.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9061" y="475672"/>
            <a:ext cx="563505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Корпоративна стратегія диверсифікованої компанії концентру­ється на:</a:t>
            </a:r>
          </a:p>
        </p:txBody>
      </p:sp>
    </p:spTree>
    <p:extLst>
      <p:ext uri="{BB962C8B-B14F-4D97-AF65-F5344CB8AC3E}">
        <p14:creationId xmlns:p14="http://schemas.microsoft.com/office/powerpoint/2010/main" val="124836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588" y="3429000"/>
            <a:ext cx="7416824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До </a:t>
            </a:r>
            <a:r>
              <a:rPr lang="uk-UA" dirty="0"/>
              <a:t>недоліків можна віднести:</a:t>
            </a:r>
          </a:p>
          <a:p>
            <a:r>
              <a:rPr lang="uk-UA" dirty="0"/>
              <a:t>·       Малі підприємницькі структури є досить нестійкими</a:t>
            </a:r>
          </a:p>
          <a:p>
            <a:r>
              <a:rPr lang="uk-UA" dirty="0"/>
              <a:t>·       Великий комерційний ризик пов'язаний із залученням особистих коштів</a:t>
            </a:r>
          </a:p>
          <a:p>
            <a:r>
              <a:rPr lang="uk-UA" dirty="0"/>
              <a:t>·       Малий бізнес сильно залежить від економічних коливань</a:t>
            </a:r>
          </a:p>
          <a:p>
            <a:r>
              <a:rPr lang="uk-UA" dirty="0"/>
              <a:t>·       Слабка сприйнятливість до найновіших досягнень НТП</a:t>
            </a:r>
          </a:p>
          <a:p>
            <a:r>
              <a:rPr lang="uk-UA" dirty="0"/>
              <a:t>·       Обмеженість фінансових ресурсів</a:t>
            </a:r>
          </a:p>
          <a:p>
            <a:r>
              <a:rPr lang="uk-UA" dirty="0"/>
              <a:t>·       Функціонування малих підприємств значною мірою залежить від рівня інфляції</a:t>
            </a:r>
          </a:p>
          <a:p>
            <a:r>
              <a:rPr lang="uk-UA" dirty="0"/>
              <a:t>·       Низька продуктивність праці і прихована інтенсифікація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84381" y="548680"/>
            <a:ext cx="7128792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Суб’єкти малого підприємництва мають як переваги так і недоліки. Переваги:</a:t>
            </a:r>
          </a:p>
          <a:p>
            <a:r>
              <a:rPr lang="uk-UA" dirty="0"/>
              <a:t>·       Низькі витрати на управління (поєднання і заміщення професій, що сприяє найбільш раціональному використанню робочого часу)</a:t>
            </a:r>
          </a:p>
          <a:p>
            <a:r>
              <a:rPr lang="uk-UA" dirty="0"/>
              <a:t>·       Мале підприємництво сприяє розвитку науки і технічного прогресу</a:t>
            </a:r>
          </a:p>
          <a:p>
            <a:r>
              <a:rPr lang="uk-UA" dirty="0"/>
              <a:t>·       Не потребують великого стартового капіталу</a:t>
            </a:r>
          </a:p>
          <a:p>
            <a:r>
              <a:rPr lang="uk-UA" dirty="0"/>
              <a:t>·       Висока оборотність ресурсів</a:t>
            </a:r>
          </a:p>
          <a:p>
            <a:r>
              <a:rPr lang="uk-UA" dirty="0"/>
              <a:t>·       Швидко реагує на потреби споживача</a:t>
            </a:r>
          </a:p>
        </p:txBody>
      </p:sp>
    </p:spTree>
    <p:extLst>
      <p:ext uri="{BB962C8B-B14F-4D97-AF65-F5344CB8AC3E}">
        <p14:creationId xmlns:p14="http://schemas.microsoft.com/office/powerpoint/2010/main" val="4139904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572" y="2420888"/>
            <a:ext cx="7488832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 Наскільки ефективна діюча стратегія?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2. У чому сила і слабкість компанії, які в неї є можливості, і що створює для неї загрозу?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3. Чи конкурентоспроможні ціни та витрати компанії?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4. Наскільки міцна конкурентна позиція компанії?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5. З якими стратегічними проблемами стикається компанія?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548679"/>
            <a:ext cx="6264696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того, щоб оцінити конкретну стратегічну позицію компанії, слід одержати відповіді на такі запитання: </a:t>
            </a:r>
          </a:p>
        </p:txBody>
      </p:sp>
    </p:spTree>
    <p:extLst>
      <p:ext uri="{BB962C8B-B14F-4D97-AF65-F5344CB8AC3E}">
        <p14:creationId xmlns:p14="http://schemas.microsoft.com/office/powerpoint/2010/main" val="6255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643192" cy="562074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Поле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Типізація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масового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вузької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Корпоративні стратегії диверсифікації.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Конкурентні інноваційні стратегії.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Методики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86661"/>
            <a:ext cx="712879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err="1" smtClean="0"/>
              <a:t>Чотири</a:t>
            </a:r>
            <a:r>
              <a:rPr lang="ru-RU" sz="2800" dirty="0" smtClean="0"/>
              <a:t> </a:t>
            </a:r>
            <a:r>
              <a:rPr lang="ru-RU" sz="2800" dirty="0" err="1"/>
              <a:t>характерні</a:t>
            </a:r>
            <a:r>
              <a:rPr lang="ru-RU" sz="2800" dirty="0"/>
              <a:t> </a:t>
            </a: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міжнародних</a:t>
            </a:r>
            <a:r>
              <a:rPr lang="ru-RU" sz="2800" dirty="0"/>
              <a:t> </a:t>
            </a:r>
            <a:r>
              <a:rPr lang="ru-RU" sz="2800" dirty="0" err="1"/>
              <a:t>операцій</a:t>
            </a:r>
            <a:r>
              <a:rPr lang="ru-RU" sz="2800" dirty="0"/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929913"/>
            <a:ext cx="50390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996952"/>
            <a:ext cx="5056641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коливання валютних курсів;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0280" y="3933056"/>
            <a:ext cx="514806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торговельної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урядів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006" y="5157192"/>
            <a:ext cx="51683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4) характер міжнародної конкуренції.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2" idx="1"/>
          </p:cNvCxnSpPr>
          <p:nvPr/>
        </p:nvCxnSpPr>
        <p:spPr>
          <a:xfrm flipH="1" flipV="1">
            <a:off x="899592" y="863714"/>
            <a:ext cx="432048" cy="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99592" y="863716"/>
            <a:ext cx="0" cy="452430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99592" y="5373216"/>
            <a:ext cx="160041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592" y="4348554"/>
            <a:ext cx="160041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99592" y="3227784"/>
            <a:ext cx="160041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93011" y="2160745"/>
            <a:ext cx="160041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63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Владислав Николаевич\Desktop\Swallow_tattoo_ide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9" y="2505208"/>
            <a:ext cx="3104601" cy="219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958" y="320536"/>
            <a:ext cx="4572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Типи стратегій міжнародної конкурентоспроможності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608682"/>
            <a:ext cx="5358937" cy="70788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u="sng" dirty="0" err="1"/>
              <a:t>Віолентна</a:t>
            </a:r>
            <a:r>
              <a:rPr lang="uk-UA" sz="2000" u="sng" dirty="0"/>
              <a:t> («силова») стратегія (горді леви, Могутні слони, неповороткі бегемоти).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958" y="2598865"/>
            <a:ext cx="5391813" cy="40011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u="sng" dirty="0" err="1"/>
              <a:t>Патієнтна</a:t>
            </a:r>
            <a:r>
              <a:rPr lang="uk-UA" sz="2000" u="sng" dirty="0"/>
              <a:t> (</a:t>
            </a:r>
            <a:r>
              <a:rPr lang="uk-UA" sz="2000" u="sng" dirty="0" err="1"/>
              <a:t>нішова</a:t>
            </a:r>
            <a:r>
              <a:rPr lang="uk-UA" sz="2000" u="sng" dirty="0"/>
              <a:t>) стратегія (хитрі лисиці).</a:t>
            </a:r>
            <a:endParaRPr lang="uk-UA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958" y="3249949"/>
            <a:ext cx="535893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u="sng" dirty="0" err="1"/>
              <a:t>Комутантна</a:t>
            </a:r>
            <a:r>
              <a:rPr lang="uk-UA" sz="2000" u="sng" dirty="0"/>
              <a:t> (пристосовницька) стратегія (сірі миші).</a:t>
            </a:r>
            <a:endParaRPr lang="uk-UA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4230669"/>
            <a:ext cx="535728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u="sng" dirty="0" err="1"/>
              <a:t>Експлерентна</a:t>
            </a:r>
            <a:r>
              <a:rPr lang="uk-UA" sz="2000" u="sng" dirty="0"/>
              <a:t> (піонерська) стратегія (швидкі ластівки).</a:t>
            </a:r>
            <a:endParaRPr lang="uk-UA" sz="2000" dirty="0"/>
          </a:p>
        </p:txBody>
      </p:sp>
      <p:pic>
        <p:nvPicPr>
          <p:cNvPr id="1026" name="Picture 2" descr="C:\Users\Владислав Николаевич\Downloads\81147d148a2367f167d0f13207591481_hippopotamus20clipart20-hippo-clipart-png_240-19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284" y="5229349"/>
            <a:ext cx="2286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ладислав Николаевич\Downloads\b0b65333c928c196527a734b65ecd4bf_cute-elephant-baby-elephant-cute-elephant-clipart-png_320-3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264" y="4221245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ладислав Николаевич\Desktop\2608ff25ee4d5f3d52bd561f67ba65c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1459" y="188640"/>
            <a:ext cx="2316568" cy="231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Владислав Николаевич\Desktop\cute-fox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453" y="5286499"/>
            <a:ext cx="16954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Владислав Николаевич\Desktop\mouse-clip-art-at-clker-com-vector-clip-art-online-royalty-free-0iI5sW-clip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04" y="5847717"/>
            <a:ext cx="832025" cy="95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59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44824"/>
            <a:ext cx="7344816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широкий асортимент стандартної продукції за середньою ціною і середньої якості, заняття великої частки ринку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3174" y="429826"/>
            <a:ext cx="6145604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u="sng" dirty="0" err="1">
                <a:latin typeface="Times New Roman" pitchFamily="18" charset="0"/>
                <a:cs typeface="Times New Roman" pitchFamily="18" charset="0"/>
              </a:rPr>
              <a:t>Віолентна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 («силова») стратегія (горді леви, Могутні слони, неповороткі бегемоти).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284984"/>
            <a:ext cx="734481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Джерело сили: масовості виробництва і переваги, які дають широкомасштабні наукові дослідження, розвинена мережа збуту, великі рекламні кампанії.</a:t>
            </a:r>
          </a:p>
        </p:txBody>
      </p:sp>
    </p:spTree>
    <p:extLst>
      <p:ext uri="{BB962C8B-B14F-4D97-AF65-F5344CB8AC3E}">
        <p14:creationId xmlns:p14="http://schemas.microsoft.com/office/powerpoint/2010/main" val="182274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3573016"/>
            <a:ext cx="597666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Джерело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сили: елітна робоча сила, хороше обладнання, досвід дрібносерійного виробництва, іноді унікальність продукції.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18629"/>
            <a:ext cx="583264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u="sng" dirty="0" err="1">
                <a:latin typeface="Times New Roman" pitchFamily="18" charset="0"/>
                <a:cs typeface="Times New Roman" pitchFamily="18" charset="0"/>
              </a:rPr>
              <a:t>Патієнтна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u="sng" dirty="0" err="1">
                <a:latin typeface="Times New Roman" pitchFamily="18" charset="0"/>
                <a:cs typeface="Times New Roman" pitchFamily="18" charset="0"/>
              </a:rPr>
              <a:t>нішова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) стратегія (хитрі лисиці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65794" y="1844824"/>
            <a:ext cx="6624736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Специфіка: незвичайна продукція та її незамінність для вузького кола споживачів, максимальна частка маленького ринкового сегменту.</a:t>
            </a:r>
          </a:p>
        </p:txBody>
      </p:sp>
    </p:spTree>
    <p:extLst>
      <p:ext uri="{BB962C8B-B14F-4D97-AF65-F5344CB8AC3E}">
        <p14:creationId xmlns:p14="http://schemas.microsoft.com/office/powerpoint/2010/main" val="261677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3717032"/>
            <a:ext cx="547260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Джерело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сили: невеликий розмір фірм, Який дозволяє їм маневрувати, змінюючи види діяльності.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601482"/>
            <a:ext cx="4572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2400" u="sng" dirty="0" err="1">
                <a:latin typeface="Times New Roman" pitchFamily="18" charset="0"/>
                <a:cs typeface="Times New Roman" pitchFamily="18" charset="0"/>
              </a:rPr>
              <a:t>Комутантна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 (пристосовницька) стратегія (сірі миші).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013969"/>
            <a:ext cx="597666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Специфіка: підвищена гнучкість таких фірм, постійна націленість на отримання прибутку і готовність вдатися ради неї до будь-яких засобів, локальна діяльність.</a:t>
            </a:r>
          </a:p>
        </p:txBody>
      </p:sp>
    </p:spTree>
    <p:extLst>
      <p:ext uri="{BB962C8B-B14F-4D97-AF65-F5344CB8AC3E}">
        <p14:creationId xmlns:p14="http://schemas.microsoft.com/office/powerpoint/2010/main" val="106192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8666" y="3356992"/>
            <a:ext cx="650325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Джерело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сили: науковий потенціал (кадри і розробки), нечувана прибуток в разі реалізації проектів. Але зазвичай після реалізації проекту - зміна стратегії і перехід в іншу групу.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476672"/>
            <a:ext cx="586814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u="sng" dirty="0" err="1">
                <a:latin typeface="Times New Roman" pitchFamily="18" charset="0"/>
                <a:cs typeface="Times New Roman" pitchFamily="18" charset="0"/>
              </a:rPr>
              <a:t>Експлерентна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 (піонерська) стратегія (швидкі ластівки).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8666" y="1802433"/>
            <a:ext cx="647566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Специфіка: створення принципово нового ринку і вилучення вигод з початкового одноосібно присутності на ньому.</a:t>
            </a:r>
          </a:p>
        </p:txBody>
      </p:sp>
    </p:spTree>
    <p:extLst>
      <p:ext uri="{BB962C8B-B14F-4D97-AF65-F5344CB8AC3E}">
        <p14:creationId xmlns:p14="http://schemas.microsoft.com/office/powerpoint/2010/main" val="160953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2327" y="4584592"/>
            <a:ext cx="5288955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дієздатного управлінського апарату.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0461" y="404664"/>
            <a:ext cx="619268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корпорація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взаємопозв'язані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17966" y="2330815"/>
            <a:ext cx="391767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великого виробництва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4032" y="3068960"/>
            <a:ext cx="522554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загальнонаціональної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інтернаціональної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збутової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маркетингової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  <p:sp>
        <p:nvSpPr>
          <p:cNvPr id="8" name="Овал 7"/>
          <p:cNvSpPr/>
          <p:nvPr/>
        </p:nvSpPr>
        <p:spPr>
          <a:xfrm>
            <a:off x="2627784" y="2504582"/>
            <a:ext cx="72008" cy="720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1907704" y="3576791"/>
            <a:ext cx="72008" cy="720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1403" y="4784647"/>
            <a:ext cx="72008" cy="720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83862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5544</TotalTime>
  <Words>793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Тема . Стратегії міжнародної конкурентоспроможності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Наташа</cp:lastModifiedBy>
  <cp:revision>741</cp:revision>
  <dcterms:created xsi:type="dcterms:W3CDTF">2010-05-23T14:28:12Z</dcterms:created>
  <dcterms:modified xsi:type="dcterms:W3CDTF">2020-01-20T11:56:35Z</dcterms:modified>
</cp:coreProperties>
</file>