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DAA2D-76DD-4389-93C2-13F535D080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5BC5E8-CC58-4B5E-97BE-028A34615597}">
      <dgm:prSet/>
      <dgm:spPr/>
      <dgm:t>
        <a:bodyPr/>
        <a:lstStyle/>
        <a:p>
          <a:pPr rtl="0"/>
          <a:r>
            <a:rPr lang="ru-RU" dirty="0" smtClean="0"/>
            <a:t>1.  </a:t>
          </a:r>
          <a:r>
            <a:rPr lang="ru-RU" dirty="0" err="1" smtClean="0"/>
            <a:t>Самопізнання</a:t>
          </a:r>
          <a:r>
            <a:rPr lang="ru-RU" dirty="0" smtClean="0"/>
            <a:t> та </a:t>
          </a:r>
          <a:r>
            <a:rPr lang="ru-RU" dirty="0" err="1" smtClean="0"/>
            <a:t>самооцінка</a:t>
          </a:r>
          <a:r>
            <a:rPr lang="ru-RU" dirty="0" smtClean="0"/>
            <a:t>.</a:t>
          </a:r>
          <a:endParaRPr lang="ru-RU" dirty="0"/>
        </a:p>
      </dgm:t>
    </dgm:pt>
    <dgm:pt modelId="{65DD57BA-C055-4F8D-A369-DE7A3E6C0EC1}" type="parTrans" cxnId="{0EE1FA65-8CAE-4A02-BE97-632A9B798EE4}">
      <dgm:prSet/>
      <dgm:spPr/>
      <dgm:t>
        <a:bodyPr/>
        <a:lstStyle/>
        <a:p>
          <a:endParaRPr lang="ru-RU"/>
        </a:p>
      </dgm:t>
    </dgm:pt>
    <dgm:pt modelId="{A3EC1F67-BF51-4FF6-AFC7-425A5B5F31E0}" type="sibTrans" cxnId="{0EE1FA65-8CAE-4A02-BE97-632A9B798EE4}">
      <dgm:prSet/>
      <dgm:spPr/>
      <dgm:t>
        <a:bodyPr/>
        <a:lstStyle/>
        <a:p>
          <a:endParaRPr lang="ru-RU"/>
        </a:p>
      </dgm:t>
    </dgm:pt>
    <dgm:pt modelId="{72B806E0-EE54-45FB-BD09-4D2068A47AE9}">
      <dgm:prSet/>
      <dgm:spPr/>
      <dgm:t>
        <a:bodyPr/>
        <a:lstStyle/>
        <a:p>
          <a:pPr rtl="0"/>
          <a:r>
            <a:rPr lang="ru-RU" dirty="0" smtClean="0"/>
            <a:t>2.  </a:t>
          </a:r>
          <a:r>
            <a:rPr lang="ru-RU" dirty="0" err="1" smtClean="0"/>
            <a:t>Пізнання</a:t>
          </a:r>
          <a:r>
            <a:rPr lang="ru-RU" dirty="0" smtClean="0"/>
            <a:t> </a:t>
          </a:r>
          <a:r>
            <a:rPr lang="ru-RU" dirty="0" err="1" smtClean="0"/>
            <a:t>інших</a:t>
          </a:r>
          <a:r>
            <a:rPr lang="ru-RU" dirty="0" smtClean="0"/>
            <a:t> людей.</a:t>
          </a:r>
          <a:endParaRPr lang="ru-RU" dirty="0"/>
        </a:p>
      </dgm:t>
    </dgm:pt>
    <dgm:pt modelId="{D1010DC6-EBAB-438F-918C-BAB5EC63BCEA}" type="parTrans" cxnId="{F4A47710-17C9-4D09-9544-403DDD3B7289}">
      <dgm:prSet/>
      <dgm:spPr/>
      <dgm:t>
        <a:bodyPr/>
        <a:lstStyle/>
        <a:p>
          <a:endParaRPr lang="ru-RU"/>
        </a:p>
      </dgm:t>
    </dgm:pt>
    <dgm:pt modelId="{B7138817-3136-4EF9-A456-480C0E7842A3}" type="sibTrans" cxnId="{F4A47710-17C9-4D09-9544-403DDD3B7289}">
      <dgm:prSet/>
      <dgm:spPr/>
      <dgm:t>
        <a:bodyPr/>
        <a:lstStyle/>
        <a:p>
          <a:endParaRPr lang="ru-RU"/>
        </a:p>
      </dgm:t>
    </dgm:pt>
    <dgm:pt modelId="{0FA46D51-EDBF-4FD5-AEBC-4436F8BC30F7}">
      <dgm:prSet/>
      <dgm:spPr/>
      <dgm:t>
        <a:bodyPr/>
        <a:lstStyle/>
        <a:p>
          <a:pPr rtl="0"/>
          <a:r>
            <a:rPr lang="ru-RU" dirty="0" smtClean="0"/>
            <a:t>3.  </a:t>
          </a:r>
          <a:r>
            <a:rPr lang="ru-RU" dirty="0" err="1" smtClean="0"/>
            <a:t>Вміння</a:t>
          </a:r>
          <a:r>
            <a:rPr lang="ru-RU" dirty="0" smtClean="0"/>
            <a:t> </a:t>
          </a:r>
          <a:r>
            <a:rPr lang="ru-RU" dirty="0" err="1" smtClean="0"/>
            <a:t>керувати</a:t>
          </a:r>
          <a:r>
            <a:rPr lang="ru-RU" dirty="0" smtClean="0"/>
            <a:t> </a:t>
          </a:r>
          <a:r>
            <a:rPr lang="ru-RU" dirty="0" err="1" smtClean="0"/>
            <a:t>своєю</a:t>
          </a:r>
          <a:r>
            <a:rPr lang="ru-RU" dirty="0" smtClean="0"/>
            <a:t> </a:t>
          </a:r>
          <a:r>
            <a:rPr lang="ru-RU" dirty="0" err="1" smtClean="0"/>
            <a:t>поведінкою</a:t>
          </a:r>
          <a:r>
            <a:rPr lang="ru-RU" dirty="0" smtClean="0"/>
            <a:t>, </a:t>
          </a:r>
          <a:r>
            <a:rPr lang="ru-RU" dirty="0" err="1" smtClean="0"/>
            <a:t>емоціями</a:t>
          </a:r>
          <a:r>
            <a:rPr lang="ru-RU" dirty="0" smtClean="0"/>
            <a:t>, </a:t>
          </a:r>
          <a:r>
            <a:rPr lang="ru-RU" dirty="0" err="1" smtClean="0"/>
            <a:t>спілкуванням</a:t>
          </a:r>
          <a:r>
            <a:rPr lang="ru-RU" dirty="0" smtClean="0"/>
            <a:t>.</a:t>
          </a:r>
          <a:endParaRPr lang="ru-RU" dirty="0"/>
        </a:p>
      </dgm:t>
    </dgm:pt>
    <dgm:pt modelId="{72C38677-09C3-4A7D-8D50-0646BF985502}" type="parTrans" cxnId="{76928D30-699F-4382-A806-751E53EF9B18}">
      <dgm:prSet/>
      <dgm:spPr/>
      <dgm:t>
        <a:bodyPr/>
        <a:lstStyle/>
        <a:p>
          <a:endParaRPr lang="ru-RU"/>
        </a:p>
      </dgm:t>
    </dgm:pt>
    <dgm:pt modelId="{130D3804-60A3-497F-8A42-5DEB07EC218A}" type="sibTrans" cxnId="{76928D30-699F-4382-A806-751E53EF9B18}">
      <dgm:prSet/>
      <dgm:spPr/>
      <dgm:t>
        <a:bodyPr/>
        <a:lstStyle/>
        <a:p>
          <a:endParaRPr lang="ru-RU"/>
        </a:p>
      </dgm:t>
    </dgm:pt>
    <dgm:pt modelId="{EAAA6B54-F13C-427B-A00C-E726660B34B3}" type="pres">
      <dgm:prSet presAssocID="{2B9DAA2D-76DD-4389-93C2-13F535D0809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11258C-24F6-4AB1-8DDC-59562F971506}" type="pres">
      <dgm:prSet presAssocID="{455BC5E8-CC58-4B5E-97BE-028A34615597}" presName="circ1" presStyleLbl="vennNode1" presStyleIdx="0" presStyleCnt="3"/>
      <dgm:spPr/>
      <dgm:t>
        <a:bodyPr/>
        <a:lstStyle/>
        <a:p>
          <a:endParaRPr lang="ru-RU"/>
        </a:p>
      </dgm:t>
    </dgm:pt>
    <dgm:pt modelId="{5DF5DC79-85B0-481B-822A-F80264FC2A92}" type="pres">
      <dgm:prSet presAssocID="{455BC5E8-CC58-4B5E-97BE-028A3461559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CB432-09E5-47F4-8F59-EC4A55ADC11E}" type="pres">
      <dgm:prSet presAssocID="{72B806E0-EE54-45FB-BD09-4D2068A47AE9}" presName="circ2" presStyleLbl="vennNode1" presStyleIdx="1" presStyleCnt="3"/>
      <dgm:spPr/>
      <dgm:t>
        <a:bodyPr/>
        <a:lstStyle/>
        <a:p>
          <a:endParaRPr lang="ru-RU"/>
        </a:p>
      </dgm:t>
    </dgm:pt>
    <dgm:pt modelId="{CADDF1B0-497A-4F01-9F55-283C9DCEFE3B}" type="pres">
      <dgm:prSet presAssocID="{72B806E0-EE54-45FB-BD09-4D2068A47AE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B3FE5-6BD1-48A3-A825-2C0FFC26A71E}" type="pres">
      <dgm:prSet presAssocID="{0FA46D51-EDBF-4FD5-AEBC-4436F8BC30F7}" presName="circ3" presStyleLbl="vennNode1" presStyleIdx="2" presStyleCnt="3"/>
      <dgm:spPr/>
      <dgm:t>
        <a:bodyPr/>
        <a:lstStyle/>
        <a:p>
          <a:endParaRPr lang="ru-RU"/>
        </a:p>
      </dgm:t>
    </dgm:pt>
    <dgm:pt modelId="{979AD44A-EEEC-4804-98D3-13475A1A7A42}" type="pres">
      <dgm:prSet presAssocID="{0FA46D51-EDBF-4FD5-AEBC-4436F8BC30F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E1FA65-8CAE-4A02-BE97-632A9B798EE4}" srcId="{2B9DAA2D-76DD-4389-93C2-13F535D0809C}" destId="{455BC5E8-CC58-4B5E-97BE-028A34615597}" srcOrd="0" destOrd="0" parTransId="{65DD57BA-C055-4F8D-A369-DE7A3E6C0EC1}" sibTransId="{A3EC1F67-BF51-4FF6-AFC7-425A5B5F31E0}"/>
    <dgm:cxn modelId="{D3739888-E121-4DDD-ADE0-8832D92D70A5}" type="presOf" srcId="{455BC5E8-CC58-4B5E-97BE-028A34615597}" destId="{AA11258C-24F6-4AB1-8DDC-59562F971506}" srcOrd="0" destOrd="0" presId="urn:microsoft.com/office/officeart/2005/8/layout/venn1"/>
    <dgm:cxn modelId="{449315B7-0DE8-4607-AED0-40EF75C6A352}" type="presOf" srcId="{0FA46D51-EDBF-4FD5-AEBC-4436F8BC30F7}" destId="{979AD44A-EEEC-4804-98D3-13475A1A7A42}" srcOrd="1" destOrd="0" presId="urn:microsoft.com/office/officeart/2005/8/layout/venn1"/>
    <dgm:cxn modelId="{FAC0F532-DC9A-4F33-B9F0-582557CF97BE}" type="presOf" srcId="{2B9DAA2D-76DD-4389-93C2-13F535D0809C}" destId="{EAAA6B54-F13C-427B-A00C-E726660B34B3}" srcOrd="0" destOrd="0" presId="urn:microsoft.com/office/officeart/2005/8/layout/venn1"/>
    <dgm:cxn modelId="{AD8B69BA-A759-453C-A180-4262F14AC49F}" type="presOf" srcId="{0FA46D51-EDBF-4FD5-AEBC-4436F8BC30F7}" destId="{546B3FE5-6BD1-48A3-A825-2C0FFC26A71E}" srcOrd="0" destOrd="0" presId="urn:microsoft.com/office/officeart/2005/8/layout/venn1"/>
    <dgm:cxn modelId="{2DD9230C-3696-4940-BF83-3A8F0B87A9F4}" type="presOf" srcId="{72B806E0-EE54-45FB-BD09-4D2068A47AE9}" destId="{E1CCB432-09E5-47F4-8F59-EC4A55ADC11E}" srcOrd="0" destOrd="0" presId="urn:microsoft.com/office/officeart/2005/8/layout/venn1"/>
    <dgm:cxn modelId="{76928D30-699F-4382-A806-751E53EF9B18}" srcId="{2B9DAA2D-76DD-4389-93C2-13F535D0809C}" destId="{0FA46D51-EDBF-4FD5-AEBC-4436F8BC30F7}" srcOrd="2" destOrd="0" parTransId="{72C38677-09C3-4A7D-8D50-0646BF985502}" sibTransId="{130D3804-60A3-497F-8A42-5DEB07EC218A}"/>
    <dgm:cxn modelId="{47D87805-A98B-4F9E-B394-5CBD94474B37}" type="presOf" srcId="{455BC5E8-CC58-4B5E-97BE-028A34615597}" destId="{5DF5DC79-85B0-481B-822A-F80264FC2A92}" srcOrd="1" destOrd="0" presId="urn:microsoft.com/office/officeart/2005/8/layout/venn1"/>
    <dgm:cxn modelId="{F4A47710-17C9-4D09-9544-403DDD3B7289}" srcId="{2B9DAA2D-76DD-4389-93C2-13F535D0809C}" destId="{72B806E0-EE54-45FB-BD09-4D2068A47AE9}" srcOrd="1" destOrd="0" parTransId="{D1010DC6-EBAB-438F-918C-BAB5EC63BCEA}" sibTransId="{B7138817-3136-4EF9-A456-480C0E7842A3}"/>
    <dgm:cxn modelId="{3BE97F5D-87AB-4E1E-9536-2820517ED07A}" type="presOf" srcId="{72B806E0-EE54-45FB-BD09-4D2068A47AE9}" destId="{CADDF1B0-497A-4F01-9F55-283C9DCEFE3B}" srcOrd="1" destOrd="0" presId="urn:microsoft.com/office/officeart/2005/8/layout/venn1"/>
    <dgm:cxn modelId="{E0A422F4-29B8-4240-B75C-A249D9D9C770}" type="presParOf" srcId="{EAAA6B54-F13C-427B-A00C-E726660B34B3}" destId="{AA11258C-24F6-4AB1-8DDC-59562F971506}" srcOrd="0" destOrd="0" presId="urn:microsoft.com/office/officeart/2005/8/layout/venn1"/>
    <dgm:cxn modelId="{5C0B3CEC-FCA7-41CC-8C8C-63176CF6F5E1}" type="presParOf" srcId="{EAAA6B54-F13C-427B-A00C-E726660B34B3}" destId="{5DF5DC79-85B0-481B-822A-F80264FC2A92}" srcOrd="1" destOrd="0" presId="urn:microsoft.com/office/officeart/2005/8/layout/venn1"/>
    <dgm:cxn modelId="{1B80BA99-7BAC-4739-8218-9228D7D0144D}" type="presParOf" srcId="{EAAA6B54-F13C-427B-A00C-E726660B34B3}" destId="{E1CCB432-09E5-47F4-8F59-EC4A55ADC11E}" srcOrd="2" destOrd="0" presId="urn:microsoft.com/office/officeart/2005/8/layout/venn1"/>
    <dgm:cxn modelId="{8FD14F6C-2FAF-4FD0-9848-35EAE0D8EB50}" type="presParOf" srcId="{EAAA6B54-F13C-427B-A00C-E726660B34B3}" destId="{CADDF1B0-497A-4F01-9F55-283C9DCEFE3B}" srcOrd="3" destOrd="0" presId="urn:microsoft.com/office/officeart/2005/8/layout/venn1"/>
    <dgm:cxn modelId="{EE210824-01CA-4A4B-B2D0-A411CDE33B90}" type="presParOf" srcId="{EAAA6B54-F13C-427B-A00C-E726660B34B3}" destId="{546B3FE5-6BD1-48A3-A825-2C0FFC26A71E}" srcOrd="4" destOrd="0" presId="urn:microsoft.com/office/officeart/2005/8/layout/venn1"/>
    <dgm:cxn modelId="{37449E01-0070-4F82-A211-F224734F34B7}" type="presParOf" srcId="{EAAA6B54-F13C-427B-A00C-E726660B34B3}" destId="{979AD44A-EEEC-4804-98D3-13475A1A7A42}" srcOrd="5" destOrd="0" presId="urn:microsoft.com/office/officeart/2005/8/layout/venn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1258C-24F6-4AB1-8DDC-59562F971506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1.  </a:t>
          </a:r>
          <a:r>
            <a:rPr lang="ru-RU" sz="1900" kern="1200" dirty="0" err="1" smtClean="0"/>
            <a:t>Самопізнання</a:t>
          </a:r>
          <a:r>
            <a:rPr lang="ru-RU" sz="1900" kern="1200" dirty="0" smtClean="0"/>
            <a:t> та </a:t>
          </a:r>
          <a:r>
            <a:rPr lang="ru-RU" sz="1900" kern="1200" dirty="0" err="1" smtClean="0"/>
            <a:t>самооцінка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3119088" y="531800"/>
        <a:ext cx="1991423" cy="1222010"/>
      </dsp:txXfrm>
    </dsp:sp>
    <dsp:sp modelId="{E1CCB432-09E5-47F4-8F59-EC4A55ADC11E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2.  </a:t>
          </a:r>
          <a:r>
            <a:rPr lang="ru-RU" sz="1900" kern="1200" dirty="0" err="1" smtClean="0"/>
            <a:t>Пізнання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інших</a:t>
          </a:r>
          <a:r>
            <a:rPr lang="ru-RU" sz="1900" kern="1200" dirty="0" smtClean="0"/>
            <a:t> людей.</a:t>
          </a:r>
          <a:endParaRPr lang="ru-RU" sz="1900" kern="1200" dirty="0"/>
        </a:p>
      </dsp:txBody>
      <dsp:txXfrm>
        <a:off x="4567396" y="2455334"/>
        <a:ext cx="1629346" cy="1493567"/>
      </dsp:txXfrm>
    </dsp:sp>
    <dsp:sp modelId="{546B3FE5-6BD1-48A3-A825-2C0FFC26A71E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3.  </a:t>
          </a:r>
          <a:r>
            <a:rPr lang="ru-RU" sz="1900" kern="1200" dirty="0" err="1" smtClean="0"/>
            <a:t>Вміння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керувати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своєю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поведінкою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емоціями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спілкуванням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0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1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0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6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6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5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4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5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7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3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9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/>
              <a:t>Соціальні моделі </a:t>
            </a:r>
            <a:r>
              <a:rPr lang="uk-UA" b="1" i="1" dirty="0" err="1" smtClean="0"/>
              <a:t>психокорекційної</a:t>
            </a:r>
            <a:r>
              <a:rPr lang="uk-UA" b="1" i="1" dirty="0" smtClean="0"/>
              <a:t> роботи</a:t>
            </a: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u="sng" dirty="0" smtClean="0">
                <a:solidFill>
                  <a:schemeClr val="tx1"/>
                </a:solidFill>
              </a:rPr>
              <a:t>Лекція 1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Психолологічна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корекція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її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види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981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/>
              <a:t>Людей,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звертаються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до психотерапевта,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 </a:t>
            </a:r>
            <a:r>
              <a:rPr lang="ru-RU" sz="2400" dirty="0" err="1"/>
              <a:t>хворими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u="sng" dirty="0" err="1"/>
              <a:t>пацієнтами</a:t>
            </a:r>
            <a:r>
              <a:rPr lang="ru-RU" sz="2400" dirty="0"/>
              <a:t>, а тих, </a:t>
            </a:r>
            <a:r>
              <a:rPr lang="ru-RU" sz="2400" dirty="0" err="1"/>
              <a:t>хто</a:t>
            </a:r>
            <a:r>
              <a:rPr lang="ru-RU" sz="2400" dirty="0"/>
              <a:t>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корекційної </a:t>
            </a:r>
            <a:r>
              <a:rPr lang="ru-RU" sz="2400" dirty="0" err="1"/>
              <a:t>допомоги</a:t>
            </a:r>
            <a:r>
              <a:rPr lang="ru-RU" sz="2400" dirty="0"/>
              <a:t>,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u="sng" dirty="0" err="1" smtClean="0"/>
              <a:t>клієнтами</a:t>
            </a:r>
            <a:r>
              <a:rPr lang="ru-RU" sz="24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/>
              <a:t>Клієнт</a:t>
            </a:r>
            <a:r>
              <a:rPr lang="ru-RU" b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і </a:t>
            </a:r>
            <a:r>
              <a:rPr lang="ru-RU" dirty="0" err="1"/>
              <a:t>психічно</a:t>
            </a:r>
            <a:r>
              <a:rPr lang="ru-RU" dirty="0"/>
              <a:t> здорова </a:t>
            </a:r>
            <a:r>
              <a:rPr lang="ru-RU" dirty="0" err="1"/>
              <a:t>людина</a:t>
            </a:r>
            <a:r>
              <a:rPr lang="ru-RU" dirty="0"/>
              <a:t>, 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поведінкового</a:t>
            </a:r>
            <a:r>
              <a:rPr lang="ru-RU" dirty="0"/>
              <a:t> характеру. </a:t>
            </a:r>
            <a:r>
              <a:rPr lang="ru-RU" dirty="0" smtClean="0"/>
              <a:t>Вона </a:t>
            </a:r>
            <a:r>
              <a:rPr lang="ru-RU" dirty="0"/>
              <a:t>не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тому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сторонньої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Як </a:t>
            </a:r>
            <a:r>
              <a:rPr lang="ru-RU" dirty="0" err="1"/>
              <a:t>об'єкти</a:t>
            </a:r>
            <a:r>
              <a:rPr lang="ru-RU" dirty="0"/>
              <a:t> корекційного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сім'я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881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психокорекції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/>
              <a:t>Симптоматична </a:t>
            </a:r>
            <a:r>
              <a:rPr lang="ru-RU" b="1" dirty="0" err="1"/>
              <a:t>корекція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), як правило,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короткочасний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з метою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заважають</a:t>
            </a:r>
            <a:r>
              <a:rPr lang="ru-RU" dirty="0"/>
              <a:t> перейти до </a:t>
            </a:r>
            <a:r>
              <a:rPr lang="ru-RU" dirty="0" err="1"/>
              <a:t>корекції</a:t>
            </a:r>
            <a:r>
              <a:rPr lang="ru-RU" dirty="0"/>
              <a:t> каузального типу.</a:t>
            </a:r>
          </a:p>
          <a:p>
            <a:r>
              <a:rPr lang="ru-RU" b="1" dirty="0" err="1"/>
              <a:t>Каузальна</a:t>
            </a:r>
            <a:r>
              <a:rPr lang="ru-RU" b="1" dirty="0"/>
              <a:t> (</a:t>
            </a:r>
            <a:r>
              <a:rPr lang="ru-RU" b="1" dirty="0" err="1" smtClean="0"/>
              <a:t>причинна</a:t>
            </a:r>
            <a:r>
              <a:rPr lang="ru-RU" b="1" dirty="0" smtClean="0"/>
              <a:t>) </a:t>
            </a:r>
            <a:r>
              <a:rPr lang="ru-RU" b="1" dirty="0" err="1"/>
              <a:t>корекція</a:t>
            </a:r>
            <a:r>
              <a:rPr lang="ru-RU" b="1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джерела</a:t>
            </a:r>
            <a:r>
              <a:rPr lang="ru-RU" dirty="0"/>
              <a:t> і причини </a:t>
            </a:r>
            <a:r>
              <a:rPr lang="ru-RU" dirty="0" err="1"/>
              <a:t>відхилень</a:t>
            </a:r>
            <a:r>
              <a:rPr lang="ru-RU" dirty="0"/>
              <a:t>. Даний вид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за часом,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з симптоматичною </a:t>
            </a:r>
            <a:r>
              <a:rPr lang="ru-RU" dirty="0" err="1"/>
              <a:t>корекцією</a:t>
            </a:r>
            <a:r>
              <a:rPr lang="ru-RU" dirty="0"/>
              <a:t>, так як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абсолютно </a:t>
            </a:r>
            <a:r>
              <a:rPr lang="ru-RU" dirty="0" err="1"/>
              <a:t>різну</a:t>
            </a:r>
            <a:r>
              <a:rPr lang="ru-RU" dirty="0"/>
              <a:t> природу, причини і </a:t>
            </a:r>
            <a:r>
              <a:rPr lang="ru-RU" dirty="0" err="1"/>
              <a:t>психологічну</a:t>
            </a:r>
            <a:r>
              <a:rPr lang="ru-RU" dirty="0"/>
              <a:t> структуру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919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/>
              <a:t>За </a:t>
            </a:r>
            <a:r>
              <a:rPr lang="ru-RU" sz="4000" b="1" dirty="0" err="1"/>
              <a:t>змістом</a:t>
            </a:r>
            <a:r>
              <a:rPr lang="ru-RU" sz="4000" b="1" dirty="0"/>
              <a:t> </a:t>
            </a:r>
            <a:r>
              <a:rPr lang="ru-RU" sz="4000" b="1" dirty="0" err="1"/>
              <a:t>розрізняють</a:t>
            </a:r>
            <a:r>
              <a:rPr lang="ru-RU" sz="4000" b="1" dirty="0"/>
              <a:t> </a:t>
            </a:r>
            <a:r>
              <a:rPr lang="ru-RU" sz="4000" b="1" dirty="0" err="1"/>
              <a:t>корекцію</a:t>
            </a:r>
            <a:r>
              <a:rPr lang="ru-RU" sz="4000" b="1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 err="1"/>
              <a:t>афективно-вольової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;</a:t>
            </a:r>
          </a:p>
          <a:p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;</a:t>
            </a:r>
          </a:p>
          <a:p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:</a:t>
            </a:r>
          </a:p>
          <a:p>
            <a:r>
              <a:rPr lang="ru-RU" dirty="0" err="1"/>
              <a:t>внутрішньогрупових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(</a:t>
            </a:r>
            <a:r>
              <a:rPr lang="ru-RU" dirty="0" err="1"/>
              <a:t>сімейних</a:t>
            </a:r>
            <a:r>
              <a:rPr lang="ru-RU" dirty="0"/>
              <a:t>, </a:t>
            </a:r>
            <a:r>
              <a:rPr lang="ru-RU" dirty="0" err="1"/>
              <a:t>подружніх</a:t>
            </a:r>
            <a:r>
              <a:rPr lang="ru-RU" dirty="0"/>
              <a:t>, </a:t>
            </a:r>
            <a:r>
              <a:rPr lang="ru-RU" dirty="0" err="1"/>
              <a:t>колективних</a:t>
            </a:r>
            <a:r>
              <a:rPr lang="ru-RU" dirty="0"/>
              <a:t>);</a:t>
            </a:r>
          </a:p>
          <a:p>
            <a:r>
              <a:rPr lang="ru-RU" dirty="0" err="1"/>
              <a:t>дитячо-батьківських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/>
              <a:t>За формою </a:t>
            </a:r>
            <a:r>
              <a:rPr lang="ru-RU" sz="3600" dirty="0" err="1"/>
              <a:t>роботи</a:t>
            </a:r>
            <a:r>
              <a:rPr lang="ru-RU" sz="3600" dirty="0"/>
              <a:t> з </a:t>
            </a:r>
            <a:r>
              <a:rPr lang="ru-RU" sz="3600" dirty="0" err="1"/>
              <a:t>клієнтом</a:t>
            </a:r>
            <a:r>
              <a:rPr lang="ru-RU" sz="3600" dirty="0"/>
              <a:t> </a:t>
            </a:r>
            <a:r>
              <a:rPr lang="ru-RU" sz="3600" dirty="0" err="1"/>
              <a:t>розрізняють</a:t>
            </a:r>
            <a:r>
              <a:rPr lang="ru-RU" sz="3600" dirty="0"/>
              <a:t> </a:t>
            </a:r>
            <a:r>
              <a:rPr lang="ru-RU" sz="3600" dirty="0" err="1"/>
              <a:t>корекцію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err="1"/>
              <a:t>індивідуальну</a:t>
            </a:r>
            <a:r>
              <a:rPr lang="ru-RU" b="1" dirty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b="1" dirty="0" err="1"/>
              <a:t>групову</a:t>
            </a:r>
            <a:r>
              <a:rPr lang="ru-RU" b="1" dirty="0"/>
              <a:t>:</a:t>
            </a:r>
          </a:p>
          <a:p>
            <a:r>
              <a:rPr lang="ru-RU" dirty="0"/>
              <a:t>в </a:t>
            </a:r>
            <a:r>
              <a:rPr lang="ru-RU" dirty="0" err="1"/>
              <a:t>закритій</a:t>
            </a:r>
            <a:r>
              <a:rPr lang="ru-RU" dirty="0"/>
              <a:t> </a:t>
            </a:r>
            <a:r>
              <a:rPr lang="ru-RU" dirty="0" err="1"/>
              <a:t>природній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(</a:t>
            </a:r>
            <a:r>
              <a:rPr lang="ru-RU" dirty="0" err="1"/>
              <a:t>сім'я</a:t>
            </a:r>
            <a:r>
              <a:rPr lang="ru-RU" dirty="0"/>
              <a:t>, </a:t>
            </a:r>
            <a:r>
              <a:rPr lang="ru-RU" dirty="0" err="1"/>
              <a:t>клас</a:t>
            </a:r>
            <a:r>
              <a:rPr lang="ru-RU" dirty="0"/>
              <a:t>, </a:t>
            </a:r>
            <a:r>
              <a:rPr lang="ru-RU" dirty="0" err="1"/>
              <a:t>співробітники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відкритій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для </a:t>
            </a:r>
            <a:r>
              <a:rPr lang="ru-RU" dirty="0" err="1"/>
              <a:t>клієнтів</a:t>
            </a:r>
            <a:r>
              <a:rPr lang="ru-RU" dirty="0"/>
              <a:t> з </a:t>
            </a:r>
            <a:r>
              <a:rPr lang="ru-RU" dirty="0" err="1"/>
              <a:t>подібними</a:t>
            </a:r>
            <a:r>
              <a:rPr lang="ru-RU" dirty="0"/>
              <a:t> проблемами;</a:t>
            </a:r>
          </a:p>
          <a:p>
            <a:r>
              <a:rPr lang="ru-RU" dirty="0" err="1"/>
              <a:t>змішану</a:t>
            </a:r>
            <a:r>
              <a:rPr lang="ru-RU" dirty="0"/>
              <a:t> форму (</a:t>
            </a:r>
            <a:r>
              <a:rPr lang="ru-RU" dirty="0" err="1"/>
              <a:t>індивідуально-групову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0588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програмовану</a:t>
            </a:r>
            <a:r>
              <a:rPr lang="ru-RU" dirty="0" smtClean="0"/>
              <a:t>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імпровізовану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За характером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коригуючими</a:t>
            </a:r>
            <a:r>
              <a:rPr lang="ru-RU" dirty="0"/>
              <a:t> </a:t>
            </a:r>
            <a:r>
              <a:rPr lang="ru-RU" dirty="0" err="1"/>
              <a:t>впливами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директивну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недирективну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565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тривалістю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надшвидку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/>
              <a:t>коротку</a:t>
            </a:r>
            <a:r>
              <a:rPr lang="ru-RU" dirty="0"/>
              <a:t> (</a:t>
            </a:r>
            <a:r>
              <a:rPr lang="ru-RU" dirty="0" err="1"/>
              <a:t>швидку</a:t>
            </a:r>
            <a:r>
              <a:rPr lang="ru-RU" dirty="0"/>
              <a:t>);</a:t>
            </a:r>
          </a:p>
          <a:p>
            <a:r>
              <a:rPr lang="ru-RU" dirty="0" err="1"/>
              <a:t>тривалу</a:t>
            </a:r>
            <a:r>
              <a:rPr lang="ru-RU" dirty="0"/>
              <a:t>;</a:t>
            </a:r>
          </a:p>
          <a:p>
            <a:r>
              <a:rPr lang="ru-RU" dirty="0" err="1" smtClean="0"/>
              <a:t>зверхтривалу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04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/>
              <a:t>За масштабом </a:t>
            </a:r>
            <a:r>
              <a:rPr lang="ru-RU" sz="3600" dirty="0" err="1"/>
              <a:t>вирішуваних</a:t>
            </a:r>
            <a:r>
              <a:rPr lang="ru-RU" sz="3600" dirty="0"/>
              <a:t> </a:t>
            </a:r>
            <a:r>
              <a:rPr lang="ru-RU" sz="3600" dirty="0" err="1"/>
              <a:t>завдань</a:t>
            </a:r>
            <a:r>
              <a:rPr lang="ru-RU" sz="3600" dirty="0"/>
              <a:t> </a:t>
            </a:r>
            <a:r>
              <a:rPr lang="ru-RU" sz="3600" dirty="0" err="1"/>
              <a:t>розрізняють</a:t>
            </a:r>
            <a:r>
              <a:rPr lang="ru-RU" sz="3600" dirty="0"/>
              <a:t> </a:t>
            </a:r>
            <a:r>
              <a:rPr lang="ru-RU" sz="3600" dirty="0" err="1"/>
              <a:t>психокорекцію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загальну</a:t>
            </a:r>
            <a:r>
              <a:rPr lang="ru-RU" dirty="0"/>
              <a:t>;</a:t>
            </a:r>
          </a:p>
          <a:p>
            <a:r>
              <a:rPr lang="ru-RU" dirty="0" err="1"/>
              <a:t>приватну</a:t>
            </a:r>
            <a:r>
              <a:rPr lang="ru-RU" dirty="0"/>
              <a:t>;</a:t>
            </a:r>
          </a:p>
          <a:p>
            <a:r>
              <a:rPr lang="ru-RU" dirty="0" err="1"/>
              <a:t>спеціальну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849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4981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Психокорекційна </a:t>
            </a:r>
            <a:r>
              <a:rPr lang="ru-RU" sz="3600" dirty="0" err="1" smtClean="0"/>
              <a:t>ситуація</a:t>
            </a:r>
            <a:r>
              <a:rPr lang="ru-RU" sz="3600" dirty="0" smtClean="0"/>
              <a:t> </a:t>
            </a:r>
            <a:r>
              <a:rPr lang="ru-RU" sz="3600" dirty="0" err="1" smtClean="0"/>
              <a:t>включає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5 </a:t>
            </a:r>
            <a:r>
              <a:rPr lang="ru-RU" sz="3600" dirty="0" err="1"/>
              <a:t>основних</a:t>
            </a:r>
            <a:r>
              <a:rPr lang="ru-RU" sz="3600" dirty="0"/>
              <a:t> </a:t>
            </a:r>
            <a:r>
              <a:rPr lang="ru-RU" sz="3600" dirty="0" err="1"/>
              <a:t>елементів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1. Людина, яка </a:t>
            </a:r>
            <a:r>
              <a:rPr lang="ru-RU" dirty="0" err="1"/>
              <a:t>страждає</a:t>
            </a:r>
            <a:r>
              <a:rPr lang="ru-RU" dirty="0"/>
              <a:t> і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 smtClean="0"/>
              <a:t>полегшення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b="1" dirty="0" err="1"/>
              <a:t>клієнт</a:t>
            </a:r>
            <a:r>
              <a:rPr lang="ru-RU" dirty="0"/>
              <a:t>.</a:t>
            </a:r>
          </a:p>
          <a:p>
            <a:r>
              <a:rPr lang="ru-RU" dirty="0"/>
              <a:t>2. Людина, яка </a:t>
            </a:r>
            <a:r>
              <a:rPr lang="ru-RU" dirty="0" err="1"/>
              <a:t>допомагає</a:t>
            </a:r>
            <a:r>
              <a:rPr lang="ru-RU" dirty="0"/>
              <a:t> і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 smtClean="0"/>
              <a:t>освіті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як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b="1" dirty="0" smtClean="0"/>
              <a:t>психолог</a:t>
            </a:r>
            <a:r>
              <a:rPr lang="ru-RU" dirty="0" smtClean="0"/>
              <a:t> 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 err="1" smtClean="0"/>
              <a:t>Теорія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/>
              <a:t>яка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пояснення</a:t>
            </a:r>
            <a:r>
              <a:rPr lang="ru-RU" dirty="0"/>
              <a:t> проблем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dirty="0" err="1"/>
              <a:t>Набір</a:t>
            </a:r>
            <a:r>
              <a:rPr lang="ru-RU" b="1" dirty="0"/>
              <a:t> процедур </a:t>
            </a:r>
            <a:r>
              <a:rPr lang="ru-RU" dirty="0"/>
              <a:t>(</a:t>
            </a:r>
            <a:r>
              <a:rPr lang="ru-RU" dirty="0" err="1"/>
              <a:t>технік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u="sng" dirty="0" err="1"/>
              <a:t>теорією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b="1" dirty="0" err="1" smtClean="0"/>
              <a:t>соціальні</a:t>
            </a:r>
            <a:r>
              <a:rPr lang="ru-RU" b="1" dirty="0" smtClean="0"/>
              <a:t> </a:t>
            </a:r>
            <a:r>
              <a:rPr lang="ru-RU" b="1" dirty="0" err="1"/>
              <a:t>відносини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клієнтом</a:t>
            </a:r>
            <a:r>
              <a:rPr lang="ru-RU" b="1" dirty="0"/>
              <a:t> і психологом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полегшити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6276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err="1"/>
              <a:t>Принципи</a:t>
            </a:r>
            <a:r>
              <a:rPr lang="ru-RU" sz="3600" dirty="0"/>
              <a:t> психокорекційної </a:t>
            </a:r>
            <a:r>
              <a:rPr lang="ru-RU" sz="3600" dirty="0" err="1"/>
              <a:t>роботи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Принцип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і </a:t>
            </a:r>
            <a:r>
              <a:rPr lang="ru-RU" dirty="0" err="1"/>
              <a:t>корекції</a:t>
            </a:r>
            <a:r>
              <a:rPr lang="ru-RU" dirty="0"/>
              <a:t>.</a:t>
            </a:r>
          </a:p>
          <a:p>
            <a:r>
              <a:rPr lang="ru-RU" dirty="0"/>
              <a:t>2. Принцип </a:t>
            </a:r>
            <a:r>
              <a:rPr lang="ru-RU" dirty="0" err="1"/>
              <a:t>нормативності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  <a:p>
            <a:r>
              <a:rPr lang="ru-RU" dirty="0"/>
              <a:t>3. Принцип </a:t>
            </a:r>
            <a:r>
              <a:rPr lang="ru-RU" dirty="0" err="1"/>
              <a:t>корекції</a:t>
            </a:r>
            <a:r>
              <a:rPr lang="ru-RU" dirty="0"/>
              <a:t> "</a:t>
            </a:r>
            <a:r>
              <a:rPr lang="ru-RU" dirty="0" err="1"/>
              <a:t>зверху</a:t>
            </a:r>
            <a:r>
              <a:rPr lang="ru-RU" dirty="0"/>
              <a:t> вниз".</a:t>
            </a:r>
          </a:p>
          <a:p>
            <a:r>
              <a:rPr lang="ru-RU" dirty="0"/>
              <a:t>4. Принцип </a:t>
            </a:r>
            <a:r>
              <a:rPr lang="ru-RU" dirty="0" err="1"/>
              <a:t>корекції</a:t>
            </a:r>
            <a:r>
              <a:rPr lang="ru-RU" dirty="0"/>
              <a:t> "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".</a:t>
            </a:r>
          </a:p>
          <a:p>
            <a:r>
              <a:rPr lang="ru-RU" dirty="0"/>
              <a:t>5. Принцип </a:t>
            </a:r>
            <a:r>
              <a:rPr lang="ru-RU" dirty="0" err="1"/>
              <a:t>системності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Діяльнісний</a:t>
            </a:r>
            <a:r>
              <a:rPr lang="ru-RU" dirty="0"/>
              <a:t> принцип </a:t>
            </a:r>
            <a:r>
              <a:rPr lang="ru-RU" dirty="0" err="1"/>
              <a:t>корекції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144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/>
              <a:t>Основні</a:t>
            </a:r>
            <a:r>
              <a:rPr lang="ru-RU" sz="3200" dirty="0"/>
              <a:t> напрямки та </a:t>
            </a:r>
            <a:r>
              <a:rPr lang="ru-RU" sz="3200" dirty="0" err="1"/>
              <a:t>області</a:t>
            </a:r>
            <a:r>
              <a:rPr lang="ru-RU" sz="3200" dirty="0"/>
              <a:t> постановки корекційних </a:t>
            </a:r>
            <a:r>
              <a:rPr lang="ru-RU" sz="3200" dirty="0" err="1"/>
              <a:t>цілей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розвитку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дитини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/>
              <a:t>новоутворень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77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психокорекції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психокорекції</a:t>
            </a:r>
            <a:r>
              <a:rPr lang="ru-RU" dirty="0" smtClean="0"/>
              <a:t> (</a:t>
            </a:r>
            <a:r>
              <a:rPr lang="ru-RU" dirty="0" err="1" smtClean="0"/>
              <a:t>класифікація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завдання</a:t>
            </a:r>
            <a:r>
              <a:rPr lang="ru-RU" dirty="0" smtClean="0"/>
              <a:t> психокорекційної </a:t>
            </a:r>
            <a:r>
              <a:rPr lang="ru-RU" dirty="0" err="1" smtClean="0"/>
              <a:t>роботи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фахівця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45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dirty="0" smtClean="0"/>
          </a:p>
          <a:p>
            <a:pPr marL="0" indent="0" algn="ctr">
              <a:buNone/>
            </a:pPr>
            <a:r>
              <a:rPr lang="uk-UA" sz="5400" i="1" dirty="0" smtClean="0"/>
              <a:t>Дякую за увагу!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54474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Психологічна</a:t>
            </a:r>
            <a:r>
              <a:rPr lang="ru-RU" dirty="0" smtClean="0"/>
              <a:t> культура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турбота</a:t>
            </a:r>
            <a:r>
              <a:rPr lang="ru-RU" dirty="0"/>
              <a:t>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психічне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психологічних</a:t>
            </a:r>
            <a:r>
              <a:rPr lang="ru-RU" dirty="0"/>
              <a:t> криз самому і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близьким</a:t>
            </a:r>
            <a:r>
              <a:rPr lang="ru-RU" dirty="0"/>
              <a:t> людям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05148"/>
            <a:ext cx="4608512" cy="307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7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Компонент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817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17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Напрями</a:t>
            </a:r>
            <a:r>
              <a:rPr lang="ru-RU" dirty="0" smtClean="0"/>
              <a:t> (</a:t>
            </a:r>
            <a:r>
              <a:rPr lang="ru-RU" dirty="0" err="1" smtClean="0"/>
              <a:t>етапи</a:t>
            </a:r>
            <a:r>
              <a:rPr lang="ru-RU" dirty="0" smtClean="0"/>
              <a:t>)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психодіагностика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психокорекція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психотерапія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консультування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профорієнтація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7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психолог</a:t>
            </a:r>
            <a:r>
              <a:rPr lang="ru-RU" dirty="0" smtClean="0"/>
              <a:t> - </a:t>
            </a:r>
            <a:r>
              <a:rPr lang="ru-RU" dirty="0" err="1"/>
              <a:t>фахівець</a:t>
            </a:r>
            <a:r>
              <a:rPr lang="ru-RU" dirty="0"/>
              <a:t> з базовою </a:t>
            </a:r>
            <a:r>
              <a:rPr lang="ru-RU" dirty="0" err="1"/>
              <a:t>психологічною</a:t>
            </a:r>
            <a:r>
              <a:rPr lang="ru-RU" dirty="0"/>
              <a:t> </a:t>
            </a:r>
            <a:r>
              <a:rPr lang="ru-RU" dirty="0" err="1"/>
              <a:t>освітою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методами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коригувати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b="1" dirty="0"/>
              <a:t>п с и х о т е р а п е в т </a:t>
            </a:r>
            <a:r>
              <a:rPr lang="ru-RU" dirty="0" smtClean="0"/>
              <a:t>- </a:t>
            </a:r>
            <a:r>
              <a:rPr lang="ru-RU" dirty="0" err="1"/>
              <a:t>лікар</a:t>
            </a:r>
            <a:r>
              <a:rPr lang="ru-RU" dirty="0"/>
              <a:t> за </a:t>
            </a:r>
            <a:r>
              <a:rPr lang="ru-RU" dirty="0" err="1"/>
              <a:t>освітою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проблем,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психічним</a:t>
            </a:r>
            <a:r>
              <a:rPr lang="ru-RU" dirty="0"/>
              <a:t> </a:t>
            </a:r>
            <a:r>
              <a:rPr lang="ru-RU" dirty="0" err="1"/>
              <a:t>здоров'ям</a:t>
            </a:r>
            <a:r>
              <a:rPr lang="ru-RU" dirty="0"/>
              <a:t>, але не з </a:t>
            </a:r>
            <a:r>
              <a:rPr lang="ru-RU" dirty="0" err="1"/>
              <a:t>психопатологією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/>
              <a:t>психопатології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до </a:t>
            </a:r>
            <a:r>
              <a:rPr lang="ru-RU" b="1" dirty="0" err="1"/>
              <a:t>лікаря-психіатра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776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dirty="0"/>
              <a:t>На думку Р.С. </a:t>
            </a:r>
            <a:r>
              <a:rPr lang="ru-RU" sz="3200" dirty="0" err="1"/>
              <a:t>Немова</a:t>
            </a:r>
            <a:r>
              <a:rPr lang="ru-RU" sz="3200" dirty="0"/>
              <a:t>, </a:t>
            </a:r>
            <a:r>
              <a:rPr lang="ru-RU" sz="3200" dirty="0" err="1"/>
              <a:t>різниця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поняттями</a:t>
            </a:r>
            <a:r>
              <a:rPr lang="ru-RU" sz="3200" dirty="0"/>
              <a:t> "</a:t>
            </a:r>
            <a:r>
              <a:rPr lang="ru-RU" sz="3200" dirty="0" err="1"/>
              <a:t>психотерапія</a:t>
            </a:r>
            <a:r>
              <a:rPr lang="ru-RU" sz="3200" dirty="0"/>
              <a:t>" і "</a:t>
            </a:r>
            <a:r>
              <a:rPr lang="ru-RU" sz="3200" dirty="0" err="1"/>
              <a:t>психокорекція</a:t>
            </a:r>
            <a:r>
              <a:rPr lang="ru-RU" sz="3200" dirty="0"/>
              <a:t>" </a:t>
            </a:r>
            <a:r>
              <a:rPr lang="ru-RU" sz="3200" dirty="0" err="1"/>
              <a:t>полягає</a:t>
            </a:r>
            <a:r>
              <a:rPr lang="ru-RU" sz="3200" dirty="0"/>
              <a:t> в </a:t>
            </a:r>
            <a:r>
              <a:rPr lang="ru-RU" sz="3200" dirty="0" err="1"/>
              <a:t>наступному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9933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/>
              <a:t>психотерапія</a:t>
            </a:r>
            <a:r>
              <a:rPr lang="ru-RU" b="1" dirty="0"/>
              <a:t> - </a:t>
            </a:r>
            <a:r>
              <a:rPr lang="ru-RU" dirty="0" err="1"/>
              <a:t>це</a:t>
            </a:r>
            <a:r>
              <a:rPr lang="ru-RU" dirty="0"/>
              <a:t> система медико-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</a:p>
          <a:p>
            <a:r>
              <a:rPr lang="ru-RU" b="1" dirty="0" err="1"/>
              <a:t>психокорекція</a:t>
            </a:r>
            <a:r>
              <a:rPr lang="ru-RU" b="1" dirty="0"/>
              <a:t> 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використовуваних</a:t>
            </a:r>
            <a:r>
              <a:rPr lang="ru-RU" dirty="0"/>
              <a:t> психологом для </a:t>
            </a:r>
            <a:r>
              <a:rPr lang="ru-RU" dirty="0" err="1"/>
              <a:t>виправлення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u="sng" dirty="0" err="1"/>
              <a:t>психічно</a:t>
            </a:r>
            <a:r>
              <a:rPr lang="ru-RU" u="sng" dirty="0"/>
              <a:t> </a:t>
            </a:r>
            <a:r>
              <a:rPr lang="ru-RU" u="sng" dirty="0" err="1"/>
              <a:t>здорової</a:t>
            </a:r>
            <a:r>
              <a:rPr lang="ru-RU" u="sng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956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err="1"/>
              <a:t>Термін</a:t>
            </a:r>
            <a:r>
              <a:rPr lang="ru-RU" dirty="0"/>
              <a:t> "</a:t>
            </a:r>
            <a:r>
              <a:rPr lang="ru-RU" dirty="0" err="1"/>
              <a:t>корекція</a:t>
            </a:r>
            <a:r>
              <a:rPr lang="ru-RU" dirty="0"/>
              <a:t>" буквально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виправлення</a:t>
            </a:r>
            <a:r>
              <a:rPr lang="ru-RU" dirty="0" smtClean="0"/>
              <a:t>".</a:t>
            </a:r>
          </a:p>
          <a:p>
            <a:r>
              <a:rPr lang="ru-RU" b="1" dirty="0" err="1"/>
              <a:t>Психокорекція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виправлення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Психокорекції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u="sng" dirty="0" err="1"/>
              <a:t>органічної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і не </a:t>
            </a:r>
            <a:r>
              <a:rPr lang="ru-RU" dirty="0" err="1"/>
              <a:t>представляють</a:t>
            </a:r>
            <a:r>
              <a:rPr lang="ru-RU" dirty="0"/>
              <a:t> собою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рано і </a:t>
            </a:r>
            <a:r>
              <a:rPr lang="ru-RU" dirty="0" err="1"/>
              <a:t>надалі</a:t>
            </a:r>
            <a:r>
              <a:rPr lang="ru-RU" dirty="0"/>
              <a:t> практично не </a:t>
            </a:r>
            <a:r>
              <a:rPr lang="ru-RU" dirty="0" err="1" smtClean="0"/>
              <a:t>змінюються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3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/>
              <a:t>Специфічні</a:t>
            </a:r>
            <a:r>
              <a:rPr lang="ru-RU" sz="3200" dirty="0"/>
              <a:t> </a:t>
            </a:r>
            <a:r>
              <a:rPr lang="ru-RU" sz="3200" dirty="0" err="1"/>
              <a:t>риси</a:t>
            </a:r>
            <a:r>
              <a:rPr lang="ru-RU" sz="3200" dirty="0"/>
              <a:t> </a:t>
            </a:r>
            <a:r>
              <a:rPr lang="ru-RU" sz="3200" dirty="0" smtClean="0"/>
              <a:t>психокорекційного </a:t>
            </a:r>
            <a:r>
              <a:rPr lang="ru-RU" sz="3200" dirty="0" err="1" smtClean="0"/>
              <a:t>процесу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4200" dirty="0" err="1"/>
              <a:t>Психокорекція</a:t>
            </a:r>
            <a:r>
              <a:rPr lang="ru-RU" sz="4200" dirty="0"/>
              <a:t> </a:t>
            </a:r>
            <a:r>
              <a:rPr lang="ru-RU" sz="4200" dirty="0" err="1"/>
              <a:t>орієнтована</a:t>
            </a:r>
            <a:r>
              <a:rPr lang="ru-RU" sz="4200" dirty="0"/>
              <a:t> на </a:t>
            </a:r>
            <a:r>
              <a:rPr lang="ru-RU" sz="4200" dirty="0" err="1"/>
              <a:t>клінічно</a:t>
            </a:r>
            <a:r>
              <a:rPr lang="ru-RU" sz="4200" dirty="0"/>
              <a:t> </a:t>
            </a:r>
            <a:r>
              <a:rPr lang="ru-RU" sz="4200" dirty="0" err="1"/>
              <a:t>здорову</a:t>
            </a:r>
            <a:r>
              <a:rPr lang="ru-RU" sz="4200" dirty="0"/>
              <a:t> </a:t>
            </a:r>
            <a:r>
              <a:rPr lang="ru-RU" sz="4200" dirty="0" err="1" smtClean="0"/>
              <a:t>особистість</a:t>
            </a:r>
            <a:r>
              <a:rPr lang="ru-RU" sz="4200" dirty="0" smtClean="0"/>
              <a:t>, </a:t>
            </a:r>
            <a:r>
              <a:rPr lang="ru-RU" sz="4200" dirty="0" err="1"/>
              <a:t>що</a:t>
            </a:r>
            <a:r>
              <a:rPr lang="ru-RU" sz="4200" dirty="0"/>
              <a:t> </a:t>
            </a:r>
            <a:r>
              <a:rPr lang="ru-RU" sz="4200" dirty="0" err="1" smtClean="0"/>
              <a:t>має</a:t>
            </a:r>
            <a:r>
              <a:rPr lang="ru-RU" sz="4200" dirty="0" smtClean="0"/>
              <a:t> </a:t>
            </a:r>
            <a:r>
              <a:rPr lang="ru-RU" sz="4200" dirty="0"/>
              <a:t>в </a:t>
            </a:r>
            <a:r>
              <a:rPr lang="ru-RU" sz="4200" dirty="0" err="1"/>
              <a:t>повсякденному</a:t>
            </a:r>
            <a:r>
              <a:rPr lang="ru-RU" sz="4200" dirty="0"/>
              <a:t> </a:t>
            </a:r>
            <a:r>
              <a:rPr lang="ru-RU" sz="4200" dirty="0" err="1"/>
              <a:t>житті</a:t>
            </a:r>
            <a:r>
              <a:rPr lang="ru-RU" sz="4200" dirty="0"/>
              <a:t> </a:t>
            </a:r>
            <a:r>
              <a:rPr lang="ru-RU" sz="4200" dirty="0" err="1"/>
              <a:t>психологічні</a:t>
            </a:r>
            <a:r>
              <a:rPr lang="ru-RU" sz="4200" dirty="0"/>
              <a:t> </a:t>
            </a:r>
            <a:r>
              <a:rPr lang="ru-RU" sz="4200" dirty="0" err="1"/>
              <a:t>труднощі</a:t>
            </a:r>
            <a:r>
              <a:rPr lang="ru-RU" sz="4200" dirty="0"/>
              <a:t>, </a:t>
            </a:r>
            <a:r>
              <a:rPr lang="ru-RU" sz="4200" dirty="0" err="1"/>
              <a:t>проблеми</a:t>
            </a:r>
            <a:r>
              <a:rPr lang="ru-RU" sz="4200" dirty="0"/>
              <a:t>, </a:t>
            </a:r>
            <a:r>
              <a:rPr lang="ru-RU" sz="4200" dirty="0" err="1"/>
              <a:t>скарги</a:t>
            </a:r>
            <a:r>
              <a:rPr lang="ru-RU" sz="4200" dirty="0"/>
              <a:t> невротичного характеру, а </a:t>
            </a:r>
            <a:r>
              <a:rPr lang="ru-RU" sz="4200" dirty="0" err="1"/>
              <a:t>також</a:t>
            </a:r>
            <a:r>
              <a:rPr lang="ru-RU" sz="4200" dirty="0"/>
              <a:t> на людей, </a:t>
            </a:r>
            <a:r>
              <a:rPr lang="ru-RU" sz="4200" dirty="0" err="1"/>
              <a:t>які</a:t>
            </a:r>
            <a:r>
              <a:rPr lang="ru-RU" sz="4200" dirty="0"/>
              <a:t> </a:t>
            </a:r>
            <a:r>
              <a:rPr lang="ru-RU" sz="4200" dirty="0" err="1"/>
              <a:t>почуваються</a:t>
            </a:r>
            <a:r>
              <a:rPr lang="ru-RU" sz="4200" dirty="0"/>
              <a:t> добре, </a:t>
            </a:r>
            <a:r>
              <a:rPr lang="ru-RU" sz="4200" dirty="0" err="1"/>
              <a:t>проте</a:t>
            </a:r>
            <a:r>
              <a:rPr lang="ru-RU" sz="4200" dirty="0"/>
              <a:t> </a:t>
            </a:r>
            <a:r>
              <a:rPr lang="ru-RU" sz="4200" dirty="0" err="1" smtClean="0"/>
              <a:t>бажають</a:t>
            </a:r>
            <a:r>
              <a:rPr lang="ru-RU" sz="4200" dirty="0" smtClean="0"/>
              <a:t> </a:t>
            </a:r>
            <a:r>
              <a:rPr lang="ru-RU" sz="4200" dirty="0" err="1"/>
              <a:t>змінити</a:t>
            </a:r>
            <a:r>
              <a:rPr lang="ru-RU" sz="4200" dirty="0"/>
              <a:t> </a:t>
            </a:r>
            <a:r>
              <a:rPr lang="ru-RU" sz="4200" dirty="0" err="1"/>
              <a:t>своє</a:t>
            </a:r>
            <a:r>
              <a:rPr lang="ru-RU" sz="4200" dirty="0"/>
              <a:t> </a:t>
            </a:r>
            <a:r>
              <a:rPr lang="ru-RU" sz="4200" dirty="0" err="1"/>
              <a:t>життя</a:t>
            </a:r>
            <a:r>
              <a:rPr lang="ru-RU" sz="4200" dirty="0"/>
              <a:t> </a:t>
            </a:r>
            <a:r>
              <a:rPr lang="ru-RU" sz="4200" dirty="0" err="1"/>
              <a:t>або</a:t>
            </a:r>
            <a:r>
              <a:rPr lang="ru-RU" sz="4200" dirty="0"/>
              <a:t> </a:t>
            </a:r>
            <a:r>
              <a:rPr lang="ru-RU" sz="4200" dirty="0" err="1"/>
              <a:t>ставлять</a:t>
            </a:r>
            <a:r>
              <a:rPr lang="ru-RU" sz="4200" dirty="0"/>
              <a:t> перед собою мету </a:t>
            </a:r>
            <a:r>
              <a:rPr lang="ru-RU" sz="4200" dirty="0" err="1"/>
              <a:t>розвитку</a:t>
            </a:r>
            <a:r>
              <a:rPr lang="ru-RU" sz="4200" dirty="0"/>
              <a:t> </a:t>
            </a:r>
            <a:r>
              <a:rPr lang="ru-RU" sz="4200" dirty="0" err="1"/>
              <a:t>особистості</a:t>
            </a:r>
            <a:r>
              <a:rPr lang="ru-RU" sz="4200" dirty="0"/>
              <a:t>.</a:t>
            </a:r>
          </a:p>
          <a:p>
            <a:r>
              <a:rPr lang="ru-RU" sz="4200" dirty="0" err="1"/>
              <a:t>Корекція</a:t>
            </a:r>
            <a:r>
              <a:rPr lang="ru-RU" sz="4200" dirty="0"/>
              <a:t> </a:t>
            </a:r>
            <a:r>
              <a:rPr lang="ru-RU" sz="4200" dirty="0" err="1"/>
              <a:t>орієнтується</a:t>
            </a:r>
            <a:r>
              <a:rPr lang="ru-RU" sz="4200" dirty="0"/>
              <a:t> на </a:t>
            </a:r>
            <a:r>
              <a:rPr lang="ru-RU" sz="4200" dirty="0" err="1"/>
              <a:t>здорові</a:t>
            </a:r>
            <a:r>
              <a:rPr lang="ru-RU" sz="4200" dirty="0"/>
              <a:t> </a:t>
            </a:r>
            <a:r>
              <a:rPr lang="ru-RU" sz="4200" dirty="0" err="1"/>
              <a:t>сторони</a:t>
            </a:r>
            <a:r>
              <a:rPr lang="ru-RU" sz="4200" dirty="0"/>
              <a:t> </a:t>
            </a:r>
            <a:r>
              <a:rPr lang="ru-RU" sz="4200" dirty="0" err="1"/>
              <a:t>особистості</a:t>
            </a:r>
            <a:r>
              <a:rPr lang="ru-RU" sz="4200" dirty="0"/>
              <a:t> </a:t>
            </a:r>
            <a:r>
              <a:rPr lang="ru-RU" sz="4200" dirty="0" err="1"/>
              <a:t>незалежно</a:t>
            </a:r>
            <a:r>
              <a:rPr lang="ru-RU" sz="4200" dirty="0"/>
              <a:t> </a:t>
            </a:r>
            <a:r>
              <a:rPr lang="ru-RU" sz="4200" dirty="0" err="1"/>
              <a:t>від</a:t>
            </a:r>
            <a:r>
              <a:rPr lang="ru-RU" sz="4200" dirty="0"/>
              <a:t> </a:t>
            </a:r>
            <a:r>
              <a:rPr lang="ru-RU" sz="4200" dirty="0" err="1"/>
              <a:t>ступеня</a:t>
            </a:r>
            <a:r>
              <a:rPr lang="ru-RU" sz="4200" dirty="0"/>
              <a:t> </a:t>
            </a:r>
            <a:r>
              <a:rPr lang="ru-RU" sz="4200" dirty="0" err="1"/>
              <a:t>порушення</a:t>
            </a:r>
            <a:r>
              <a:rPr lang="ru-RU" sz="4200" dirty="0"/>
              <a:t>.</a:t>
            </a:r>
          </a:p>
          <a:p>
            <a:r>
              <a:rPr lang="ru-RU" sz="4200" dirty="0"/>
              <a:t>В </a:t>
            </a:r>
            <a:r>
              <a:rPr lang="ru-RU" sz="4200" dirty="0" err="1"/>
              <a:t>психокорекції</a:t>
            </a:r>
            <a:r>
              <a:rPr lang="ru-RU" sz="4200" dirty="0"/>
              <a:t> </a:t>
            </a:r>
            <a:r>
              <a:rPr lang="ru-RU" sz="4200" dirty="0" err="1"/>
              <a:t>частіше</a:t>
            </a:r>
            <a:r>
              <a:rPr lang="ru-RU" sz="4200" dirty="0"/>
              <a:t> </a:t>
            </a:r>
            <a:r>
              <a:rPr lang="ru-RU" sz="4200" dirty="0" err="1"/>
              <a:t>орієнтуються</a:t>
            </a:r>
            <a:r>
              <a:rPr lang="ru-RU" sz="4200" dirty="0"/>
              <a:t> на </a:t>
            </a:r>
            <a:r>
              <a:rPr lang="ru-RU" sz="4200" dirty="0" err="1"/>
              <a:t>сьогодення</a:t>
            </a:r>
            <a:r>
              <a:rPr lang="ru-RU" sz="4200" dirty="0"/>
              <a:t> і </a:t>
            </a:r>
            <a:r>
              <a:rPr lang="ru-RU" sz="4200" dirty="0" err="1"/>
              <a:t>майбутнє</a:t>
            </a:r>
            <a:r>
              <a:rPr lang="ru-RU" sz="4200" dirty="0"/>
              <a:t> </a:t>
            </a:r>
            <a:r>
              <a:rPr lang="ru-RU" sz="4200" dirty="0" err="1"/>
              <a:t>клієнтів</a:t>
            </a:r>
            <a:r>
              <a:rPr lang="ru-RU" sz="4200" dirty="0"/>
              <a:t>.</a:t>
            </a:r>
          </a:p>
          <a:p>
            <a:r>
              <a:rPr lang="ru-RU" sz="4200" dirty="0" err="1"/>
              <a:t>Психокорекція</a:t>
            </a:r>
            <a:r>
              <a:rPr lang="ru-RU" sz="4200" dirty="0"/>
              <a:t> </a:t>
            </a:r>
            <a:r>
              <a:rPr lang="ru-RU" sz="4200" dirty="0" err="1"/>
              <a:t>зазвичай</a:t>
            </a:r>
            <a:r>
              <a:rPr lang="ru-RU" sz="4200" dirty="0"/>
              <a:t> </a:t>
            </a:r>
            <a:r>
              <a:rPr lang="ru-RU" sz="4200" dirty="0" err="1"/>
              <a:t>орієнтується</a:t>
            </a:r>
            <a:r>
              <a:rPr lang="ru-RU" sz="4200" dirty="0"/>
              <a:t> на </a:t>
            </a:r>
            <a:r>
              <a:rPr lang="ru-RU" sz="4200" dirty="0" err="1"/>
              <a:t>середньострокову</a:t>
            </a:r>
            <a:r>
              <a:rPr lang="ru-RU" sz="4200" dirty="0"/>
              <a:t> </a:t>
            </a:r>
            <a:r>
              <a:rPr lang="ru-RU" sz="4200" dirty="0" err="1"/>
              <a:t>допомогу</a:t>
            </a:r>
            <a:r>
              <a:rPr lang="ru-RU" sz="4200" dirty="0"/>
              <a:t> (на </a:t>
            </a:r>
            <a:r>
              <a:rPr lang="ru-RU" sz="4200" dirty="0" err="1"/>
              <a:t>відміну</a:t>
            </a:r>
            <a:r>
              <a:rPr lang="ru-RU" sz="4200" dirty="0"/>
              <a:t> </a:t>
            </a:r>
            <a:r>
              <a:rPr lang="ru-RU" sz="4200" dirty="0" err="1"/>
              <a:t>від</a:t>
            </a:r>
            <a:r>
              <a:rPr lang="ru-RU" sz="4200" dirty="0"/>
              <a:t> </a:t>
            </a:r>
            <a:r>
              <a:rPr lang="ru-RU" sz="4200" dirty="0" err="1"/>
              <a:t>короткострокової</a:t>
            </a:r>
            <a:r>
              <a:rPr lang="ru-RU" sz="4200" dirty="0"/>
              <a:t> - до 15 </a:t>
            </a:r>
            <a:r>
              <a:rPr lang="ru-RU" sz="4200" dirty="0" err="1"/>
              <a:t>зустрічей</a:t>
            </a:r>
            <a:r>
              <a:rPr lang="ru-RU" sz="4200" dirty="0"/>
              <a:t> - </a:t>
            </a:r>
            <a:r>
              <a:rPr lang="ru-RU" sz="4200" dirty="0" err="1"/>
              <a:t>допомоги</a:t>
            </a:r>
            <a:r>
              <a:rPr lang="ru-RU" sz="4200" dirty="0"/>
              <a:t> при </a:t>
            </a:r>
            <a:r>
              <a:rPr lang="ru-RU" sz="4200" dirty="0" err="1"/>
              <a:t>консультуванні</a:t>
            </a:r>
            <a:r>
              <a:rPr lang="ru-RU" sz="4200" dirty="0"/>
              <a:t> і </a:t>
            </a:r>
            <a:r>
              <a:rPr lang="ru-RU" sz="4200" dirty="0" err="1"/>
              <a:t>довгостроковій</a:t>
            </a:r>
            <a:r>
              <a:rPr lang="ru-RU" sz="4200" dirty="0"/>
              <a:t> - до </a:t>
            </a:r>
            <a:r>
              <a:rPr lang="ru-RU" sz="4200" dirty="0" err="1"/>
              <a:t>декількох</a:t>
            </a:r>
            <a:r>
              <a:rPr lang="ru-RU" sz="4200" dirty="0"/>
              <a:t> </a:t>
            </a:r>
            <a:r>
              <a:rPr lang="ru-RU" sz="4200" dirty="0" err="1"/>
              <a:t>років</a:t>
            </a:r>
            <a:r>
              <a:rPr lang="ru-RU" sz="4200" dirty="0"/>
              <a:t> - </a:t>
            </a:r>
            <a:r>
              <a:rPr lang="ru-RU" sz="4200" dirty="0" err="1"/>
              <a:t>допомоги</a:t>
            </a:r>
            <a:r>
              <a:rPr lang="ru-RU" sz="4200" dirty="0"/>
              <a:t> при </a:t>
            </a:r>
            <a:r>
              <a:rPr lang="ru-RU" sz="4200" dirty="0" err="1"/>
              <a:t>психотерапії</a:t>
            </a:r>
            <a:r>
              <a:rPr lang="ru-RU" sz="4200" dirty="0"/>
              <a:t>).</a:t>
            </a:r>
          </a:p>
          <a:p>
            <a:r>
              <a:rPr lang="ru-RU" sz="4200" dirty="0"/>
              <a:t>В </a:t>
            </a:r>
            <a:r>
              <a:rPr lang="ru-RU" sz="4200" dirty="0" err="1"/>
              <a:t>психокорекції</a:t>
            </a:r>
            <a:r>
              <a:rPr lang="ru-RU" sz="4200" dirty="0"/>
              <a:t> </a:t>
            </a:r>
            <a:r>
              <a:rPr lang="ru-RU" sz="4200" dirty="0" err="1" smtClean="0"/>
              <a:t>акцентується</a:t>
            </a:r>
            <a:r>
              <a:rPr lang="ru-RU" sz="4200" dirty="0" smtClean="0"/>
              <a:t> </a:t>
            </a:r>
            <a:r>
              <a:rPr lang="ru-RU" sz="4200" dirty="0" err="1" smtClean="0"/>
              <a:t>увага</a:t>
            </a:r>
            <a:r>
              <a:rPr lang="ru-RU" sz="4200" dirty="0" smtClean="0"/>
              <a:t> на </a:t>
            </a:r>
            <a:r>
              <a:rPr lang="ru-RU" sz="4200" dirty="0" err="1" smtClean="0"/>
              <a:t>ціннісному</a:t>
            </a:r>
            <a:r>
              <a:rPr lang="ru-RU" sz="4200" dirty="0" smtClean="0"/>
              <a:t> </a:t>
            </a:r>
            <a:r>
              <a:rPr lang="ru-RU" sz="4200" dirty="0" err="1" smtClean="0"/>
              <a:t>внесоку</a:t>
            </a:r>
            <a:r>
              <a:rPr lang="ru-RU" sz="4200" dirty="0" smtClean="0"/>
              <a:t> </a:t>
            </a:r>
            <a:r>
              <a:rPr lang="ru-RU" sz="4200" dirty="0" err="1" smtClean="0"/>
              <a:t>особистості</a:t>
            </a:r>
            <a:r>
              <a:rPr lang="ru-RU" sz="4200" dirty="0" smtClean="0"/>
              <a:t> </a:t>
            </a:r>
            <a:r>
              <a:rPr lang="ru-RU" sz="4200" dirty="0"/>
              <a:t>психолога, </a:t>
            </a:r>
            <a:r>
              <a:rPr lang="ru-RU" sz="4200" dirty="0" err="1"/>
              <a:t>хоча</a:t>
            </a:r>
            <a:r>
              <a:rPr lang="ru-RU" sz="4200" dirty="0"/>
              <a:t> </a:t>
            </a:r>
            <a:r>
              <a:rPr lang="ru-RU" sz="4200" dirty="0" err="1" smtClean="0"/>
              <a:t>недоречним</a:t>
            </a:r>
            <a:r>
              <a:rPr lang="ru-RU" sz="4200" dirty="0" smtClean="0"/>
              <a:t> є </a:t>
            </a:r>
            <a:r>
              <a:rPr lang="ru-RU" sz="4200" dirty="0" err="1" smtClean="0"/>
              <a:t>нав'язування</a:t>
            </a:r>
            <a:r>
              <a:rPr lang="ru-RU" sz="4200" dirty="0" smtClean="0"/>
              <a:t> </a:t>
            </a:r>
            <a:r>
              <a:rPr lang="ru-RU" sz="4200" dirty="0" err="1"/>
              <a:t>певних</a:t>
            </a:r>
            <a:r>
              <a:rPr lang="ru-RU" sz="4200" dirty="0"/>
              <a:t> </a:t>
            </a:r>
            <a:r>
              <a:rPr lang="ru-RU" sz="4200" dirty="0" err="1"/>
              <a:t>цінностей</a:t>
            </a:r>
            <a:r>
              <a:rPr lang="ru-RU" sz="4200" dirty="0"/>
              <a:t> </a:t>
            </a:r>
            <a:r>
              <a:rPr lang="ru-RU" sz="4200" dirty="0" err="1" smtClean="0"/>
              <a:t>клієнту</a:t>
            </a:r>
            <a:r>
              <a:rPr lang="ru-RU" sz="4200" dirty="0" smtClean="0"/>
              <a:t>.</a:t>
            </a:r>
            <a:endParaRPr lang="ru-RU" sz="4200" dirty="0"/>
          </a:p>
          <a:p>
            <a:r>
              <a:rPr lang="ru-RU" sz="4200" dirty="0" err="1"/>
              <a:t>Психокорекційні</a:t>
            </a:r>
            <a:r>
              <a:rPr lang="ru-RU" sz="4200" dirty="0"/>
              <a:t> </a:t>
            </a:r>
            <a:r>
              <a:rPr lang="ru-RU" sz="4200" dirty="0" err="1"/>
              <a:t>впливи</a:t>
            </a:r>
            <a:r>
              <a:rPr lang="ru-RU" sz="4200" dirty="0"/>
              <a:t> </a:t>
            </a:r>
            <a:r>
              <a:rPr lang="ru-RU" sz="4200" dirty="0" err="1"/>
              <a:t>спрямовані</a:t>
            </a:r>
            <a:r>
              <a:rPr lang="ru-RU" sz="4200" dirty="0"/>
              <a:t> на </a:t>
            </a:r>
            <a:r>
              <a:rPr lang="ru-RU" sz="4200" dirty="0" err="1"/>
              <a:t>зміну</a:t>
            </a:r>
            <a:r>
              <a:rPr lang="ru-RU" sz="4200" dirty="0"/>
              <a:t> </a:t>
            </a:r>
            <a:r>
              <a:rPr lang="ru-RU" sz="4200" dirty="0" err="1"/>
              <a:t>поведінки</a:t>
            </a:r>
            <a:r>
              <a:rPr lang="ru-RU" sz="4200" dirty="0"/>
              <a:t> і </a:t>
            </a:r>
            <a:r>
              <a:rPr lang="ru-RU" sz="4200" dirty="0" err="1"/>
              <a:t>розвиток</a:t>
            </a:r>
            <a:r>
              <a:rPr lang="ru-RU" sz="4200" dirty="0"/>
              <a:t> </a:t>
            </a:r>
            <a:r>
              <a:rPr lang="ru-RU" sz="4200" dirty="0" err="1"/>
              <a:t>особистості</a:t>
            </a:r>
            <a:r>
              <a:rPr lang="ru-RU" sz="4200" dirty="0"/>
              <a:t> </a:t>
            </a:r>
            <a:r>
              <a:rPr lang="ru-RU" sz="4200" dirty="0" err="1"/>
              <a:t>клієнта</a:t>
            </a:r>
            <a:r>
              <a:rPr lang="ru-RU" sz="4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218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843</Words>
  <Application>Microsoft Office PowerPoint</Application>
  <PresentationFormat>Экран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Соціальні моделі психокорекційної роботи</vt:lpstr>
      <vt:lpstr>ПЛАН</vt:lpstr>
      <vt:lpstr>Психологічна культура </vt:lpstr>
      <vt:lpstr>Компоненти психологічної культури</vt:lpstr>
      <vt:lpstr>Напрями (етапи) психологічної допомоги</vt:lpstr>
      <vt:lpstr>Презентация PowerPoint</vt:lpstr>
      <vt:lpstr>На думку Р.С. Немова, різниця між поняттями "психотерапія" і "психокорекція" полягає в наступному:</vt:lpstr>
      <vt:lpstr>Презентация PowerPoint</vt:lpstr>
      <vt:lpstr>Специфічні риси психокорекційного процесу</vt:lpstr>
      <vt:lpstr>Людей, які звертаються за допомогою до психотерапевта, зазвичай називають хворими або пацієнтами, а тих, хто потребує тільки  корекційної допомоги, називають клієнтами.</vt:lpstr>
      <vt:lpstr>2. Види психокорекції</vt:lpstr>
      <vt:lpstr>За змістом розрізняють корекцію: </vt:lpstr>
      <vt:lpstr>За формою роботи з клієнтом розрізняють корекцію:</vt:lpstr>
      <vt:lpstr>Презентация PowerPoint</vt:lpstr>
      <vt:lpstr>За тривалістю:</vt:lpstr>
      <vt:lpstr>За масштабом вирішуваних завдань розрізняють психокорекцію:</vt:lpstr>
      <vt:lpstr>Психокорекційна ситуація включає  5 основних елементів:</vt:lpstr>
      <vt:lpstr>Принципи психокорекційної роботи </vt:lpstr>
      <vt:lpstr>Основні напрямки та області постановки корекційних цілей: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моделі психокорекційної роботи</dc:title>
  <dc:creator>user</dc:creator>
  <cp:lastModifiedBy>user</cp:lastModifiedBy>
  <cp:revision>21</cp:revision>
  <dcterms:created xsi:type="dcterms:W3CDTF">2017-09-04T13:54:27Z</dcterms:created>
  <dcterms:modified xsi:type="dcterms:W3CDTF">2020-09-19T17:54:16Z</dcterms:modified>
</cp:coreProperties>
</file>