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2" r:id="rId7"/>
    <p:sldId id="260" r:id="rId8"/>
    <p:sldId id="267" r:id="rId9"/>
    <p:sldId id="268" r:id="rId10"/>
    <p:sldId id="261" r:id="rId11"/>
    <p:sldId id="264" r:id="rId12"/>
    <p:sldId id="265" r:id="rId13"/>
    <p:sldId id="269" r:id="rId14"/>
    <p:sldId id="270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8" d="100"/>
          <a:sy n="58" d="100"/>
        </p:scale>
        <p:origin x="-1140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49BA81-09DB-8CAA-9AFB-7DA95BD3B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AB6E528-ED86-46EE-63A0-8FE25CFB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872012-16A0-0158-B10E-6D3B25703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4F3432A-8F9A-86F0-7332-4A3FE9DFB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05F8A1-31C1-A028-8708-18797DA9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6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70299B-8537-29C0-00B2-737E7871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78B1F63-6C8D-900C-5A5E-F47D6E31B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779CED3-225B-2C64-6E29-672A9125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C8EF1C-9EB6-AFA0-05F7-71D2DC24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B69822-2969-7C17-C7F7-3BACBEF0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6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292041A-224C-118E-B57B-75C9701D3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C3266CD-CBE9-6995-AAC3-E28B73E16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32EAD4-0872-599B-FE20-23A7385D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5280374-3C86-76F9-D2B0-7653A245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CC4DD9-E105-2255-16B5-2B865720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3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D14B92-CB36-0194-BC00-9250B288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4D6E4F-EC71-AA62-B283-7CC7DA876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2A7381B-9274-7836-7276-7989A0AE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9B561D-C732-C256-B561-D2C8980C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FF7C87-0FE4-4139-AE07-F5D7D729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1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66CA4CB-DFB7-930A-5987-5E0C8B27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92E184B-0107-448C-2030-89FB319AA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D5F7AC-52D1-995F-0D23-08DA7D4E1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4D16751-8606-6E4C-6498-198C858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DD5B23-8732-DDFC-CBB3-BAEE8A2D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83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763555-5E51-9405-67F5-E4581730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3D3531E-67F7-1ECE-8653-CC6F14208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D071DE8-FAFE-7FEA-195A-3B787B254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AFCA1F2-1D01-6166-0825-8D437FC4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98FEAC-60A8-96B6-4EBB-BEFF6B25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73696BA-C3C6-F70A-0359-E994D373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87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61D4EA-AE9D-6271-12E6-E89AB65B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3799A4B-9C08-B205-068E-10A2C0840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15BE229-D2BC-2256-173C-06CFFBBDE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A788F56-63DD-6F4F-6FB0-695613176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0235177-832F-8432-9CE1-DAE4E8BBA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7642C6C-ED71-FA71-6753-4334CDF9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1114BC3-25F7-F99D-0B00-E9FBB488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D88EE91-3F4B-DF03-9603-B7113589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2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FD3AEF-D898-0E30-0E48-15EB4F75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C269620-C8D2-4687-7133-8E1C0963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7906F40-FC6F-2596-5FF9-26F06E6DD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57401B2-DB82-1A2F-8588-1F877A73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720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4C96BDAD-F08F-C3B8-DE4F-BF9114CDF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13C2E29-10D0-8575-76C9-22A3CF4DE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7FF4927-F058-E2FA-B144-4C06DB1D3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34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F9F6B4-A88E-47A5-2020-5DE3AA96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501FFD8-6C48-3D5B-97B3-B4EE6745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65464EB-8738-859B-6987-FB48DFC1D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1D3F03F-1E34-4D6D-2B96-6C68DB5D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1F05F12-6C0A-D024-A978-C0251F53B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A5EEF6C-C368-9666-0688-F6F02F18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0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740315-1281-F5C1-72C5-B446FC39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46EE47A-2EB8-4E10-9632-548B6D46C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E38028D-886D-1F25-F596-EDDF1CD80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5CE12A2-A7B4-9058-862C-4B512BC73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25DCBAC-3148-FA6E-53DA-69820E44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593070F-2C67-DF48-E261-79E99DC6E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1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06CC72-92FD-B391-23C6-6052EDF9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3FD53C7-47C8-2272-BDC2-5E97FFA50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4F81862-1D5B-A8CC-6648-E8AB0C5B8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69AEF-9493-484E-AC82-B49DE031F2A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BBB256-9E54-37C5-E69B-D29A9E050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9EB51C-21A3-36C3-42B2-26A7B7690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250A-42EE-4FA1-AFF4-C827964CA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00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aHQholvIX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XLo59qclSA&amp;t=79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ABAEDE-81C8-AFC7-DD11-828B9EA43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629" y="0"/>
            <a:ext cx="11910950" cy="1068779"/>
          </a:xfrm>
        </p:spPr>
        <p:txBody>
          <a:bodyPr>
            <a:normAutofit/>
          </a:bodyPr>
          <a:lstStyle/>
          <a:p>
            <a:r>
              <a:rPr lang="fr-CA" sz="3200" dirty="0">
                <a:latin typeface="Cambria" panose="02040503050406030204" pitchFamily="18" charset="0"/>
                <a:ea typeface="Cambria" panose="02040503050406030204" pitchFamily="18" charset="0"/>
              </a:rPr>
              <a:t>Devoir à contrôler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7CED79C-9A18-3680-E25A-25F491195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29" y="1171977"/>
            <a:ext cx="11910950" cy="5501955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https://www.youtube.com/watch?v=RaHQholvIXk</a:t>
            </a:r>
            <a:endParaRPr lang="en-US" sz="3200" dirty="0"/>
          </a:p>
          <a:p>
            <a:endParaRPr lang="en-US" sz="3200" dirty="0"/>
          </a:p>
          <a:p>
            <a:r>
              <a:rPr lang="fr-FR" sz="3200" b="1" dirty="0">
                <a:solidFill>
                  <a:srgbClr val="0F0F0F"/>
                </a:solidFill>
                <a:latin typeface="YouTube Sans"/>
              </a:rPr>
              <a:t>« </a:t>
            </a:r>
            <a:r>
              <a:rPr lang="fr-FR" sz="3200" b="1" i="0" dirty="0">
                <a:solidFill>
                  <a:srgbClr val="0F0F0F"/>
                </a:solidFill>
                <a:effectLst/>
                <a:latin typeface="YouTube Sans"/>
              </a:rPr>
              <a:t>La construction du Louvre en 3D »</a:t>
            </a:r>
          </a:p>
          <a:p>
            <a:endParaRPr lang="fr-FR" sz="3200" b="1" dirty="0">
              <a:solidFill>
                <a:srgbClr val="0F0F0F"/>
              </a:solidFill>
              <a:latin typeface="YouTube Sans"/>
            </a:endParaRPr>
          </a:p>
          <a:p>
            <a:r>
              <a:rPr lang="fr-FR" sz="3200" b="1" dirty="0">
                <a:solidFill>
                  <a:srgbClr val="0F0F0F"/>
                </a:solidFill>
                <a:latin typeface="YouTube Sans"/>
              </a:rPr>
              <a:t>Vidéo à visionner.</a:t>
            </a:r>
          </a:p>
          <a:p>
            <a:r>
              <a:rPr lang="fr-FR" sz="3200" b="1" i="0" dirty="0">
                <a:solidFill>
                  <a:srgbClr val="0F0F0F"/>
                </a:solidFill>
                <a:effectLst/>
                <a:latin typeface="YouTube Sans"/>
              </a:rPr>
              <a:t>Dresser le vocabulaire thématique</a:t>
            </a:r>
          </a:p>
          <a:p>
            <a:r>
              <a:rPr lang="fr-FR" sz="3200" b="1" dirty="0">
                <a:solidFill>
                  <a:srgbClr val="0F0F0F"/>
                </a:solidFill>
                <a:latin typeface="YouTube Sans"/>
              </a:rPr>
              <a:t>Préparez la conversation sur le Louvre.</a:t>
            </a:r>
            <a:endParaRPr lang="fr-FR" sz="3200" b="1" i="0" dirty="0">
              <a:solidFill>
                <a:srgbClr val="0F0F0F"/>
              </a:solidFill>
              <a:effectLst/>
              <a:latin typeface="YouTube San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33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1EB85-7443-7620-5A57-F7B455DE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42505"/>
            <a:ext cx="11851574" cy="1187531"/>
          </a:xfrm>
        </p:spPr>
        <p:txBody>
          <a:bodyPr>
            <a:normAutofit/>
          </a:bodyPr>
          <a:lstStyle/>
          <a:p>
            <a:pPr algn="ctr"/>
            <a:r>
              <a:rPr lang="fr-CA" sz="3200" b="1" dirty="0">
                <a:latin typeface="Cambria" panose="02040503050406030204" pitchFamily="18" charset="0"/>
                <a:ea typeface="Cambria" panose="02040503050406030204" pitchFamily="18" charset="0"/>
              </a:rPr>
              <a:t>La thèse: La pyramide à côté du Louvre crée la désharmonie 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20FD09-4D01-2A09-F606-07FF5CAAF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330036"/>
            <a:ext cx="11851574" cy="5385459"/>
          </a:xfrm>
        </p:spPr>
        <p:txBody>
          <a:bodyPr/>
          <a:lstStyle/>
          <a:p>
            <a:pPr marL="0" indent="0" algn="ctr">
              <a:buNone/>
            </a:pPr>
            <a:endParaRPr lang="fr-CA" dirty="0"/>
          </a:p>
          <a:p>
            <a:pPr marL="0" indent="0" algn="ctr">
              <a:buNone/>
            </a:pPr>
            <a:r>
              <a:rPr lang="fr-CA" sz="3200" b="1" dirty="0">
                <a:latin typeface="Cambria" panose="02040503050406030204" pitchFamily="18" charset="0"/>
                <a:ea typeface="Cambria" panose="02040503050406030204" pitchFamily="18" charset="0"/>
              </a:rPr>
              <a:t>Formulez votre opinion argumentative</a:t>
            </a:r>
          </a:p>
          <a:p>
            <a:pPr marL="0" indent="0">
              <a:buNone/>
            </a:pPr>
            <a:endParaRPr lang="fr-CA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sz="3200" b="1" dirty="0">
                <a:latin typeface="Cambria" panose="02040503050406030204" pitchFamily="18" charset="0"/>
                <a:ea typeface="Cambria" panose="02040503050406030204" pitchFamily="18" charset="0"/>
              </a:rPr>
              <a:t>J’ étaye (soutient) l’opinion parce que...</a:t>
            </a:r>
          </a:p>
          <a:p>
            <a:pPr marL="0" indent="0">
              <a:buNone/>
            </a:pPr>
            <a:endParaRPr lang="fr-CA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fr-CA" sz="3200" b="1" dirty="0">
                <a:latin typeface="Cambria" panose="02040503050406030204" pitchFamily="18" charset="0"/>
                <a:ea typeface="Cambria" panose="02040503050406030204" pitchFamily="18" charset="0"/>
              </a:rPr>
              <a:t>Je réfute (refuse) l’opinion parce que...</a:t>
            </a:r>
          </a:p>
          <a:p>
            <a:pPr>
              <a:buFont typeface="Wingdings" panose="05000000000000000000" pitchFamily="2" charset="2"/>
              <a:buChar char="v"/>
            </a:pPr>
            <a:endParaRPr lang="fr-CA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fr-CA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79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2EA1D7-41BE-3AD7-3C5C-F9999284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484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Émancipation des femmes dans la société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Jeune fille, voici comment devenir un leader et briller dans la vie">
            <a:hlinkClick r:id="" action="ppaction://media"/>
            <a:extLst>
              <a:ext uri="{FF2B5EF4-FFF2-40B4-BE49-F238E27FC236}">
                <a16:creationId xmlns="" xmlns:a16="http://schemas.microsoft.com/office/drawing/2014/main" id="{78475E33-476B-0758-1EB9-2DBFE7CC24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9204" y="1469204"/>
            <a:ext cx="8722760" cy="4707759"/>
          </a:xfrm>
        </p:spPr>
      </p:pic>
    </p:spTree>
    <p:extLst>
      <p:ext uri="{BB962C8B-B14F-4D97-AF65-F5344CB8AC3E}">
        <p14:creationId xmlns:p14="http://schemas.microsoft.com/office/powerpoint/2010/main" val="140594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B73626-772D-2961-F986-1F6E5751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87" y="1"/>
            <a:ext cx="11222182" cy="1211282"/>
          </a:xfrm>
        </p:spPr>
        <p:txBody>
          <a:bodyPr>
            <a:normAutofit/>
          </a:bodyPr>
          <a:lstStyle/>
          <a:p>
            <a:pPr algn="ctr"/>
            <a:r>
              <a:rPr lang="fr-CA" sz="3200" i="1" dirty="0">
                <a:latin typeface="Cambria" panose="02040503050406030204" pitchFamily="18" charset="0"/>
                <a:ea typeface="Cambria" panose="02040503050406030204" pitchFamily="18" charset="0"/>
              </a:rPr>
              <a:t>La mode française</a:t>
            </a:r>
            <a:br>
              <a:rPr lang="fr-CA" sz="3200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r-CA" sz="3200" i="1" dirty="0">
                <a:latin typeface="Cambria" panose="02040503050406030204" pitchFamily="18" charset="0"/>
                <a:ea typeface="Cambria" panose="02040503050406030204" pitchFamily="18" charset="0"/>
              </a:rPr>
              <a:t>La promenade pour un objet d’exception</a:t>
            </a:r>
            <a:endParaRPr lang="ru-RU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ourquoi la mode française est-elle la meilleure du monde Explications - Fashion">
            <a:hlinkClick r:id="" action="ppaction://media"/>
            <a:extLst>
              <a:ext uri="{FF2B5EF4-FFF2-40B4-BE49-F238E27FC236}">
                <a16:creationId xmlns="" xmlns:a16="http://schemas.microsoft.com/office/drawing/2014/main" id="{645B8096-82FA-2AB3-7547-2560C52552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149" y="1211283"/>
            <a:ext cx="11366420" cy="5521305"/>
          </a:xfrm>
        </p:spPr>
      </p:pic>
    </p:spTree>
    <p:extLst>
      <p:ext uri="{BB962C8B-B14F-4D97-AF65-F5344CB8AC3E}">
        <p14:creationId xmlns:p14="http://schemas.microsoft.com/office/powerpoint/2010/main" val="158596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C07EA6-0685-C5B0-DC85-E8AD8461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3"/>
            <a:ext cx="10515600" cy="1037689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La langue parlée en France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Francophonie_ Le français, une langue bien vivante et en évolution">
            <a:hlinkClick r:id="" action="ppaction://media"/>
            <a:extLst>
              <a:ext uri="{FF2B5EF4-FFF2-40B4-BE49-F238E27FC236}">
                <a16:creationId xmlns="" xmlns:a16="http://schemas.microsoft.com/office/drawing/2014/main" id="{5762A295-C027-CE59-EEFE-B051C31E17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191802"/>
            <a:ext cx="9688530" cy="4985161"/>
          </a:xfrm>
        </p:spPr>
      </p:pic>
    </p:spTree>
    <p:extLst>
      <p:ext uri="{BB962C8B-B14F-4D97-AF65-F5344CB8AC3E}">
        <p14:creationId xmlns:p14="http://schemas.microsoft.com/office/powerpoint/2010/main" val="33725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29B1C8-8848-AA5D-AEC3-D5213F0FB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Mode - Le chic à la française">
            <a:hlinkClick r:id="" action="ppaction://media"/>
            <a:extLst>
              <a:ext uri="{FF2B5EF4-FFF2-40B4-BE49-F238E27FC236}">
                <a16:creationId xmlns="" xmlns:a16="http://schemas.microsoft.com/office/drawing/2014/main" id="{1BFFBCE5-2140-D778-1FB9-77E5549423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160" y="1006868"/>
            <a:ext cx="10860640" cy="5170096"/>
          </a:xfrm>
        </p:spPr>
      </p:pic>
    </p:spTree>
    <p:extLst>
      <p:ext uri="{BB962C8B-B14F-4D97-AF65-F5344CB8AC3E}">
        <p14:creationId xmlns:p14="http://schemas.microsoft.com/office/powerpoint/2010/main" val="41794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42DBDE-4484-17A9-1999-38F2F449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4" y="1"/>
            <a:ext cx="12049496" cy="1306285"/>
          </a:xfrm>
        </p:spPr>
        <p:txBody>
          <a:bodyPr/>
          <a:lstStyle/>
          <a:p>
            <a:pPr algn="ctr"/>
            <a:r>
              <a:rPr lang="fr-CA" dirty="0"/>
              <a:t>Devoir pour la fois prochaine le 19.10.23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BF05422-C1D4-055E-D37F-2CACA6EA9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1306286"/>
            <a:ext cx="11906992" cy="539139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2400" b="1" u="sng" kern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https://www.youtube.com/watch?v=lXLo59qclSA&amp;t=79s</a:t>
            </a:r>
            <a:endParaRPr lang="fr-CA" sz="2400" b="1" u="sng" kern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2400" b="1" kern="1800" dirty="0">
                <a:solidFill>
                  <a:srgbClr val="03030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Étudiants étrangers : le choix de la France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1. Visionner l’émission mentionnée ci-dessus</a:t>
            </a:r>
          </a:p>
          <a:p>
            <a:pPr marL="0" indent="0">
              <a:buNone/>
            </a:pPr>
            <a:r>
              <a:rPr lang="fr-CA" dirty="0"/>
              <a:t>2.  Dresser le vocabulaire thématique </a:t>
            </a:r>
            <a:r>
              <a:rPr lang="fr-CA" dirty="0" smtClean="0"/>
              <a:t>(15 </a:t>
            </a:r>
            <a:r>
              <a:rPr lang="fr-CA" dirty="0"/>
              <a:t>mots, expresssions)</a:t>
            </a:r>
          </a:p>
          <a:p>
            <a:pPr marL="0" indent="0">
              <a:buNone/>
            </a:pPr>
            <a:r>
              <a:rPr lang="fr-CA" dirty="0"/>
              <a:t>3. Faites le plan de la discussion du thème </a:t>
            </a:r>
          </a:p>
          <a:p>
            <a:pPr marL="0" indent="0">
              <a:buNone/>
            </a:pPr>
            <a:r>
              <a:rPr lang="fr-CA" dirty="0"/>
              <a:t>4. Préparez votre résumé </a:t>
            </a:r>
            <a:r>
              <a:rPr lang="fr-CA" dirty="0" smtClean="0"/>
              <a:t>argumenté (20 </a:t>
            </a:r>
            <a:r>
              <a:rPr lang="fr-CA" dirty="0"/>
              <a:t>phrases au moins)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154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E10D39-616D-2C8A-B7D0-5A79515CF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1"/>
            <a:ext cx="12109807" cy="1068778"/>
          </a:xfrm>
        </p:spPr>
        <p:txBody>
          <a:bodyPr>
            <a:normAutofit/>
          </a:bodyPr>
          <a:lstStyle/>
          <a:p>
            <a:pPr algn="ctr"/>
            <a:r>
              <a:rPr lang="fr-CA" sz="3200" dirty="0">
                <a:latin typeface="Cambria" panose="02040503050406030204" pitchFamily="18" charset="0"/>
                <a:ea typeface="Cambria" panose="02040503050406030204" pitchFamily="18" charset="0"/>
              </a:rPr>
              <a:t>Notez les noms des résidents du Louvre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Le Louvre _ 800 ans d'histoire">
            <a:hlinkClick r:id="" action="ppaction://media"/>
            <a:extLst>
              <a:ext uri="{FF2B5EF4-FFF2-40B4-BE49-F238E27FC236}">
                <a16:creationId xmlns="" xmlns:a16="http://schemas.microsoft.com/office/drawing/2014/main" id="{134EA89F-D2B9-D389-2856-571495766E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112" y="1068388"/>
            <a:ext cx="11866652" cy="5789612"/>
          </a:xfrm>
        </p:spPr>
      </p:pic>
    </p:spTree>
    <p:extLst>
      <p:ext uri="{BB962C8B-B14F-4D97-AF65-F5344CB8AC3E}">
        <p14:creationId xmlns:p14="http://schemas.microsoft.com/office/powerpoint/2010/main" val="141742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E8E3B2-6EC0-F22B-84EC-73A21D3D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1309"/>
          </a:xfrm>
        </p:spPr>
        <p:txBody>
          <a:bodyPr>
            <a:normAutofit fontScale="90000"/>
          </a:bodyPr>
          <a:lstStyle/>
          <a:p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Marquez les changements dans la construction du Louvre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2D25361-771A-88D8-ECE1-6526DB883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22" y="654982"/>
            <a:ext cx="11757916" cy="17110019"/>
          </a:xfrm>
        </p:spPr>
        <p:txBody>
          <a:bodyPr>
            <a:normAutofit/>
          </a:bodyPr>
          <a:lstStyle/>
          <a:p>
            <a:r>
              <a:rPr lang="fr-CA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fr-CA" b="1" dirty="0">
                <a:latin typeface="Cambria" panose="02040503050406030204" pitchFamily="18" charset="0"/>
                <a:ea typeface="Cambria" panose="02040503050406030204" pitchFamily="18" charset="0"/>
              </a:rPr>
              <a:t>Philipe Auguste (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1190)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Charles V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François Ier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Henri II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 Henri III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Catherine de Medicis     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Henri IV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Louis XIII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Louis XIV                                     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Napoléon I </a:t>
            </a:r>
          </a:p>
          <a:p>
            <a:r>
              <a:rPr lang="fr-FR" b="1" dirty="0">
                <a:latin typeface="Cambria" panose="02040503050406030204" pitchFamily="18" charset="0"/>
                <a:ea typeface="Cambria" panose="02040503050406030204" pitchFamily="18" charset="0"/>
              </a:rPr>
              <a:t>Napoléon III</a:t>
            </a:r>
            <a:endParaRPr lang="fr-CA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Illustration.">
            <a:extLst>
              <a:ext uri="{FF2B5EF4-FFF2-40B4-BE49-F238E27FC236}">
                <a16:creationId xmlns="" xmlns:a16="http://schemas.microsoft.com/office/drawing/2014/main" id="{EE319354-EB9E-C887-AEE7-9F449AAE8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09" y="541942"/>
            <a:ext cx="1851062" cy="24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les V (Holy Roman Emperor) - On This Day">
            <a:extLst>
              <a:ext uri="{FF2B5EF4-FFF2-40B4-BE49-F238E27FC236}">
                <a16:creationId xmlns="" xmlns:a16="http://schemas.microsoft.com/office/drawing/2014/main" id="{723FB631-3500-E880-8A9C-97DC04A59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754" y="611310"/>
            <a:ext cx="1541124" cy="218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ançois Ier, roi de France - Histoire analysée en images et ...">
            <a:extLst>
              <a:ext uri="{FF2B5EF4-FFF2-40B4-BE49-F238E27FC236}">
                <a16:creationId xmlns="" xmlns:a16="http://schemas.microsoft.com/office/drawing/2014/main" id="{7BCFDFC3-0012-616E-7A07-846E3855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02" y="611310"/>
            <a:ext cx="1671264" cy="22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="" xmlns:a16="http://schemas.microsoft.com/office/drawing/2014/main" id="{99735F47-3977-2E50-C28B-E9B52AE9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08" y="541942"/>
            <a:ext cx="2160999" cy="221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round-breaking” discovery of rare portrait of Henri III ...">
            <a:extLst>
              <a:ext uri="{FF2B5EF4-FFF2-40B4-BE49-F238E27FC236}">
                <a16:creationId xmlns="" xmlns:a16="http://schemas.microsoft.com/office/drawing/2014/main" id="{CEE73553-CE1E-71FF-63FD-0AE6CD42F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85" y="3074541"/>
            <a:ext cx="2006885" cy="17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626 Catherine De Medicis Images, Stock Photos &amp; Vectors ...">
            <a:extLst>
              <a:ext uri="{FF2B5EF4-FFF2-40B4-BE49-F238E27FC236}">
                <a16:creationId xmlns="" xmlns:a16="http://schemas.microsoft.com/office/drawing/2014/main" id="{3D7DD222-A927-42E3-82A2-A40CFE1D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02" y="2917863"/>
            <a:ext cx="1851062" cy="19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ouis XIV - Brother, Spouse &amp; Accomplishments">
            <a:extLst>
              <a:ext uri="{FF2B5EF4-FFF2-40B4-BE49-F238E27FC236}">
                <a16:creationId xmlns="" xmlns:a16="http://schemas.microsoft.com/office/drawing/2014/main" id="{6B8CE8AC-51F2-BBCD-CA3D-44AC43F49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64" y="4936746"/>
            <a:ext cx="2121613" cy="19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Napoleon Crossing the Alps - Wikipedia">
            <a:extLst>
              <a:ext uri="{FF2B5EF4-FFF2-40B4-BE49-F238E27FC236}">
                <a16:creationId xmlns="" xmlns:a16="http://schemas.microsoft.com/office/drawing/2014/main" id="{E60E72AE-FB51-69BB-953B-00FC1539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77" y="4926460"/>
            <a:ext cx="2678981" cy="19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Napoleon III - Facts, Significance &amp; Life">
            <a:extLst>
              <a:ext uri="{FF2B5EF4-FFF2-40B4-BE49-F238E27FC236}">
                <a16:creationId xmlns="" xmlns:a16="http://schemas.microsoft.com/office/drawing/2014/main" id="{843A8FE7-44B6-3861-E567-CBE83E047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897" y="4936746"/>
            <a:ext cx="2678981" cy="18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enri IV (roi de France) — Wikipédia">
            <a:extLst>
              <a:ext uri="{FF2B5EF4-FFF2-40B4-BE49-F238E27FC236}">
                <a16:creationId xmlns="" xmlns:a16="http://schemas.microsoft.com/office/drawing/2014/main" id="{E0897C8D-CF64-6AAB-D0A5-633E2757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649" y="2917863"/>
            <a:ext cx="1671264" cy="200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Louis XIII - Wikipedia">
            <a:extLst>
              <a:ext uri="{FF2B5EF4-FFF2-40B4-BE49-F238E27FC236}">
                <a16:creationId xmlns="" xmlns:a16="http://schemas.microsoft.com/office/drawing/2014/main" id="{D04F497D-A2D6-9EA0-25AE-8853715F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79" y="2809874"/>
            <a:ext cx="2332229" cy="20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12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88281D-F578-4F5B-3A9F-D65FBC81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29" y="0"/>
            <a:ext cx="11863449" cy="647271"/>
          </a:xfrm>
        </p:spPr>
        <p:txBody>
          <a:bodyPr>
            <a:no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Parlez de l’histoire du Louvre avec le vocabulaire ci-dessus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76AB30-F53C-5990-08C2-A12342C11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29" y="647272"/>
            <a:ext cx="11863449" cy="62107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Forteresse (Philippe Auguste)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Nouvelle enceinte 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Résidence royale (Charles V)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Palais en style de la Renaissance (François I)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Construction  du Palais royale – la I aile (Henri II)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Palais de Tuillerie (Catherine de Médicis)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La galerie du bord de l’eau (Henri IV) (460 mètres)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La cour carrée prend son style contemporain (Louis XIV)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Tuillerie sous la Révolution devient siège du Pouvoir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L’arc de Carrousel  en face de Tuillerie (Napoléon I).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La construction de la Galerie par Napoléon I., Napoléon III.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L’incendie ravage la Tuillerie.</a:t>
            </a:r>
          </a:p>
          <a:p>
            <a:pPr marL="514350" indent="-514350">
              <a:buFont typeface="+mj-lt"/>
              <a:buAutoNum type="arabicPeriod"/>
            </a:pPr>
            <a:r>
              <a:rPr lang="fr-CA" sz="3000" b="1" dirty="0">
                <a:latin typeface="Cambria" panose="02040503050406030204" pitchFamily="18" charset="0"/>
                <a:ea typeface="Cambria" panose="02040503050406030204" pitchFamily="18" charset="0"/>
              </a:rPr>
              <a:t>La pyramide de verre. </a:t>
            </a:r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pPr marL="514350" indent="-514350">
              <a:buFont typeface="+mj-lt"/>
              <a:buAutoNum type="arabicPeriod"/>
            </a:pPr>
            <a:endParaRPr lang="fr-CA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98292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603B7B-CC4A-AA05-9C08-F1D901429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5626"/>
          </a:xfrm>
        </p:spPr>
        <p:txBody>
          <a:bodyPr>
            <a:normAutofit/>
          </a:bodyPr>
          <a:lstStyle/>
          <a:p>
            <a:pPr algn="ctr"/>
            <a:r>
              <a:rPr lang="fr-CA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Louvre aujourd’hui </a:t>
            </a:r>
            <a:endParaRPr lang="ru-RU" sz="32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Welcome to the Louvre - Bienvenue au Louvre - Musée du Louvre">
            <a:hlinkClick r:id="" action="ppaction://media"/>
            <a:extLst>
              <a:ext uri="{FF2B5EF4-FFF2-40B4-BE49-F238E27FC236}">
                <a16:creationId xmlns="" xmlns:a16="http://schemas.microsoft.com/office/drawing/2014/main" id="{678A66B2-785B-0578-0826-BEBDB4E996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87" y="821933"/>
            <a:ext cx="11876925" cy="4882418"/>
          </a:xfrm>
        </p:spPr>
      </p:pic>
    </p:spTree>
    <p:extLst>
      <p:ext uri="{BB962C8B-B14F-4D97-AF65-F5344CB8AC3E}">
        <p14:creationId xmlns:p14="http://schemas.microsoft.com/office/powerpoint/2010/main" val="36486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39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D9A516-474F-3635-76E1-C18BBF1FF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7" y="95003"/>
            <a:ext cx="11875325" cy="1270659"/>
          </a:xfrm>
        </p:spPr>
        <p:txBody>
          <a:bodyPr>
            <a:normAutofit/>
          </a:bodyPr>
          <a:lstStyle/>
          <a:p>
            <a:pPr algn="ctr"/>
            <a:r>
              <a:rPr lang="fr-CA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Les tableaux éminents du Louvre: David, Leonard de Vinci, Delacroix</a:t>
            </a: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fr-CA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Romantisme, El Sfumato, Classicisme)</a:t>
            </a:r>
            <a:endParaRPr lang="ru-RU" sz="2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ableaux connus et chefs d'oeuvre du Louvre - PARISCityVISION">
            <a:extLst>
              <a:ext uri="{FF2B5EF4-FFF2-40B4-BE49-F238E27FC236}">
                <a16:creationId xmlns="" xmlns:a16="http://schemas.microsoft.com/office/drawing/2014/main" id="{FC1CAB25-5031-C408-BC14-BA175CAE4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13" y="1109608"/>
            <a:ext cx="3339098" cy="488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bleau Louvre : département peinture Musée du Louvre - PARISCityVISION">
            <a:extLst>
              <a:ext uri="{FF2B5EF4-FFF2-40B4-BE49-F238E27FC236}">
                <a16:creationId xmlns="" xmlns:a16="http://schemas.microsoft.com/office/drawing/2014/main" id="{11B320C6-D537-9BDA-7A1A-DAC6E0D7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03" y="1109609"/>
            <a:ext cx="3548898" cy="48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nch History Collections | Institute of Historical Research">
            <a:extLst>
              <a:ext uri="{FF2B5EF4-FFF2-40B4-BE49-F238E27FC236}">
                <a16:creationId xmlns="" xmlns:a16="http://schemas.microsoft.com/office/drawing/2014/main" id="{448D4769-017A-5E13-62EF-BA914EA78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520" y="1109609"/>
            <a:ext cx="4718374" cy="48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36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BF63B3-D547-AAF2-E424-71B295DA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5" y="1"/>
            <a:ext cx="11815949" cy="10925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Ieoh</a:t>
            </a:r>
            <a:r>
              <a:rPr lang="en-US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Ming Pei, auteur de la </a:t>
            </a:r>
            <a:r>
              <a:rPr lang="en-US" b="1" i="1" dirty="0" err="1">
                <a:solidFill>
                  <a:srgbClr val="4D5156"/>
                </a:solidFill>
                <a:latin typeface="arial" panose="020B0604020202020204" pitchFamily="34" charset="0"/>
              </a:rPr>
              <a:t>P</a:t>
            </a:r>
            <a:r>
              <a:rPr lang="en-US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yramide</a:t>
            </a:r>
            <a:r>
              <a:rPr lang="en-US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du Louvre</a:t>
            </a:r>
            <a:endParaRPr lang="ru-RU" b="1" i="1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2D56DD8-B849-528B-B6D5-1A658C702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6" y="1212351"/>
            <a:ext cx="11815948" cy="564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66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784D44-DEB2-E144-1152-A01FD25F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672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A62FE4F-C306-4263-A48D-BB714890B7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6" y="873303"/>
            <a:ext cx="11239928" cy="589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4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5A42E7-50C1-1CBD-F156-401D3680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61"/>
            <a:ext cx="10515600" cy="46233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42D5CF0-AA8D-93CB-AA66-8F25B02FF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87" y="770562"/>
            <a:ext cx="11558426" cy="608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869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279</Words>
  <Application>Microsoft Office PowerPoint</Application>
  <PresentationFormat>Произвольный</PresentationFormat>
  <Paragraphs>69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Devoir à contrôler</vt:lpstr>
      <vt:lpstr>Notez les noms des résidents du Louvre</vt:lpstr>
      <vt:lpstr>Marquez les changements dans la construction du Louvre</vt:lpstr>
      <vt:lpstr>Parlez de l’histoire du Louvre avec le vocabulaire ci-dessus</vt:lpstr>
      <vt:lpstr>Louvre aujourd’hui </vt:lpstr>
      <vt:lpstr>Les tableaux éminents du Louvre: David, Leonard de Vinci, Delacroix (Romantisme, El Sfumato, Classicisme)</vt:lpstr>
      <vt:lpstr>Ieoh Ming Pei, auteur de la Pyramide du Louvre</vt:lpstr>
      <vt:lpstr>Презентация PowerPoint</vt:lpstr>
      <vt:lpstr>Презентация PowerPoint</vt:lpstr>
      <vt:lpstr>La thèse: La pyramide à côté du Louvre crée la désharmonie </vt:lpstr>
      <vt:lpstr>Émancipation des femmes dans la société</vt:lpstr>
      <vt:lpstr>La mode française La promenade pour un objet d’exception</vt:lpstr>
      <vt:lpstr>La langue parlée en France</vt:lpstr>
      <vt:lpstr>Презентация PowerPoint</vt:lpstr>
      <vt:lpstr>Devoir pour la fois prochaine le 19.10.23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Devoir à contrôler</dc:title>
  <dc:creator>Галина Федоровна</dc:creator>
  <cp:lastModifiedBy>Галина Морошкина</cp:lastModifiedBy>
  <cp:revision>21</cp:revision>
  <dcterms:created xsi:type="dcterms:W3CDTF">2023-10-01T17:40:41Z</dcterms:created>
  <dcterms:modified xsi:type="dcterms:W3CDTF">2023-10-12T13:03:44Z</dcterms:modified>
</cp:coreProperties>
</file>