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2" r:id="rId29"/>
    <p:sldId id="273" r:id="rId30"/>
    <p:sldId id="274" r:id="rId31"/>
    <p:sldId id="305" r:id="rId32"/>
    <p:sldId id="306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91B2B-BB10-3942-A56A-85E15CF81515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A1AE6-F736-8048-A83C-7DB65755F9B2}">
      <dgm:prSet phldrT="[Текст]"/>
      <dgm:spPr/>
      <dgm:t>
        <a:bodyPr/>
        <a:lstStyle/>
        <a:p>
          <a:r>
            <a:rPr lang="ru-RU" dirty="0" err="1" smtClean="0"/>
            <a:t>Організм</a:t>
          </a:r>
          <a:endParaRPr lang="ru-RU" dirty="0"/>
        </a:p>
      </dgm:t>
    </dgm:pt>
    <dgm:pt modelId="{B3610BDD-CF03-4548-8F63-04886892E55B}" type="parTrans" cxnId="{C7C4DA60-DE33-5E4F-A7A0-A5C21EE82826}">
      <dgm:prSet/>
      <dgm:spPr/>
      <dgm:t>
        <a:bodyPr/>
        <a:lstStyle/>
        <a:p>
          <a:endParaRPr lang="ru-RU"/>
        </a:p>
      </dgm:t>
    </dgm:pt>
    <dgm:pt modelId="{AB29E916-A071-5D4D-8FEB-5A4F62827E1D}" type="sibTrans" cxnId="{C7C4DA60-DE33-5E4F-A7A0-A5C21EE82826}">
      <dgm:prSet/>
      <dgm:spPr/>
      <dgm:t>
        <a:bodyPr/>
        <a:lstStyle/>
        <a:p>
          <a:endParaRPr lang="ru-RU"/>
        </a:p>
      </dgm:t>
    </dgm:pt>
    <dgm:pt modelId="{B5C5D01C-F838-F644-83DA-4F8C55A24F23}">
      <dgm:prSet phldrT="[Текст]"/>
      <dgm:spPr/>
      <dgm:t>
        <a:bodyPr/>
        <a:lstStyle/>
        <a:p>
          <a:r>
            <a:rPr lang="ru-RU" dirty="0" err="1" smtClean="0"/>
            <a:t>системи</a:t>
          </a:r>
          <a:endParaRPr lang="ru-RU" dirty="0"/>
        </a:p>
      </dgm:t>
    </dgm:pt>
    <dgm:pt modelId="{083EA857-3989-5A41-9A58-8029A26825AD}" type="parTrans" cxnId="{940551F4-F63C-F643-A9A6-BD01BDB48074}">
      <dgm:prSet/>
      <dgm:spPr/>
      <dgm:t>
        <a:bodyPr/>
        <a:lstStyle/>
        <a:p>
          <a:endParaRPr lang="ru-RU"/>
        </a:p>
      </dgm:t>
    </dgm:pt>
    <dgm:pt modelId="{76F830F5-EDEA-424E-9DA0-6851A1C38791}" type="sibTrans" cxnId="{940551F4-F63C-F643-A9A6-BD01BDB48074}">
      <dgm:prSet/>
      <dgm:spPr/>
      <dgm:t>
        <a:bodyPr/>
        <a:lstStyle/>
        <a:p>
          <a:endParaRPr lang="ru-RU"/>
        </a:p>
      </dgm:t>
    </dgm:pt>
    <dgm:pt modelId="{5AC1D5FA-C37E-CA4D-81CB-45E45C6C5DB0}">
      <dgm:prSet phldrT="[Текст]"/>
      <dgm:spPr/>
      <dgm:t>
        <a:bodyPr/>
        <a:lstStyle/>
        <a:p>
          <a:r>
            <a:rPr lang="ru-RU" dirty="0" err="1" smtClean="0"/>
            <a:t>органи</a:t>
          </a:r>
          <a:endParaRPr lang="ru-RU" dirty="0"/>
        </a:p>
      </dgm:t>
    </dgm:pt>
    <dgm:pt modelId="{30DBC6C7-C2BD-B74E-9ED5-1FD3C8AF7C3B}" type="parTrans" cxnId="{CAA2AEFC-92A6-B140-98A4-7A6FF1F62EA0}">
      <dgm:prSet/>
      <dgm:spPr/>
      <dgm:t>
        <a:bodyPr/>
        <a:lstStyle/>
        <a:p>
          <a:endParaRPr lang="ru-RU"/>
        </a:p>
      </dgm:t>
    </dgm:pt>
    <dgm:pt modelId="{521A02FD-130A-1F4B-845C-882489611150}" type="sibTrans" cxnId="{CAA2AEFC-92A6-B140-98A4-7A6FF1F62EA0}">
      <dgm:prSet/>
      <dgm:spPr/>
      <dgm:t>
        <a:bodyPr/>
        <a:lstStyle/>
        <a:p>
          <a:endParaRPr lang="ru-RU"/>
        </a:p>
      </dgm:t>
    </dgm:pt>
    <dgm:pt modelId="{7F91B183-C0EE-B24B-A533-69EC19693666}">
      <dgm:prSet phldrT="[Текст]"/>
      <dgm:spPr/>
      <dgm:t>
        <a:bodyPr/>
        <a:lstStyle/>
        <a:p>
          <a:r>
            <a:rPr lang="ru-RU" dirty="0" err="1" smtClean="0"/>
            <a:t>тканини</a:t>
          </a:r>
          <a:endParaRPr lang="ru-RU" dirty="0"/>
        </a:p>
      </dgm:t>
    </dgm:pt>
    <dgm:pt modelId="{C0BC7D46-603A-464D-8609-0584D49F9709}" type="parTrans" cxnId="{4A668031-12C7-1540-99A4-54F0B64C4100}">
      <dgm:prSet/>
      <dgm:spPr/>
      <dgm:t>
        <a:bodyPr/>
        <a:lstStyle/>
        <a:p>
          <a:endParaRPr lang="ru-RU"/>
        </a:p>
      </dgm:t>
    </dgm:pt>
    <dgm:pt modelId="{B6435825-2502-B74D-82C1-B12883F1E528}" type="sibTrans" cxnId="{4A668031-12C7-1540-99A4-54F0B64C4100}">
      <dgm:prSet/>
      <dgm:spPr/>
      <dgm:t>
        <a:bodyPr/>
        <a:lstStyle/>
        <a:p>
          <a:endParaRPr lang="ru-RU"/>
        </a:p>
      </dgm:t>
    </dgm:pt>
    <dgm:pt modelId="{BEAFA6B9-8819-9144-9075-FC2246A3933F}">
      <dgm:prSet phldrT="[Текст]"/>
      <dgm:spPr/>
      <dgm:t>
        <a:bodyPr/>
        <a:lstStyle/>
        <a:p>
          <a:r>
            <a:rPr lang="ru-RU" dirty="0" err="1" smtClean="0"/>
            <a:t>клітина</a:t>
          </a:r>
          <a:endParaRPr lang="ru-RU" dirty="0"/>
        </a:p>
      </dgm:t>
    </dgm:pt>
    <dgm:pt modelId="{3625CDF0-5E88-6340-B642-D5917786D594}" type="parTrans" cxnId="{ED489274-DEB1-384B-8EB4-38BF4C750740}">
      <dgm:prSet/>
      <dgm:spPr/>
      <dgm:t>
        <a:bodyPr/>
        <a:lstStyle/>
        <a:p>
          <a:endParaRPr lang="ru-RU"/>
        </a:p>
      </dgm:t>
    </dgm:pt>
    <dgm:pt modelId="{248D5590-AEC9-D549-8D09-BB9942C6B312}" type="sibTrans" cxnId="{ED489274-DEB1-384B-8EB4-38BF4C750740}">
      <dgm:prSet/>
      <dgm:spPr/>
      <dgm:t>
        <a:bodyPr/>
        <a:lstStyle/>
        <a:p>
          <a:endParaRPr lang="ru-RU"/>
        </a:p>
      </dgm:t>
    </dgm:pt>
    <dgm:pt modelId="{EAF156DB-D7F3-7640-92B6-61E23458EF5E}" type="pres">
      <dgm:prSet presAssocID="{D3F91B2B-BB10-3942-A56A-85E15CF815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101C1E-24FF-2A40-8093-9171F0A29C7E}" type="pres">
      <dgm:prSet presAssocID="{58EA1AE6-F736-8048-A83C-7DB65755F9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4D5F7-AF4E-AA44-9072-2A6B674A5DC5}" type="pres">
      <dgm:prSet presAssocID="{58EA1AE6-F736-8048-A83C-7DB65755F9B2}" presName="spNode" presStyleCnt="0"/>
      <dgm:spPr/>
    </dgm:pt>
    <dgm:pt modelId="{DE7ECCD5-59A4-3143-96E6-3D5222D72FE3}" type="pres">
      <dgm:prSet presAssocID="{AB29E916-A071-5D4D-8FEB-5A4F62827E1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ECCAED4-8D24-B145-8F59-C7EA004D274E}" type="pres">
      <dgm:prSet presAssocID="{B5C5D01C-F838-F644-83DA-4F8C55A24F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A8019-4B79-2F44-8819-D08947250C86}" type="pres">
      <dgm:prSet presAssocID="{B5C5D01C-F838-F644-83DA-4F8C55A24F23}" presName="spNode" presStyleCnt="0"/>
      <dgm:spPr/>
    </dgm:pt>
    <dgm:pt modelId="{D4E363B8-7350-E243-A00C-2039AA1AE238}" type="pres">
      <dgm:prSet presAssocID="{76F830F5-EDEA-424E-9DA0-6851A1C3879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E327EA6-4082-0A4B-8C3F-E1F990B29475}" type="pres">
      <dgm:prSet presAssocID="{5AC1D5FA-C37E-CA4D-81CB-45E45C6C5D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C292-4E78-D242-A35A-835B7D5FB63B}" type="pres">
      <dgm:prSet presAssocID="{5AC1D5FA-C37E-CA4D-81CB-45E45C6C5DB0}" presName="spNode" presStyleCnt="0"/>
      <dgm:spPr/>
    </dgm:pt>
    <dgm:pt modelId="{56FEE1D0-2734-F049-9B19-3497DA47AD17}" type="pres">
      <dgm:prSet presAssocID="{521A02FD-130A-1F4B-845C-88248961115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70544FE-7C9E-D044-8FA8-2402E448ED10}" type="pres">
      <dgm:prSet presAssocID="{7F91B183-C0EE-B24B-A533-69EC196936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CF52-5489-8C44-B774-D92053711BFB}" type="pres">
      <dgm:prSet presAssocID="{7F91B183-C0EE-B24B-A533-69EC19693666}" presName="spNode" presStyleCnt="0"/>
      <dgm:spPr/>
    </dgm:pt>
    <dgm:pt modelId="{29014954-7856-A841-B68B-7869F6A27DAE}" type="pres">
      <dgm:prSet presAssocID="{B6435825-2502-B74D-82C1-B12883F1E5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1945B80-89B4-C14B-9BFE-7C8CDC707D55}" type="pres">
      <dgm:prSet presAssocID="{BEAFA6B9-8819-9144-9075-FC2246A393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26E95-08CE-0148-8827-00006262505B}" type="pres">
      <dgm:prSet presAssocID="{BEAFA6B9-8819-9144-9075-FC2246A3933F}" presName="spNode" presStyleCnt="0"/>
      <dgm:spPr/>
    </dgm:pt>
    <dgm:pt modelId="{6958B361-3662-074A-A666-A3ACE338B609}" type="pres">
      <dgm:prSet presAssocID="{248D5590-AEC9-D549-8D09-BB9942C6B31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38F1865-F754-FD48-AB26-9CD96FCBA9BE}" type="presOf" srcId="{7F91B183-C0EE-B24B-A533-69EC19693666}" destId="{470544FE-7C9E-D044-8FA8-2402E448ED10}" srcOrd="0" destOrd="0" presId="urn:microsoft.com/office/officeart/2005/8/layout/cycle5"/>
    <dgm:cxn modelId="{CAA2AEFC-92A6-B140-98A4-7A6FF1F62EA0}" srcId="{D3F91B2B-BB10-3942-A56A-85E15CF81515}" destId="{5AC1D5FA-C37E-CA4D-81CB-45E45C6C5DB0}" srcOrd="2" destOrd="0" parTransId="{30DBC6C7-C2BD-B74E-9ED5-1FD3C8AF7C3B}" sibTransId="{521A02FD-130A-1F4B-845C-882489611150}"/>
    <dgm:cxn modelId="{B870C7BB-34E9-4D46-A438-E18C591B94EC}" type="presOf" srcId="{248D5590-AEC9-D549-8D09-BB9942C6B312}" destId="{6958B361-3662-074A-A666-A3ACE338B609}" srcOrd="0" destOrd="0" presId="urn:microsoft.com/office/officeart/2005/8/layout/cycle5"/>
    <dgm:cxn modelId="{C7C4DA60-DE33-5E4F-A7A0-A5C21EE82826}" srcId="{D3F91B2B-BB10-3942-A56A-85E15CF81515}" destId="{58EA1AE6-F736-8048-A83C-7DB65755F9B2}" srcOrd="0" destOrd="0" parTransId="{B3610BDD-CF03-4548-8F63-04886892E55B}" sibTransId="{AB29E916-A071-5D4D-8FEB-5A4F62827E1D}"/>
    <dgm:cxn modelId="{CE6167E9-A64A-CD4E-89EF-E54A7D6C4BE6}" type="presOf" srcId="{D3F91B2B-BB10-3942-A56A-85E15CF81515}" destId="{EAF156DB-D7F3-7640-92B6-61E23458EF5E}" srcOrd="0" destOrd="0" presId="urn:microsoft.com/office/officeart/2005/8/layout/cycle5"/>
    <dgm:cxn modelId="{098E8124-4A28-0348-BAC8-6A062056AB03}" type="presOf" srcId="{B5C5D01C-F838-F644-83DA-4F8C55A24F23}" destId="{0ECCAED4-8D24-B145-8F59-C7EA004D274E}" srcOrd="0" destOrd="0" presId="urn:microsoft.com/office/officeart/2005/8/layout/cycle5"/>
    <dgm:cxn modelId="{ED489274-DEB1-384B-8EB4-38BF4C750740}" srcId="{D3F91B2B-BB10-3942-A56A-85E15CF81515}" destId="{BEAFA6B9-8819-9144-9075-FC2246A3933F}" srcOrd="4" destOrd="0" parTransId="{3625CDF0-5E88-6340-B642-D5917786D594}" sibTransId="{248D5590-AEC9-D549-8D09-BB9942C6B312}"/>
    <dgm:cxn modelId="{0AA03A89-882C-B544-A609-4497B340081F}" type="presOf" srcId="{B6435825-2502-B74D-82C1-B12883F1E528}" destId="{29014954-7856-A841-B68B-7869F6A27DAE}" srcOrd="0" destOrd="0" presId="urn:microsoft.com/office/officeart/2005/8/layout/cycle5"/>
    <dgm:cxn modelId="{EF5DD8BD-549D-3A44-96D9-FF21E4E82A8C}" type="presOf" srcId="{5AC1D5FA-C37E-CA4D-81CB-45E45C6C5DB0}" destId="{4E327EA6-4082-0A4B-8C3F-E1F990B29475}" srcOrd="0" destOrd="0" presId="urn:microsoft.com/office/officeart/2005/8/layout/cycle5"/>
    <dgm:cxn modelId="{DE59BB69-D05A-F34F-A832-E4283062E551}" type="presOf" srcId="{76F830F5-EDEA-424E-9DA0-6851A1C38791}" destId="{D4E363B8-7350-E243-A00C-2039AA1AE238}" srcOrd="0" destOrd="0" presId="urn:microsoft.com/office/officeart/2005/8/layout/cycle5"/>
    <dgm:cxn modelId="{A1DEA219-BB45-1744-BD88-677B629CAD97}" type="presOf" srcId="{58EA1AE6-F736-8048-A83C-7DB65755F9B2}" destId="{95101C1E-24FF-2A40-8093-9171F0A29C7E}" srcOrd="0" destOrd="0" presId="urn:microsoft.com/office/officeart/2005/8/layout/cycle5"/>
    <dgm:cxn modelId="{08E46828-C545-4840-83E1-767A036D8F6D}" type="presOf" srcId="{521A02FD-130A-1F4B-845C-882489611150}" destId="{56FEE1D0-2734-F049-9B19-3497DA47AD17}" srcOrd="0" destOrd="0" presId="urn:microsoft.com/office/officeart/2005/8/layout/cycle5"/>
    <dgm:cxn modelId="{2C1AB8B3-60C1-5348-AF03-D540BD2FF91A}" type="presOf" srcId="{BEAFA6B9-8819-9144-9075-FC2246A3933F}" destId="{31945B80-89B4-C14B-9BFE-7C8CDC707D55}" srcOrd="0" destOrd="0" presId="urn:microsoft.com/office/officeart/2005/8/layout/cycle5"/>
    <dgm:cxn modelId="{940551F4-F63C-F643-A9A6-BD01BDB48074}" srcId="{D3F91B2B-BB10-3942-A56A-85E15CF81515}" destId="{B5C5D01C-F838-F644-83DA-4F8C55A24F23}" srcOrd="1" destOrd="0" parTransId="{083EA857-3989-5A41-9A58-8029A26825AD}" sibTransId="{76F830F5-EDEA-424E-9DA0-6851A1C38791}"/>
    <dgm:cxn modelId="{8532DDE0-5605-3D4F-9CB7-FF457A9F2AA5}" type="presOf" srcId="{AB29E916-A071-5D4D-8FEB-5A4F62827E1D}" destId="{DE7ECCD5-59A4-3143-96E6-3D5222D72FE3}" srcOrd="0" destOrd="0" presId="urn:microsoft.com/office/officeart/2005/8/layout/cycle5"/>
    <dgm:cxn modelId="{4A668031-12C7-1540-99A4-54F0B64C4100}" srcId="{D3F91B2B-BB10-3942-A56A-85E15CF81515}" destId="{7F91B183-C0EE-B24B-A533-69EC19693666}" srcOrd="3" destOrd="0" parTransId="{C0BC7D46-603A-464D-8609-0584D49F9709}" sibTransId="{B6435825-2502-B74D-82C1-B12883F1E528}"/>
    <dgm:cxn modelId="{C1849E39-73AC-9842-9DBB-25F543FC83F2}" type="presParOf" srcId="{EAF156DB-D7F3-7640-92B6-61E23458EF5E}" destId="{95101C1E-24FF-2A40-8093-9171F0A29C7E}" srcOrd="0" destOrd="0" presId="urn:microsoft.com/office/officeart/2005/8/layout/cycle5"/>
    <dgm:cxn modelId="{013D9772-18A6-9E4D-9A12-8E5215C3CDFB}" type="presParOf" srcId="{EAF156DB-D7F3-7640-92B6-61E23458EF5E}" destId="{E444D5F7-AF4E-AA44-9072-2A6B674A5DC5}" srcOrd="1" destOrd="0" presId="urn:microsoft.com/office/officeart/2005/8/layout/cycle5"/>
    <dgm:cxn modelId="{66F2685F-91ED-254F-8EEF-3CF94AF7EF32}" type="presParOf" srcId="{EAF156DB-D7F3-7640-92B6-61E23458EF5E}" destId="{DE7ECCD5-59A4-3143-96E6-3D5222D72FE3}" srcOrd="2" destOrd="0" presId="urn:microsoft.com/office/officeart/2005/8/layout/cycle5"/>
    <dgm:cxn modelId="{6AEA77D9-1614-0D40-A76E-91AA1D437C30}" type="presParOf" srcId="{EAF156DB-D7F3-7640-92B6-61E23458EF5E}" destId="{0ECCAED4-8D24-B145-8F59-C7EA004D274E}" srcOrd="3" destOrd="0" presId="urn:microsoft.com/office/officeart/2005/8/layout/cycle5"/>
    <dgm:cxn modelId="{0622C34C-C623-E14A-AC5B-8AF3ACFDD157}" type="presParOf" srcId="{EAF156DB-D7F3-7640-92B6-61E23458EF5E}" destId="{644A8019-4B79-2F44-8819-D08947250C86}" srcOrd="4" destOrd="0" presId="urn:microsoft.com/office/officeart/2005/8/layout/cycle5"/>
    <dgm:cxn modelId="{37A392D1-272B-7E49-A4A3-8C1F8E0A134E}" type="presParOf" srcId="{EAF156DB-D7F3-7640-92B6-61E23458EF5E}" destId="{D4E363B8-7350-E243-A00C-2039AA1AE238}" srcOrd="5" destOrd="0" presId="urn:microsoft.com/office/officeart/2005/8/layout/cycle5"/>
    <dgm:cxn modelId="{881E6E41-2185-FF4B-A39B-60E9915CCAB1}" type="presParOf" srcId="{EAF156DB-D7F3-7640-92B6-61E23458EF5E}" destId="{4E327EA6-4082-0A4B-8C3F-E1F990B29475}" srcOrd="6" destOrd="0" presId="urn:microsoft.com/office/officeart/2005/8/layout/cycle5"/>
    <dgm:cxn modelId="{B95315D6-A6B7-6143-AAA6-DD83F6305C5D}" type="presParOf" srcId="{EAF156DB-D7F3-7640-92B6-61E23458EF5E}" destId="{2F03C292-4E78-D242-A35A-835B7D5FB63B}" srcOrd="7" destOrd="0" presId="urn:microsoft.com/office/officeart/2005/8/layout/cycle5"/>
    <dgm:cxn modelId="{E007CAEF-EC5E-554D-8192-FF00DBE5A740}" type="presParOf" srcId="{EAF156DB-D7F3-7640-92B6-61E23458EF5E}" destId="{56FEE1D0-2734-F049-9B19-3497DA47AD17}" srcOrd="8" destOrd="0" presId="urn:microsoft.com/office/officeart/2005/8/layout/cycle5"/>
    <dgm:cxn modelId="{6A38AEA9-B606-7F40-80A7-C0C55F9F258F}" type="presParOf" srcId="{EAF156DB-D7F3-7640-92B6-61E23458EF5E}" destId="{470544FE-7C9E-D044-8FA8-2402E448ED10}" srcOrd="9" destOrd="0" presId="urn:microsoft.com/office/officeart/2005/8/layout/cycle5"/>
    <dgm:cxn modelId="{566E1A11-81A2-264E-BEA6-D9B16783C2AC}" type="presParOf" srcId="{EAF156DB-D7F3-7640-92B6-61E23458EF5E}" destId="{8064CF52-5489-8C44-B774-D92053711BFB}" srcOrd="10" destOrd="0" presId="urn:microsoft.com/office/officeart/2005/8/layout/cycle5"/>
    <dgm:cxn modelId="{750C7D82-DCE1-B140-AA35-8C20C8465138}" type="presParOf" srcId="{EAF156DB-D7F3-7640-92B6-61E23458EF5E}" destId="{29014954-7856-A841-B68B-7869F6A27DAE}" srcOrd="11" destOrd="0" presId="urn:microsoft.com/office/officeart/2005/8/layout/cycle5"/>
    <dgm:cxn modelId="{97E2BF3B-C742-AA4A-A131-709143CB1A59}" type="presParOf" srcId="{EAF156DB-D7F3-7640-92B6-61E23458EF5E}" destId="{31945B80-89B4-C14B-9BFE-7C8CDC707D55}" srcOrd="12" destOrd="0" presId="urn:microsoft.com/office/officeart/2005/8/layout/cycle5"/>
    <dgm:cxn modelId="{76C99446-544C-824A-94E6-758260DEC95D}" type="presParOf" srcId="{EAF156DB-D7F3-7640-92B6-61E23458EF5E}" destId="{B0126E95-08CE-0148-8827-00006262505B}" srcOrd="13" destOrd="0" presId="urn:microsoft.com/office/officeart/2005/8/layout/cycle5"/>
    <dgm:cxn modelId="{11D224E8-A54B-4043-BD47-17F04FE4492D}" type="presParOf" srcId="{EAF156DB-D7F3-7640-92B6-61E23458EF5E}" destId="{6958B361-3662-074A-A666-A3ACE338B60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1C1E-24FF-2A40-8093-9171F0A29C7E}">
      <dsp:nvSpPr>
        <dsp:cNvPr id="0" name=""/>
        <dsp:cNvSpPr/>
      </dsp:nvSpPr>
      <dsp:spPr>
        <a:xfrm>
          <a:off x="3101157" y="2559"/>
          <a:ext cx="1381172" cy="897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Організм</a:t>
          </a:r>
          <a:endParaRPr lang="ru-RU" sz="2100" kern="1200" dirty="0"/>
        </a:p>
      </dsp:txBody>
      <dsp:txXfrm>
        <a:off x="3144982" y="46384"/>
        <a:ext cx="1293522" cy="810111"/>
      </dsp:txXfrm>
    </dsp:sp>
    <dsp:sp modelId="{DE7ECCD5-59A4-3143-96E6-3D5222D72FE3}">
      <dsp:nvSpPr>
        <dsp:cNvPr id="0" name=""/>
        <dsp:cNvSpPr/>
      </dsp:nvSpPr>
      <dsp:spPr>
        <a:xfrm>
          <a:off x="1997149" y="451440"/>
          <a:ext cx="3589188" cy="3589188"/>
        </a:xfrm>
        <a:custGeom>
          <a:avLst/>
          <a:gdLst/>
          <a:ahLst/>
          <a:cxnLst/>
          <a:rect l="0" t="0" r="0" b="0"/>
          <a:pathLst>
            <a:path>
              <a:moveTo>
                <a:pt x="2670445" y="228244"/>
              </a:moveTo>
              <a:arcTo wR="1794594" hR="1794594" stAng="17952749" swAng="12126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CAED4-8D24-B145-8F59-C7EA004D274E}">
      <dsp:nvSpPr>
        <dsp:cNvPr id="0" name=""/>
        <dsp:cNvSpPr/>
      </dsp:nvSpPr>
      <dsp:spPr>
        <a:xfrm>
          <a:off x="4807918" y="1242594"/>
          <a:ext cx="1381172" cy="897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системи</a:t>
          </a:r>
          <a:endParaRPr lang="ru-RU" sz="2100" kern="1200" dirty="0"/>
        </a:p>
      </dsp:txBody>
      <dsp:txXfrm>
        <a:off x="4851743" y="1286419"/>
        <a:ext cx="1293522" cy="810111"/>
      </dsp:txXfrm>
    </dsp:sp>
    <dsp:sp modelId="{D4E363B8-7350-E243-A00C-2039AA1AE238}">
      <dsp:nvSpPr>
        <dsp:cNvPr id="0" name=""/>
        <dsp:cNvSpPr/>
      </dsp:nvSpPr>
      <dsp:spPr>
        <a:xfrm>
          <a:off x="1997149" y="451440"/>
          <a:ext cx="3589188" cy="3589188"/>
        </a:xfrm>
        <a:custGeom>
          <a:avLst/>
          <a:gdLst/>
          <a:ahLst/>
          <a:cxnLst/>
          <a:rect l="0" t="0" r="0" b="0"/>
          <a:pathLst>
            <a:path>
              <a:moveTo>
                <a:pt x="3584896" y="1918635"/>
              </a:moveTo>
              <a:arcTo wR="1794594" hR="1794594" stAng="21837804" swAng="1360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7EA6-4082-0A4B-8C3F-E1F990B29475}">
      <dsp:nvSpPr>
        <dsp:cNvPr id="0" name=""/>
        <dsp:cNvSpPr/>
      </dsp:nvSpPr>
      <dsp:spPr>
        <a:xfrm>
          <a:off x="4155993" y="3249011"/>
          <a:ext cx="1381172" cy="897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органи</a:t>
          </a:r>
          <a:endParaRPr lang="ru-RU" sz="2100" kern="1200" dirty="0"/>
        </a:p>
      </dsp:txBody>
      <dsp:txXfrm>
        <a:off x="4199818" y="3292836"/>
        <a:ext cx="1293522" cy="810111"/>
      </dsp:txXfrm>
    </dsp:sp>
    <dsp:sp modelId="{56FEE1D0-2734-F049-9B19-3497DA47AD17}">
      <dsp:nvSpPr>
        <dsp:cNvPr id="0" name=""/>
        <dsp:cNvSpPr/>
      </dsp:nvSpPr>
      <dsp:spPr>
        <a:xfrm>
          <a:off x="1997149" y="451440"/>
          <a:ext cx="3589188" cy="3589188"/>
        </a:xfrm>
        <a:custGeom>
          <a:avLst/>
          <a:gdLst/>
          <a:ahLst/>
          <a:cxnLst/>
          <a:rect l="0" t="0" r="0" b="0"/>
          <a:pathLst>
            <a:path>
              <a:moveTo>
                <a:pt x="2015133" y="3575585"/>
              </a:moveTo>
              <a:arcTo wR="1794594" hR="1794594" stAng="4976461" swAng="8470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544FE-7C9E-D044-8FA8-2402E448ED10}">
      <dsp:nvSpPr>
        <dsp:cNvPr id="0" name=""/>
        <dsp:cNvSpPr/>
      </dsp:nvSpPr>
      <dsp:spPr>
        <a:xfrm>
          <a:off x="2046321" y="3249011"/>
          <a:ext cx="1381172" cy="897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тканини</a:t>
          </a:r>
          <a:endParaRPr lang="ru-RU" sz="2100" kern="1200" dirty="0"/>
        </a:p>
      </dsp:txBody>
      <dsp:txXfrm>
        <a:off x="2090146" y="3292836"/>
        <a:ext cx="1293522" cy="810111"/>
      </dsp:txXfrm>
    </dsp:sp>
    <dsp:sp modelId="{29014954-7856-A841-B68B-7869F6A27DAE}">
      <dsp:nvSpPr>
        <dsp:cNvPr id="0" name=""/>
        <dsp:cNvSpPr/>
      </dsp:nvSpPr>
      <dsp:spPr>
        <a:xfrm>
          <a:off x="1997149" y="451440"/>
          <a:ext cx="3589188" cy="3589188"/>
        </a:xfrm>
        <a:custGeom>
          <a:avLst/>
          <a:gdLst/>
          <a:ahLst/>
          <a:cxnLst/>
          <a:rect l="0" t="0" r="0" b="0"/>
          <a:pathLst>
            <a:path>
              <a:moveTo>
                <a:pt x="190505" y="2599247"/>
              </a:moveTo>
              <a:arcTo wR="1794594" hR="1794594" stAng="9201628" swAng="1360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5B80-89B4-C14B-9BFE-7C8CDC707D55}">
      <dsp:nvSpPr>
        <dsp:cNvPr id="0" name=""/>
        <dsp:cNvSpPr/>
      </dsp:nvSpPr>
      <dsp:spPr>
        <a:xfrm>
          <a:off x="1394396" y="1242594"/>
          <a:ext cx="1381172" cy="897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клітина</a:t>
          </a:r>
          <a:endParaRPr lang="ru-RU" sz="2100" kern="1200" dirty="0"/>
        </a:p>
      </dsp:txBody>
      <dsp:txXfrm>
        <a:off x="1438221" y="1286419"/>
        <a:ext cx="1293522" cy="810111"/>
      </dsp:txXfrm>
    </dsp:sp>
    <dsp:sp modelId="{6958B361-3662-074A-A666-A3ACE338B609}">
      <dsp:nvSpPr>
        <dsp:cNvPr id="0" name=""/>
        <dsp:cNvSpPr/>
      </dsp:nvSpPr>
      <dsp:spPr>
        <a:xfrm>
          <a:off x="1997149" y="451440"/>
          <a:ext cx="3589188" cy="3589188"/>
        </a:xfrm>
        <a:custGeom>
          <a:avLst/>
          <a:gdLst/>
          <a:ahLst/>
          <a:cxnLst/>
          <a:rect l="0" t="0" r="0" b="0"/>
          <a:pathLst>
            <a:path>
              <a:moveTo>
                <a:pt x="431542" y="627264"/>
              </a:moveTo>
              <a:arcTo wR="1794594" hR="1794594" stAng="13234623" swAng="12126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Фізичне і функціональне здоров</a:t>
            </a:r>
            <a:r>
              <a:rPr lang="en-US" dirty="0" smtClean="0"/>
              <a:t>’</a:t>
            </a:r>
            <a:r>
              <a:rPr lang="uk-UA" dirty="0" smtClean="0"/>
              <a:t>я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“Спас”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Постава -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 smtClean="0"/>
              <a:t>невимушене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/>
              <a:t>тіла</a:t>
            </a:r>
            <a:r>
              <a:rPr lang="ru-RU" dirty="0"/>
              <a:t>, яке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спокої</a:t>
            </a:r>
            <a:r>
              <a:rPr lang="ru-RU" dirty="0"/>
              <a:t> і при </a:t>
            </a:r>
            <a:r>
              <a:rPr lang="ru-RU" dirty="0" err="1"/>
              <a:t>русі</a:t>
            </a:r>
            <a:r>
              <a:rPr lang="ru-RU" dirty="0"/>
              <a:t>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6"/>
            <a:ext cx="1322921" cy="1338670"/>
          </a:xfrm>
          <a:prstGeom prst="rect">
            <a:avLst/>
          </a:prstGeom>
        </p:spPr>
      </p:pic>
      <p:pic>
        <p:nvPicPr>
          <p:cNvPr id="5" name="Рисунок 4" descr="http://medbib.in.ua/images/859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32" y="1613249"/>
            <a:ext cx="11430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порушені</a:t>
            </a:r>
            <a:r>
              <a:rPr lang="ru-RU" dirty="0"/>
              <a:t>, то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патологічну</a:t>
            </a:r>
            <a:r>
              <a:rPr lang="ru-RU" dirty="0"/>
              <a:t> </a:t>
            </a:r>
            <a:r>
              <a:rPr lang="ru-RU" dirty="0" err="1"/>
              <a:t>поставі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в </a:t>
            </a:r>
            <a:r>
              <a:rPr lang="ru-RU" dirty="0" err="1"/>
              <a:t>наступних</a:t>
            </a:r>
            <a:r>
              <a:rPr lang="ru-RU" dirty="0"/>
              <a:t> видах (рис.2.):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лордоз - </a:t>
            </a:r>
            <a:r>
              <a:rPr lang="ru-RU" dirty="0" err="1"/>
              <a:t>викривлення</a:t>
            </a:r>
            <a:r>
              <a:rPr lang="ru-RU" dirty="0"/>
              <a:t> кпереди (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поперековому</a:t>
            </a:r>
            <a:r>
              <a:rPr lang="ru-RU" dirty="0"/>
              <a:t> </a:t>
            </a:r>
            <a:r>
              <a:rPr lang="ru-RU" dirty="0" err="1"/>
              <a:t>відділі</a:t>
            </a:r>
            <a:r>
              <a:rPr lang="ru-RU" dirty="0"/>
              <a:t> хребта);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кіфоз</a:t>
            </a:r>
            <a:r>
              <a:rPr lang="ru-RU" dirty="0"/>
              <a:t> - </a:t>
            </a:r>
            <a:r>
              <a:rPr lang="ru-RU" dirty="0" err="1"/>
              <a:t>викривлення</a:t>
            </a:r>
            <a:r>
              <a:rPr lang="ru-RU" dirty="0"/>
              <a:t> кзади (в грудному </a:t>
            </a:r>
            <a:r>
              <a:rPr lang="ru-RU" dirty="0" err="1"/>
              <a:t>відділі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сколіоз</a:t>
            </a:r>
            <a:r>
              <a:rPr lang="ru-RU" dirty="0"/>
              <a:t> - </a:t>
            </a:r>
            <a:r>
              <a:rPr lang="ru-RU" dirty="0" err="1"/>
              <a:t>бокове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Рисунок 5" descr="http://medbib.in.ua/images/8599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9" r="-226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7" name="Рисунок 6" descr="http://medbib.in.ua/images/8600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64" b="-369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0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Рисунок 7" descr="http://medbib.in.ua/images/86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4" y="1917700"/>
            <a:ext cx="7234814" cy="3756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Фізичне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Рисунок 8" descr="http://medbib.in.ua/images/860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6" r="-86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2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6" name="Рисунок 9" descr="http://medbib.in.ua/images/860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18" r="-513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вираженого</a:t>
            </a:r>
            <a:r>
              <a:rPr lang="ru-RU" dirty="0"/>
              <a:t> </a:t>
            </a:r>
            <a:r>
              <a:rPr lang="ru-RU" dirty="0" err="1"/>
              <a:t>оздоровчого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:</a:t>
            </a:r>
          </a:p>
          <a:p>
            <a:pPr lvl="0"/>
            <a:r>
              <a:rPr lang="ru-RU" b="1" i="1" dirty="0"/>
              <a:t>Принцип </a:t>
            </a:r>
            <a:r>
              <a:rPr lang="ru-RU" b="1" i="1" dirty="0" err="1"/>
              <a:t>посильності</a:t>
            </a:r>
            <a:r>
              <a:rPr lang="ru-RU" b="1" i="1" dirty="0"/>
              <a:t> і </a:t>
            </a:r>
            <a:r>
              <a:rPr lang="ru-RU" b="1" i="1" dirty="0" err="1"/>
              <a:t>індивідуальності</a:t>
            </a:r>
            <a:r>
              <a:rPr lang="ru-RU" b="1" i="1" dirty="0"/>
              <a:t>;</a:t>
            </a:r>
            <a:endParaRPr lang="ru-RU" dirty="0"/>
          </a:p>
          <a:p>
            <a:pPr lvl="0"/>
            <a:r>
              <a:rPr lang="ru-RU" b="1" i="1" dirty="0"/>
              <a:t>Принцип </a:t>
            </a:r>
            <a:r>
              <a:rPr lang="ru-RU" b="1" i="1" dirty="0" err="1"/>
              <a:t>оптимальних</a:t>
            </a:r>
            <a:r>
              <a:rPr lang="ru-RU" b="1" i="1" dirty="0"/>
              <a:t> </a:t>
            </a:r>
            <a:r>
              <a:rPr lang="ru-RU" b="1" i="1" dirty="0" err="1"/>
              <a:t>фізичних</a:t>
            </a:r>
            <a:r>
              <a:rPr lang="ru-RU" b="1" i="1" dirty="0"/>
              <a:t> </a:t>
            </a:r>
            <a:r>
              <a:rPr lang="ru-RU" b="1" i="1" dirty="0" err="1"/>
              <a:t>навантажень</a:t>
            </a:r>
            <a:r>
              <a:rPr lang="ru-RU" b="1" i="1" dirty="0"/>
              <a:t>.</a:t>
            </a:r>
            <a:endParaRPr lang="ru-RU" dirty="0"/>
          </a:p>
          <a:p>
            <a:pPr lvl="0"/>
            <a:r>
              <a:rPr lang="ru-RU" b="1" i="1" dirty="0"/>
              <a:t>Принцип </a:t>
            </a:r>
            <a:r>
              <a:rPr lang="ru-RU" b="1" i="1" dirty="0" err="1"/>
              <a:t>поступовості</a:t>
            </a:r>
            <a:r>
              <a:rPr lang="ru-RU" b="1" i="1" dirty="0"/>
              <a:t>;</a:t>
            </a:r>
            <a:endParaRPr lang="ru-RU" dirty="0"/>
          </a:p>
          <a:p>
            <a:pPr lvl="0"/>
            <a:r>
              <a:rPr lang="ru-RU" b="1" i="1" dirty="0"/>
              <a:t>Принцип </a:t>
            </a:r>
            <a:r>
              <a:rPr lang="ru-RU" b="1" i="1" dirty="0" err="1"/>
              <a:t>систематичності</a:t>
            </a:r>
            <a:r>
              <a:rPr lang="ru-RU" b="1" i="1" dirty="0"/>
              <a:t> і </a:t>
            </a:r>
            <a:r>
              <a:rPr lang="ru-RU" b="1" i="1" dirty="0" err="1"/>
              <a:t>регулярності</a:t>
            </a:r>
            <a:r>
              <a:rPr lang="ru-RU" b="1" i="1" dirty="0"/>
              <a:t>;</a:t>
            </a:r>
            <a:endParaRPr lang="ru-RU" dirty="0"/>
          </a:p>
          <a:p>
            <a:pPr lvl="0"/>
            <a:r>
              <a:rPr lang="ru-RU" b="1" i="1" dirty="0"/>
              <a:t>Принцип </a:t>
            </a:r>
            <a:r>
              <a:rPr lang="ru-RU" b="1" i="1" dirty="0" err="1"/>
              <a:t>всесторонньої</a:t>
            </a:r>
            <a:r>
              <a:rPr lang="ru-RU" b="1" i="1" dirty="0"/>
              <a:t> </a:t>
            </a:r>
            <a:r>
              <a:rPr lang="ru-RU" b="1" i="1" dirty="0" err="1"/>
              <a:t>направленості</a:t>
            </a:r>
            <a:r>
              <a:rPr lang="ru-RU" b="1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5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i="1" dirty="0" err="1"/>
              <a:t>Загартовування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 система </a:t>
            </a:r>
            <a:r>
              <a:rPr lang="ru-RU" sz="3200" dirty="0" err="1"/>
              <a:t>заходів</a:t>
            </a:r>
            <a:r>
              <a:rPr lang="ru-RU" sz="3200" dirty="0"/>
              <a:t>, </a:t>
            </a:r>
            <a:r>
              <a:rPr lang="ru-RU" sz="3200" dirty="0" err="1"/>
              <a:t>спрямованих</a:t>
            </a:r>
            <a:r>
              <a:rPr lang="ru-RU" sz="3200" dirty="0"/>
              <a:t> на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адаптаційних</a:t>
            </a:r>
            <a:r>
              <a:rPr lang="ru-RU" sz="3200" dirty="0"/>
              <a:t> </a:t>
            </a:r>
            <a:r>
              <a:rPr lang="ru-RU" sz="3200" dirty="0" err="1"/>
              <a:t>можливостей</a:t>
            </a:r>
            <a:r>
              <a:rPr lang="ru-RU" sz="3200" dirty="0"/>
              <a:t> і </a:t>
            </a:r>
            <a:r>
              <a:rPr lang="ru-RU" sz="3200" dirty="0" err="1"/>
              <a:t>стійкості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 до </a:t>
            </a:r>
            <a:r>
              <a:rPr lang="ru-RU" sz="3200" dirty="0" err="1"/>
              <a:t>впливу</a:t>
            </a:r>
            <a:r>
              <a:rPr lang="ru-RU" sz="3200" dirty="0"/>
              <a:t> </a:t>
            </a:r>
            <a:r>
              <a:rPr lang="ru-RU" sz="3200" dirty="0" err="1"/>
              <a:t>несприятливих</a:t>
            </a:r>
            <a:r>
              <a:rPr lang="ru-RU" sz="3200" dirty="0"/>
              <a:t> </a:t>
            </a:r>
            <a:r>
              <a:rPr lang="ru-RU" sz="3200" dirty="0" err="1"/>
              <a:t>факторів</a:t>
            </a:r>
            <a:r>
              <a:rPr lang="ru-RU" sz="3200" dirty="0"/>
              <a:t> </a:t>
            </a:r>
            <a:r>
              <a:rPr lang="ru-RU" sz="32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середовища</a:t>
            </a:r>
            <a:r>
              <a:rPr lang="ru-RU" sz="3200" dirty="0"/>
              <a:t>. </a:t>
            </a:r>
            <a:r>
              <a:rPr lang="ru-RU" sz="3200" dirty="0" err="1"/>
              <a:t>Загартовування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dirty="0" err="1"/>
              <a:t>важливою</a:t>
            </a:r>
            <a:r>
              <a:rPr lang="ru-RU" sz="3200" dirty="0"/>
              <a:t> </a:t>
            </a:r>
            <a:r>
              <a:rPr lang="ru-RU" sz="3200" dirty="0" err="1"/>
              <a:t>частиною</a:t>
            </a:r>
            <a:r>
              <a:rPr lang="ru-RU" sz="3200" dirty="0"/>
              <a:t> </a:t>
            </a:r>
            <a:r>
              <a:rPr lang="ru-RU" sz="3200" dirty="0" err="1"/>
              <a:t>фізичного</a:t>
            </a:r>
            <a:r>
              <a:rPr lang="ru-RU" sz="3200" dirty="0"/>
              <a:t> </a:t>
            </a:r>
            <a:r>
              <a:rPr lang="ru-RU" sz="3200" dirty="0" err="1"/>
              <a:t>виховання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підтримки</a:t>
            </a:r>
            <a:r>
              <a:rPr lang="ru-RU" sz="3200" dirty="0"/>
              <a:t> і </a:t>
            </a:r>
            <a:r>
              <a:rPr lang="ru-RU" sz="3200" dirty="0" err="1"/>
              <a:t>зміцнення</a:t>
            </a:r>
            <a:r>
              <a:rPr lang="ru-RU" sz="3200" dirty="0"/>
              <a:t> </a:t>
            </a:r>
            <a:r>
              <a:rPr lang="ru-RU" sz="3200" dirty="0" err="1"/>
              <a:t>здоров'я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Враховуючи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через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2% </a:t>
            </a:r>
            <a:r>
              <a:rPr lang="ru-RU" dirty="0" err="1"/>
              <a:t>газообміну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з метою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b="1" i="1" dirty="0" err="1"/>
              <a:t>повітряні</a:t>
            </a:r>
            <a:r>
              <a:rPr lang="ru-RU" b="1" i="1" dirty="0"/>
              <a:t> </a:t>
            </a:r>
            <a:r>
              <a:rPr lang="ru-RU" b="1" i="1" dirty="0" err="1"/>
              <a:t>ванни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на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оголювати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час </a:t>
            </a:r>
            <a:r>
              <a:rPr lang="ru-RU" dirty="0" smtClean="0"/>
              <a:t>року </a:t>
            </a:r>
            <a:r>
              <a:rPr lang="ru-RU" dirty="0"/>
              <a:t>і в будь-яку погоду.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85" y="3824050"/>
            <a:ext cx="3810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Людини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/>
              <a:t>Фізичне здоров</a:t>
            </a:r>
            <a:r>
              <a:rPr lang="en-US" sz="2400" b="1" i="1" dirty="0"/>
              <a:t>’</a:t>
            </a:r>
            <a:r>
              <a:rPr lang="uk-UA" sz="2400" b="1" i="1" dirty="0"/>
              <a:t>я  - </a:t>
            </a:r>
            <a:r>
              <a:rPr lang="ru-RU" sz="2400" b="1" i="1" dirty="0" err="1"/>
              <a:t>це</a:t>
            </a:r>
            <a:r>
              <a:rPr lang="ru-RU" sz="2400" b="1" i="1" dirty="0"/>
              <a:t> стан </a:t>
            </a:r>
            <a:r>
              <a:rPr lang="ru-RU" sz="2400" b="1" i="1" dirty="0" err="1"/>
              <a:t>організму</a:t>
            </a:r>
            <a:r>
              <a:rPr lang="ru-RU" sz="2400" b="1" i="1" dirty="0"/>
              <a:t>, при </a:t>
            </a:r>
            <a:r>
              <a:rPr lang="ru-RU" sz="2400" b="1" i="1" dirty="0" err="1"/>
              <a:t>якому</a:t>
            </a:r>
            <a:r>
              <a:rPr lang="ru-RU" sz="2400" b="1" i="1" dirty="0"/>
              <a:t> </a:t>
            </a:r>
            <a:r>
              <a:rPr lang="ru-RU" sz="2400" b="1" i="1" dirty="0" err="1"/>
              <a:t>показники</a:t>
            </a:r>
            <a:r>
              <a:rPr lang="ru-RU" sz="2400" b="1" i="1" dirty="0"/>
              <a:t> </a:t>
            </a:r>
            <a:r>
              <a:rPr lang="ru-RU" sz="2400" b="1" i="1" dirty="0" err="1"/>
              <a:t>основних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фізіологічних</a:t>
            </a:r>
            <a:r>
              <a:rPr lang="ru-RU" sz="2400" b="1" i="1" dirty="0"/>
              <a:t> систем лежать в межах </a:t>
            </a:r>
            <a:r>
              <a:rPr lang="ru-RU" sz="2400" b="1" i="1" dirty="0" err="1"/>
              <a:t>фізіологічної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норми</a:t>
            </a:r>
            <a:r>
              <a:rPr lang="ru-RU" sz="2400" b="1" i="1" dirty="0"/>
              <a:t> і адекватно </a:t>
            </a:r>
            <a:r>
              <a:rPr lang="ru-RU" sz="2400" b="1" i="1" dirty="0" err="1"/>
              <a:t>змінюються</a:t>
            </a:r>
            <a:r>
              <a:rPr lang="ru-RU" sz="2400" b="1" i="1" dirty="0"/>
              <a:t> при </a:t>
            </a:r>
            <a:r>
              <a:rPr lang="ru-RU" sz="2400" b="1" i="1" dirty="0" err="1"/>
              <a:t>взаємодії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людини</a:t>
            </a:r>
            <a:r>
              <a:rPr lang="ru-RU" sz="2400" b="1" i="1" dirty="0"/>
              <a:t> з </a:t>
            </a:r>
            <a:r>
              <a:rPr lang="ru-RU" sz="2400" b="1" i="1" dirty="0" err="1"/>
              <a:t>зовнішнім</a:t>
            </a:r>
            <a:r>
              <a:rPr lang="ru-RU" sz="2400" b="1" i="1" dirty="0"/>
              <a:t> </a:t>
            </a:r>
            <a:r>
              <a:rPr lang="ru-RU" sz="2400" b="1" i="1" dirty="0" err="1"/>
              <a:t>середовищем</a:t>
            </a:r>
            <a:r>
              <a:rPr lang="ru-RU" sz="2400" b="1" i="1" dirty="0"/>
              <a:t>.</a:t>
            </a:r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Водні</a:t>
            </a:r>
            <a:r>
              <a:rPr lang="ru-RU" b="1" i="1" dirty="0"/>
              <a:t> </a:t>
            </a:r>
            <a:r>
              <a:rPr lang="ru-RU" b="1" i="1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гартують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інтенсивними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.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водне</a:t>
            </a:r>
            <a:r>
              <a:rPr lang="ru-RU" dirty="0"/>
              <a:t> </a:t>
            </a:r>
            <a:r>
              <a:rPr lang="ru-RU" dirty="0" err="1"/>
              <a:t>загартовування</a:t>
            </a:r>
            <a:r>
              <a:rPr lang="ru-RU" dirty="0"/>
              <a:t> з </a:t>
            </a:r>
            <a:r>
              <a:rPr lang="ru-RU" dirty="0" err="1"/>
              <a:t>щоденного</a:t>
            </a:r>
            <a:r>
              <a:rPr lang="ru-RU" dirty="0"/>
              <a:t> </a:t>
            </a:r>
            <a:r>
              <a:rPr lang="ru-RU" b="1" i="1" dirty="0" err="1"/>
              <a:t>обтирання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55" y="3231030"/>
            <a:ext cx="5397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прохолодні</a:t>
            </a:r>
            <a:r>
              <a:rPr lang="ru-RU" dirty="0"/>
              <a:t> </a:t>
            </a:r>
            <a:r>
              <a:rPr lang="ru-RU" b="1" i="1" dirty="0" err="1"/>
              <a:t>ножні</a:t>
            </a:r>
            <a:r>
              <a:rPr lang="ru-RU" b="1" i="1" dirty="0"/>
              <a:t> </a:t>
            </a:r>
            <a:r>
              <a:rPr lang="ru-RU" b="1" i="1" dirty="0" err="1"/>
              <a:t>ванни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хорошим </a:t>
            </a:r>
            <a:r>
              <a:rPr lang="ru-RU" dirty="0" err="1"/>
              <a:t>загартовуючим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300325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загатовуючою</a:t>
            </a:r>
            <a:r>
              <a:rPr lang="ru-RU" dirty="0"/>
              <a:t> процедурою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b="1" i="1" dirty="0" err="1"/>
              <a:t>ходіння</a:t>
            </a:r>
            <a:r>
              <a:rPr lang="ru-RU" b="1" i="1" dirty="0"/>
              <a:t> </a:t>
            </a:r>
            <a:r>
              <a:rPr lang="ru-RU" b="1" i="1" dirty="0" err="1"/>
              <a:t>босоніж</a:t>
            </a:r>
            <a:r>
              <a:rPr lang="ru-RU" b="1" i="1" dirty="0"/>
              <a:t> </a:t>
            </a:r>
            <a:r>
              <a:rPr lang="ru-RU" dirty="0"/>
              <a:t>по </a:t>
            </a:r>
            <a:r>
              <a:rPr lang="ru-RU" dirty="0" err="1"/>
              <a:t>траві</a:t>
            </a:r>
            <a:r>
              <a:rPr lang="ru-RU" dirty="0"/>
              <a:t>, </a:t>
            </a:r>
            <a:r>
              <a:rPr lang="ru-RU" dirty="0" err="1"/>
              <a:t>мокрій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роси</a:t>
            </a:r>
            <a:r>
              <a:rPr lang="ru-RU" dirty="0"/>
              <a:t>, </a:t>
            </a:r>
            <a:r>
              <a:rPr lang="ru-RU" dirty="0" err="1"/>
              <a:t>мокрих</a:t>
            </a:r>
            <a:r>
              <a:rPr lang="ru-RU" dirty="0"/>
              <a:t> </a:t>
            </a:r>
            <a:r>
              <a:rPr lang="ru-RU" dirty="0" err="1"/>
              <a:t>каменях</a:t>
            </a:r>
            <a:r>
              <a:rPr lang="ru-RU" dirty="0"/>
              <a:t>, </a:t>
            </a:r>
            <a:r>
              <a:rPr lang="ru-RU" dirty="0" err="1"/>
              <a:t>гальці</a:t>
            </a:r>
            <a:r>
              <a:rPr lang="ru-RU" dirty="0"/>
              <a:t>, </a:t>
            </a:r>
            <a:r>
              <a:rPr lang="ru-RU" dirty="0" err="1"/>
              <a:t>піску</a:t>
            </a:r>
            <a:r>
              <a:rPr lang="ru-RU" dirty="0"/>
              <a:t>, </a:t>
            </a:r>
            <a:r>
              <a:rPr lang="ru-RU" dirty="0" err="1"/>
              <a:t>хвої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/>
              <a:t>Душ</a:t>
            </a:r>
            <a:r>
              <a:rPr lang="ru-RU" i="1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загартовування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механічному</a:t>
            </a:r>
            <a:r>
              <a:rPr lang="ru-RU" dirty="0"/>
              <a:t> і температурному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закінчень</a:t>
            </a:r>
            <a:r>
              <a:rPr lang="ru-RU" dirty="0"/>
              <a:t> і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Купання</a:t>
            </a:r>
            <a:r>
              <a:rPr lang="ru-RU" b="1" i="1" dirty="0"/>
              <a:t> у </a:t>
            </a:r>
            <a:r>
              <a:rPr lang="ru-RU" b="1" i="1" dirty="0" err="1"/>
              <a:t>відкритих</a:t>
            </a:r>
            <a:r>
              <a:rPr lang="ru-RU" b="1" i="1" dirty="0"/>
              <a:t> </a:t>
            </a:r>
            <a:r>
              <a:rPr lang="ru-RU" b="1" i="1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прекрасною </a:t>
            </a:r>
            <a:r>
              <a:rPr lang="ru-RU" dirty="0" err="1"/>
              <a:t>загатовуючою</a:t>
            </a:r>
            <a:r>
              <a:rPr lang="ru-RU" dirty="0"/>
              <a:t> процедурою, а й </a:t>
            </a:r>
            <a:r>
              <a:rPr lang="ru-RU" dirty="0" err="1"/>
              <a:t>відмінним</a:t>
            </a:r>
            <a:r>
              <a:rPr lang="ru-RU" dirty="0"/>
              <a:t> </a:t>
            </a:r>
            <a:r>
              <a:rPr lang="ru-RU" dirty="0" err="1"/>
              <a:t>тренуванням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дихальної</a:t>
            </a:r>
            <a:r>
              <a:rPr lang="ru-RU" dirty="0"/>
              <a:t> та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особливо,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рухливими</a:t>
            </a:r>
            <a:r>
              <a:rPr lang="ru-RU" dirty="0"/>
              <a:t> </a:t>
            </a:r>
            <a:r>
              <a:rPr lang="ru-RU" dirty="0" err="1"/>
              <a:t>іграми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плаванням</a:t>
            </a:r>
            <a:r>
              <a:rPr lang="ru-RU" dirty="0"/>
              <a:t>.</a:t>
            </a:r>
          </a:p>
          <a:p>
            <a:r>
              <a:rPr lang="ru-RU" b="1" i="1" dirty="0" err="1"/>
              <a:t>Моржування</a:t>
            </a:r>
            <a:r>
              <a:rPr lang="ru-RU" b="1" i="1" dirty="0"/>
              <a:t> (</a:t>
            </a:r>
            <a:r>
              <a:rPr lang="ru-RU" b="1" i="1" dirty="0" err="1"/>
              <a:t>зимове</a:t>
            </a:r>
            <a:r>
              <a:rPr lang="ru-RU" b="1" i="1" dirty="0"/>
              <a:t> </a:t>
            </a:r>
            <a:r>
              <a:rPr lang="ru-RU" b="1" i="1" dirty="0" err="1"/>
              <a:t>плавання</a:t>
            </a:r>
            <a:r>
              <a:rPr lang="ru-RU" b="1" i="1" dirty="0"/>
              <a:t> у </a:t>
            </a:r>
            <a:r>
              <a:rPr lang="ru-RU" b="1" i="1" dirty="0" err="1"/>
              <a:t>крижаній</a:t>
            </a:r>
            <a:r>
              <a:rPr lang="ru-RU" b="1" i="1" dirty="0"/>
              <a:t> </a:t>
            </a:r>
            <a:r>
              <a:rPr lang="ru-RU" b="1" i="1" dirty="0" err="1"/>
              <a:t>воді</a:t>
            </a:r>
            <a:r>
              <a:rPr lang="ru-RU" b="1" i="1" dirty="0"/>
              <a:t>)</a:t>
            </a:r>
            <a:r>
              <a:rPr lang="ru-RU" dirty="0"/>
              <a:t> - </a:t>
            </a:r>
            <a:r>
              <a:rPr lang="ru-RU" dirty="0" err="1"/>
              <a:t>вища</a:t>
            </a:r>
            <a:r>
              <a:rPr lang="ru-RU" dirty="0"/>
              <a:t> форма </a:t>
            </a:r>
            <a:r>
              <a:rPr lang="ru-RU" dirty="0" err="1"/>
              <a:t>загартовування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домагаються</a:t>
            </a:r>
            <a:r>
              <a:rPr lang="ru-RU" dirty="0"/>
              <a:t> шляхом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поступових</a:t>
            </a:r>
            <a:r>
              <a:rPr lang="ru-RU" dirty="0"/>
              <a:t> </a:t>
            </a:r>
            <a:r>
              <a:rPr lang="ru-RU" dirty="0" err="1"/>
              <a:t>холодових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t="15350" b="15350"/>
          <a:stretch>
            <a:fillRect/>
          </a:stretch>
        </p:blipFill>
        <p:spPr/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Сонячні</a:t>
            </a:r>
            <a:r>
              <a:rPr lang="ru-RU" b="1" i="1" dirty="0"/>
              <a:t> </a:t>
            </a:r>
            <a:r>
              <a:rPr lang="ru-RU" b="1" i="1" dirty="0" err="1"/>
              <a:t>ванни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натще</a:t>
            </a:r>
            <a:r>
              <a:rPr lang="ru-RU" dirty="0"/>
              <a:t>, часом </a:t>
            </a:r>
            <a:r>
              <a:rPr lang="ru-RU" dirty="0" err="1"/>
              <a:t>перериваючи</a:t>
            </a:r>
            <a:r>
              <a:rPr lang="ru-RU" dirty="0"/>
              <a:t> </a:t>
            </a:r>
            <a:r>
              <a:rPr lang="ru-RU" dirty="0" err="1"/>
              <a:t>купанням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вологими</a:t>
            </a:r>
            <a:r>
              <a:rPr lang="ru-RU" dirty="0"/>
              <a:t> </a:t>
            </a:r>
            <a:r>
              <a:rPr lang="ru-RU" dirty="0" err="1"/>
              <a:t>обтираннями</a:t>
            </a:r>
            <a:r>
              <a:rPr lang="ru-RU" dirty="0"/>
              <a:t>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095351"/>
            <a:ext cx="508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8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загартовування</a:t>
            </a:r>
            <a:r>
              <a:rPr lang="ru-RU" dirty="0"/>
              <a:t> і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b="1" i="1" dirty="0"/>
              <a:t>баня</a:t>
            </a:r>
            <a:r>
              <a:rPr lang="ru-RU" dirty="0"/>
              <a:t>. Баня популярна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609300"/>
            <a:ext cx="3886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корекції</a:t>
            </a:r>
            <a:r>
              <a:rPr lang="ru-RU" dirty="0"/>
              <a:t> і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знати про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ушкоджують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ушкоджують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b="1" i="1" dirty="0" err="1"/>
              <a:t>звички</a:t>
            </a:r>
            <a:r>
              <a:rPr lang="ru-RU" b="1" i="1" dirty="0"/>
              <a:t>, </a:t>
            </a:r>
            <a:r>
              <a:rPr lang="ru-RU" b="1" i="1" dirty="0" err="1"/>
              <a:t>пов'язані</a:t>
            </a:r>
            <a:r>
              <a:rPr lang="ru-RU" b="1" i="1" dirty="0"/>
              <a:t> </a:t>
            </a:r>
            <a:r>
              <a:rPr lang="ru-RU" b="1" i="1" dirty="0" err="1"/>
              <a:t>зі</a:t>
            </a:r>
            <a:r>
              <a:rPr lang="ru-RU" b="1" i="1" dirty="0"/>
              <a:t> способом </a:t>
            </a:r>
            <a:r>
              <a:rPr lang="ru-RU" b="1" i="1" dirty="0" err="1"/>
              <a:t>життя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збільшують</a:t>
            </a:r>
            <a:r>
              <a:rPr lang="ru-RU" b="1" i="1" dirty="0"/>
              <a:t> </a:t>
            </a:r>
            <a:r>
              <a:rPr lang="ru-RU" b="1" i="1" dirty="0" err="1"/>
              <a:t>ризик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захворювань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У другу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b="1" i="1" dirty="0" err="1"/>
              <a:t>спадкові</a:t>
            </a:r>
            <a:r>
              <a:rPr lang="ru-RU" b="1" i="1" dirty="0"/>
              <a:t>, </a:t>
            </a:r>
            <a:r>
              <a:rPr lang="ru-RU" b="1" i="1" dirty="0" err="1"/>
              <a:t>вроджені</a:t>
            </a:r>
            <a:r>
              <a:rPr lang="ru-RU" b="1" i="1" dirty="0"/>
              <a:t> та </a:t>
            </a:r>
            <a:r>
              <a:rPr lang="ru-RU" b="1" i="1" dirty="0" err="1"/>
              <a:t>набуті</a:t>
            </a:r>
            <a:r>
              <a:rPr lang="ru-RU" b="1" i="1" dirty="0"/>
              <a:t> </a:t>
            </a:r>
            <a:r>
              <a:rPr lang="ru-RU" b="1" i="1" dirty="0" err="1"/>
              <a:t>захворювання</a:t>
            </a:r>
            <a:r>
              <a:rPr lang="ru-RU" b="1" i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ушкоджують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b="1" i="1" dirty="0" err="1"/>
              <a:t>порушення</a:t>
            </a:r>
            <a:r>
              <a:rPr lang="ru-RU" b="1" i="1" dirty="0"/>
              <a:t> в </a:t>
            </a:r>
            <a:r>
              <a:rPr lang="ru-RU" b="1" i="1" dirty="0" err="1"/>
              <a:t>роботі</a:t>
            </a:r>
            <a:r>
              <a:rPr lang="ru-RU" b="1" i="1" dirty="0"/>
              <a:t> </a:t>
            </a:r>
            <a:r>
              <a:rPr lang="ru-RU" b="1" i="1" dirty="0" err="1"/>
              <a:t>адаптивних</a:t>
            </a:r>
            <a:r>
              <a:rPr lang="ru-RU" b="1" i="1" dirty="0"/>
              <a:t> і </a:t>
            </a:r>
            <a:r>
              <a:rPr lang="ru-RU" b="1" i="1" dirty="0" err="1"/>
              <a:t>захисних</a:t>
            </a:r>
            <a:r>
              <a:rPr lang="ru-RU" b="1" i="1" dirty="0"/>
              <a:t> </a:t>
            </a:r>
            <a:r>
              <a:rPr lang="ru-RU" b="1" i="1" dirty="0" err="1"/>
              <a:t>механізмів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ушкоджує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b="1" i="1" dirty="0"/>
              <a:t>"</a:t>
            </a:r>
            <a:r>
              <a:rPr lang="ru-RU" b="1" i="1" dirty="0" err="1"/>
              <a:t>хвороби</a:t>
            </a:r>
            <a:r>
              <a:rPr lang="ru-RU" b="1" i="1" dirty="0"/>
              <a:t> </a:t>
            </a:r>
            <a:r>
              <a:rPr lang="ru-RU" b="1" i="1" dirty="0" err="1"/>
              <a:t>століття</a:t>
            </a:r>
            <a:r>
              <a:rPr lang="ru-RU" b="1" i="1" dirty="0"/>
              <a:t>".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негативної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обстановки і ритму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Види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err="1" smtClean="0"/>
              <a:t>Функціональне</a:t>
            </a:r>
            <a:r>
              <a:rPr lang="ru-RU" b="1" i="1" dirty="0" smtClean="0"/>
              <a:t> здоров</a:t>
            </a:r>
            <a:r>
              <a:rPr lang="en-US" b="1" i="1" dirty="0" smtClean="0"/>
              <a:t>’</a:t>
            </a:r>
            <a:r>
              <a:rPr lang="uk-UA" b="1" i="1" dirty="0" smtClean="0"/>
              <a:t>я</a:t>
            </a:r>
          </a:p>
          <a:p>
            <a:pPr marL="0" indent="0" algn="ctr">
              <a:buNone/>
            </a:pPr>
            <a:r>
              <a:rPr lang="ru-RU" dirty="0" err="1"/>
              <a:t>ц</a:t>
            </a:r>
            <a:r>
              <a:rPr lang="ru-RU" dirty="0" err="1" smtClean="0"/>
              <a:t>е</a:t>
            </a:r>
            <a:r>
              <a:rPr lang="ru-RU" dirty="0" smtClean="0"/>
              <a:t> - г</a:t>
            </a:r>
            <a:r>
              <a:rPr lang="uk-UA" dirty="0" smtClean="0"/>
              <a:t>армонійна робота всіх функціональних систем організму.</a:t>
            </a:r>
          </a:p>
          <a:p>
            <a:pPr marL="0" indent="0" algn="ctr">
              <a:buNone/>
            </a:pPr>
            <a:r>
              <a:rPr lang="uk-UA" dirty="0" smtClean="0"/>
              <a:t>Це стан живого організму, при якому всі органи здатні виконувати свої життєві функції.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Функціональне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709564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rcRect l="-17644" r="-17644"/>
          <a:stretch>
            <a:fillRect/>
          </a:stretch>
        </p:blipFill>
        <p:spPr>
          <a:xfrm>
            <a:off x="779463" y="1828800"/>
            <a:ext cx="7583487" cy="4208463"/>
          </a:xfr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Функціональне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Рисунок 2" descr="http://coral-club.mksat.net/images/sistem_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81" y="1961151"/>
            <a:ext cx="4487426" cy="4365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Функціональне здоров</a:t>
            </a:r>
            <a:r>
              <a:rPr lang="en-US" dirty="0"/>
              <a:t>’</a:t>
            </a:r>
            <a:r>
              <a:rPr lang="uk-UA" dirty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/>
              <a:t>Менталітет.</a:t>
            </a:r>
            <a:endParaRPr lang="uk-UA" dirty="0"/>
          </a:p>
          <a:p>
            <a:pPr lvl="0"/>
            <a:r>
              <a:rPr lang="uk-UA" b="1" i="1" dirty="0"/>
              <a:t>Рухальна активність.</a:t>
            </a:r>
            <a:endParaRPr lang="ru-RU" dirty="0"/>
          </a:p>
          <a:p>
            <a:pPr lvl="0"/>
            <a:r>
              <a:rPr lang="uk-UA" b="1" i="1" dirty="0"/>
              <a:t>Дихання.</a:t>
            </a:r>
            <a:endParaRPr lang="ru-RU" dirty="0"/>
          </a:p>
          <a:p>
            <a:pPr lvl="0"/>
            <a:r>
              <a:rPr lang="uk-UA" b="1" i="1" dirty="0"/>
              <a:t>Водний баланс.</a:t>
            </a:r>
            <a:endParaRPr lang="ru-RU" dirty="0"/>
          </a:p>
          <a:p>
            <a:pPr lvl="0"/>
            <a:r>
              <a:rPr lang="uk-UA" b="1" i="1" dirty="0"/>
              <a:t>Раціональне харчування.</a:t>
            </a:r>
            <a:endParaRPr lang="ru-RU" dirty="0"/>
          </a:p>
          <a:p>
            <a:pPr lvl="0"/>
            <a:r>
              <a:rPr lang="uk-UA" b="1" i="1" dirty="0"/>
              <a:t>Очищення.</a:t>
            </a:r>
            <a:endParaRPr lang="ru-RU" dirty="0"/>
          </a:p>
          <a:p>
            <a:pPr lvl="0"/>
            <a:r>
              <a:rPr lang="uk-UA" b="1" i="1" dirty="0"/>
              <a:t>Захист організму.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Функціональне здоров</a:t>
            </a:r>
            <a:r>
              <a:rPr lang="en-US" dirty="0"/>
              <a:t>’</a:t>
            </a:r>
            <a:r>
              <a:rPr lang="uk-UA" dirty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>
                <a:latin typeface="Charcoal CY"/>
                <a:cs typeface="Charcoal CY"/>
              </a:rPr>
              <a:t>  </a:t>
            </a:r>
            <a:r>
              <a:rPr lang="ru-RU" sz="3200" b="1" i="1" dirty="0" smtClean="0">
                <a:latin typeface="Charcoal CY"/>
                <a:cs typeface="Charcoal CY"/>
              </a:rPr>
              <a:t>Будьте </a:t>
            </a:r>
            <a:r>
              <a:rPr lang="ru-RU" sz="3200" b="1" i="1" dirty="0" err="1" smtClean="0">
                <a:latin typeface="Charcoal CY"/>
                <a:cs typeface="Charcoal CY"/>
              </a:rPr>
              <a:t>здорові</a:t>
            </a:r>
            <a:r>
              <a:rPr lang="ru-RU" sz="3200" b="1" i="1" dirty="0" smtClean="0">
                <a:latin typeface="Charcoal CY"/>
                <a:cs typeface="Charcoal CY"/>
              </a:rPr>
              <a:t>!</a:t>
            </a:r>
            <a:endParaRPr lang="ru-RU" sz="3200" b="1" i="1" dirty="0">
              <a:latin typeface="Charcoal CY"/>
              <a:cs typeface="Charcoal CY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273326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Види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-40088" r="-40088"/>
          <a:stretch>
            <a:fillRect/>
          </a:stretch>
        </p:blipFill>
        <p:spPr/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Фізичне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комплексом </a:t>
            </a:r>
            <a:r>
              <a:rPr lang="ru-RU" sz="2400" dirty="0" err="1"/>
              <a:t>взаємопов'язаних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характеризують</a:t>
            </a:r>
            <a:r>
              <a:rPr lang="ru-RU" sz="2400" dirty="0"/>
              <a:t> </a:t>
            </a:r>
            <a:r>
              <a:rPr lang="ru-RU" sz="2400" dirty="0" err="1"/>
              <a:t>фізичний</a:t>
            </a:r>
            <a:r>
              <a:rPr lang="ru-RU" sz="2400" dirty="0"/>
              <a:t> стан </a:t>
            </a:r>
            <a:r>
              <a:rPr lang="ru-RU" sz="2400" dirty="0" err="1"/>
              <a:t>організму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1) </a:t>
            </a:r>
            <a:r>
              <a:rPr lang="ru-RU" sz="2400" dirty="0" err="1"/>
              <a:t>функціональним</a:t>
            </a:r>
            <a:r>
              <a:rPr lang="ru-RU" sz="2400" dirty="0"/>
              <a:t> станом </a:t>
            </a:r>
            <a:r>
              <a:rPr lang="ru-RU" sz="2400" dirty="0" err="1"/>
              <a:t>органів</a:t>
            </a:r>
            <a:r>
              <a:rPr lang="ru-RU" sz="2400" dirty="0"/>
              <a:t> і систем;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</a:t>
            </a:r>
            <a:r>
              <a:rPr lang="ru-RU" sz="2400" dirty="0" err="1"/>
              <a:t>рівнем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3)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err="1"/>
              <a:t>якостей</a:t>
            </a:r>
            <a:r>
              <a:rPr lang="ru-RU" sz="2400" dirty="0"/>
              <a:t> (</a:t>
            </a:r>
            <a:r>
              <a:rPr lang="ru-RU" sz="2400" dirty="0" err="1"/>
              <a:t>сили</a:t>
            </a:r>
            <a:r>
              <a:rPr lang="ru-RU" sz="2400" dirty="0"/>
              <a:t>, </a:t>
            </a:r>
            <a:r>
              <a:rPr lang="ru-RU" sz="2400" dirty="0" err="1"/>
              <a:t>швидкості</a:t>
            </a:r>
            <a:r>
              <a:rPr lang="ru-RU" sz="2400" dirty="0"/>
              <a:t>, </a:t>
            </a:r>
            <a:r>
              <a:rPr lang="ru-RU" sz="2400" dirty="0" err="1"/>
              <a:t>спритності</a:t>
            </a:r>
            <a:r>
              <a:rPr lang="ru-RU" sz="2400" dirty="0"/>
              <a:t>, </a:t>
            </a:r>
            <a:r>
              <a:rPr lang="ru-RU" sz="2400" dirty="0" err="1"/>
              <a:t>витривалості</a:t>
            </a:r>
            <a:r>
              <a:rPr lang="ru-RU" sz="2400" dirty="0"/>
              <a:t>, </a:t>
            </a:r>
            <a:r>
              <a:rPr lang="ru-RU" sz="2400" dirty="0" err="1"/>
              <a:t>гнучкості</a:t>
            </a:r>
            <a:r>
              <a:rPr lang="ru-RU" sz="2400" dirty="0"/>
              <a:t>).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стану </a:t>
            </a:r>
            <a:r>
              <a:rPr lang="ru-RU" dirty="0" err="1"/>
              <a:t>органів</a:t>
            </a:r>
            <a:r>
              <a:rPr lang="ru-RU" dirty="0"/>
              <a:t> і систем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шляхом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таких, як частота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,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ЕКГ, </a:t>
            </a:r>
            <a:r>
              <a:rPr lang="ru-RU" dirty="0" err="1"/>
              <a:t>життєва</a:t>
            </a:r>
            <a:r>
              <a:rPr lang="ru-RU" dirty="0"/>
              <a:t> </a:t>
            </a:r>
            <a:r>
              <a:rPr lang="ru-RU" dirty="0" err="1"/>
              <a:t>ємкість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Стан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встановлено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суб'єктивних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сукупності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кліматичних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7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err="1"/>
              <a:t>Оцінка</a:t>
            </a:r>
            <a:r>
              <a:rPr lang="ru-RU" sz="3200" dirty="0"/>
              <a:t> </a:t>
            </a:r>
            <a:r>
              <a:rPr lang="ru-RU" sz="3200" b="1" i="1" dirty="0" err="1"/>
              <a:t>фізичного</a:t>
            </a:r>
            <a:r>
              <a:rPr lang="ru-RU" sz="3200" b="1" i="1" dirty="0"/>
              <a:t> </a:t>
            </a:r>
            <a:r>
              <a:rPr lang="ru-RU" sz="3200" b="1" i="1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індивідуума</a:t>
            </a:r>
            <a:r>
              <a:rPr lang="ru-RU" sz="3200" dirty="0"/>
              <a:t> проводиться шляхом </a:t>
            </a:r>
            <a:r>
              <a:rPr lang="ru-RU" sz="3200" dirty="0" err="1"/>
              <a:t>порівняння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антропометричних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 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показників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(</a:t>
            </a:r>
            <a:r>
              <a:rPr lang="ru-RU" sz="3200" dirty="0" err="1"/>
              <a:t>статеве</a:t>
            </a:r>
            <a:r>
              <a:rPr lang="ru-RU" sz="3200" dirty="0"/>
              <a:t> </a:t>
            </a:r>
            <a:r>
              <a:rPr lang="ru-RU" sz="3200" dirty="0" err="1"/>
              <a:t>дозрівання</a:t>
            </a:r>
            <a:r>
              <a:rPr lang="ru-RU" sz="3200" dirty="0"/>
              <a:t>, </a:t>
            </a:r>
            <a:r>
              <a:rPr lang="ru-RU" sz="3200" dirty="0" err="1"/>
              <a:t>зубна</a:t>
            </a:r>
            <a:r>
              <a:rPr lang="ru-RU" sz="3200" dirty="0"/>
              <a:t> формула та </a:t>
            </a:r>
            <a:r>
              <a:rPr lang="ru-RU" sz="3200" dirty="0" err="1"/>
              <a:t>ін</a:t>
            </a:r>
            <a:r>
              <a:rPr lang="ru-RU" sz="3200" dirty="0"/>
              <a:t>) з </a:t>
            </a:r>
            <a:r>
              <a:rPr lang="ru-RU" sz="3200" dirty="0" err="1"/>
              <a:t>середніми</a:t>
            </a:r>
            <a:r>
              <a:rPr lang="ru-RU" sz="3200" dirty="0"/>
              <a:t> </a:t>
            </a:r>
            <a:r>
              <a:rPr lang="ru-RU" sz="3200" dirty="0" err="1"/>
              <a:t>даними</a:t>
            </a:r>
            <a:r>
              <a:rPr lang="ru-RU" sz="3200" dirty="0"/>
              <a:t> для </a:t>
            </a:r>
            <a:r>
              <a:rPr lang="ru-RU" sz="3200" dirty="0" err="1"/>
              <a:t>відповідної</a:t>
            </a:r>
            <a:r>
              <a:rPr lang="ru-RU" sz="3200" dirty="0"/>
              <a:t> </a:t>
            </a:r>
            <a:r>
              <a:rPr lang="ru-RU" sz="3200" dirty="0" err="1"/>
              <a:t>статі</a:t>
            </a:r>
            <a:r>
              <a:rPr lang="ru-RU" sz="3200" dirty="0"/>
              <a:t> і </a:t>
            </a:r>
            <a:r>
              <a:rPr lang="ru-RU" sz="3200" dirty="0" err="1"/>
              <a:t>віку</a:t>
            </a:r>
            <a:r>
              <a:rPr lang="ru-RU" sz="3200" dirty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Статура</a:t>
            </a:r>
            <a:r>
              <a:rPr lang="ru-RU" dirty="0"/>
              <a:t> (</a:t>
            </a:r>
            <a:r>
              <a:rPr lang="ru-RU" dirty="0" err="1"/>
              <a:t>конституція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Constitutio</a:t>
            </a:r>
            <a:r>
              <a:rPr lang="ru-RU" dirty="0"/>
              <a:t> - </a:t>
            </a:r>
            <a:r>
              <a:rPr lang="ru-RU" dirty="0" err="1"/>
              <a:t>пристрій</a:t>
            </a:r>
            <a:r>
              <a:rPr lang="ru-RU" dirty="0"/>
              <a:t>, стан)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величини</a:t>
            </a:r>
            <a:r>
              <a:rPr lang="ru-RU" dirty="0"/>
              <a:t> і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є</a:t>
            </a:r>
            <a:r>
              <a:rPr lang="ru-RU" dirty="0"/>
              <a:t> одним з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, </a:t>
            </a:r>
            <a:r>
              <a:rPr lang="ru-RU" dirty="0" err="1"/>
              <a:t>вікові</a:t>
            </a:r>
            <a:r>
              <a:rPr lang="ru-RU" dirty="0"/>
              <a:t>, </a:t>
            </a:r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Конституція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Constitutio</a:t>
            </a:r>
            <a:r>
              <a:rPr lang="ru-RU" dirty="0"/>
              <a:t> - </a:t>
            </a:r>
            <a:r>
              <a:rPr lang="ru-RU" dirty="0" err="1"/>
              <a:t>встановлення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) - комплекс </a:t>
            </a:r>
            <a:r>
              <a:rPr lang="ru-RU" dirty="0" err="1"/>
              <a:t>індивідуальних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морфологічних</a:t>
            </a:r>
            <a:r>
              <a:rPr lang="ru-RU" dirty="0"/>
              <a:t>, </a:t>
            </a:r>
            <a:r>
              <a:rPr lang="ru-RU" dirty="0" err="1"/>
              <a:t>фізіологічних</a:t>
            </a:r>
            <a:r>
              <a:rPr lang="ru-RU" dirty="0"/>
              <a:t> і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зумовлених</a:t>
            </a:r>
            <a:r>
              <a:rPr lang="ru-RU" dirty="0"/>
              <a:t> </a:t>
            </a:r>
            <a:r>
              <a:rPr lang="ru-RU" dirty="0" err="1"/>
              <a:t>спадковою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тривалим</a:t>
            </a:r>
            <a:r>
              <a:rPr lang="ru-RU" dirty="0"/>
              <a:t>, </a:t>
            </a:r>
            <a:r>
              <a:rPr lang="ru-RU" dirty="0" err="1"/>
              <a:t>інтенсивним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2921" cy="13386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класифікації</a:t>
            </a:r>
            <a:r>
              <a:rPr lang="ru-RU" dirty="0"/>
              <a:t> Е. </a:t>
            </a:r>
            <a:r>
              <a:rPr lang="ru-RU" dirty="0" err="1"/>
              <a:t>Кречмера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:</a:t>
            </a:r>
          </a:p>
          <a:p>
            <a:pPr lvl="0"/>
            <a:r>
              <a:rPr lang="ru-RU" u="sng" dirty="0" err="1"/>
              <a:t>Астенічний</a:t>
            </a:r>
            <a:r>
              <a:rPr lang="ru-RU" dirty="0"/>
              <a:t> – 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відкладення</a:t>
            </a:r>
            <a:r>
              <a:rPr lang="ru-RU" dirty="0"/>
              <a:t> </a:t>
            </a:r>
            <a:r>
              <a:rPr lang="ru-RU" dirty="0" err="1"/>
              <a:t>підшкірного</a:t>
            </a:r>
            <a:r>
              <a:rPr lang="ru-RU" dirty="0"/>
              <a:t> жиру, худощава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,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, овальна форма </a:t>
            </a:r>
            <a:r>
              <a:rPr lang="ru-RU" dirty="0" err="1"/>
              <a:t>обличчя</a:t>
            </a:r>
            <a:r>
              <a:rPr lang="ru-RU" dirty="0"/>
              <a:t>.</a:t>
            </a:r>
          </a:p>
          <a:p>
            <a:pPr lvl="0"/>
            <a:r>
              <a:rPr lang="ru-RU" u="sng" dirty="0" err="1"/>
              <a:t>Атлетичний</a:t>
            </a:r>
            <a:r>
              <a:rPr lang="ru-RU" dirty="0"/>
              <a:t> – добре </a:t>
            </a:r>
            <a:r>
              <a:rPr lang="ru-RU" dirty="0" err="1"/>
              <a:t>розвинуті</a:t>
            </a:r>
            <a:r>
              <a:rPr lang="ru-RU" dirty="0"/>
              <a:t> скелет і мускулатура, велика ширина </a:t>
            </a:r>
            <a:r>
              <a:rPr lang="ru-RU" dirty="0" err="1"/>
              <a:t>плечового</a:t>
            </a:r>
            <a:r>
              <a:rPr lang="ru-RU" dirty="0"/>
              <a:t> поясу,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відкладення</a:t>
            </a:r>
            <a:r>
              <a:rPr lang="ru-RU" dirty="0"/>
              <a:t> </a:t>
            </a:r>
            <a:r>
              <a:rPr lang="ru-RU" dirty="0" err="1"/>
              <a:t>підшкірного</a:t>
            </a:r>
            <a:r>
              <a:rPr lang="ru-RU" dirty="0"/>
              <a:t> жиру.</a:t>
            </a:r>
          </a:p>
          <a:p>
            <a:pPr lvl="0"/>
            <a:r>
              <a:rPr lang="ru-RU" u="sng" dirty="0" err="1"/>
              <a:t>Пікнічний</a:t>
            </a:r>
            <a:r>
              <a:rPr lang="ru-RU" dirty="0"/>
              <a:t> – </a:t>
            </a:r>
            <a:r>
              <a:rPr lang="ru-RU" dirty="0" err="1"/>
              <a:t>округлі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і шия,  </a:t>
            </a:r>
            <a:r>
              <a:rPr lang="ru-RU" dirty="0" err="1"/>
              <a:t>широкі</a:t>
            </a:r>
            <a:r>
              <a:rPr lang="ru-RU" dirty="0"/>
              <a:t> груди,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відкладення</a:t>
            </a:r>
            <a:r>
              <a:rPr lang="ru-RU" dirty="0"/>
              <a:t> жиру.</a:t>
            </a:r>
          </a:p>
          <a:p>
            <a:pPr lvl="0"/>
            <a:r>
              <a:rPr lang="ru-RU" u="sng" dirty="0" err="1"/>
              <a:t>Диспластичний</a:t>
            </a:r>
            <a:r>
              <a:rPr lang="ru-RU" dirty="0"/>
              <a:t> – </a:t>
            </a:r>
            <a:r>
              <a:rPr lang="ru-RU" dirty="0" err="1"/>
              <a:t>непропорціональні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євнухоідизму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маскулізму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1059</TotalTime>
  <Words>875</Words>
  <Application>Microsoft Macintosh PowerPoint</Application>
  <PresentationFormat>Экран (4:3)</PresentationFormat>
  <Paragraphs>90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Charcoal CY</vt:lpstr>
      <vt:lpstr>Trebuchet MS</vt:lpstr>
      <vt:lpstr>Wingdings 2</vt:lpstr>
      <vt:lpstr>Революция</vt:lpstr>
      <vt:lpstr>Фізичне і функціональне здоров’я людини</vt:lpstr>
      <vt:lpstr>Здоров’я Людини</vt:lpstr>
      <vt:lpstr>Види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Фізичне здоров’я</vt:lpstr>
      <vt:lpstr>Види здоров’я</vt:lpstr>
      <vt:lpstr>Функціональне здоров’я</vt:lpstr>
      <vt:lpstr>Функціональне здоров’я</vt:lpstr>
      <vt:lpstr>Функціональне здоров’я</vt:lpstr>
      <vt:lpstr>Функціональне здоров’я</vt:lpstr>
      <vt:lpstr>Види здоров’я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 Людини (концепція)</dc:title>
  <dc:creator>apple</dc:creator>
  <cp:lastModifiedBy>валерія тищенко</cp:lastModifiedBy>
  <cp:revision>26</cp:revision>
  <dcterms:created xsi:type="dcterms:W3CDTF">2016-01-02T11:31:54Z</dcterms:created>
  <dcterms:modified xsi:type="dcterms:W3CDTF">2016-11-28T14:58:33Z</dcterms:modified>
</cp:coreProperties>
</file>