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полімерів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74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полівінілацетату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3" y="1294756"/>
            <a:ext cx="3724275" cy="2700595"/>
          </a:xfrm>
          <a:ln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72249" y="3814119"/>
            <a:ext cx="1029729" cy="1812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3517900"/>
            <a:ext cx="4445000" cy="334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7416" y="1486575"/>
            <a:ext cx="6425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адгезивних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, </a:t>
            </a:r>
            <a:r>
              <a:rPr lang="ru-RU" dirty="0" err="1"/>
              <a:t>лаків</a:t>
            </a:r>
            <a:r>
              <a:rPr lang="ru-RU" dirty="0"/>
              <a:t>, </a:t>
            </a:r>
            <a:r>
              <a:rPr lang="ru-RU" dirty="0" err="1"/>
              <a:t>фарб</a:t>
            </a:r>
            <a:r>
              <a:rPr lang="ru-RU" dirty="0"/>
              <a:t>,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безосколкового</a:t>
            </a:r>
            <a:r>
              <a:rPr lang="ru-RU" dirty="0"/>
              <a:t> </a:t>
            </a:r>
            <a:r>
              <a:rPr lang="ru-RU" dirty="0" err="1"/>
              <a:t>скла</a:t>
            </a:r>
            <a:r>
              <a:rPr lang="ru-RU" dirty="0"/>
              <a:t>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дисків</a:t>
            </a:r>
            <a:r>
              <a:rPr lang="ru-RU" dirty="0"/>
              <a:t> для </a:t>
            </a:r>
            <a:r>
              <a:rPr lang="ru-RU" dirty="0" err="1"/>
              <a:t>звукозапису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3) у </a:t>
            </a:r>
            <a:r>
              <a:rPr lang="ru-RU" dirty="0" err="1"/>
              <a:t>значних</a:t>
            </a:r>
            <a:r>
              <a:rPr lang="ru-RU" dirty="0"/>
              <a:t> </a:t>
            </a:r>
            <a:r>
              <a:rPr lang="ru-RU" dirty="0" err="1"/>
              <a:t>кількостях</a:t>
            </a:r>
            <a:r>
              <a:rPr lang="ru-RU" dirty="0"/>
              <a:t> ПВА </a:t>
            </a:r>
            <a:r>
              <a:rPr lang="ru-RU" dirty="0" err="1"/>
              <a:t>витрачають</a:t>
            </a:r>
            <a:r>
              <a:rPr lang="ru-RU" dirty="0"/>
              <a:t> для синтезу полівінілового спирту та </a:t>
            </a:r>
            <a:r>
              <a:rPr lang="ru-RU" dirty="0" err="1"/>
              <a:t>полівінілацеталей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745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</a:t>
            </a:r>
            <a:r>
              <a:rPr lang="ru-RU" dirty="0" err="1"/>
              <a:t>полістиролу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7" y="1503405"/>
            <a:ext cx="4775200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503405"/>
            <a:ext cx="60452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205" y="5305168"/>
            <a:ext cx="10906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1) використовують при виробництві литих контейнерів, кришок, банок, пляшок, електротехнічних і радіотехнічних виробів, іграшок, значні кількості витрачають для виробництва пінопластів і предметів домашнього ужитку; </a:t>
            </a:r>
          </a:p>
          <a:p>
            <a:r>
              <a:rPr lang="ru-RU"/>
              <a:t>2)знаходять застосування сополімери стиролу з акрилонітрилом, бутадіеном, вінілкарбазолом, акриламідом.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5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поліакронітрилу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881" y="1536356"/>
            <a:ext cx="4281479" cy="3581400"/>
          </a:xfrm>
        </p:spPr>
      </p:pic>
      <p:sp>
        <p:nvSpPr>
          <p:cNvPr id="5" name="TextBox 4"/>
          <p:cNvSpPr txBox="1"/>
          <p:nvPr/>
        </p:nvSpPr>
        <p:spPr>
          <a:xfrm>
            <a:off x="1474573" y="1622854"/>
            <a:ext cx="4917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1)</a:t>
            </a:r>
            <a:r>
              <a:rPr lang="ru-UA" sz="2400" dirty="0"/>
              <a:t> </a:t>
            </a:r>
            <a:r>
              <a:rPr lang="ru-RU" sz="2400" dirty="0"/>
              <a:t>ПАН </a:t>
            </a:r>
            <a:r>
              <a:rPr lang="ru-RU" sz="2400" dirty="0" err="1"/>
              <a:t>використовують</a:t>
            </a:r>
            <a:r>
              <a:rPr lang="ru-RU" sz="2400" dirty="0"/>
              <a:t> при </a:t>
            </a:r>
            <a:r>
              <a:rPr lang="ru-RU" sz="2400" dirty="0" err="1"/>
              <a:t>виробництві</a:t>
            </a:r>
            <a:r>
              <a:rPr lang="ru-RU" sz="2400" dirty="0"/>
              <a:t> </a:t>
            </a:r>
            <a:r>
              <a:rPr lang="ru-RU" sz="2400" dirty="0" err="1"/>
              <a:t>поліакрилнітрильних</a:t>
            </a:r>
            <a:r>
              <a:rPr lang="ru-RU" sz="2400" dirty="0"/>
              <a:t> волокон, 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верхній</a:t>
            </a:r>
            <a:r>
              <a:rPr lang="ru-RU" sz="2400" dirty="0"/>
              <a:t> і </a:t>
            </a:r>
            <a:r>
              <a:rPr lang="ru-RU" sz="2400" dirty="0" err="1"/>
              <a:t>білизняний</a:t>
            </a:r>
            <a:r>
              <a:rPr lang="ru-RU" sz="2400" dirty="0"/>
              <a:t> трикотаж, </a:t>
            </a:r>
            <a:r>
              <a:rPr lang="ru-RU" sz="2400" dirty="0" err="1"/>
              <a:t>килими</a:t>
            </a:r>
            <a:r>
              <a:rPr lang="ru-RU" sz="2400" dirty="0"/>
              <a:t>, </a:t>
            </a:r>
            <a:r>
              <a:rPr lang="ru-RU" sz="2400" dirty="0" err="1"/>
              <a:t>тканини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pPr marL="342900" indent="-342900">
              <a:buAutoNum type="arabicParenR"/>
            </a:pPr>
            <a:endParaRPr lang="ru-RU" sz="2400" dirty="0"/>
          </a:p>
          <a:p>
            <a:r>
              <a:rPr lang="ru-RU" sz="2400" dirty="0"/>
              <a:t>2) в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сополімеру</a:t>
            </a:r>
            <a:r>
              <a:rPr lang="ru-RU" sz="2400" dirty="0"/>
              <a:t> у </a:t>
            </a:r>
            <a:r>
              <a:rPr lang="ru-RU" sz="2400" dirty="0" err="1"/>
              <a:t>виробництві</a:t>
            </a:r>
            <a:r>
              <a:rPr lang="ru-RU" sz="2400" dirty="0"/>
              <a:t> </a:t>
            </a:r>
            <a:r>
              <a:rPr lang="ru-RU" sz="2400" dirty="0" err="1"/>
              <a:t>дивінілнитрильного</a:t>
            </a:r>
            <a:r>
              <a:rPr lang="ru-RU" sz="2400" dirty="0"/>
              <a:t> каучуку.</a:t>
            </a:r>
          </a:p>
        </p:txBody>
      </p:sp>
    </p:spTree>
    <p:extLst>
      <p:ext uri="{BB962C8B-B14F-4D97-AF65-F5344CB8AC3E}">
        <p14:creationId xmlns:p14="http://schemas.microsoft.com/office/powerpoint/2010/main" val="164020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поліакрилату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060" y="1428750"/>
            <a:ext cx="4032422" cy="37273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3" y="3146855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0897" y="3558746"/>
            <a:ext cx="30562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поліакрилати</a:t>
            </a:r>
            <a:r>
              <a:rPr lang="ru-RU" sz="2400" dirty="0"/>
              <a:t> для </a:t>
            </a:r>
            <a:r>
              <a:rPr lang="ru-RU" sz="2400" dirty="0" err="1"/>
              <a:t>виробництва</a:t>
            </a:r>
            <a:r>
              <a:rPr lang="ru-RU" sz="2400" dirty="0"/>
              <a:t> </a:t>
            </a:r>
            <a:r>
              <a:rPr lang="ru-RU" sz="2400" dirty="0" err="1"/>
              <a:t>листів</a:t>
            </a:r>
            <a:r>
              <a:rPr lang="ru-RU" sz="2400" dirty="0"/>
              <a:t>, </a:t>
            </a:r>
            <a:r>
              <a:rPr lang="ru-RU" sz="2400" dirty="0" err="1"/>
              <a:t>плівок</a:t>
            </a:r>
            <a:r>
              <a:rPr lang="ru-RU" sz="2400" dirty="0"/>
              <a:t>, </a:t>
            </a:r>
            <a:r>
              <a:rPr lang="ru-RU" sz="2400" dirty="0" err="1"/>
              <a:t>лаків</a:t>
            </a:r>
            <a:r>
              <a:rPr lang="ru-RU" sz="2400" dirty="0"/>
              <a:t> та красок.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71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10513"/>
            <a:ext cx="9601200" cy="1485900"/>
          </a:xfrm>
        </p:spPr>
        <p:txBody>
          <a:bodyPr/>
          <a:lstStyle/>
          <a:p>
            <a:r>
              <a:rPr lang="ru-RU" dirty="0"/>
              <a:t>Застосування поліметакрилату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57" y="1915297"/>
            <a:ext cx="3903220" cy="3581400"/>
          </a:xfrm>
        </p:spPr>
      </p:pic>
      <p:sp>
        <p:nvSpPr>
          <p:cNvPr id="5" name="TextBox 4"/>
          <p:cNvSpPr txBox="1"/>
          <p:nvPr/>
        </p:nvSpPr>
        <p:spPr>
          <a:xfrm>
            <a:off x="1285103" y="1902941"/>
            <a:ext cx="32374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входять</a:t>
            </a:r>
            <a:r>
              <a:rPr lang="ru-RU" sz="2400" dirty="0"/>
              <a:t> до складу </a:t>
            </a:r>
            <a:r>
              <a:rPr lang="ru-RU" sz="2400" dirty="0" err="1"/>
              <a:t>компаундів</a:t>
            </a:r>
            <a:r>
              <a:rPr lang="ru-RU" sz="2400" dirty="0"/>
              <a:t> для заливки і </a:t>
            </a:r>
            <a:r>
              <a:rPr lang="ru-RU" sz="2400" dirty="0" err="1"/>
              <a:t>просочення</a:t>
            </a:r>
            <a:r>
              <a:rPr lang="ru-RU" sz="2400" dirty="0"/>
              <a:t> </a:t>
            </a:r>
            <a:r>
              <a:rPr lang="ru-RU" sz="2400" dirty="0" err="1"/>
              <a:t>електричних</a:t>
            </a:r>
            <a:r>
              <a:rPr lang="ru-RU" sz="2400" dirty="0"/>
              <a:t> машин і </a:t>
            </a:r>
            <a:r>
              <a:rPr lang="ru-RU" sz="2400" dirty="0" err="1"/>
              <a:t>апаратів</a:t>
            </a:r>
            <a:r>
              <a:rPr lang="ru-RU" sz="2400" dirty="0"/>
              <a:t> та </a:t>
            </a:r>
            <a:r>
              <a:rPr lang="ru-RU" sz="2400" dirty="0" err="1"/>
              <a:t>герметизації</a:t>
            </a:r>
            <a:r>
              <a:rPr lang="ru-RU" sz="2400" dirty="0"/>
              <a:t> </a:t>
            </a:r>
            <a:r>
              <a:rPr lang="ru-RU" sz="2400" dirty="0" err="1"/>
              <a:t>блоків</a:t>
            </a:r>
            <a:r>
              <a:rPr lang="ru-RU" sz="2400" dirty="0"/>
              <a:t> </a:t>
            </a:r>
            <a:r>
              <a:rPr lang="ru-RU" sz="2400" dirty="0" err="1"/>
              <a:t>електронної</a:t>
            </a:r>
            <a:r>
              <a:rPr lang="ru-RU" sz="2400" dirty="0"/>
              <a:t> </a:t>
            </a:r>
            <a:r>
              <a:rPr lang="ru-RU" sz="2400" dirty="0" err="1"/>
              <a:t>апаратури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04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</a:t>
            </a:r>
            <a:r>
              <a:rPr lang="ru-RU" dirty="0" err="1"/>
              <a:t>поліаміду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6" y="1610497"/>
            <a:ext cx="5194643" cy="4048898"/>
          </a:xfrm>
        </p:spPr>
      </p:pic>
      <p:sp>
        <p:nvSpPr>
          <p:cNvPr id="5" name="TextBox 4"/>
          <p:cNvSpPr txBox="1"/>
          <p:nvPr/>
        </p:nvSpPr>
        <p:spPr>
          <a:xfrm>
            <a:off x="6796216" y="1309816"/>
            <a:ext cx="4769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1) у </a:t>
            </a:r>
            <a:r>
              <a:rPr lang="ru-RU" sz="3600" dirty="0" err="1"/>
              <a:t>вигляді</a:t>
            </a:r>
            <a:r>
              <a:rPr lang="ru-RU" sz="3600" dirty="0"/>
              <a:t> волокон типу капрон, нейлон;</a:t>
            </a:r>
          </a:p>
          <a:p>
            <a:endParaRPr lang="ru-RU" sz="3600" dirty="0"/>
          </a:p>
          <a:p>
            <a:r>
              <a:rPr lang="ru-RU" sz="3600" dirty="0"/>
              <a:t>2) як </a:t>
            </a:r>
            <a:r>
              <a:rPr lang="ru-RU" sz="3600" dirty="0" err="1"/>
              <a:t>антикорозійні</a:t>
            </a:r>
            <a:r>
              <a:rPr lang="ru-RU" sz="3600" dirty="0"/>
              <a:t> </a:t>
            </a:r>
            <a:r>
              <a:rPr lang="ru-RU" sz="3600" dirty="0" err="1"/>
              <a:t>матеріали</a:t>
            </a:r>
            <a:r>
              <a:rPr lang="ru-RU" sz="3600" dirty="0"/>
              <a:t> для </a:t>
            </a:r>
            <a:r>
              <a:rPr lang="ru-RU" sz="3600" dirty="0" err="1"/>
              <a:t>захисту</a:t>
            </a:r>
            <a:r>
              <a:rPr lang="ru-RU" sz="3600" dirty="0"/>
              <a:t> </a:t>
            </a:r>
            <a:r>
              <a:rPr lang="ru-RU" sz="3600" dirty="0" err="1"/>
              <a:t>металів</a:t>
            </a:r>
            <a:r>
              <a:rPr lang="ru-RU" sz="3600" dirty="0"/>
              <a:t> і </a:t>
            </a:r>
            <a:r>
              <a:rPr lang="ru-RU" sz="3600" dirty="0" err="1"/>
              <a:t>бетонів</a:t>
            </a:r>
            <a:r>
              <a:rPr lang="ru-RU" sz="3600" dirty="0"/>
              <a:t>;</a:t>
            </a:r>
          </a:p>
          <a:p>
            <a:endParaRPr lang="ru-RU" sz="3600" dirty="0"/>
          </a:p>
          <a:p>
            <a:r>
              <a:rPr lang="ru-RU" sz="3600" dirty="0"/>
              <a:t>3) як </a:t>
            </a:r>
            <a:r>
              <a:rPr lang="ru-RU" sz="3600" dirty="0" err="1"/>
              <a:t>замінник</a:t>
            </a:r>
            <a:r>
              <a:rPr lang="ru-RU" sz="3600" dirty="0"/>
              <a:t> </a:t>
            </a:r>
            <a:r>
              <a:rPr lang="ru-RU" sz="3600" dirty="0" err="1"/>
              <a:t>шкіри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452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Застосування поліестеру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06" y="1937693"/>
            <a:ext cx="4845393" cy="3285095"/>
          </a:xfrm>
        </p:spPr>
      </p:pic>
      <p:sp>
        <p:nvSpPr>
          <p:cNvPr id="5" name="TextBox 4"/>
          <p:cNvSpPr txBox="1"/>
          <p:nvPr/>
        </p:nvSpPr>
        <p:spPr>
          <a:xfrm>
            <a:off x="6744216" y="1712085"/>
            <a:ext cx="43495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1) наймасовіше з усіх видів хімічних волокон для побутових цілей (одяг) і техніки;</a:t>
            </a:r>
          </a:p>
          <a:p>
            <a:r>
              <a:rPr lang="ru-RU"/>
              <a:t>2) ємності для рідких продуктів харчування, особливо ємності (пластикові пляшки) для різних напоїв;</a:t>
            </a:r>
          </a:p>
          <a:p>
            <a:r>
              <a:rPr lang="ru-RU"/>
              <a:t>3) надзвичайно важливий сучасний матеріал для носіїв інформації - основа всіх сучасних фото-, кіно-та рентгенівських плівок; основа носіїв інформації в комп'ютерній техніці (гнучкі диски - дискети, або «флоппі-диски»), основа магнітних стрічок для аудіо-, відео-та інший записуючої техніки;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807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поліуретану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11" y="2553730"/>
            <a:ext cx="5014440" cy="3441528"/>
          </a:xfrm>
        </p:spPr>
      </p:pic>
      <p:sp>
        <p:nvSpPr>
          <p:cNvPr id="5" name="TextBox 4"/>
          <p:cNvSpPr txBox="1"/>
          <p:nvPr/>
        </p:nvSpPr>
        <p:spPr>
          <a:xfrm>
            <a:off x="1371600" y="2323071"/>
            <a:ext cx="44031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1) </a:t>
            </a:r>
            <a:r>
              <a:rPr lang="ru-RU" sz="2800" dirty="0" err="1"/>
              <a:t>поліуретани</a:t>
            </a:r>
            <a:r>
              <a:rPr lang="ru-RU" sz="2800" dirty="0"/>
              <a:t> </a:t>
            </a:r>
            <a:r>
              <a:rPr lang="ru-RU" sz="2800" dirty="0" err="1"/>
              <a:t>використовують</a:t>
            </a:r>
            <a:r>
              <a:rPr lang="ru-RU" sz="2800" dirty="0"/>
              <a:t> для </a:t>
            </a:r>
            <a:r>
              <a:rPr lang="ru-RU" sz="2800" dirty="0" err="1"/>
              <a:t>виготовлення</a:t>
            </a:r>
            <a:r>
              <a:rPr lang="ru-RU" sz="2800" dirty="0"/>
              <a:t> </a:t>
            </a:r>
            <a:r>
              <a:rPr lang="ru-RU" sz="2800" dirty="0" err="1"/>
              <a:t>пінопластів</a:t>
            </a:r>
            <a:r>
              <a:rPr lang="ru-RU" sz="2800" dirty="0"/>
              <a:t> (</a:t>
            </a:r>
            <a:r>
              <a:rPr lang="ru-RU" sz="2800" dirty="0" err="1"/>
              <a:t>пінополіуретанів</a:t>
            </a:r>
            <a:r>
              <a:rPr lang="ru-RU" sz="2800" dirty="0"/>
              <a:t>), </a:t>
            </a:r>
            <a:r>
              <a:rPr lang="ru-RU" sz="2800" dirty="0" err="1"/>
              <a:t>покриттів</a:t>
            </a:r>
            <a:r>
              <a:rPr lang="ru-RU" sz="2800" dirty="0"/>
              <a:t>, </a:t>
            </a:r>
            <a:r>
              <a:rPr lang="ru-RU" sz="2800" dirty="0" err="1"/>
              <a:t>адгезивів</a:t>
            </a:r>
            <a:r>
              <a:rPr lang="ru-RU" sz="2800" dirty="0"/>
              <a:t> та </a:t>
            </a:r>
            <a:r>
              <a:rPr lang="ru-RU" sz="2800" dirty="0" err="1"/>
              <a:t>еластомерів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057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</a:t>
            </a:r>
            <a:r>
              <a:rPr lang="ru-RU" dirty="0" err="1"/>
              <a:t>полікарбонату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85" y="1728272"/>
            <a:ext cx="4476750" cy="3362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201" y="3837288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0456" y="1886464"/>
            <a:ext cx="5107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1) з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виготовляють</a:t>
            </a:r>
            <a:r>
              <a:rPr lang="ru-RU" sz="2800" dirty="0"/>
              <a:t> </a:t>
            </a:r>
            <a:r>
              <a:rPr lang="ru-RU" sz="2800" dirty="0" err="1"/>
              <a:t>захисні</a:t>
            </a:r>
            <a:r>
              <a:rPr lang="ru-RU" sz="2800" dirty="0"/>
              <a:t> </a:t>
            </a:r>
            <a:r>
              <a:rPr lang="ru-RU" sz="2800" dirty="0" err="1"/>
              <a:t>окуляри</a:t>
            </a:r>
            <a:r>
              <a:rPr lang="ru-RU" sz="2800" dirty="0"/>
              <a:t> та </a:t>
            </a:r>
            <a:r>
              <a:rPr lang="ru-RU" sz="2800" dirty="0" err="1"/>
              <a:t>захисні</a:t>
            </a:r>
            <a:r>
              <a:rPr lang="ru-RU" sz="2800" dirty="0"/>
              <a:t> </a:t>
            </a:r>
            <a:r>
              <a:rPr lang="ru-RU" sz="2800" dirty="0" err="1"/>
              <a:t>екрани</a:t>
            </a:r>
            <a:r>
              <a:rPr lang="ru-RU" sz="2800" dirty="0"/>
              <a:t>, </a:t>
            </a:r>
            <a:r>
              <a:rPr lang="ru-RU" sz="2800" dirty="0" err="1"/>
              <a:t>деталі</a:t>
            </a:r>
            <a:r>
              <a:rPr lang="ru-RU" sz="2800" dirty="0"/>
              <a:t> телефону, </a:t>
            </a:r>
            <a:r>
              <a:rPr lang="ru-RU" sz="2800" dirty="0" err="1"/>
              <a:t>частини</a:t>
            </a:r>
            <a:r>
              <a:rPr lang="ru-RU" sz="2800" dirty="0"/>
              <a:t> машин та </a:t>
            </a:r>
            <a:r>
              <a:rPr lang="ru-RU" sz="2800" dirty="0" err="1"/>
              <a:t>ін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096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поліаміну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297" y="2047103"/>
            <a:ext cx="4775200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54" y="3558746"/>
            <a:ext cx="4028303" cy="3006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0549" y="1529479"/>
            <a:ext cx="40035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1)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поліізоцианатів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при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інтеграмних</a:t>
            </a:r>
            <a:r>
              <a:rPr lang="ru-RU" dirty="0"/>
              <a:t> і </a:t>
            </a:r>
            <a:r>
              <a:rPr lang="ru-RU" dirty="0" err="1"/>
              <a:t>жорстких</a:t>
            </a:r>
            <a:r>
              <a:rPr lang="ru-RU" dirty="0"/>
              <a:t> </a:t>
            </a:r>
            <a:r>
              <a:rPr lang="ru-RU" dirty="0" err="1"/>
              <a:t>пінополіуретанів</a:t>
            </a:r>
            <a:r>
              <a:rPr lang="ru-RU" dirty="0"/>
              <a:t>;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затверджувача</a:t>
            </a:r>
            <a:r>
              <a:rPr lang="ru-RU" dirty="0"/>
              <a:t> </a:t>
            </a:r>
            <a:r>
              <a:rPr lang="ru-RU" dirty="0" err="1"/>
              <a:t>епоксидних</a:t>
            </a:r>
            <a:r>
              <a:rPr lang="ru-RU" dirty="0"/>
              <a:t> смол.</a:t>
            </a:r>
          </a:p>
          <a:p>
            <a:r>
              <a:rPr lang="ru-RU" dirty="0"/>
              <a:t>2)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гумовій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прискорювачів</a:t>
            </a:r>
            <a:r>
              <a:rPr lang="ru-RU" dirty="0"/>
              <a:t> </a:t>
            </a:r>
            <a:r>
              <a:rPr lang="ru-RU" dirty="0" err="1"/>
              <a:t>вулканізації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1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52151"/>
            <a:ext cx="9601200" cy="54616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uk-UA" dirty="0"/>
              <a:t>Застосування поліетилену</a:t>
            </a:r>
          </a:p>
          <a:p>
            <a:pPr marL="457200" indent="-457200">
              <a:buAutoNum type="arabicPeriod"/>
            </a:pPr>
            <a:r>
              <a:rPr lang="uk-UA" dirty="0"/>
              <a:t>Застосування  поліпропілену</a:t>
            </a:r>
          </a:p>
          <a:p>
            <a:pPr marL="457200" indent="-457200">
              <a:buAutoNum type="arabicPeriod"/>
            </a:pPr>
            <a:r>
              <a:rPr lang="uk-UA" dirty="0"/>
              <a:t>Застосування поліізобутилену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полібутадієну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поліізопрену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полівінілхлориду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полівінілового</a:t>
            </a:r>
            <a:r>
              <a:rPr lang="uk-UA" dirty="0"/>
              <a:t> спирту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полівінілацетату</a:t>
            </a: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 Застосування полістиролу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поліакронітрилу</a:t>
            </a:r>
            <a:endParaRPr lang="uk-UA" dirty="0"/>
          </a:p>
          <a:p>
            <a:pPr marL="457200" indent="-457200">
              <a:buAutoNum type="arabicPeriod"/>
            </a:pPr>
            <a:r>
              <a:rPr lang="ru-RU" dirty="0"/>
              <a:t>Застосування поліакрилату</a:t>
            </a:r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поліметакрилату</a:t>
            </a: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поліаміду</a:t>
            </a: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поліестеру</a:t>
            </a:r>
            <a:endParaRPr lang="uk-UA" dirty="0"/>
          </a:p>
          <a:p>
            <a:pPr marL="457200" indent="-457200">
              <a:buAutoNum type="arabicPeriod"/>
            </a:pPr>
            <a:r>
              <a:rPr lang="uk-UA" dirty="0"/>
              <a:t> Застосування поліуретану</a:t>
            </a:r>
          </a:p>
          <a:p>
            <a:pPr marL="457200" indent="-457200">
              <a:buAutoNum type="arabicPeriod"/>
            </a:pPr>
            <a:r>
              <a:rPr lang="ru-RU" dirty="0"/>
              <a:t>Застосування </a:t>
            </a:r>
            <a:r>
              <a:rPr lang="ru-RU" dirty="0" err="1"/>
              <a:t>полікарбонату</a:t>
            </a:r>
            <a:endParaRPr lang="ru-RU" dirty="0"/>
          </a:p>
          <a:p>
            <a:pPr marL="457200" indent="-457200">
              <a:buAutoNum type="arabicPeriod"/>
            </a:pPr>
            <a:r>
              <a:rPr lang="uk-UA" dirty="0"/>
              <a:t> Застосування </a:t>
            </a:r>
            <a:r>
              <a:rPr lang="uk-UA" dirty="0" err="1"/>
              <a:t>поліаміну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409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312" y="2687594"/>
            <a:ext cx="10573265" cy="4915930"/>
          </a:xfrm>
        </p:spPr>
        <p:txBody>
          <a:bodyPr>
            <a:noAutofit/>
          </a:bodyPr>
          <a:lstStyle/>
          <a:p>
            <a:r>
              <a:rPr lang="uk-UA" sz="9600" dirty="0"/>
              <a:t>ДЯКУЮ ЗА УВАГУ!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25396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Застосування поліетилену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6887"/>
            <a:ext cx="4433454" cy="3581400"/>
          </a:xfrm>
        </p:spPr>
      </p:pic>
      <p:sp>
        <p:nvSpPr>
          <p:cNvPr id="5" name="TextBox 4"/>
          <p:cNvSpPr txBox="1"/>
          <p:nvPr/>
        </p:nvSpPr>
        <p:spPr>
          <a:xfrm>
            <a:off x="6030097" y="1457068"/>
            <a:ext cx="5601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algn="just">
              <a:spcAft>
                <a:spcPts val="0"/>
              </a:spcAft>
              <a:buFont typeface="+mj-lt"/>
              <a:buAutoNum type="arabicParenR"/>
              <a:tabLst>
                <a:tab pos="201295" algn="l"/>
              </a:tabLs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виробництво пластикових водопровідних труб,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бутелів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пробок, </a:t>
            </a:r>
            <a:r>
              <a:rPr lang="uk-UA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корозійно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-стійких трубок;</a:t>
            </a:r>
          </a:p>
          <a:p>
            <a:pPr marL="342900" lvl="0" algn="just">
              <a:spcAft>
                <a:spcPts val="0"/>
              </a:spcAft>
              <a:buFont typeface="+mj-lt"/>
              <a:buAutoNum type="arabicParenR"/>
              <a:tabLst>
                <a:tab pos="201295" algn="l"/>
              </a:tabLst>
            </a:pP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just">
              <a:spcAft>
                <a:spcPts val="0"/>
              </a:spcAft>
              <a:buFont typeface="+mj-lt"/>
              <a:buAutoNum type="arabicParenR"/>
              <a:tabLst>
                <a:tab pos="201295" algn="l"/>
              </a:tabLs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вироблення побутових предметів: плівки для пакування, виготовлення покриття;</a:t>
            </a:r>
            <a:endParaRPr lang="ru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just">
              <a:spcAft>
                <a:spcPts val="0"/>
              </a:spcAft>
              <a:tabLst>
                <a:tab pos="201295" algn="l"/>
              </a:tabLst>
            </a:pPr>
            <a:endParaRPr lang="ru-UA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algn="just">
              <a:spcAft>
                <a:spcPts val="0"/>
              </a:spcAft>
              <a:buFont typeface="+mj-lt"/>
              <a:buAutoNum type="arabicParenR"/>
              <a:tabLst>
                <a:tab pos="201295" algn="l"/>
              </a:tabLst>
            </a:pPr>
            <a:r>
              <a:rPr lang="ru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як ізолятор електропроводів;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сільському господарство (теплиці).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3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 </a:t>
            </a:r>
            <a:r>
              <a:rPr lang="ru-RU" dirty="0" err="1"/>
              <a:t>поліпропілену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09" y="1659924"/>
            <a:ext cx="6370079" cy="3581400"/>
          </a:xfrm>
        </p:spPr>
      </p:pic>
      <p:sp>
        <p:nvSpPr>
          <p:cNvPr id="5" name="TextBox 4"/>
          <p:cNvSpPr txBox="1"/>
          <p:nvPr/>
        </p:nvSpPr>
        <p:spPr>
          <a:xfrm>
            <a:off x="1235676" y="1631092"/>
            <a:ext cx="391297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err="1"/>
              <a:t>поліпропілен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при </a:t>
            </a:r>
            <a:r>
              <a:rPr lang="ru-RU" sz="2400" dirty="0" err="1"/>
              <a:t>виготовленні</a:t>
            </a:r>
            <a:r>
              <a:rPr lang="ru-RU" sz="2400" dirty="0"/>
              <a:t> деталей </a:t>
            </a:r>
            <a:r>
              <a:rPr lang="ru-RU" sz="2400" dirty="0" err="1"/>
              <a:t>холодильників</a:t>
            </a:r>
            <a:r>
              <a:rPr lang="ru-RU" sz="2400" dirty="0"/>
              <a:t>, </a:t>
            </a:r>
            <a:r>
              <a:rPr lang="ru-RU" sz="2400" dirty="0" err="1"/>
              <a:t>радіо</a:t>
            </a:r>
            <a:r>
              <a:rPr lang="ru-RU" sz="2400" dirty="0"/>
              <a:t>- і </a:t>
            </a:r>
            <a:r>
              <a:rPr lang="ru-RU" sz="2400" dirty="0" err="1"/>
              <a:t>телеапаратури</a:t>
            </a:r>
            <a:r>
              <a:rPr lang="ru-RU" sz="2400" dirty="0"/>
              <a:t>;</a:t>
            </a:r>
          </a:p>
          <a:p>
            <a:endParaRPr lang="uk-UA" dirty="0"/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sz="2000" dirty="0"/>
              <a:t>)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для </a:t>
            </a:r>
            <a:r>
              <a:rPr lang="ru-RU" sz="2000" dirty="0" err="1"/>
              <a:t>виготовлення</a:t>
            </a:r>
            <a:r>
              <a:rPr lang="ru-RU" sz="2000" dirty="0"/>
              <a:t> </a:t>
            </a:r>
            <a:r>
              <a:rPr lang="ru-RU" sz="2000" dirty="0" err="1"/>
              <a:t>трубопроводів</a:t>
            </a:r>
            <a:r>
              <a:rPr lang="ru-RU" sz="2000" dirty="0"/>
              <a:t>, </a:t>
            </a:r>
            <a:r>
              <a:rPr lang="ru-RU" sz="2000" dirty="0" err="1"/>
              <a:t>резервуарів</a:t>
            </a:r>
            <a:r>
              <a:rPr lang="ru-RU" sz="2000" dirty="0"/>
              <a:t> для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рідин</a:t>
            </a:r>
            <a:r>
              <a:rPr lang="ru-RU" sz="2000" dirty="0"/>
              <a:t>, </a:t>
            </a:r>
            <a:r>
              <a:rPr lang="ru-RU" sz="2000" dirty="0" err="1"/>
              <a:t>плівки</a:t>
            </a:r>
            <a:r>
              <a:rPr lang="ru-RU" sz="2000" dirty="0"/>
              <a:t>, </a:t>
            </a:r>
            <a:r>
              <a:rPr lang="ru-RU" sz="2000" dirty="0" err="1"/>
              <a:t>покриття</a:t>
            </a:r>
            <a:r>
              <a:rPr lang="ru-RU" sz="2000" dirty="0"/>
              <a:t> </a:t>
            </a:r>
            <a:r>
              <a:rPr lang="ru-RU" sz="2000" dirty="0" err="1"/>
              <a:t>сидінь</a:t>
            </a:r>
            <a:r>
              <a:rPr lang="ru-RU" sz="2000" dirty="0"/>
              <a:t>, </a:t>
            </a:r>
            <a:r>
              <a:rPr lang="ru-RU" sz="2000" dirty="0" err="1"/>
              <a:t>канатів</a:t>
            </a:r>
            <a:r>
              <a:rPr lang="ru-RU" sz="2000" dirty="0"/>
              <a:t>, </a:t>
            </a:r>
            <a:r>
              <a:rPr lang="ru-RU" sz="2000" dirty="0" err="1"/>
              <a:t>пакувальних</a:t>
            </a:r>
            <a:r>
              <a:rPr lang="ru-RU" sz="2000" dirty="0"/>
              <a:t> </a:t>
            </a:r>
            <a:r>
              <a:rPr lang="ru-RU" sz="2000" dirty="0" err="1"/>
              <a:t>стрічок</a:t>
            </a:r>
            <a:r>
              <a:rPr lang="ru-RU" sz="2000" dirty="0"/>
              <a:t>, моноволокна, </a:t>
            </a:r>
            <a:r>
              <a:rPr lang="ru-RU" sz="2000" dirty="0" err="1"/>
              <a:t>основи</a:t>
            </a:r>
            <a:r>
              <a:rPr lang="ru-RU" sz="2000" dirty="0"/>
              <a:t> для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/>
              <a:t>хемосорбціонних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74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</a:t>
            </a:r>
            <a:r>
              <a:rPr lang="ru-RU" dirty="0" err="1"/>
              <a:t>поліізобутилену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46" y="1724411"/>
            <a:ext cx="4107592" cy="3061773"/>
          </a:xfrm>
        </p:spPr>
      </p:pic>
      <p:sp>
        <p:nvSpPr>
          <p:cNvPr id="7" name="TextBox 6"/>
          <p:cNvSpPr txBox="1"/>
          <p:nvPr/>
        </p:nvSpPr>
        <p:spPr>
          <a:xfrm>
            <a:off x="6582032" y="1812324"/>
            <a:ext cx="4448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листових</a:t>
            </a:r>
            <a:r>
              <a:rPr lang="ru-RU" dirty="0"/>
              <a:t> </a:t>
            </a:r>
            <a:r>
              <a:rPr lang="ru-RU" dirty="0" err="1"/>
              <a:t>хімічно</a:t>
            </a:r>
            <a:r>
              <a:rPr lang="ru-RU" dirty="0"/>
              <a:t> </a:t>
            </a:r>
            <a:r>
              <a:rPr lang="ru-RU" dirty="0" err="1"/>
              <a:t>стійких</a:t>
            </a:r>
            <a:r>
              <a:rPr lang="ru-RU" dirty="0"/>
              <a:t> і </a:t>
            </a:r>
            <a:r>
              <a:rPr lang="ru-RU" dirty="0" err="1"/>
              <a:t>гідроізоляційних</a:t>
            </a:r>
            <a:r>
              <a:rPr lang="ru-RU" dirty="0"/>
              <a:t> </a:t>
            </a:r>
            <a:r>
              <a:rPr lang="ru-RU" dirty="0" err="1"/>
              <a:t>матеріалів,липких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.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 2) </a:t>
            </a:r>
            <a:r>
              <a:rPr lang="ru-RU" dirty="0" err="1"/>
              <a:t>низькомолекулярний</a:t>
            </a:r>
            <a:r>
              <a:rPr lang="ru-RU" dirty="0"/>
              <a:t> </a:t>
            </a:r>
            <a:r>
              <a:rPr lang="ru-RU" dirty="0" err="1"/>
              <a:t>поліізобутилен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як </a:t>
            </a:r>
            <a:r>
              <a:rPr lang="ru-RU" dirty="0" err="1"/>
              <a:t>конденсаторні</a:t>
            </a:r>
            <a:r>
              <a:rPr lang="ru-RU" dirty="0"/>
              <a:t> та </a:t>
            </a:r>
            <a:r>
              <a:rPr lang="ru-RU" dirty="0" err="1"/>
              <a:t>трансформаторні</a:t>
            </a:r>
            <a:r>
              <a:rPr lang="ru-RU" dirty="0"/>
              <a:t> масла, для </a:t>
            </a:r>
            <a:r>
              <a:rPr lang="ru-RU" dirty="0" err="1"/>
              <a:t>виготовлення</a:t>
            </a:r>
            <a:r>
              <a:rPr lang="ru-RU" dirty="0"/>
              <a:t> клейких і </a:t>
            </a:r>
            <a:r>
              <a:rPr lang="ru-RU" dirty="0" err="1"/>
              <a:t>ізоляційних</a:t>
            </a:r>
            <a:r>
              <a:rPr lang="ru-RU" dirty="0"/>
              <a:t> </a:t>
            </a:r>
            <a:r>
              <a:rPr lang="ru-RU" dirty="0" err="1"/>
              <a:t>стрічок</a:t>
            </a:r>
            <a:r>
              <a:rPr lang="ru-RU" dirty="0"/>
              <a:t>, </a:t>
            </a:r>
            <a:r>
              <a:rPr lang="ru-RU" dirty="0" err="1"/>
              <a:t>пластирів</a:t>
            </a:r>
            <a:r>
              <a:rPr lang="ru-RU" dirty="0"/>
              <a:t> і так </a:t>
            </a:r>
            <a:r>
              <a:rPr lang="ru-RU" dirty="0" err="1"/>
              <a:t>далі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3306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Застосування полібутадієну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16" y="1799968"/>
            <a:ext cx="6878908" cy="3581400"/>
          </a:xfrm>
        </p:spPr>
      </p:pic>
      <p:sp>
        <p:nvSpPr>
          <p:cNvPr id="5" name="TextBox 4"/>
          <p:cNvSpPr txBox="1"/>
          <p:nvPr/>
        </p:nvSpPr>
        <p:spPr>
          <a:xfrm>
            <a:off x="8279027" y="1869989"/>
            <a:ext cx="3501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1)  широко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сумішах</a:t>
            </a:r>
            <a:r>
              <a:rPr lang="ru-RU" dirty="0"/>
              <a:t> з </a:t>
            </a:r>
            <a:r>
              <a:rPr lang="ru-RU" dirty="0" err="1"/>
              <a:t>натуральним</a:t>
            </a:r>
            <a:r>
              <a:rPr lang="ru-RU" dirty="0"/>
              <a:t> (НК) </a:t>
            </a:r>
            <a:r>
              <a:rPr lang="ru-RU" dirty="0" err="1"/>
              <a:t>або</a:t>
            </a:r>
            <a:r>
              <a:rPr lang="ru-RU" dirty="0"/>
              <a:t> -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синтетичними</a:t>
            </a:r>
            <a:r>
              <a:rPr lang="ru-RU" dirty="0"/>
              <a:t> каучуками, такими, як </a:t>
            </a:r>
            <a:r>
              <a:rPr lang="ru-RU" dirty="0" err="1"/>
              <a:t>бутадієн-стирольні</a:t>
            </a:r>
            <a:r>
              <a:rPr lang="ru-RU" dirty="0"/>
              <a:t>, для </a:t>
            </a:r>
            <a:r>
              <a:rPr lang="ru-RU" dirty="0" err="1"/>
              <a:t>виробництва</a:t>
            </a:r>
            <a:r>
              <a:rPr lang="ru-RU" dirty="0"/>
              <a:t> шин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гумотехнічних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(ГТВ). </a:t>
            </a:r>
          </a:p>
          <a:p>
            <a:pPr marL="342900" indent="-342900">
              <a:buAutoNum type="arabicParenR"/>
            </a:pPr>
            <a:endParaRPr lang="uk-UA" dirty="0"/>
          </a:p>
          <a:p>
            <a:endParaRPr lang="ru-RU" dirty="0"/>
          </a:p>
          <a:p>
            <a:r>
              <a:rPr lang="ru-RU" dirty="0"/>
              <a:t>2)   </a:t>
            </a:r>
            <a:r>
              <a:rPr lang="ru-RU" dirty="0" err="1"/>
              <a:t>різноманіття</a:t>
            </a:r>
            <a:r>
              <a:rPr lang="ru-RU" dirty="0"/>
              <a:t> ГТВ (подушки </a:t>
            </a:r>
            <a:r>
              <a:rPr lang="ru-RU" dirty="0" err="1"/>
              <a:t>амортизаторів</a:t>
            </a:r>
            <a:r>
              <a:rPr lang="ru-RU" dirty="0"/>
              <a:t>, </a:t>
            </a:r>
            <a:r>
              <a:rPr lang="ru-RU" dirty="0" err="1"/>
              <a:t>конвеєрні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шланги,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</a:t>
            </a:r>
            <a:r>
              <a:rPr lang="ru-RU" dirty="0" err="1"/>
              <a:t>кабелів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65178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Застосування поліізопрену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54" y="1602259"/>
            <a:ext cx="4316865" cy="3581400"/>
          </a:xfrm>
        </p:spPr>
      </p:pic>
      <p:sp>
        <p:nvSpPr>
          <p:cNvPr id="5" name="TextBox 4"/>
          <p:cNvSpPr txBox="1"/>
          <p:nvPr/>
        </p:nvSpPr>
        <p:spPr>
          <a:xfrm>
            <a:off x="1919416" y="1738184"/>
            <a:ext cx="5626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1) </a:t>
            </a:r>
            <a:r>
              <a:rPr lang="ru-RU" sz="2400" dirty="0" err="1"/>
              <a:t>виробнитво</a:t>
            </a:r>
            <a:r>
              <a:rPr lang="ru-RU" sz="2400" dirty="0"/>
              <a:t> шин;</a:t>
            </a:r>
          </a:p>
          <a:p>
            <a:pPr marL="342900" indent="-342900">
              <a:buAutoNum type="arabicParenR"/>
            </a:pPr>
            <a:endParaRPr lang="ru-RU" sz="2400" dirty="0"/>
          </a:p>
          <a:p>
            <a:r>
              <a:rPr lang="ru-RU" sz="2400" dirty="0"/>
              <a:t>2) </a:t>
            </a:r>
            <a:r>
              <a:rPr lang="ru-RU" sz="2400" dirty="0" err="1"/>
              <a:t>конвеєрні</a:t>
            </a:r>
            <a:r>
              <a:rPr lang="ru-RU" sz="2400" dirty="0"/>
              <a:t> </a:t>
            </a:r>
            <a:r>
              <a:rPr lang="ru-RU" sz="2400" dirty="0" err="1"/>
              <a:t>стрічки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3) </a:t>
            </a:r>
            <a:r>
              <a:rPr lang="ru-RU" sz="2400" dirty="0" err="1"/>
              <a:t>рукави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4) </a:t>
            </a:r>
            <a:r>
              <a:rPr lang="ru-RU" sz="2400" dirty="0" err="1"/>
              <a:t>резинове</a:t>
            </a:r>
            <a:r>
              <a:rPr lang="ru-RU" sz="2400" dirty="0"/>
              <a:t> </a:t>
            </a:r>
            <a:r>
              <a:rPr lang="ru-RU" sz="2400" dirty="0" err="1"/>
              <a:t>взуття</a:t>
            </a:r>
            <a:r>
              <a:rPr lang="ru-RU" sz="2400" dirty="0"/>
              <a:t>;</a:t>
            </a:r>
          </a:p>
          <a:p>
            <a:endParaRPr lang="ru-RU" sz="2400" dirty="0"/>
          </a:p>
          <a:p>
            <a:r>
              <a:rPr lang="ru-RU" sz="2400" dirty="0"/>
              <a:t>5) </a:t>
            </a:r>
            <a:r>
              <a:rPr lang="ru-RU" sz="2400" dirty="0" err="1"/>
              <a:t>оболонки</a:t>
            </a:r>
            <a:r>
              <a:rPr lang="ru-RU" sz="2400" dirty="0"/>
              <a:t> </a:t>
            </a:r>
            <a:r>
              <a:rPr lang="ru-RU" sz="2400" dirty="0" err="1"/>
              <a:t>кабелів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47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полівінілхлориду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2260"/>
            <a:ext cx="4687696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19" y="4064343"/>
            <a:ext cx="3810000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1373" y="1479020"/>
            <a:ext cx="52310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1) використовують для ізоляції електричних провідників, виробництва лінолеуму, штучної шкіри для взуття, вікна.</a:t>
            </a:r>
          </a:p>
          <a:p>
            <a:r>
              <a:rPr lang="ru-RU"/>
              <a:t>2) виготовляють також настільні церати, портативні плащі від дощу тощо.</a:t>
            </a:r>
          </a:p>
          <a:p>
            <a:r>
              <a:rPr lang="ru-RU"/>
              <a:t>3) полівінілхлорид широко використовується для виробництва пластикових водонапірних та каналізаційних труб, футерування труб і реакторів в хімічній промисловості.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55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Застосування полівінілового спирту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40" y="1544851"/>
            <a:ext cx="3333750" cy="3333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59" y="1889941"/>
            <a:ext cx="3617870" cy="327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4865" y="1746422"/>
            <a:ext cx="4364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err="1"/>
              <a:t>згущувач</a:t>
            </a:r>
            <a:r>
              <a:rPr lang="ru-RU" dirty="0"/>
              <a:t> і </a:t>
            </a:r>
            <a:r>
              <a:rPr lang="ru-RU" dirty="0" err="1"/>
              <a:t>адгезійний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в шампунях, клеях, </a:t>
            </a:r>
            <a:r>
              <a:rPr lang="ru-RU" dirty="0" err="1"/>
              <a:t>латексі</a:t>
            </a:r>
            <a:r>
              <a:rPr lang="ru-RU" dirty="0"/>
              <a:t>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бар'єрний</a:t>
            </a:r>
            <a:r>
              <a:rPr lang="ru-RU" dirty="0"/>
              <a:t> шар для СО</a:t>
            </a:r>
            <a:r>
              <a:rPr lang="ru-RU" baseline="-25000" dirty="0"/>
              <a:t>2</a:t>
            </a:r>
            <a:r>
              <a:rPr lang="ru-RU" dirty="0"/>
              <a:t> в </a:t>
            </a:r>
            <a:r>
              <a:rPr lang="ru-RU" dirty="0" err="1"/>
              <a:t>пляшках</a:t>
            </a:r>
            <a:r>
              <a:rPr lang="ru-RU" dirty="0"/>
              <a:t> з ПЕТФ (</a:t>
            </a:r>
            <a:r>
              <a:rPr lang="ru-RU" dirty="0" err="1"/>
              <a:t>поліетилентерефталат</a:t>
            </a:r>
            <a:r>
              <a:rPr lang="ru-RU" dirty="0"/>
              <a:t>);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en-US" dirty="0"/>
              <a:t>c</a:t>
            </a:r>
            <a:r>
              <a:rPr lang="ru-RU" dirty="0" err="1"/>
              <a:t>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гігієни</a:t>
            </a:r>
            <a:r>
              <a:rPr lang="ru-RU" dirty="0"/>
              <a:t> для </a:t>
            </a:r>
            <a:r>
              <a:rPr lang="ru-RU" dirty="0" err="1"/>
              <a:t>жінок</a:t>
            </a:r>
            <a:r>
              <a:rPr lang="ru-RU" dirty="0"/>
              <a:t> і по догляду за </a:t>
            </a:r>
            <a:r>
              <a:rPr lang="ru-RU" dirty="0" err="1"/>
              <a:t>дітьми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4) продукт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захисного</a:t>
            </a:r>
            <a:r>
              <a:rPr lang="ru-RU" dirty="0"/>
              <a:t> шару </a:t>
            </a:r>
            <a:r>
              <a:rPr lang="ru-RU" dirty="0" err="1"/>
              <a:t>шліхти</a:t>
            </a:r>
            <a:r>
              <a:rPr lang="ru-RU" dirty="0"/>
              <a:t> у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штучних</a:t>
            </a:r>
            <a:r>
              <a:rPr lang="ru-RU" dirty="0"/>
              <a:t> волокон;</a:t>
            </a:r>
          </a:p>
          <a:p>
            <a:endParaRPr lang="ru-RU" dirty="0"/>
          </a:p>
          <a:p>
            <a:r>
              <a:rPr lang="ru-RU" dirty="0"/>
              <a:t>5) у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емульгатора</a:t>
            </a:r>
            <a:endParaRPr lang="ru-RU" dirty="0"/>
          </a:p>
          <a:p>
            <a:endParaRPr lang="ru-RU" dirty="0"/>
          </a:p>
          <a:p>
            <a:r>
              <a:rPr lang="ru-RU" dirty="0"/>
              <a:t>6) </a:t>
            </a:r>
            <a:r>
              <a:rPr lang="ru-RU" dirty="0" err="1"/>
              <a:t>водорозчинні</a:t>
            </a:r>
            <a:r>
              <a:rPr lang="ru-RU" dirty="0"/>
              <a:t> </a:t>
            </a:r>
            <a:r>
              <a:rPr lang="ru-RU" dirty="0" err="1"/>
              <a:t>плівки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пакувальних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041570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64</TotalTime>
  <Words>734</Words>
  <Application>Microsoft Office PowerPoint</Application>
  <PresentationFormat>Широкоэкранный</PresentationFormat>
  <Paragraphs>102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Franklin Gothic Book</vt:lpstr>
      <vt:lpstr>Times New Roman</vt:lpstr>
      <vt:lpstr>Crop</vt:lpstr>
      <vt:lpstr>Застосування полімерів</vt:lpstr>
      <vt:lpstr>План</vt:lpstr>
      <vt:lpstr>Застосування поліетилену</vt:lpstr>
      <vt:lpstr>Застосування  поліпропілену </vt:lpstr>
      <vt:lpstr>Застосування поліізобутилену </vt:lpstr>
      <vt:lpstr> Застосування полібутадієну </vt:lpstr>
      <vt:lpstr> Застосування поліізопрену </vt:lpstr>
      <vt:lpstr>Застосування полівінілхлориду </vt:lpstr>
      <vt:lpstr>Застосування полівінілового спирту</vt:lpstr>
      <vt:lpstr>Застосування полівінілацетату</vt:lpstr>
      <vt:lpstr>Застосування полістиролу</vt:lpstr>
      <vt:lpstr>Застосування поліакронітрилу</vt:lpstr>
      <vt:lpstr>Застосування поліакрилату </vt:lpstr>
      <vt:lpstr>Застосування поліметакрилату</vt:lpstr>
      <vt:lpstr>Застосування поліаміду </vt:lpstr>
      <vt:lpstr> Застосування поліестеру </vt:lpstr>
      <vt:lpstr>Застосування поліуретану </vt:lpstr>
      <vt:lpstr>Застосування полікарбонату </vt:lpstr>
      <vt:lpstr>Застосування поліаміну 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полімерів</dc:title>
  <dc:creator>Инна Аврамец</dc:creator>
  <cp:lastModifiedBy>Viktoriia Gencheva</cp:lastModifiedBy>
  <cp:revision>8</cp:revision>
  <dcterms:created xsi:type="dcterms:W3CDTF">2019-12-23T15:05:29Z</dcterms:created>
  <dcterms:modified xsi:type="dcterms:W3CDTF">2022-12-05T10:37:14Z</dcterms:modified>
</cp:coreProperties>
</file>