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371BAC6-B9EF-4F01-8064-CF1C71E6A447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6E0F408-2303-4C99-AF9A-6A8BEE749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9597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BAC6-B9EF-4F01-8064-CF1C71E6A447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F408-2303-4C99-AF9A-6A8BEE749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11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BAC6-B9EF-4F01-8064-CF1C71E6A447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F408-2303-4C99-AF9A-6A8BEE749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35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BAC6-B9EF-4F01-8064-CF1C71E6A447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F408-2303-4C99-AF9A-6A8BEE749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55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371BAC6-B9EF-4F01-8064-CF1C71E6A447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E6E0F408-2303-4C99-AF9A-6A8BEE749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379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BAC6-B9EF-4F01-8064-CF1C71E6A447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F408-2303-4C99-AF9A-6A8BEE749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90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BAC6-B9EF-4F01-8064-CF1C71E6A447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F408-2303-4C99-AF9A-6A8BEE749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199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BAC6-B9EF-4F01-8064-CF1C71E6A447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F408-2303-4C99-AF9A-6A8BEE749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314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BAC6-B9EF-4F01-8064-CF1C71E6A447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0F408-2303-4C99-AF9A-6A8BEE749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7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BAC6-B9EF-4F01-8064-CF1C71E6A447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E0F408-2303-4C99-AF9A-6A8BEE749F7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0030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371BAC6-B9EF-4F01-8064-CF1C71E6A447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E0F408-2303-4C99-AF9A-6A8BEE749F7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28970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371BAC6-B9EF-4F01-8064-CF1C71E6A447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6E0F408-2303-4C99-AF9A-6A8BEE749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50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Українська усна народна творчість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2400" dirty="0" smtClean="0"/>
              <a:t>Лекція 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7342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Філологічна класифікація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1. Епос</a:t>
            </a:r>
          </a:p>
          <a:p>
            <a:r>
              <a:rPr lang="uk-UA" dirty="0" smtClean="0"/>
              <a:t>1.1. Віршований (пісенний),</a:t>
            </a:r>
          </a:p>
          <a:p>
            <a:r>
              <a:rPr lang="uk-UA" dirty="0" smtClean="0"/>
              <a:t>1.2. Прозовий.</a:t>
            </a:r>
          </a:p>
          <a:p>
            <a:r>
              <a:rPr lang="uk-UA" dirty="0" smtClean="0"/>
              <a:t>2. </a:t>
            </a:r>
            <a:r>
              <a:rPr lang="uk-UA" dirty="0" smtClean="0"/>
              <a:t>Лірика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3.Драма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4</a:t>
            </a:r>
            <a:r>
              <a:rPr lang="uk-UA" dirty="0" smtClean="0"/>
              <a:t>. </a:t>
            </a:r>
            <a:r>
              <a:rPr lang="uk-UA" dirty="0" smtClean="0"/>
              <a:t>Л</a:t>
            </a:r>
            <a:r>
              <a:rPr lang="uk-UA" dirty="0" smtClean="0"/>
              <a:t>іро-епос</a:t>
            </a:r>
          </a:p>
          <a:p>
            <a:r>
              <a:rPr lang="uk-UA" dirty="0" smtClean="0"/>
              <a:t>5. Паремії</a:t>
            </a:r>
            <a:endParaRPr lang="uk-UA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844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Фольклор як соціокультурне явище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6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План</a:t>
            </a:r>
            <a:br>
              <a:rPr lang="uk-UA" dirty="0" smtClean="0"/>
            </a:b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25040" y="1320800"/>
            <a:ext cx="79146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dirty="0"/>
              <a:t>Фольклор. </a:t>
            </a:r>
            <a:r>
              <a:rPr lang="ru-RU" sz="2400" dirty="0" err="1"/>
              <a:t>Визначення</a:t>
            </a:r>
            <a:r>
              <a:rPr lang="ru-RU" sz="2400" dirty="0"/>
              <a:t>, </a:t>
            </a:r>
            <a:r>
              <a:rPr lang="ru-RU" sz="2400" dirty="0" err="1"/>
              <a:t>походження</a:t>
            </a:r>
            <a:r>
              <a:rPr lang="ru-RU" sz="2400" dirty="0"/>
              <a:t> </a:t>
            </a:r>
            <a:r>
              <a:rPr lang="ru-RU" sz="2400" dirty="0" err="1"/>
              <a:t>терміну</a:t>
            </a:r>
            <a:r>
              <a:rPr lang="ru-RU" sz="2400" dirty="0"/>
              <a:t> та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основні</a:t>
            </a:r>
            <a:r>
              <a:rPr lang="ru-RU" sz="2400" dirty="0"/>
              <a:t> </a:t>
            </a:r>
            <a:r>
              <a:rPr lang="ru-RU" sz="2400" dirty="0" err="1" smtClean="0"/>
              <a:t>значення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dirty="0" smtClean="0"/>
              <a:t>Фольклор та фольклористика. </a:t>
            </a:r>
            <a:r>
              <a:rPr lang="ru-RU" sz="2400" dirty="0" err="1" smtClean="0"/>
              <a:t>Завдання</a:t>
            </a:r>
            <a:r>
              <a:rPr lang="ru-RU" sz="2400" dirty="0" smtClean="0"/>
              <a:t> фольклористики.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dirty="0" err="1" smtClean="0"/>
              <a:t>Особливості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творення</a:t>
            </a:r>
            <a:r>
              <a:rPr lang="ru-RU" sz="2400" dirty="0" smtClean="0"/>
              <a:t> та </a:t>
            </a:r>
            <a:r>
              <a:rPr lang="ru-RU" sz="2400" dirty="0" err="1" smtClean="0"/>
              <a:t>функціонування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фольклорних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творів</a:t>
            </a:r>
            <a:r>
              <a:rPr lang="ru-RU" sz="24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dirty="0"/>
              <a:t>Фольклор і </a:t>
            </a:r>
            <a:r>
              <a:rPr lang="ru-RU" sz="2400" dirty="0" err="1" smtClean="0"/>
              <a:t>література</a:t>
            </a:r>
            <a:r>
              <a:rPr lang="ru-RU" sz="2400" dirty="0" smtClean="0"/>
              <a:t>.</a:t>
            </a:r>
          </a:p>
          <a:p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dirty="0" smtClean="0"/>
              <a:t>Проблема </a:t>
            </a:r>
            <a:r>
              <a:rPr lang="ru-RU" sz="2400" dirty="0" err="1" smtClean="0"/>
              <a:t>класифікації</a:t>
            </a:r>
            <a:r>
              <a:rPr lang="ru-RU" sz="2400" dirty="0" smtClean="0"/>
              <a:t> </a:t>
            </a:r>
            <a:r>
              <a:rPr lang="ru-RU" sz="2400" dirty="0" err="1" smtClean="0"/>
              <a:t>фольклорних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явищ</a:t>
            </a:r>
            <a:r>
              <a:rPr lang="ru-RU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7088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література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98880" y="1869440"/>
            <a:ext cx="99263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1.	</a:t>
            </a:r>
            <a:r>
              <a:rPr lang="uk-UA" sz="2000" b="1" dirty="0">
                <a:solidFill>
                  <a:srgbClr val="FF0000"/>
                </a:solidFill>
              </a:rPr>
              <a:t>Грицай М.С., Бойко В.Г., Дунаєвська Л.Ф. </a:t>
            </a:r>
            <a:r>
              <a:rPr lang="uk-UA" sz="2000" dirty="0"/>
              <a:t>Українська народно-поетична творчість / За ред. Грицая М.С. К.: Вища школа, 1983.</a:t>
            </a:r>
          </a:p>
          <a:p>
            <a:r>
              <a:rPr lang="uk-UA" sz="2000" dirty="0"/>
              <a:t>2.	</a:t>
            </a:r>
            <a:r>
              <a:rPr lang="uk-UA" sz="2000" b="1" dirty="0" err="1">
                <a:solidFill>
                  <a:srgbClr val="FF0000"/>
                </a:solidFill>
              </a:rPr>
              <a:t>Лановик</a:t>
            </a:r>
            <a:r>
              <a:rPr lang="uk-UA" sz="2000" b="1" dirty="0">
                <a:solidFill>
                  <a:srgbClr val="FF0000"/>
                </a:solidFill>
              </a:rPr>
              <a:t> Мар</a:t>
            </a:r>
            <a:r>
              <a:rPr lang="el-GR" sz="2000" b="1" dirty="0">
                <a:solidFill>
                  <a:srgbClr val="FF0000"/>
                </a:solidFill>
              </a:rPr>
              <a:t>΄</a:t>
            </a:r>
            <a:r>
              <a:rPr lang="uk-UA" sz="2000" b="1" dirty="0" err="1">
                <a:solidFill>
                  <a:srgbClr val="FF0000"/>
                </a:solidFill>
              </a:rPr>
              <a:t>яна</a:t>
            </a:r>
            <a:r>
              <a:rPr lang="uk-UA" sz="2000" b="1" dirty="0">
                <a:solidFill>
                  <a:srgbClr val="FF0000"/>
                </a:solidFill>
              </a:rPr>
              <a:t>, </a:t>
            </a:r>
            <a:r>
              <a:rPr lang="uk-UA" sz="2000" b="1" dirty="0" err="1">
                <a:solidFill>
                  <a:srgbClr val="FF0000"/>
                </a:solidFill>
              </a:rPr>
              <a:t>Лановик</a:t>
            </a:r>
            <a:r>
              <a:rPr lang="uk-UA" sz="2000" b="1" dirty="0">
                <a:solidFill>
                  <a:srgbClr val="FF0000"/>
                </a:solidFill>
              </a:rPr>
              <a:t> Зоряна</a:t>
            </a:r>
            <a:r>
              <a:rPr lang="uk-UA" sz="2000" b="1" dirty="0" smtClean="0">
                <a:solidFill>
                  <a:srgbClr val="FF0000"/>
                </a:solidFill>
              </a:rPr>
              <a:t>. </a:t>
            </a:r>
            <a:r>
              <a:rPr lang="uk-UA" sz="2000" b="1" dirty="0" smtClean="0"/>
              <a:t>Українська</a:t>
            </a:r>
            <a:r>
              <a:rPr lang="uk-UA" sz="2000" b="1" dirty="0" smtClean="0">
                <a:solidFill>
                  <a:srgbClr val="FF0000"/>
                </a:solidFill>
              </a:rPr>
              <a:t> </a:t>
            </a:r>
            <a:r>
              <a:rPr lang="uk-UA" sz="2000" dirty="0"/>
              <a:t>усна народна творчість. Підручник. </a:t>
            </a:r>
            <a:r>
              <a:rPr lang="uk-UA" sz="2000" dirty="0" smtClean="0"/>
              <a:t>К</a:t>
            </a:r>
            <a:r>
              <a:rPr lang="uk-UA" sz="2000" dirty="0"/>
              <a:t>.: Знання-прес, 2001. </a:t>
            </a:r>
          </a:p>
          <a:p>
            <a:r>
              <a:rPr lang="uk-UA" sz="2000" dirty="0"/>
              <a:t>3.	Українська фольклористична енциклопедія: У 2-х т. - Т. 1: А - Л / Упорядник, науковий редактор доктор філологічних наук, професор М. К. Дмитренко. </a:t>
            </a:r>
            <a:r>
              <a:rPr lang="uk-UA" sz="2000" dirty="0" smtClean="0"/>
              <a:t> </a:t>
            </a:r>
            <a:r>
              <a:rPr lang="uk-UA" sz="2000" dirty="0"/>
              <a:t>К.: Вид-во "Сталь", 2018. - 740 с.</a:t>
            </a:r>
          </a:p>
          <a:p>
            <a:r>
              <a:rPr lang="uk-UA" sz="2000" dirty="0"/>
              <a:t>4.	</a:t>
            </a:r>
            <a:r>
              <a:rPr lang="uk-UA" sz="2000" b="1" dirty="0">
                <a:solidFill>
                  <a:srgbClr val="FF0000"/>
                </a:solidFill>
              </a:rPr>
              <a:t>Руснак І. Є.  </a:t>
            </a:r>
            <a:r>
              <a:rPr lang="uk-UA" sz="2000" dirty="0"/>
              <a:t>Український фольклор : навчальний посібник для студентів вищих навчальних закладів. К. : Академія, 2010. </a:t>
            </a:r>
          </a:p>
          <a:p>
            <a:r>
              <a:rPr lang="uk-UA" sz="2000" dirty="0"/>
              <a:t>5.	</a:t>
            </a:r>
            <a:r>
              <a:rPr lang="uk-UA" sz="2000" b="1" dirty="0" err="1">
                <a:solidFill>
                  <a:srgbClr val="FF0000"/>
                </a:solidFill>
              </a:rPr>
              <a:t>Семеног</a:t>
            </a:r>
            <a:r>
              <a:rPr lang="uk-UA" sz="2000" b="1" dirty="0">
                <a:solidFill>
                  <a:srgbClr val="FF0000"/>
                </a:solidFill>
              </a:rPr>
              <a:t> О. </a:t>
            </a:r>
            <a:r>
              <a:rPr lang="uk-UA" sz="2000" dirty="0"/>
              <a:t>Український фольклор: </a:t>
            </a:r>
            <a:r>
              <a:rPr lang="uk-UA" sz="2000" dirty="0" err="1"/>
              <a:t>навч</a:t>
            </a:r>
            <a:r>
              <a:rPr lang="uk-UA" sz="2000" dirty="0"/>
              <a:t>. </a:t>
            </a:r>
            <a:r>
              <a:rPr lang="uk-UA" sz="2000" dirty="0" err="1"/>
              <a:t>посіб</a:t>
            </a:r>
            <a:r>
              <a:rPr lang="uk-UA" sz="2000" dirty="0"/>
              <a:t>. Глухів: РВВ ГДПУ, 2004.</a:t>
            </a:r>
          </a:p>
          <a:p>
            <a:pPr marL="342900" indent="-342900">
              <a:buAutoNum type="arabicPeriod" startAt="6"/>
            </a:pPr>
            <a:r>
              <a:rPr lang="uk-UA" sz="2000" b="1" dirty="0" err="1" smtClean="0">
                <a:solidFill>
                  <a:srgbClr val="FF0000"/>
                </a:solidFill>
              </a:rPr>
              <a:t>Філоненко</a:t>
            </a:r>
            <a:r>
              <a:rPr lang="uk-UA" sz="2000" b="1" dirty="0" smtClean="0">
                <a:solidFill>
                  <a:srgbClr val="FF0000"/>
                </a:solidFill>
              </a:rPr>
              <a:t> </a:t>
            </a:r>
            <a:r>
              <a:rPr lang="uk-UA" sz="2000" b="1" dirty="0">
                <a:solidFill>
                  <a:srgbClr val="FF0000"/>
                </a:solidFill>
              </a:rPr>
              <a:t>С. О. </a:t>
            </a:r>
            <a:r>
              <a:rPr lang="uk-UA" sz="2000" dirty="0"/>
              <a:t>Усна народна творчість: </a:t>
            </a:r>
            <a:r>
              <a:rPr lang="uk-UA" sz="2000" dirty="0" err="1"/>
              <a:t>навч</a:t>
            </a:r>
            <a:r>
              <a:rPr lang="uk-UA" sz="2000" dirty="0"/>
              <a:t>. </a:t>
            </a:r>
            <a:r>
              <a:rPr lang="uk-UA" sz="2000" dirty="0" err="1"/>
              <a:t>пос</a:t>
            </a:r>
            <a:r>
              <a:rPr lang="uk-UA" sz="2000" dirty="0"/>
              <a:t>. К.: Центр учбової літератури, 2008. </a:t>
            </a:r>
            <a:endParaRPr lang="uk-UA" sz="2000" dirty="0" smtClean="0"/>
          </a:p>
          <a:p>
            <a:pPr marL="342900" indent="-342900">
              <a:buAutoNum type="arabicPeriod" startAt="6"/>
            </a:pPr>
            <a:r>
              <a:rPr lang="uk-UA" sz="2000" b="1" dirty="0" err="1" smtClean="0">
                <a:solidFill>
                  <a:srgbClr val="FF0000"/>
                </a:solidFill>
              </a:rPr>
              <a:t>Давидюк</a:t>
            </a:r>
            <a:r>
              <a:rPr lang="uk-UA" sz="2000" b="1" dirty="0" smtClean="0">
                <a:solidFill>
                  <a:srgbClr val="FF0000"/>
                </a:solidFill>
              </a:rPr>
              <a:t> </a:t>
            </a:r>
            <a:r>
              <a:rPr lang="uk-UA" sz="2000" b="1" dirty="0">
                <a:solidFill>
                  <a:srgbClr val="FF0000"/>
                </a:solidFill>
              </a:rPr>
              <a:t>В. </a:t>
            </a:r>
            <a:r>
              <a:rPr lang="uk-UA" sz="2000" dirty="0"/>
              <a:t>Вибрані лекції з українського фольклору. Луцьк: Твердиня, 2014. </a:t>
            </a:r>
          </a:p>
        </p:txBody>
      </p:sp>
    </p:spTree>
    <p:extLst>
      <p:ext uri="{BB962C8B-B14F-4D97-AF65-F5344CB8AC3E}">
        <p14:creationId xmlns:p14="http://schemas.microsoft.com/office/powerpoint/2010/main" val="4032944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Завдання фольклористики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Практичної (польової)</a:t>
            </a:r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Збирання, систематизація та архівація фольклорних явищ;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Оприлюднення (друк, розміщення на аналогових та цифрових носіях фольклорних текстів)</a:t>
            </a:r>
            <a:endParaRPr lang="en-US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dirty="0" smtClean="0"/>
              <a:t>Теоретичної </a:t>
            </a:r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Дослідження питань походження та розвитку фольклору (форм та жанрів);</a:t>
            </a:r>
          </a:p>
          <a:p>
            <a:r>
              <a:rPr lang="uk-UA" dirty="0" smtClean="0"/>
              <a:t>Аналіз кореляції загальнолюдського (універсального), національного, регіонального та локального у фольклорі);</a:t>
            </a:r>
          </a:p>
          <a:p>
            <a:r>
              <a:rPr lang="uk-UA" dirty="0" smtClean="0"/>
              <a:t>Вивчення характеру трансляції фольклорної традиції;</a:t>
            </a:r>
          </a:p>
          <a:p>
            <a:r>
              <a:rPr lang="uk-UA" dirty="0" smtClean="0"/>
              <a:t>Аналіз динаміки змін фольклорної традиції;</a:t>
            </a:r>
          </a:p>
          <a:p>
            <a:r>
              <a:rPr lang="uk-UA" dirty="0" smtClean="0"/>
              <a:t>Розгляд особливостей рецепції дійсності, історії зокрема,  у творах різних фольклорних жанрів;</a:t>
            </a:r>
          </a:p>
          <a:p>
            <a:r>
              <a:rPr lang="uk-UA" dirty="0" smtClean="0"/>
              <a:t>Звернення до поетики фольклорних творів…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008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Риси фольклору як соціокультурного явища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/>
              <a:t>Синкретизм;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/>
              <a:t>Усність;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 err="1" smtClean="0"/>
              <a:t>Імперсональність</a:t>
            </a:r>
            <a:r>
              <a:rPr lang="uk-UA" sz="2800" dirty="0" smtClean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/>
              <a:t>Колективність;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/>
              <a:t>Прояв індивідуального;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/>
              <a:t>Традиційність;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/>
              <a:t>Змінюваність,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/>
              <a:t>Варіативність;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/>
              <a:t>Утилітарність. Функціональність.</a:t>
            </a:r>
          </a:p>
          <a:p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930640" y="2286000"/>
            <a:ext cx="2796540" cy="3505200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7030A0"/>
                </a:solidFill>
              </a:rPr>
              <a:t>Характер творення та функціонування фольклору</a:t>
            </a:r>
            <a:endParaRPr lang="en-US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645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7030A0"/>
                </a:solidFill>
              </a:rPr>
              <a:t>Проблема класифікації фольклорних явищ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sz="3600" dirty="0" smtClean="0"/>
              <a:t>Хронологічна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3600" dirty="0" smtClean="0"/>
              <a:t>За характером творця та виконавця (вікова, соціальна)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3600" dirty="0" smtClean="0"/>
              <a:t>Гендерна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3600" dirty="0" smtClean="0"/>
              <a:t>Філологічна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3600" dirty="0" smtClean="0"/>
              <a:t>За способом побутування …</a:t>
            </a:r>
            <a:endParaRPr lang="en-US" sz="36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sz="2400" b="1" dirty="0" smtClean="0">
                <a:solidFill>
                  <a:srgbClr val="002060"/>
                </a:solidFill>
              </a:rPr>
              <a:t>Основні типи класифікації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602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За віком творця/виконавця/реципієнта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C00000"/>
                </a:solidFill>
              </a:rPr>
              <a:t>Дитячий фольклор</a:t>
            </a:r>
          </a:p>
          <a:p>
            <a:endParaRPr lang="uk-UA" dirty="0"/>
          </a:p>
          <a:p>
            <a:r>
              <a:rPr lang="uk-UA" b="1" dirty="0" smtClean="0">
                <a:solidFill>
                  <a:srgbClr val="FF0000"/>
                </a:solidFill>
              </a:rPr>
              <a:t>Фольклор дорослих для дітей</a:t>
            </a:r>
          </a:p>
          <a:p>
            <a:r>
              <a:rPr lang="uk-UA" b="1" dirty="0" smtClean="0">
                <a:solidFill>
                  <a:srgbClr val="FFC000"/>
                </a:solidFill>
              </a:rPr>
              <a:t>Фольклор, що перейшов від дорослих до дітей</a:t>
            </a:r>
          </a:p>
          <a:p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Власне дитячий фольклор</a:t>
            </a:r>
          </a:p>
          <a:p>
            <a:endParaRPr lang="uk-UA" dirty="0"/>
          </a:p>
          <a:p>
            <a:endParaRPr lang="uk-UA" dirty="0" smtClean="0"/>
          </a:p>
          <a:p>
            <a:r>
              <a:rPr lang="uk-UA" b="1" dirty="0" smtClean="0">
                <a:solidFill>
                  <a:srgbClr val="C00000"/>
                </a:solidFill>
              </a:rPr>
              <a:t>Підлітковий фольклор?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C00000"/>
                </a:solidFill>
              </a:rPr>
              <a:t>Фольклор дорослих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093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Гендерна класифікація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Чоловічий фольклор</a:t>
            </a:r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 err="1" smtClean="0">
                <a:solidFill>
                  <a:srgbClr val="C00000"/>
                </a:solidFill>
              </a:rPr>
              <a:t>Посівальні</a:t>
            </a:r>
            <a:r>
              <a:rPr lang="uk-UA" dirty="0" smtClean="0">
                <a:solidFill>
                  <a:srgbClr val="C00000"/>
                </a:solidFill>
              </a:rPr>
              <a:t> пісні</a:t>
            </a:r>
          </a:p>
          <a:p>
            <a:r>
              <a:rPr lang="uk-UA" dirty="0" smtClean="0">
                <a:solidFill>
                  <a:srgbClr val="C00000"/>
                </a:solidFill>
              </a:rPr>
              <a:t>Історичні пісні</a:t>
            </a:r>
          </a:p>
          <a:p>
            <a:r>
              <a:rPr lang="uk-UA" dirty="0" smtClean="0">
                <a:solidFill>
                  <a:srgbClr val="C00000"/>
                </a:solidFill>
              </a:rPr>
              <a:t>Думи</a:t>
            </a:r>
          </a:p>
          <a:p>
            <a:r>
              <a:rPr lang="uk-UA" dirty="0">
                <a:solidFill>
                  <a:srgbClr val="C00000"/>
                </a:solidFill>
              </a:rPr>
              <a:t>Солдатські пісні</a:t>
            </a:r>
          </a:p>
          <a:p>
            <a:r>
              <a:rPr lang="uk-UA" dirty="0" smtClean="0">
                <a:solidFill>
                  <a:srgbClr val="C00000"/>
                </a:solidFill>
              </a:rPr>
              <a:t>Чумацькі пісні</a:t>
            </a:r>
            <a:endParaRPr lang="uk-UA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dirty="0" smtClean="0"/>
              <a:t>Жіночий фольклор</a:t>
            </a:r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uk-UA" dirty="0" smtClean="0"/>
              <a:t>Веснянки</a:t>
            </a:r>
          </a:p>
          <a:p>
            <a:r>
              <a:rPr lang="uk-UA" dirty="0" smtClean="0"/>
              <a:t>Щедрівки</a:t>
            </a:r>
          </a:p>
          <a:p>
            <a:r>
              <a:rPr lang="uk-UA" dirty="0" smtClean="0"/>
              <a:t>Маланки</a:t>
            </a:r>
          </a:p>
          <a:p>
            <a:endParaRPr lang="uk-UA" dirty="0"/>
          </a:p>
          <a:p>
            <a:r>
              <a:rPr lang="uk-UA" dirty="0" smtClean="0"/>
              <a:t>Колискові, материнський </a:t>
            </a:r>
            <a:r>
              <a:rPr lang="uk-UA" dirty="0" err="1" smtClean="0"/>
              <a:t>фолькло</a:t>
            </a:r>
            <a:endParaRPr lang="uk-U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368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Савон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422</TotalTime>
  <Words>441</Words>
  <Application>Microsoft Office PowerPoint</Application>
  <PresentationFormat>Широкоэкранный</PresentationFormat>
  <Paragraphs>84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Century Gothic</vt:lpstr>
      <vt:lpstr>Garamond</vt:lpstr>
      <vt:lpstr>Wingdings</vt:lpstr>
      <vt:lpstr>Савон</vt:lpstr>
      <vt:lpstr>Українська усна народна творчість</vt:lpstr>
      <vt:lpstr>Фольклор як соціокультурне явище</vt:lpstr>
      <vt:lpstr>План </vt:lpstr>
      <vt:lpstr>література</vt:lpstr>
      <vt:lpstr>Завдання фольклористики</vt:lpstr>
      <vt:lpstr>Риси фольклору як соціокультурного явища</vt:lpstr>
      <vt:lpstr>Проблема класифікації фольклорних явищ</vt:lpstr>
      <vt:lpstr>За віком творця/виконавця/реципієнта</vt:lpstr>
      <vt:lpstr>Гендерна класифікація</vt:lpstr>
      <vt:lpstr>Філологічна класифікація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Українська усна народна творчість</dc:title>
  <dc:creator>Ирина</dc:creator>
  <cp:lastModifiedBy>Ирина</cp:lastModifiedBy>
  <cp:revision>13</cp:revision>
  <dcterms:created xsi:type="dcterms:W3CDTF">2023-09-04T20:02:49Z</dcterms:created>
  <dcterms:modified xsi:type="dcterms:W3CDTF">2023-10-03T19:50:41Z</dcterms:modified>
</cp:coreProperties>
</file>