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82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1052736"/>
            <a:ext cx="6766520" cy="2448272"/>
          </a:xfrm>
        </p:spPr>
        <p:txBody>
          <a:bodyPr>
            <a:normAutofit/>
          </a:bodyPr>
          <a:lstStyle/>
          <a:p>
            <a:pPr algn="ctr"/>
            <a:r>
              <a:rPr lang="ru-RU" sz="4400" dirty="0" err="1" smtClean="0"/>
              <a:t>Вивчення</a:t>
            </a:r>
            <a:r>
              <a:rPr lang="ru-RU" sz="4400" dirty="0" smtClean="0"/>
              <a:t> </a:t>
            </a:r>
            <a:r>
              <a:rPr lang="ru-RU" sz="4400" dirty="0" err="1" smtClean="0"/>
              <a:t>особливостей</a:t>
            </a:r>
            <a:r>
              <a:rPr lang="ru-RU" sz="4400" dirty="0" smtClean="0"/>
              <a:t> </a:t>
            </a:r>
            <a:r>
              <a:rPr lang="ru-RU" sz="4400" dirty="0" err="1" smtClean="0"/>
              <a:t>уваги</a:t>
            </a:r>
            <a:r>
              <a:rPr lang="ru-RU" sz="4400" dirty="0" smtClean="0"/>
              <a:t> </a:t>
            </a:r>
            <a:br>
              <a:rPr lang="ru-RU" sz="4400" dirty="0" smtClean="0"/>
            </a:br>
            <a:r>
              <a:rPr lang="ru-RU" sz="4400" dirty="0" smtClean="0"/>
              <a:t>у </a:t>
            </a:r>
            <a:r>
              <a:rPr lang="ru-RU" sz="4400" dirty="0" err="1" smtClean="0"/>
              <a:t>людини</a:t>
            </a:r>
            <a:endParaRPr lang="ru-RU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20472" cy="6669360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За </a:t>
            </a:r>
            <a:r>
              <a:rPr lang="ru-RU" dirty="0" err="1" smtClean="0"/>
              <a:t>деякими</a:t>
            </a:r>
            <a:r>
              <a:rPr lang="ru-RU" dirty="0" smtClean="0"/>
              <a:t> </a:t>
            </a:r>
            <a:r>
              <a:rPr lang="ru-RU" dirty="0" err="1" smtClean="0"/>
              <a:t>уявленнями</a:t>
            </a:r>
            <a:r>
              <a:rPr lang="ru-RU" dirty="0" smtClean="0"/>
              <a:t>, </a:t>
            </a:r>
            <a:r>
              <a:rPr lang="ru-RU" dirty="0" err="1" smtClean="0"/>
              <a:t>чинники</a:t>
            </a:r>
            <a:r>
              <a:rPr lang="ru-RU" dirty="0" smtClean="0"/>
              <a:t>, що </a:t>
            </a:r>
            <a:r>
              <a:rPr lang="ru-RU" dirty="0" err="1" smtClean="0"/>
              <a:t>провокують</a:t>
            </a:r>
            <a:r>
              <a:rPr lang="ru-RU" dirty="0" smtClean="0"/>
              <a:t> ОР,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упорядкувати</a:t>
            </a:r>
            <a:r>
              <a:rPr lang="ru-RU" dirty="0" smtClean="0"/>
              <a:t>, </a:t>
            </a:r>
            <a:r>
              <a:rPr lang="ru-RU" dirty="0" err="1" smtClean="0"/>
              <a:t>виділивши</a:t>
            </a:r>
            <a:r>
              <a:rPr lang="ru-RU" dirty="0" smtClean="0"/>
              <a:t> </a:t>
            </a:r>
            <a:r>
              <a:rPr lang="ru-RU" dirty="0" smtClean="0"/>
              <a:t>4 </a:t>
            </a:r>
            <a:r>
              <a:rPr lang="ru-RU" dirty="0" err="1" smtClean="0"/>
              <a:t>рівні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регістри</a:t>
            </a:r>
            <a:r>
              <a:rPr lang="ru-RU" dirty="0" smtClean="0"/>
              <a:t> : </a:t>
            </a:r>
          </a:p>
          <a:p>
            <a:r>
              <a:rPr lang="en-US" dirty="0" smtClean="0"/>
              <a:t>  </a:t>
            </a:r>
            <a:r>
              <a:rPr lang="ru-RU" dirty="0" err="1" smtClean="0"/>
              <a:t>стимульний</a:t>
            </a:r>
            <a:r>
              <a:rPr lang="ru-RU" dirty="0" smtClean="0"/>
              <a:t> </a:t>
            </a:r>
            <a:r>
              <a:rPr lang="ru-RU" dirty="0" err="1" smtClean="0"/>
              <a:t>регістр</a:t>
            </a:r>
            <a:r>
              <a:rPr lang="ru-RU" dirty="0" smtClean="0"/>
              <a:t>; </a:t>
            </a:r>
          </a:p>
          <a:p>
            <a:r>
              <a:rPr lang="en-US" dirty="0" smtClean="0"/>
              <a:t>  </a:t>
            </a:r>
            <a:r>
              <a:rPr lang="ru-RU" dirty="0" err="1" smtClean="0"/>
              <a:t>регістр</a:t>
            </a:r>
            <a:r>
              <a:rPr lang="ru-RU" dirty="0" smtClean="0"/>
              <a:t> </a:t>
            </a:r>
            <a:r>
              <a:rPr lang="ru-RU" dirty="0" err="1" smtClean="0"/>
              <a:t>новизни</a:t>
            </a:r>
            <a:r>
              <a:rPr lang="ru-RU" dirty="0" smtClean="0"/>
              <a:t>; </a:t>
            </a:r>
          </a:p>
          <a:p>
            <a:r>
              <a:rPr lang="en-US" dirty="0" smtClean="0"/>
              <a:t>  </a:t>
            </a:r>
            <a:r>
              <a:rPr lang="ru-RU" dirty="0" err="1" smtClean="0"/>
              <a:t>регістр</a:t>
            </a:r>
            <a:r>
              <a:rPr lang="ru-RU" dirty="0" smtClean="0"/>
              <a:t> </a:t>
            </a:r>
            <a:r>
              <a:rPr lang="ru-RU" dirty="0" err="1" smtClean="0"/>
              <a:t>інтенсивності</a:t>
            </a:r>
            <a:r>
              <a:rPr lang="ru-RU" dirty="0" smtClean="0"/>
              <a:t>; </a:t>
            </a:r>
          </a:p>
          <a:p>
            <a:r>
              <a:rPr lang="en-US" dirty="0" smtClean="0"/>
              <a:t>  </a:t>
            </a:r>
            <a:r>
              <a:rPr lang="ru-RU" dirty="0" err="1" smtClean="0"/>
              <a:t>регістр</a:t>
            </a:r>
            <a:r>
              <a:rPr lang="ru-RU" dirty="0" smtClean="0"/>
              <a:t> </a:t>
            </a:r>
            <a:r>
              <a:rPr lang="ru-RU" dirty="0" err="1" smtClean="0"/>
              <a:t>значущості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Перший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оцінки</a:t>
            </a:r>
            <a:r>
              <a:rPr lang="ru-RU" dirty="0" smtClean="0"/>
              <a:t> </a:t>
            </a:r>
            <a:r>
              <a:rPr lang="ru-RU" dirty="0" err="1" smtClean="0"/>
              <a:t>проходять</a:t>
            </a:r>
            <a:r>
              <a:rPr lang="ru-RU" dirty="0" smtClean="0"/>
              <a:t> практично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стимули</a:t>
            </a:r>
            <a:r>
              <a:rPr lang="ru-RU" dirty="0" smtClean="0"/>
              <a:t>, </a:t>
            </a:r>
            <a:r>
              <a:rPr lang="ru-RU" dirty="0" err="1" smtClean="0"/>
              <a:t>другий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третій</a:t>
            </a:r>
            <a:r>
              <a:rPr lang="ru-RU" dirty="0" smtClean="0"/>
              <a:t> </a:t>
            </a:r>
            <a:r>
              <a:rPr lang="ru-RU" dirty="0" err="1" smtClean="0"/>
              <a:t>регістри</a:t>
            </a:r>
            <a:r>
              <a:rPr lang="ru-RU" dirty="0" smtClean="0"/>
              <a:t>  </a:t>
            </a:r>
            <a:r>
              <a:rPr lang="ru-RU" dirty="0" err="1" smtClean="0"/>
              <a:t>працюють</a:t>
            </a:r>
            <a:r>
              <a:rPr lang="ru-RU" dirty="0" smtClean="0"/>
              <a:t> </a:t>
            </a:r>
            <a:r>
              <a:rPr lang="ru-RU" dirty="0" err="1" smtClean="0"/>
              <a:t>паралельно</a:t>
            </a:r>
            <a:r>
              <a:rPr lang="ru-RU" dirty="0" smtClean="0"/>
              <a:t>. 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проходження</a:t>
            </a:r>
            <a:r>
              <a:rPr lang="ru-RU" dirty="0" smtClean="0"/>
              <a:t>  </a:t>
            </a:r>
            <a:r>
              <a:rPr lang="ru-RU" dirty="0" err="1" smtClean="0"/>
              <a:t>будь-якого</a:t>
            </a:r>
            <a:r>
              <a:rPr lang="ru-RU" dirty="0" smtClean="0"/>
              <a:t> 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двох</a:t>
            </a:r>
            <a:r>
              <a:rPr lang="ru-RU" dirty="0" smtClean="0"/>
              <a:t> </a:t>
            </a:r>
            <a:r>
              <a:rPr lang="ru-RU" dirty="0" err="1" smtClean="0"/>
              <a:t>регістрів</a:t>
            </a:r>
            <a:r>
              <a:rPr lang="ru-RU" dirty="0" smtClean="0"/>
              <a:t>, стимул </a:t>
            </a:r>
            <a:r>
              <a:rPr lang="ru-RU" dirty="0" err="1" smtClean="0"/>
              <a:t>поступає</a:t>
            </a:r>
            <a:r>
              <a:rPr lang="ru-RU" dirty="0" smtClean="0"/>
              <a:t> в </a:t>
            </a:r>
            <a:r>
              <a:rPr lang="ru-RU" dirty="0" err="1" smtClean="0"/>
              <a:t>останній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там </a:t>
            </a:r>
            <a:r>
              <a:rPr lang="ru-RU" dirty="0" err="1" smtClean="0"/>
              <a:t>оцінюється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значущість</a:t>
            </a:r>
            <a:r>
              <a:rPr lang="ru-RU" dirty="0" smtClean="0"/>
              <a:t>.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завершального</a:t>
            </a:r>
            <a:r>
              <a:rPr lang="ru-RU" dirty="0" smtClean="0"/>
              <a:t>  акту </a:t>
            </a:r>
            <a:r>
              <a:rPr lang="ru-RU" dirty="0" err="1" smtClean="0"/>
              <a:t>оцінювання</a:t>
            </a:r>
            <a:r>
              <a:rPr lang="ru-RU" dirty="0" smtClean="0"/>
              <a:t> </a:t>
            </a:r>
            <a:r>
              <a:rPr lang="ru-RU" dirty="0" err="1" smtClean="0"/>
              <a:t>розвивається</a:t>
            </a:r>
            <a:r>
              <a:rPr lang="ru-RU" dirty="0" smtClean="0"/>
              <a:t> увесь комплекс </a:t>
            </a:r>
            <a:r>
              <a:rPr lang="ru-RU" dirty="0" err="1" smtClean="0"/>
              <a:t>орієнтовної</a:t>
            </a:r>
            <a:r>
              <a:rPr lang="ru-RU" dirty="0" smtClean="0"/>
              <a:t> </a:t>
            </a:r>
            <a:r>
              <a:rPr lang="ru-RU" dirty="0" err="1" smtClean="0"/>
              <a:t>реакції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Таким чином, ОР </a:t>
            </a:r>
            <a:r>
              <a:rPr lang="ru-RU" dirty="0" err="1" smtClean="0"/>
              <a:t>виникає</a:t>
            </a:r>
            <a:r>
              <a:rPr lang="ru-RU" dirty="0" smtClean="0"/>
              <a:t> не на </a:t>
            </a:r>
            <a:r>
              <a:rPr lang="ru-RU" dirty="0" err="1" smtClean="0"/>
              <a:t>будь-який</a:t>
            </a:r>
            <a:r>
              <a:rPr lang="ru-RU" dirty="0" smtClean="0"/>
              <a:t> </a:t>
            </a:r>
            <a:r>
              <a:rPr lang="ru-RU" dirty="0" err="1" smtClean="0"/>
              <a:t>новий</a:t>
            </a:r>
            <a:r>
              <a:rPr lang="ru-RU" dirty="0" smtClean="0"/>
              <a:t> стимул, а </a:t>
            </a:r>
            <a:r>
              <a:rPr lang="ru-RU" dirty="0" err="1" smtClean="0"/>
              <a:t>тільки</a:t>
            </a:r>
            <a:r>
              <a:rPr lang="ru-RU" dirty="0" smtClean="0"/>
              <a:t> на </a:t>
            </a:r>
            <a:r>
              <a:rPr lang="ru-RU" dirty="0" err="1" smtClean="0"/>
              <a:t>такий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заздалегідь</a:t>
            </a:r>
            <a:r>
              <a:rPr lang="ru-RU" dirty="0" smtClean="0"/>
              <a:t> </a:t>
            </a:r>
            <a:r>
              <a:rPr lang="ru-RU" dirty="0" err="1" smtClean="0"/>
              <a:t>оцінюється</a:t>
            </a:r>
            <a:r>
              <a:rPr lang="ru-RU" dirty="0" smtClean="0"/>
              <a:t> як </a:t>
            </a:r>
            <a:r>
              <a:rPr lang="ru-RU" dirty="0" err="1" smtClean="0"/>
              <a:t>біологічно</a:t>
            </a:r>
            <a:r>
              <a:rPr lang="ru-RU" dirty="0" smtClean="0"/>
              <a:t> </a:t>
            </a:r>
            <a:r>
              <a:rPr lang="ru-RU" dirty="0" err="1" smtClean="0"/>
              <a:t>значущий</a:t>
            </a:r>
            <a:r>
              <a:rPr lang="ru-RU" dirty="0" smtClean="0"/>
              <a:t>. </a:t>
            </a:r>
            <a:r>
              <a:rPr lang="ru-RU" dirty="0" err="1" smtClean="0"/>
              <a:t>Інакше</a:t>
            </a:r>
            <a:r>
              <a:rPr lang="ru-RU" dirty="0" smtClean="0"/>
              <a:t> ми переживали б ОР </a:t>
            </a:r>
            <a:r>
              <a:rPr lang="ru-RU" dirty="0" err="1" smtClean="0"/>
              <a:t>щомиті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нові</a:t>
            </a:r>
            <a:r>
              <a:rPr lang="ru-RU" dirty="0" smtClean="0"/>
              <a:t> </a:t>
            </a:r>
            <a:r>
              <a:rPr lang="ru-RU" dirty="0" err="1" smtClean="0"/>
              <a:t>подразники</a:t>
            </a:r>
            <a:r>
              <a:rPr lang="ru-RU" dirty="0" smtClean="0"/>
              <a:t> </a:t>
            </a:r>
            <a:r>
              <a:rPr lang="ru-RU" dirty="0" err="1" smtClean="0"/>
              <a:t>діють</a:t>
            </a:r>
            <a:r>
              <a:rPr lang="ru-RU" dirty="0" smtClean="0"/>
              <a:t> на нас </a:t>
            </a:r>
            <a:r>
              <a:rPr lang="ru-RU" dirty="0" err="1" smtClean="0"/>
              <a:t>постійно</a:t>
            </a:r>
            <a:r>
              <a:rPr lang="ru-RU" dirty="0" smtClean="0"/>
              <a:t>.  </a:t>
            </a:r>
            <a:r>
              <a:rPr lang="ru-RU" dirty="0" err="1" smtClean="0"/>
              <a:t>Отже</a:t>
            </a:r>
            <a:r>
              <a:rPr lang="ru-RU" dirty="0" smtClean="0"/>
              <a:t>,  </a:t>
            </a:r>
            <a:r>
              <a:rPr lang="ru-RU" dirty="0" err="1" smtClean="0"/>
              <a:t>оцінюючи</a:t>
            </a:r>
            <a:r>
              <a:rPr lang="ru-RU" dirty="0" smtClean="0"/>
              <a:t> ОР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враховувати</a:t>
            </a:r>
            <a:r>
              <a:rPr lang="ru-RU" dirty="0" smtClean="0"/>
              <a:t> не </a:t>
            </a:r>
            <a:r>
              <a:rPr lang="ru-RU" dirty="0" err="1" smtClean="0"/>
              <a:t>формальну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що </a:t>
            </a:r>
            <a:r>
              <a:rPr lang="ru-RU" dirty="0" err="1" smtClean="0"/>
              <a:t>міститься</a:t>
            </a:r>
            <a:r>
              <a:rPr lang="ru-RU" dirty="0" smtClean="0"/>
              <a:t> в </a:t>
            </a:r>
            <a:r>
              <a:rPr lang="ru-RU" dirty="0" err="1" smtClean="0"/>
              <a:t>стимулі</a:t>
            </a:r>
            <a:r>
              <a:rPr lang="ru-RU" dirty="0" smtClean="0"/>
              <a:t>, </a:t>
            </a:r>
            <a:r>
              <a:rPr lang="ru-RU" dirty="0" smtClean="0"/>
              <a:t>а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семантичної</a:t>
            </a:r>
            <a:r>
              <a:rPr lang="ru-RU" dirty="0" smtClean="0"/>
              <a:t>, </a:t>
            </a:r>
            <a:r>
              <a:rPr lang="ru-RU" dirty="0" err="1" smtClean="0"/>
              <a:t>значущої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20472" cy="6858000"/>
          </a:xfrm>
        </p:spPr>
        <p:txBody>
          <a:bodyPr>
            <a:normAutofit/>
          </a:bodyPr>
          <a:lstStyle/>
          <a:p>
            <a:r>
              <a:rPr lang="ru-RU" sz="2800" dirty="0" err="1" smtClean="0"/>
              <a:t>Важливе</a:t>
            </a:r>
            <a:r>
              <a:rPr lang="ru-RU" sz="2800" dirty="0" smtClean="0"/>
              <a:t> </a:t>
            </a:r>
            <a:r>
              <a:rPr lang="ru-RU" sz="2800" dirty="0" err="1" smtClean="0"/>
              <a:t>й</a:t>
            </a:r>
            <a:r>
              <a:rPr lang="ru-RU" sz="2800" dirty="0" smtClean="0"/>
              <a:t>  </a:t>
            </a:r>
            <a:r>
              <a:rPr lang="ru-RU" sz="2800" dirty="0" err="1" smtClean="0"/>
              <a:t>інше</a:t>
            </a:r>
            <a:r>
              <a:rPr lang="ru-RU" sz="2800" dirty="0" smtClean="0"/>
              <a:t>: </a:t>
            </a:r>
            <a:r>
              <a:rPr lang="ru-RU" sz="2800" dirty="0" err="1" smtClean="0"/>
              <a:t>сприйняття</a:t>
            </a:r>
            <a:r>
              <a:rPr lang="ru-RU" sz="2800" dirty="0" smtClean="0"/>
              <a:t> </a:t>
            </a:r>
            <a:r>
              <a:rPr lang="ru-RU" sz="2800" dirty="0" err="1" smtClean="0"/>
              <a:t>значущого</a:t>
            </a:r>
            <a:r>
              <a:rPr lang="ru-RU" sz="2800" dirty="0" smtClean="0"/>
              <a:t> стимулу </a:t>
            </a:r>
            <a:r>
              <a:rPr lang="ru-RU" sz="2800" dirty="0" err="1" smtClean="0"/>
              <a:t>нерідко</a:t>
            </a:r>
            <a:r>
              <a:rPr lang="ru-RU" sz="2800" dirty="0" smtClean="0"/>
              <a:t> </a:t>
            </a:r>
            <a:r>
              <a:rPr lang="ru-RU" sz="2800" dirty="0" err="1" smtClean="0"/>
              <a:t>супроводжується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формуванням</a:t>
            </a:r>
            <a:r>
              <a:rPr lang="ru-RU" sz="2800" dirty="0" smtClean="0"/>
              <a:t> </a:t>
            </a:r>
            <a:r>
              <a:rPr lang="ru-RU" sz="2800" dirty="0" err="1" smtClean="0"/>
              <a:t>адекватної</a:t>
            </a:r>
            <a:r>
              <a:rPr lang="ru-RU" sz="2800" dirty="0" smtClean="0"/>
              <a:t> </a:t>
            </a:r>
            <a:r>
              <a:rPr lang="ru-RU" sz="2800" dirty="0" err="1" smtClean="0"/>
              <a:t>реакції</a:t>
            </a:r>
            <a:r>
              <a:rPr lang="ru-RU" sz="2800" dirty="0" smtClean="0"/>
              <a:t> у </a:t>
            </a:r>
            <a:r>
              <a:rPr lang="ru-RU" sz="2800" dirty="0" err="1" smtClean="0"/>
              <a:t>відповідь</a:t>
            </a:r>
            <a:r>
              <a:rPr lang="ru-RU" sz="2800" dirty="0" smtClean="0"/>
              <a:t>. </a:t>
            </a:r>
            <a:r>
              <a:rPr lang="ru-RU" sz="2800" dirty="0" err="1" smtClean="0"/>
              <a:t>Присутність</a:t>
            </a:r>
            <a:r>
              <a:rPr lang="ru-RU" sz="2800" dirty="0" smtClean="0"/>
              <a:t> </a:t>
            </a:r>
            <a:r>
              <a:rPr lang="ru-RU" sz="2800" dirty="0" err="1" smtClean="0"/>
              <a:t>моторних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компонентів</a:t>
            </a:r>
            <a:r>
              <a:rPr lang="ru-RU" sz="2800" dirty="0" smtClean="0"/>
              <a:t> </a:t>
            </a:r>
            <a:r>
              <a:rPr lang="ru-RU" sz="2800" dirty="0" err="1" smtClean="0"/>
              <a:t>свідчить</a:t>
            </a:r>
            <a:r>
              <a:rPr lang="ru-RU" sz="2800" dirty="0" smtClean="0"/>
              <a:t> </a:t>
            </a:r>
            <a:r>
              <a:rPr lang="ru-RU" sz="2800" dirty="0" smtClean="0"/>
              <a:t>про те, що ОР  </a:t>
            </a:r>
            <a:r>
              <a:rPr lang="ru-RU" sz="2800" dirty="0" err="1" smtClean="0"/>
              <a:t>являє</a:t>
            </a:r>
            <a:r>
              <a:rPr lang="ru-RU" sz="2800" dirty="0" smtClean="0"/>
              <a:t> собою </a:t>
            </a:r>
            <a:r>
              <a:rPr lang="ru-RU" sz="2800" dirty="0" err="1" smtClean="0"/>
              <a:t>єдність</a:t>
            </a:r>
            <a:r>
              <a:rPr lang="ru-RU" sz="2800" dirty="0" smtClean="0"/>
              <a:t> </a:t>
            </a:r>
            <a:r>
              <a:rPr lang="ru-RU" sz="2800" dirty="0" err="1" smtClean="0"/>
              <a:t>сприймаючих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 </a:t>
            </a:r>
            <a:r>
              <a:rPr lang="ru-RU" sz="2800" dirty="0" err="1" smtClean="0"/>
              <a:t>виконуючих</a:t>
            </a:r>
            <a:r>
              <a:rPr lang="ru-RU" sz="2800" dirty="0" smtClean="0"/>
              <a:t> </a:t>
            </a:r>
            <a:r>
              <a:rPr lang="ru-RU" sz="2800" dirty="0" err="1" smtClean="0"/>
              <a:t>механізмів</a:t>
            </a:r>
            <a:r>
              <a:rPr lang="ru-RU" sz="2800" dirty="0" smtClean="0"/>
              <a:t>. </a:t>
            </a:r>
            <a:endParaRPr lang="ru-RU" sz="2800" dirty="0" smtClean="0"/>
          </a:p>
          <a:p>
            <a:r>
              <a:rPr lang="ru-RU" sz="2800" dirty="0" smtClean="0"/>
              <a:t>Таким </a:t>
            </a:r>
            <a:r>
              <a:rPr lang="ru-RU" sz="2800" dirty="0" smtClean="0"/>
              <a:t>чином, ОР, що </a:t>
            </a:r>
            <a:r>
              <a:rPr lang="ru-RU" sz="2800" dirty="0" err="1" smtClean="0"/>
              <a:t>традиційно</a:t>
            </a:r>
            <a:r>
              <a:rPr lang="ru-RU" sz="2800" dirty="0" smtClean="0"/>
              <a:t> </a:t>
            </a:r>
            <a:r>
              <a:rPr lang="ru-RU" sz="2800" dirty="0" err="1" smtClean="0"/>
              <a:t>розглядається</a:t>
            </a:r>
            <a:r>
              <a:rPr lang="ru-RU" sz="2800" dirty="0" smtClean="0"/>
              <a:t> як </a:t>
            </a:r>
            <a:r>
              <a:rPr lang="ru-RU" sz="2800" dirty="0" err="1" smtClean="0"/>
              <a:t>реакція</a:t>
            </a:r>
            <a:r>
              <a:rPr lang="ru-RU" sz="2800" dirty="0" smtClean="0"/>
              <a:t> на </a:t>
            </a:r>
            <a:r>
              <a:rPr lang="ru-RU" sz="2800" dirty="0" err="1" smtClean="0"/>
              <a:t>новий</a:t>
            </a:r>
            <a:r>
              <a:rPr lang="ru-RU" sz="2800" dirty="0" smtClean="0"/>
              <a:t> </a:t>
            </a:r>
            <a:r>
              <a:rPr lang="ru-RU" sz="2800" dirty="0" err="1" smtClean="0"/>
              <a:t>подразник</a:t>
            </a:r>
            <a:r>
              <a:rPr lang="ru-RU" sz="2800" dirty="0" smtClean="0"/>
              <a:t>, </a:t>
            </a:r>
            <a:r>
              <a:rPr lang="ru-RU" sz="2800" dirty="0" err="1" smtClean="0"/>
              <a:t>представляє</a:t>
            </a:r>
            <a:r>
              <a:rPr lang="ru-RU" sz="2800" dirty="0" smtClean="0"/>
              <a:t> </a:t>
            </a:r>
            <a:r>
              <a:rPr lang="ru-RU" sz="2800" dirty="0" err="1" smtClean="0"/>
              <a:t>окремий</a:t>
            </a:r>
            <a:r>
              <a:rPr lang="ru-RU" sz="2800" dirty="0" smtClean="0"/>
              <a:t> </a:t>
            </a:r>
            <a:r>
              <a:rPr lang="ru-RU" sz="2800" dirty="0" err="1" smtClean="0"/>
              <a:t>випадок</a:t>
            </a:r>
            <a:r>
              <a:rPr lang="ru-RU" sz="2800" dirty="0" smtClean="0"/>
              <a:t> </a:t>
            </a:r>
            <a:r>
              <a:rPr lang="ru-RU" sz="2800" dirty="0" err="1" smtClean="0"/>
              <a:t>орієнтовної</a:t>
            </a:r>
            <a:r>
              <a:rPr lang="ru-RU" sz="2800" dirty="0" smtClean="0"/>
              <a:t> </a:t>
            </a:r>
            <a:r>
              <a:rPr lang="ru-RU" sz="2800" dirty="0" err="1" smtClean="0"/>
              <a:t>діяльності</a:t>
            </a:r>
            <a:r>
              <a:rPr lang="ru-RU" sz="2800" dirty="0" smtClean="0"/>
              <a:t>, яка </a:t>
            </a:r>
            <a:r>
              <a:rPr lang="ru-RU" sz="2800" dirty="0" err="1" smtClean="0"/>
              <a:t>розуміється</a:t>
            </a:r>
            <a:r>
              <a:rPr lang="ru-RU" sz="2800" dirty="0" smtClean="0"/>
              <a:t> </a:t>
            </a:r>
            <a:r>
              <a:rPr lang="ru-RU" sz="2800" dirty="0" smtClean="0"/>
              <a:t>як </a:t>
            </a:r>
            <a:r>
              <a:rPr lang="ru-RU" sz="2800" dirty="0" err="1" smtClean="0"/>
              <a:t>організація</a:t>
            </a:r>
            <a:r>
              <a:rPr lang="ru-RU" sz="2800" dirty="0" smtClean="0"/>
              <a:t> </a:t>
            </a:r>
            <a:r>
              <a:rPr lang="ru-RU" sz="2800" dirty="0" err="1" smtClean="0"/>
              <a:t>нових</a:t>
            </a:r>
            <a:r>
              <a:rPr lang="ru-RU" sz="2800" dirty="0" smtClean="0"/>
              <a:t> </a:t>
            </a:r>
            <a:r>
              <a:rPr lang="ru-RU" sz="2800" dirty="0" err="1" smtClean="0"/>
              <a:t>видів</a:t>
            </a:r>
            <a:r>
              <a:rPr lang="ru-RU" sz="2800" dirty="0" smtClean="0"/>
              <a:t> </a:t>
            </a:r>
            <a:r>
              <a:rPr lang="ru-RU" sz="2800" dirty="0" err="1" smtClean="0"/>
              <a:t>діяльності</a:t>
            </a:r>
            <a:r>
              <a:rPr lang="ru-RU" sz="2800" dirty="0" smtClean="0"/>
              <a:t>, </a:t>
            </a:r>
            <a:r>
              <a:rPr lang="ru-RU" sz="2800" dirty="0" err="1" smtClean="0"/>
              <a:t>формування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активності</a:t>
            </a:r>
            <a:r>
              <a:rPr lang="ru-RU" sz="2800" dirty="0" smtClean="0"/>
              <a:t> в  </a:t>
            </a:r>
            <a:r>
              <a:rPr lang="ru-RU" sz="2800" dirty="0" err="1" smtClean="0"/>
              <a:t>умовах</a:t>
            </a:r>
            <a:r>
              <a:rPr lang="ru-RU" sz="2800" dirty="0" smtClean="0"/>
              <a:t> </a:t>
            </a:r>
            <a:r>
              <a:rPr lang="ru-RU" sz="2800" dirty="0" err="1" smtClean="0"/>
              <a:t>середовища</a:t>
            </a:r>
            <a:r>
              <a:rPr lang="ru-RU" sz="2800" dirty="0" smtClean="0"/>
              <a:t>, що </a:t>
            </a:r>
            <a:r>
              <a:rPr lang="ru-RU" sz="2800" dirty="0" err="1" smtClean="0"/>
              <a:t>змінилися</a:t>
            </a:r>
            <a:r>
              <a:rPr lang="ru-RU" sz="2800" dirty="0" smtClean="0"/>
              <a:t>. </a:t>
            </a:r>
            <a:endParaRPr lang="ru-RU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20472" cy="68580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4. </a:t>
            </a:r>
            <a:r>
              <a:rPr lang="ru-RU" sz="2800" b="1" dirty="0" err="1" smtClean="0"/>
              <a:t>Теорії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уваги</a:t>
            </a:r>
            <a:r>
              <a:rPr lang="ru-RU" sz="2800" b="1" dirty="0" smtClean="0"/>
              <a:t> </a:t>
            </a:r>
          </a:p>
          <a:p>
            <a:r>
              <a:rPr lang="ru-RU" sz="2800" dirty="0" smtClean="0"/>
              <a:t>Т. </a:t>
            </a:r>
            <a:r>
              <a:rPr lang="ru-RU" sz="2800" dirty="0" err="1" smtClean="0"/>
              <a:t>Рібо</a:t>
            </a:r>
            <a:r>
              <a:rPr lang="ru-RU" sz="2800" dirty="0" smtClean="0"/>
              <a:t> </a:t>
            </a:r>
            <a:r>
              <a:rPr lang="ru-RU" sz="2800" dirty="0" err="1" smtClean="0"/>
              <a:t>запропонував</a:t>
            </a:r>
            <a:r>
              <a:rPr lang="ru-RU" sz="2800" dirty="0" smtClean="0"/>
              <a:t> так </a:t>
            </a:r>
            <a:r>
              <a:rPr lang="ru-RU" sz="2800" dirty="0" err="1" smtClean="0"/>
              <a:t>звану</a:t>
            </a:r>
            <a:r>
              <a:rPr lang="ru-RU" sz="2800" dirty="0" smtClean="0"/>
              <a:t>  </a:t>
            </a:r>
            <a:r>
              <a:rPr lang="ru-RU" sz="2800" dirty="0" err="1" smtClean="0"/>
              <a:t>моторну</a:t>
            </a:r>
            <a:r>
              <a:rPr lang="ru-RU" sz="2800" dirty="0" smtClean="0"/>
              <a:t> </a:t>
            </a:r>
            <a:r>
              <a:rPr lang="ru-RU" sz="2800" dirty="0" err="1" smtClean="0"/>
              <a:t>теорію</a:t>
            </a:r>
            <a:r>
              <a:rPr lang="ru-RU" sz="2800" dirty="0" smtClean="0"/>
              <a:t> </a:t>
            </a:r>
            <a:r>
              <a:rPr lang="ru-RU" sz="2800" dirty="0" err="1" smtClean="0"/>
              <a:t>уваги</a:t>
            </a:r>
            <a:r>
              <a:rPr lang="ru-RU" sz="2800" dirty="0" smtClean="0"/>
              <a:t>, </a:t>
            </a:r>
            <a:r>
              <a:rPr lang="ru-RU" sz="2800" dirty="0" err="1" smtClean="0"/>
              <a:t>згідно</a:t>
            </a:r>
            <a:r>
              <a:rPr lang="ru-RU" sz="2800" dirty="0" smtClean="0"/>
              <a:t> </a:t>
            </a:r>
            <a:r>
              <a:rPr lang="ru-RU" sz="2800" dirty="0" err="1" smtClean="0"/>
              <a:t>з</a:t>
            </a:r>
            <a:r>
              <a:rPr lang="ru-RU" sz="2800" dirty="0" smtClean="0"/>
              <a:t> </a:t>
            </a:r>
            <a:r>
              <a:rPr lang="ru-RU" sz="2800" dirty="0" err="1" smtClean="0"/>
              <a:t>якою</a:t>
            </a:r>
            <a:r>
              <a:rPr lang="ru-RU" sz="2800" dirty="0" smtClean="0"/>
              <a:t> </a:t>
            </a:r>
            <a:r>
              <a:rPr lang="ru-RU" sz="2800" dirty="0" err="1" smtClean="0"/>
              <a:t>основну</a:t>
            </a:r>
            <a:r>
              <a:rPr lang="ru-RU" sz="2800" dirty="0" smtClean="0"/>
              <a:t> </a:t>
            </a:r>
            <a:r>
              <a:rPr lang="ru-RU" sz="2800" dirty="0" smtClean="0"/>
              <a:t>роль у  </a:t>
            </a:r>
            <a:r>
              <a:rPr lang="ru-RU" sz="2800" dirty="0" err="1" smtClean="0"/>
              <a:t>процесах</a:t>
            </a:r>
            <a:r>
              <a:rPr lang="ru-RU" sz="2800" dirty="0" smtClean="0"/>
              <a:t> </a:t>
            </a:r>
            <a:r>
              <a:rPr lang="ru-RU" sz="2800" dirty="0" err="1" smtClean="0"/>
              <a:t>уваги</a:t>
            </a:r>
            <a:r>
              <a:rPr lang="ru-RU" sz="2800" dirty="0" smtClean="0"/>
              <a:t>  </a:t>
            </a:r>
            <a:r>
              <a:rPr lang="ru-RU" sz="2800" dirty="0" err="1" smtClean="0"/>
              <a:t>відіграють</a:t>
            </a:r>
            <a:r>
              <a:rPr lang="ru-RU" sz="2800" dirty="0" smtClean="0"/>
              <a:t> </a:t>
            </a:r>
            <a:r>
              <a:rPr lang="ru-RU" sz="2800" dirty="0" err="1" smtClean="0"/>
              <a:t>рухи</a:t>
            </a:r>
            <a:r>
              <a:rPr lang="ru-RU" sz="2800" dirty="0" smtClean="0"/>
              <a:t>. </a:t>
            </a:r>
            <a:r>
              <a:rPr lang="ru-RU" sz="2800" dirty="0" err="1" smtClean="0"/>
              <a:t>Завдяки</a:t>
            </a:r>
            <a:r>
              <a:rPr lang="ru-RU" sz="2800" dirty="0" smtClean="0"/>
              <a:t> </a:t>
            </a:r>
            <a:r>
              <a:rPr lang="ru-RU" sz="2800" dirty="0" err="1" smtClean="0"/>
              <a:t>їх</a:t>
            </a:r>
            <a:r>
              <a:rPr lang="ru-RU" sz="2800" dirty="0" smtClean="0"/>
              <a:t> </a:t>
            </a:r>
            <a:r>
              <a:rPr lang="ru-RU" sz="2800" dirty="0" err="1" smtClean="0"/>
              <a:t>виборчій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цілеспрямованій</a:t>
            </a:r>
            <a:r>
              <a:rPr lang="ru-RU" sz="2800" dirty="0" smtClean="0"/>
              <a:t> </a:t>
            </a:r>
            <a:r>
              <a:rPr lang="ru-RU" sz="2800" dirty="0" err="1" smtClean="0"/>
              <a:t>активізації</a:t>
            </a:r>
            <a:r>
              <a:rPr lang="ru-RU" sz="2800" dirty="0" smtClean="0"/>
              <a:t> </a:t>
            </a:r>
            <a:r>
              <a:rPr lang="ru-RU" sz="2800" dirty="0" err="1" smtClean="0"/>
              <a:t>концентрується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посилюється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увага</a:t>
            </a:r>
            <a:r>
              <a:rPr lang="ru-RU" sz="2800" dirty="0" smtClean="0"/>
              <a:t> на </a:t>
            </a:r>
            <a:r>
              <a:rPr lang="ru-RU" sz="2800" dirty="0" err="1" smtClean="0"/>
              <a:t>предметі</a:t>
            </a:r>
            <a:r>
              <a:rPr lang="ru-RU" sz="2800" dirty="0" smtClean="0"/>
              <a:t>, а </a:t>
            </a:r>
            <a:r>
              <a:rPr lang="ru-RU" sz="2800" dirty="0" err="1" smtClean="0"/>
              <a:t>також</a:t>
            </a:r>
            <a:r>
              <a:rPr lang="ru-RU" sz="2800" dirty="0" smtClean="0"/>
              <a:t> </a:t>
            </a:r>
            <a:r>
              <a:rPr lang="ru-RU" sz="2800" dirty="0" err="1" smtClean="0"/>
              <a:t>підтримується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увага</a:t>
            </a:r>
            <a:r>
              <a:rPr lang="ru-RU" sz="2800" dirty="0" smtClean="0"/>
              <a:t> на </a:t>
            </a:r>
            <a:r>
              <a:rPr lang="ru-RU" sz="2800" dirty="0" err="1" smtClean="0"/>
              <a:t>цьому</a:t>
            </a:r>
            <a:r>
              <a:rPr lang="ru-RU" sz="2800" dirty="0" smtClean="0"/>
              <a:t> </a:t>
            </a:r>
            <a:r>
              <a:rPr lang="ru-RU" sz="2800" dirty="0" err="1" smtClean="0"/>
              <a:t>предметі</a:t>
            </a:r>
            <a:r>
              <a:rPr lang="ru-RU" sz="2800" dirty="0" smtClean="0"/>
              <a:t> </a:t>
            </a:r>
            <a:r>
              <a:rPr lang="ru-RU" sz="2800" dirty="0" err="1" smtClean="0"/>
              <a:t>впродовж</a:t>
            </a:r>
            <a:r>
              <a:rPr lang="ru-RU" sz="2800" dirty="0" smtClean="0"/>
              <a:t> </a:t>
            </a:r>
            <a:r>
              <a:rPr lang="ru-RU" sz="2800" dirty="0" err="1" smtClean="0"/>
              <a:t>певного</a:t>
            </a:r>
            <a:r>
              <a:rPr lang="ru-RU" sz="2800" dirty="0" smtClean="0"/>
              <a:t> часу. </a:t>
            </a:r>
          </a:p>
          <a:p>
            <a:r>
              <a:rPr lang="ru-RU" sz="2800" dirty="0" err="1" smtClean="0"/>
              <a:t>Аналогічно</a:t>
            </a:r>
            <a:r>
              <a:rPr lang="ru-RU" sz="2800" dirty="0" smtClean="0"/>
              <a:t> про </a:t>
            </a:r>
            <a:r>
              <a:rPr lang="ru-RU" sz="2800" dirty="0" err="1" smtClean="0"/>
              <a:t>фізіологічний</a:t>
            </a:r>
            <a:r>
              <a:rPr lang="ru-RU" sz="2800" dirty="0" smtClean="0"/>
              <a:t>  </a:t>
            </a:r>
            <a:r>
              <a:rPr lang="ru-RU" sz="2800" dirty="0" err="1" smtClean="0"/>
              <a:t>механізм</a:t>
            </a:r>
            <a:r>
              <a:rPr lang="ru-RU" sz="2800" dirty="0" smtClean="0"/>
              <a:t> </a:t>
            </a:r>
            <a:r>
              <a:rPr lang="ru-RU" sz="2800" dirty="0" err="1" smtClean="0"/>
              <a:t>уваги</a:t>
            </a:r>
            <a:r>
              <a:rPr lang="ru-RU" sz="2800" dirty="0" smtClean="0"/>
              <a:t> </a:t>
            </a:r>
            <a:r>
              <a:rPr lang="ru-RU" sz="2800" dirty="0" err="1" smtClean="0"/>
              <a:t>висловлювався</a:t>
            </a:r>
            <a:r>
              <a:rPr lang="ru-RU" sz="2800" dirty="0" smtClean="0"/>
              <a:t> </a:t>
            </a:r>
            <a:r>
              <a:rPr lang="ru-RU" sz="2800" dirty="0" smtClean="0"/>
              <a:t>О.О</a:t>
            </a:r>
            <a:r>
              <a:rPr lang="ru-RU" sz="2800" dirty="0" smtClean="0"/>
              <a:t>. </a:t>
            </a:r>
            <a:r>
              <a:rPr lang="ru-RU" sz="2800" dirty="0" err="1" smtClean="0"/>
              <a:t>Ухтомський</a:t>
            </a:r>
            <a:r>
              <a:rPr lang="ru-RU" sz="2800" dirty="0" smtClean="0"/>
              <a:t>,  </a:t>
            </a:r>
            <a:r>
              <a:rPr lang="ru-RU" sz="2800" dirty="0" err="1" smtClean="0"/>
              <a:t>який</a:t>
            </a:r>
            <a:r>
              <a:rPr lang="ru-RU" sz="2800" dirty="0" smtClean="0"/>
              <a:t> </a:t>
            </a:r>
            <a:r>
              <a:rPr lang="ru-RU" sz="2800" dirty="0" err="1" smtClean="0"/>
              <a:t>вважав</a:t>
            </a:r>
            <a:r>
              <a:rPr lang="ru-RU" sz="2800" dirty="0" smtClean="0"/>
              <a:t>  </a:t>
            </a:r>
            <a:r>
              <a:rPr lang="ru-RU" sz="2800" dirty="0" err="1" smtClean="0"/>
              <a:t>фізіологічною</a:t>
            </a:r>
            <a:r>
              <a:rPr lang="ru-RU" sz="2800" dirty="0" smtClean="0"/>
              <a:t> основою </a:t>
            </a:r>
            <a:r>
              <a:rPr lang="ru-RU" sz="2800" dirty="0" err="1" smtClean="0"/>
              <a:t>уваги</a:t>
            </a:r>
            <a:r>
              <a:rPr lang="ru-RU" sz="2800" dirty="0" smtClean="0"/>
              <a:t> </a:t>
            </a:r>
            <a:r>
              <a:rPr lang="ru-RU" sz="2800" dirty="0" err="1" smtClean="0"/>
              <a:t>домінантний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осередок</a:t>
            </a:r>
            <a:r>
              <a:rPr lang="ru-RU" sz="2800" dirty="0" smtClean="0"/>
              <a:t>  </a:t>
            </a:r>
            <a:r>
              <a:rPr lang="ru-RU" sz="2800" dirty="0" err="1" smtClean="0"/>
              <a:t>збудження</a:t>
            </a:r>
            <a:r>
              <a:rPr lang="ru-RU" sz="2800" dirty="0" smtClean="0"/>
              <a:t>, </a:t>
            </a:r>
            <a:r>
              <a:rPr lang="ru-RU" sz="2800" dirty="0" err="1" smtClean="0"/>
              <a:t>і</a:t>
            </a:r>
            <a:r>
              <a:rPr lang="ru-RU" sz="2800" dirty="0" smtClean="0"/>
              <a:t>  </a:t>
            </a:r>
            <a:r>
              <a:rPr lang="ru-RU" sz="2800" dirty="0" err="1" smtClean="0"/>
              <a:t>уявлення</a:t>
            </a:r>
            <a:r>
              <a:rPr lang="ru-RU" sz="2800" dirty="0" smtClean="0"/>
              <a:t>  І.П. Павлова </a:t>
            </a:r>
            <a:r>
              <a:rPr lang="ru-RU" sz="2800" dirty="0" err="1" smtClean="0"/>
              <a:t>теж</a:t>
            </a:r>
            <a:r>
              <a:rPr lang="ru-RU" sz="2800" dirty="0" smtClean="0"/>
              <a:t>  </a:t>
            </a:r>
            <a:r>
              <a:rPr lang="ru-RU" sz="2800" dirty="0" err="1" smtClean="0"/>
              <a:t>органічно</a:t>
            </a:r>
            <a:r>
              <a:rPr lang="ru-RU" sz="2800" dirty="0" smtClean="0"/>
              <a:t>  </a:t>
            </a:r>
            <a:r>
              <a:rPr lang="ru-RU" sz="2800" dirty="0" err="1" smtClean="0"/>
              <a:t>поєднується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з</a:t>
            </a:r>
            <a:r>
              <a:rPr lang="ru-RU" sz="2800" dirty="0" smtClean="0"/>
              <a:t> </a:t>
            </a:r>
            <a:r>
              <a:rPr lang="ru-RU" sz="2800" dirty="0" err="1" smtClean="0"/>
              <a:t>цими</a:t>
            </a:r>
            <a:r>
              <a:rPr lang="ru-RU" sz="2800" dirty="0" smtClean="0"/>
              <a:t> </a:t>
            </a:r>
            <a:r>
              <a:rPr lang="ru-RU" sz="2800" dirty="0" err="1" smtClean="0"/>
              <a:t>теоріями</a:t>
            </a:r>
            <a:r>
              <a:rPr lang="ru-RU" sz="2800" dirty="0" smtClean="0"/>
              <a:t>. </a:t>
            </a:r>
            <a:endParaRPr lang="ru-RU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748464" cy="6858000"/>
          </a:xfrm>
        </p:spPr>
        <p:txBody>
          <a:bodyPr>
            <a:normAutofit/>
          </a:bodyPr>
          <a:lstStyle/>
          <a:p>
            <a:r>
              <a:rPr lang="ru-RU" b="1" dirty="0" err="1" smtClean="0"/>
              <a:t>Нервові</a:t>
            </a:r>
            <a:r>
              <a:rPr lang="ru-RU" b="1" dirty="0" smtClean="0"/>
              <a:t> </a:t>
            </a:r>
            <a:r>
              <a:rPr lang="ru-RU" b="1" dirty="0" err="1" smtClean="0"/>
              <a:t>процеси</a:t>
            </a:r>
            <a:r>
              <a:rPr lang="ru-RU" b="1" dirty="0" smtClean="0"/>
              <a:t> </a:t>
            </a:r>
            <a:r>
              <a:rPr lang="ru-RU" b="1" dirty="0" err="1" smtClean="0"/>
              <a:t>збудження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гальмування</a:t>
            </a:r>
            <a:r>
              <a:rPr lang="ru-RU" b="1" dirty="0" smtClean="0"/>
              <a:t>.  </a:t>
            </a:r>
            <a:endParaRPr lang="ru-RU" b="1" dirty="0" smtClean="0"/>
          </a:p>
          <a:p>
            <a:r>
              <a:rPr lang="ru-RU" dirty="0" err="1" smtClean="0"/>
              <a:t>Психічна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концентрується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потрібному</a:t>
            </a:r>
            <a:r>
              <a:rPr lang="ru-RU" dirty="0" smtClean="0"/>
              <a:t> </a:t>
            </a:r>
            <a:r>
              <a:rPr lang="ru-RU" dirty="0" err="1" smtClean="0"/>
              <a:t>напрямі</a:t>
            </a:r>
            <a:r>
              <a:rPr lang="ru-RU" dirty="0" smtClean="0"/>
              <a:t> та  </a:t>
            </a:r>
            <a:r>
              <a:rPr lang="ru-RU" dirty="0" err="1" smtClean="0"/>
              <a:t>одночасно</a:t>
            </a:r>
            <a:r>
              <a:rPr lang="ru-RU" dirty="0" smtClean="0"/>
              <a:t> </a:t>
            </a:r>
            <a:r>
              <a:rPr lang="ru-RU" dirty="0" err="1" smtClean="0"/>
              <a:t>відволікається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усього</a:t>
            </a:r>
            <a:r>
              <a:rPr lang="ru-RU" dirty="0" smtClean="0"/>
              <a:t> </a:t>
            </a:r>
            <a:r>
              <a:rPr lang="ru-RU" dirty="0" err="1" smtClean="0"/>
              <a:t>іншого</a:t>
            </a:r>
            <a:r>
              <a:rPr lang="ru-RU" dirty="0" smtClean="0"/>
              <a:t>, що </a:t>
            </a:r>
            <a:r>
              <a:rPr lang="ru-RU" dirty="0" err="1" smtClean="0"/>
              <a:t>досягається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закону </a:t>
            </a:r>
            <a:r>
              <a:rPr lang="ru-RU" dirty="0" err="1" smtClean="0"/>
              <a:t>взаємної</a:t>
            </a:r>
            <a:r>
              <a:rPr lang="ru-RU" dirty="0" smtClean="0"/>
              <a:t> </a:t>
            </a:r>
            <a:r>
              <a:rPr lang="ru-RU" dirty="0" err="1" smtClean="0"/>
              <a:t>індукції</a:t>
            </a:r>
            <a:r>
              <a:rPr lang="ru-RU" dirty="0" smtClean="0"/>
              <a:t> </a:t>
            </a:r>
            <a:r>
              <a:rPr lang="ru-RU" dirty="0" err="1" smtClean="0"/>
              <a:t>нервових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збудження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гальмування</a:t>
            </a:r>
            <a:r>
              <a:rPr lang="ru-RU" dirty="0" smtClean="0"/>
              <a:t> в </a:t>
            </a:r>
            <a:r>
              <a:rPr lang="ru-RU" dirty="0" err="1" smtClean="0"/>
              <a:t>корі</a:t>
            </a:r>
            <a:r>
              <a:rPr lang="ru-RU" dirty="0" smtClean="0"/>
              <a:t> великих </a:t>
            </a:r>
            <a:r>
              <a:rPr lang="ru-RU" dirty="0" err="1" smtClean="0"/>
              <a:t>півкуль</a:t>
            </a:r>
            <a:r>
              <a:rPr lang="ru-RU" dirty="0" smtClean="0"/>
              <a:t> головного </a:t>
            </a:r>
            <a:r>
              <a:rPr lang="ru-RU" dirty="0" err="1" smtClean="0"/>
              <a:t>мозку</a:t>
            </a:r>
            <a:r>
              <a:rPr lang="ru-RU" dirty="0" smtClean="0"/>
              <a:t>.  </a:t>
            </a:r>
            <a:r>
              <a:rPr lang="ru-RU" dirty="0" err="1" smtClean="0"/>
              <a:t>Осередок</a:t>
            </a:r>
            <a:r>
              <a:rPr lang="ru-RU" dirty="0" smtClean="0"/>
              <a:t> </a:t>
            </a:r>
            <a:r>
              <a:rPr lang="ru-RU" dirty="0" err="1" smtClean="0"/>
              <a:t>збудження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корі</a:t>
            </a:r>
            <a:r>
              <a:rPr lang="ru-RU" dirty="0" smtClean="0"/>
              <a:t> великих </a:t>
            </a:r>
            <a:r>
              <a:rPr lang="ru-RU" dirty="0" err="1" smtClean="0"/>
              <a:t>півкуль</a:t>
            </a:r>
            <a:r>
              <a:rPr lang="ru-RU" dirty="0" smtClean="0"/>
              <a:t>, що </a:t>
            </a:r>
            <a:r>
              <a:rPr lang="ru-RU" dirty="0" err="1" smtClean="0"/>
              <a:t>з’явився</a:t>
            </a:r>
            <a:r>
              <a:rPr lang="ru-RU" dirty="0" smtClean="0"/>
              <a:t> при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зовнішнього</a:t>
            </a:r>
            <a:r>
              <a:rPr lang="ru-RU" dirty="0" smtClean="0"/>
              <a:t> сигналу, </a:t>
            </a:r>
            <a:r>
              <a:rPr lang="ru-RU" dirty="0" err="1" smtClean="0"/>
              <a:t>викликає</a:t>
            </a:r>
            <a:r>
              <a:rPr lang="ru-RU" dirty="0" smtClean="0"/>
              <a:t> </a:t>
            </a:r>
            <a:r>
              <a:rPr lang="ru-RU" dirty="0" err="1" smtClean="0"/>
              <a:t>гальмування</a:t>
            </a:r>
            <a:r>
              <a:rPr lang="ru-RU" dirty="0" smtClean="0"/>
              <a:t> в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ділянках</a:t>
            </a:r>
            <a:r>
              <a:rPr lang="ru-RU" dirty="0" smtClean="0"/>
              <a:t> кори. Так </a:t>
            </a:r>
            <a:r>
              <a:rPr lang="ru-RU" dirty="0" err="1" smtClean="0"/>
              <a:t>створюються</a:t>
            </a:r>
            <a:r>
              <a:rPr lang="ru-RU" dirty="0" smtClean="0"/>
              <a:t> </a:t>
            </a:r>
            <a:r>
              <a:rPr lang="ru-RU" dirty="0" err="1" smtClean="0"/>
              <a:t>найкращі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smtClean="0"/>
              <a:t>для </a:t>
            </a:r>
            <a:r>
              <a:rPr lang="ru-RU" dirty="0" err="1" smtClean="0"/>
              <a:t>сприйняття</a:t>
            </a:r>
            <a:r>
              <a:rPr lang="ru-RU" dirty="0" smtClean="0"/>
              <a:t> того, на що </a:t>
            </a:r>
            <a:r>
              <a:rPr lang="ru-RU" dirty="0" err="1" smtClean="0"/>
              <a:t>спрямована</a:t>
            </a:r>
            <a:r>
              <a:rPr lang="ru-RU" dirty="0" smtClean="0"/>
              <a:t> </a:t>
            </a:r>
            <a:r>
              <a:rPr lang="ru-RU" dirty="0" err="1" smtClean="0"/>
              <a:t>увага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І.П</a:t>
            </a:r>
            <a:r>
              <a:rPr lang="ru-RU" dirty="0" smtClean="0"/>
              <a:t>. Павлов </a:t>
            </a:r>
            <a:r>
              <a:rPr lang="ru-RU" dirty="0" err="1" smtClean="0"/>
              <a:t>описував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smtClean="0"/>
              <a:t>так</a:t>
            </a:r>
            <a:r>
              <a:rPr lang="ru-RU" dirty="0" smtClean="0"/>
              <a:t>:  «Если бы можно было видеть сквозь черепную коробку и если бы место с </a:t>
            </a:r>
            <a:r>
              <a:rPr lang="ru-RU" dirty="0" smtClean="0"/>
              <a:t>оптимальной </a:t>
            </a:r>
            <a:r>
              <a:rPr lang="ru-RU" dirty="0" smtClean="0"/>
              <a:t>возбудимостью светилось, то мы увидели бы на думающем </a:t>
            </a:r>
            <a:r>
              <a:rPr lang="ru-RU" dirty="0" smtClean="0"/>
              <a:t>сознательном </a:t>
            </a:r>
            <a:r>
              <a:rPr lang="ru-RU" dirty="0" smtClean="0"/>
              <a:t>человеке, как по его большим полушариям передвигается постоянно изменяющееся в форме и величине причудливо меняющихся очертаний светлое </a:t>
            </a:r>
            <a:r>
              <a:rPr lang="ru-RU" dirty="0" smtClean="0"/>
              <a:t>пятно</a:t>
            </a:r>
            <a:r>
              <a:rPr lang="ru-RU" dirty="0" smtClean="0"/>
              <a:t>» [Павлов И.П., 1951, с. 248].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748464" cy="6858000"/>
          </a:xfrm>
        </p:spPr>
        <p:txBody>
          <a:bodyPr>
            <a:normAutofit/>
          </a:bodyPr>
          <a:lstStyle/>
          <a:p>
            <a:r>
              <a:rPr lang="ru-RU" dirty="0" smtClean="0"/>
              <a:t>На думку О.О. </a:t>
            </a:r>
            <a:r>
              <a:rPr lang="ru-RU" dirty="0" err="1" smtClean="0"/>
              <a:t>Ухтомського</a:t>
            </a:r>
            <a:r>
              <a:rPr lang="ru-RU" dirty="0" smtClean="0"/>
              <a:t> в </a:t>
            </a:r>
            <a:r>
              <a:rPr lang="ru-RU" dirty="0" err="1" smtClean="0"/>
              <a:t>нервовій</a:t>
            </a:r>
            <a:r>
              <a:rPr lang="ru-RU" dirty="0" smtClean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впливом</a:t>
            </a:r>
            <a:r>
              <a:rPr lang="ru-RU" dirty="0" smtClean="0"/>
              <a:t> </a:t>
            </a:r>
            <a:r>
              <a:rPr lang="ru-RU" dirty="0" err="1" smtClean="0"/>
              <a:t>зовнішніх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внутрішніх</a:t>
            </a:r>
            <a:r>
              <a:rPr lang="ru-RU" dirty="0" smtClean="0"/>
              <a:t> причин </a:t>
            </a:r>
            <a:r>
              <a:rPr lang="ru-RU" dirty="0" err="1" smtClean="0"/>
              <a:t>з’являється</a:t>
            </a:r>
            <a:r>
              <a:rPr lang="ru-RU" dirty="0" smtClean="0"/>
              <a:t> </a:t>
            </a:r>
            <a:r>
              <a:rPr lang="ru-RU" dirty="0" err="1" smtClean="0"/>
              <a:t>осередок</a:t>
            </a:r>
            <a:r>
              <a:rPr lang="ru-RU" dirty="0" smtClean="0"/>
              <a:t> </a:t>
            </a:r>
            <a:r>
              <a:rPr lang="ru-RU" dirty="0" err="1" smtClean="0"/>
              <a:t>збудження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на </a:t>
            </a:r>
            <a:r>
              <a:rPr lang="ru-RU" dirty="0" err="1" smtClean="0"/>
              <a:t>певний</a:t>
            </a:r>
            <a:r>
              <a:rPr lang="ru-RU" dirty="0" smtClean="0"/>
              <a:t> </a:t>
            </a:r>
            <a:r>
              <a:rPr lang="ru-RU" dirty="0" smtClean="0"/>
              <a:t>час </a:t>
            </a:r>
            <a:r>
              <a:rPr lang="ru-RU" dirty="0" err="1" smtClean="0"/>
              <a:t>підпорядковує</a:t>
            </a:r>
            <a:r>
              <a:rPr lang="ru-RU" dirty="0" smtClean="0"/>
              <a:t> </a:t>
            </a:r>
            <a:r>
              <a:rPr lang="ru-RU" dirty="0" err="1" smtClean="0"/>
              <a:t>собі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ділянки</a:t>
            </a:r>
            <a:r>
              <a:rPr lang="ru-RU" dirty="0" smtClean="0"/>
              <a:t>, </a:t>
            </a:r>
            <a:r>
              <a:rPr lang="ru-RU" dirty="0" err="1" smtClean="0"/>
              <a:t>домінує</a:t>
            </a:r>
            <a:r>
              <a:rPr lang="ru-RU" dirty="0" smtClean="0"/>
              <a:t>, </a:t>
            </a:r>
            <a:r>
              <a:rPr lang="ru-RU" dirty="0" err="1" smtClean="0"/>
              <a:t>панує</a:t>
            </a:r>
            <a:r>
              <a:rPr lang="ru-RU" dirty="0" smtClean="0"/>
              <a:t> над ними, </a:t>
            </a:r>
            <a:r>
              <a:rPr lang="ru-RU" dirty="0" err="1" smtClean="0"/>
              <a:t>керує</a:t>
            </a:r>
            <a:r>
              <a:rPr lang="ru-RU" dirty="0" smtClean="0"/>
              <a:t> </a:t>
            </a:r>
            <a:r>
              <a:rPr lang="ru-RU" dirty="0" err="1" smtClean="0"/>
              <a:t>поведінкою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У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проявляється</a:t>
            </a:r>
            <a:r>
              <a:rPr lang="ru-RU" dirty="0" smtClean="0"/>
              <a:t> </a:t>
            </a:r>
            <a:r>
              <a:rPr lang="ru-RU" dirty="0" err="1" smtClean="0"/>
              <a:t>діалектика</a:t>
            </a:r>
            <a:r>
              <a:rPr lang="ru-RU" dirty="0" smtClean="0"/>
              <a:t> </a:t>
            </a:r>
            <a:r>
              <a:rPr lang="ru-RU" dirty="0" err="1" smtClean="0"/>
              <a:t>психічного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захопленості</a:t>
            </a:r>
            <a:r>
              <a:rPr lang="ru-RU" dirty="0" smtClean="0"/>
              <a:t>, </a:t>
            </a:r>
            <a:r>
              <a:rPr lang="ru-RU" dirty="0" err="1" smtClean="0"/>
              <a:t>натхнення</a:t>
            </a:r>
            <a:r>
              <a:rPr lang="ru-RU" dirty="0" smtClean="0"/>
              <a:t>, </a:t>
            </a:r>
            <a:r>
              <a:rPr lang="ru-RU" dirty="0" err="1" smtClean="0"/>
              <a:t>інтуїції</a:t>
            </a:r>
            <a:r>
              <a:rPr lang="ru-RU" dirty="0" smtClean="0"/>
              <a:t>, </a:t>
            </a:r>
            <a:r>
              <a:rPr lang="ru-RU" dirty="0" err="1" smtClean="0"/>
              <a:t>несподіваних</a:t>
            </a:r>
            <a:r>
              <a:rPr lang="ru-RU" dirty="0" smtClean="0"/>
              <a:t> </a:t>
            </a:r>
            <a:r>
              <a:rPr lang="ru-RU" dirty="0" err="1" smtClean="0"/>
              <a:t>відкриттів</a:t>
            </a:r>
            <a:r>
              <a:rPr lang="ru-RU" dirty="0" smtClean="0"/>
              <a:t>. </a:t>
            </a:r>
          </a:p>
          <a:p>
            <a:r>
              <a:rPr lang="ru-RU" b="1" dirty="0" smtClean="0"/>
              <a:t>5. </a:t>
            </a:r>
            <a:r>
              <a:rPr lang="ru-RU" b="1" dirty="0" err="1" smtClean="0"/>
              <a:t>Нейропсихологія</a:t>
            </a:r>
            <a:r>
              <a:rPr lang="ru-RU" b="1" dirty="0" smtClean="0"/>
              <a:t> </a:t>
            </a:r>
            <a:r>
              <a:rPr lang="ru-RU" b="1" dirty="0" err="1" smtClean="0"/>
              <a:t>уваги</a:t>
            </a:r>
            <a:r>
              <a:rPr lang="ru-RU" b="1" dirty="0" smtClean="0"/>
              <a:t>. 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нейронаук</a:t>
            </a:r>
            <a:r>
              <a:rPr lang="ru-RU" dirty="0" smtClean="0"/>
              <a:t> ми </a:t>
            </a:r>
            <a:r>
              <a:rPr lang="ru-RU" dirty="0" err="1" smtClean="0"/>
              <a:t>можемо</a:t>
            </a:r>
            <a:r>
              <a:rPr lang="ru-RU" dirty="0" smtClean="0"/>
              <a:t> </a:t>
            </a:r>
            <a:r>
              <a:rPr lang="ru-RU" dirty="0" err="1" smtClean="0"/>
              <a:t>вивчати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, що </a:t>
            </a:r>
            <a:r>
              <a:rPr lang="ru-RU" dirty="0" err="1" smtClean="0"/>
              <a:t>відбуваються</a:t>
            </a:r>
            <a:r>
              <a:rPr lang="ru-RU" dirty="0" smtClean="0"/>
              <a:t> в головному </a:t>
            </a:r>
            <a:r>
              <a:rPr lang="ru-RU" dirty="0" err="1" smtClean="0"/>
              <a:t>мозку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. На </a:t>
            </a:r>
            <a:r>
              <a:rPr lang="ru-RU" dirty="0" err="1" smtClean="0"/>
              <a:t>тваринах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кішках</a:t>
            </a:r>
            <a:r>
              <a:rPr lang="ru-RU" dirty="0" smtClean="0"/>
              <a:t>, </a:t>
            </a:r>
            <a:r>
              <a:rPr lang="ru-RU" dirty="0" err="1" smtClean="0"/>
              <a:t>проводять</a:t>
            </a:r>
            <a:r>
              <a:rPr lang="ru-RU" dirty="0" smtClean="0"/>
              <a:t> </a:t>
            </a:r>
            <a:r>
              <a:rPr lang="ru-RU" dirty="0" err="1" smtClean="0"/>
              <a:t>експерименти</a:t>
            </a:r>
            <a:r>
              <a:rPr lang="ru-RU" dirty="0" smtClean="0"/>
              <a:t>, </a:t>
            </a:r>
            <a:r>
              <a:rPr lang="ru-RU" dirty="0" err="1" smtClean="0"/>
              <a:t>імплантуючи</a:t>
            </a:r>
            <a:r>
              <a:rPr lang="ru-RU" dirty="0" smtClean="0"/>
              <a:t> </a:t>
            </a:r>
            <a:r>
              <a:rPr lang="ru-RU" dirty="0" err="1" smtClean="0"/>
              <a:t>їм</a:t>
            </a:r>
            <a:r>
              <a:rPr lang="ru-RU" dirty="0" smtClean="0"/>
              <a:t> у </a:t>
            </a:r>
            <a:r>
              <a:rPr lang="ru-RU" dirty="0" err="1" smtClean="0"/>
              <a:t>мозок</a:t>
            </a:r>
            <a:r>
              <a:rPr lang="ru-RU" dirty="0" smtClean="0"/>
              <a:t> </a:t>
            </a:r>
            <a:r>
              <a:rPr lang="ru-RU" dirty="0" err="1" smtClean="0"/>
              <a:t>електроди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smtClean="0"/>
              <a:t>ту </a:t>
            </a:r>
            <a:r>
              <a:rPr lang="ru-RU" dirty="0" err="1" smtClean="0"/>
              <a:t>частину</a:t>
            </a:r>
            <a:r>
              <a:rPr lang="ru-RU" dirty="0" smtClean="0"/>
              <a:t>, яку </a:t>
            </a:r>
            <a:r>
              <a:rPr lang="ru-RU" dirty="0" err="1" smtClean="0"/>
              <a:t>збираються</a:t>
            </a:r>
            <a:r>
              <a:rPr lang="ru-RU" dirty="0" smtClean="0"/>
              <a:t> </a:t>
            </a:r>
            <a:r>
              <a:rPr lang="ru-RU" dirty="0" err="1" smtClean="0"/>
              <a:t>досліджувати</a:t>
            </a:r>
            <a:r>
              <a:rPr lang="ru-RU" dirty="0" smtClean="0"/>
              <a:t>, </a:t>
            </a:r>
            <a:r>
              <a:rPr lang="ru-RU" dirty="0" err="1" smtClean="0"/>
              <a:t>потім</a:t>
            </a:r>
            <a:r>
              <a:rPr lang="ru-RU" dirty="0" smtClean="0"/>
              <a:t>  </a:t>
            </a:r>
            <a:r>
              <a:rPr lang="ru-RU" dirty="0" err="1" smtClean="0"/>
              <a:t>спостерігають</a:t>
            </a:r>
            <a:r>
              <a:rPr lang="ru-RU" dirty="0" smtClean="0"/>
              <a:t>  за </a:t>
            </a:r>
            <a:r>
              <a:rPr lang="ru-RU" dirty="0" err="1" smtClean="0"/>
              <a:t>поведінкою</a:t>
            </a:r>
            <a:r>
              <a:rPr lang="ru-RU" dirty="0" smtClean="0"/>
              <a:t> </a:t>
            </a:r>
            <a:r>
              <a:rPr lang="ru-RU" dirty="0" err="1" smtClean="0"/>
              <a:t>тварини</a:t>
            </a:r>
            <a:r>
              <a:rPr lang="ru-RU" dirty="0" smtClean="0"/>
              <a:t>.  </a:t>
            </a:r>
            <a:r>
              <a:rPr lang="ru-RU" dirty="0" err="1" smtClean="0"/>
              <a:t>Мозок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 </a:t>
            </a:r>
            <a:r>
              <a:rPr lang="ru-RU" dirty="0" err="1" smtClean="0"/>
              <a:t>досліджують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 </a:t>
            </a:r>
            <a:r>
              <a:rPr lang="ru-RU" dirty="0" err="1" smtClean="0"/>
              <a:t>реєстрації</a:t>
            </a:r>
            <a:r>
              <a:rPr lang="ru-RU" dirty="0" smtClean="0"/>
              <a:t> </a:t>
            </a:r>
            <a:r>
              <a:rPr lang="ru-RU" dirty="0" err="1" smtClean="0"/>
              <a:t>електроенцефалограми</a:t>
            </a:r>
            <a:r>
              <a:rPr lang="ru-RU" dirty="0" smtClean="0"/>
              <a:t> </a:t>
            </a:r>
            <a:r>
              <a:rPr lang="ru-RU" dirty="0" smtClean="0"/>
              <a:t>(ЕЕГ) </a:t>
            </a:r>
            <a:r>
              <a:rPr lang="ru-RU" dirty="0" err="1" smtClean="0"/>
              <a:t>мозку</a:t>
            </a:r>
            <a:r>
              <a:rPr lang="ru-RU" dirty="0" smtClean="0"/>
              <a:t> в </a:t>
            </a:r>
            <a:r>
              <a:rPr lang="ru-RU" dirty="0" err="1" smtClean="0"/>
              <a:t>різних</a:t>
            </a:r>
            <a:r>
              <a:rPr lang="ru-RU" dirty="0" smtClean="0"/>
              <a:t> станах </a:t>
            </a:r>
            <a:r>
              <a:rPr lang="ru-RU" dirty="0" err="1" smtClean="0"/>
              <a:t>організму</a:t>
            </a:r>
            <a:r>
              <a:rPr lang="ru-RU" dirty="0" smtClean="0"/>
              <a:t> (сон, </a:t>
            </a:r>
            <a:r>
              <a:rPr lang="ru-RU" dirty="0" err="1" smtClean="0"/>
              <a:t>пильнування</a:t>
            </a:r>
            <a:r>
              <a:rPr lang="ru-RU" dirty="0" smtClean="0"/>
              <a:t>). 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20472" cy="6858000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ru-RU" dirty="0" smtClean="0"/>
              <a:t>Але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говорити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про </a:t>
            </a:r>
            <a:r>
              <a:rPr lang="ru-RU" dirty="0" err="1" smtClean="0"/>
              <a:t>фізіологічні</a:t>
            </a:r>
            <a:r>
              <a:rPr lang="ru-RU" dirty="0" smtClean="0"/>
              <a:t> </a:t>
            </a:r>
            <a:r>
              <a:rPr lang="ru-RU" dirty="0" err="1" smtClean="0"/>
              <a:t>механізми</a:t>
            </a:r>
            <a:r>
              <a:rPr lang="ru-RU" dirty="0" smtClean="0"/>
              <a:t> </a:t>
            </a:r>
            <a:r>
              <a:rPr lang="ru-RU" dirty="0" err="1" smtClean="0"/>
              <a:t>активної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, то </a:t>
            </a:r>
            <a:r>
              <a:rPr lang="ru-RU" dirty="0" err="1" smtClean="0"/>
              <a:t>природно</a:t>
            </a:r>
            <a:r>
              <a:rPr lang="ru-RU" dirty="0" smtClean="0"/>
              <a:t>,  що  </a:t>
            </a:r>
            <a:r>
              <a:rPr lang="ru-RU" dirty="0" err="1" smtClean="0"/>
              <a:t>відбір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err="1" smtClean="0"/>
              <a:t>можливий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при </a:t>
            </a:r>
            <a:r>
              <a:rPr lang="ru-RU" dirty="0" err="1" smtClean="0"/>
              <a:t>загальному</a:t>
            </a:r>
            <a:r>
              <a:rPr lang="ru-RU" dirty="0" smtClean="0"/>
              <a:t> </a:t>
            </a:r>
            <a:r>
              <a:rPr lang="ru-RU" dirty="0" err="1" smtClean="0"/>
              <a:t>пильнуванні</a:t>
            </a:r>
            <a:r>
              <a:rPr lang="ru-RU" dirty="0" smtClean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пов’язаний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активною </a:t>
            </a:r>
            <a:r>
              <a:rPr lang="ru-RU" dirty="0" err="1" smtClean="0"/>
              <a:t>мозковою</a:t>
            </a:r>
            <a:r>
              <a:rPr lang="ru-RU" dirty="0" smtClean="0"/>
              <a:t> </a:t>
            </a:r>
            <a:r>
              <a:rPr lang="ru-RU" dirty="0" err="1" smtClean="0"/>
              <a:t>діяльністю</a:t>
            </a:r>
            <a:r>
              <a:rPr lang="ru-RU" dirty="0" smtClean="0"/>
              <a:t>. </a:t>
            </a:r>
          </a:p>
          <a:p>
            <a:pPr>
              <a:lnSpc>
                <a:spcPct val="110000"/>
              </a:lnSpc>
            </a:pPr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пильнування</a:t>
            </a:r>
            <a:r>
              <a:rPr lang="ru-RU" dirty="0" smtClean="0"/>
              <a:t> </a:t>
            </a:r>
            <a:r>
              <a:rPr lang="ru-RU" dirty="0" err="1" smtClean="0"/>
              <a:t>визначаються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за </a:t>
            </a:r>
            <a:r>
              <a:rPr lang="ru-RU" dirty="0" err="1" smtClean="0"/>
              <a:t>зовнішніми</a:t>
            </a:r>
            <a:r>
              <a:rPr lang="ru-RU" dirty="0" smtClean="0"/>
              <a:t> </a:t>
            </a:r>
            <a:r>
              <a:rPr lang="ru-RU" dirty="0" err="1" smtClean="0"/>
              <a:t>ознаками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</a:t>
            </a:r>
            <a:r>
              <a:rPr lang="ru-RU" dirty="0" smtClean="0"/>
              <a:t>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електроенцефалографа</a:t>
            </a:r>
            <a:r>
              <a:rPr lang="ru-RU" dirty="0" smtClean="0"/>
              <a:t> </a:t>
            </a:r>
            <a:r>
              <a:rPr lang="ru-RU" dirty="0" smtClean="0"/>
              <a:t>(ЕЕГ), що </a:t>
            </a:r>
            <a:r>
              <a:rPr lang="ru-RU" dirty="0" err="1" smtClean="0"/>
              <a:t>визначає</a:t>
            </a:r>
            <a:r>
              <a:rPr lang="ru-RU" dirty="0" smtClean="0"/>
              <a:t>  за  </a:t>
            </a:r>
            <a:r>
              <a:rPr lang="ru-RU" dirty="0" err="1" smtClean="0"/>
              <a:t>слабкими</a:t>
            </a:r>
            <a:r>
              <a:rPr lang="ru-RU" dirty="0" smtClean="0"/>
              <a:t>  струмами  </a:t>
            </a:r>
            <a:r>
              <a:rPr lang="ru-RU" dirty="0" err="1" smtClean="0"/>
              <a:t>мозку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електроактивність</a:t>
            </a:r>
            <a:r>
              <a:rPr lang="ru-RU" dirty="0" smtClean="0"/>
              <a:t>.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виділити</a:t>
            </a:r>
            <a:r>
              <a:rPr lang="ru-RU" dirty="0" smtClean="0"/>
              <a:t> 5 </a:t>
            </a:r>
            <a:r>
              <a:rPr lang="ru-RU" dirty="0" err="1" smtClean="0"/>
              <a:t>стадій</a:t>
            </a:r>
            <a:r>
              <a:rPr lang="ru-RU" dirty="0" smtClean="0"/>
              <a:t> </a:t>
            </a:r>
            <a:r>
              <a:rPr lang="ru-RU" dirty="0" err="1" smtClean="0"/>
              <a:t>пильнування</a:t>
            </a:r>
            <a:r>
              <a:rPr lang="ru-RU" dirty="0" smtClean="0"/>
              <a:t>:  </a:t>
            </a:r>
            <a:r>
              <a:rPr lang="ru-RU" dirty="0" err="1" smtClean="0"/>
              <a:t>глибокий</a:t>
            </a:r>
            <a:r>
              <a:rPr lang="ru-RU" dirty="0" smtClean="0"/>
              <a:t> сон, </a:t>
            </a:r>
            <a:r>
              <a:rPr lang="ru-RU" dirty="0" err="1" smtClean="0"/>
              <a:t>дрімотний</a:t>
            </a:r>
            <a:r>
              <a:rPr lang="ru-RU" dirty="0" smtClean="0"/>
              <a:t> </a:t>
            </a:r>
            <a:r>
              <a:rPr lang="ru-RU" dirty="0" smtClean="0"/>
              <a:t>стан, </a:t>
            </a:r>
            <a:r>
              <a:rPr lang="ru-RU" dirty="0" err="1" smtClean="0"/>
              <a:t>спокійне</a:t>
            </a:r>
            <a:r>
              <a:rPr lang="ru-RU" dirty="0" smtClean="0"/>
              <a:t> </a:t>
            </a:r>
            <a:r>
              <a:rPr lang="ru-RU" dirty="0" err="1" smtClean="0"/>
              <a:t>пильнування</a:t>
            </a:r>
            <a:r>
              <a:rPr lang="ru-RU" dirty="0" smtClean="0"/>
              <a:t>, </a:t>
            </a:r>
            <a:r>
              <a:rPr lang="ru-RU" dirty="0" err="1" smtClean="0"/>
              <a:t>активне</a:t>
            </a:r>
            <a:r>
              <a:rPr lang="ru-RU" dirty="0" smtClean="0"/>
              <a:t> (</a:t>
            </a:r>
            <a:r>
              <a:rPr lang="ru-RU" dirty="0" err="1" smtClean="0"/>
              <a:t>насторожене</a:t>
            </a:r>
            <a:r>
              <a:rPr lang="ru-RU" dirty="0" smtClean="0"/>
              <a:t>) </a:t>
            </a:r>
            <a:r>
              <a:rPr lang="ru-RU" dirty="0" err="1" smtClean="0"/>
              <a:t>пильнування</a:t>
            </a:r>
            <a:r>
              <a:rPr lang="ru-RU" dirty="0" smtClean="0"/>
              <a:t>, </a:t>
            </a:r>
            <a:r>
              <a:rPr lang="ru-RU" dirty="0" err="1" smtClean="0"/>
              <a:t>надмірне</a:t>
            </a:r>
            <a:r>
              <a:rPr lang="ru-RU" dirty="0" smtClean="0"/>
              <a:t> </a:t>
            </a:r>
            <a:r>
              <a:rPr lang="ru-RU" dirty="0" err="1" smtClean="0"/>
              <a:t>пильнування</a:t>
            </a:r>
            <a:r>
              <a:rPr lang="ru-RU" dirty="0" smtClean="0"/>
              <a:t>. </a:t>
            </a:r>
          </a:p>
          <a:p>
            <a:pPr>
              <a:lnSpc>
                <a:spcPct val="110000"/>
              </a:lnSpc>
            </a:pPr>
            <a:r>
              <a:rPr lang="ru-RU" dirty="0" err="1" smtClean="0"/>
              <a:t>Найефективніша</a:t>
            </a:r>
            <a:r>
              <a:rPr lang="ru-RU" dirty="0" smtClean="0"/>
              <a:t> </a:t>
            </a:r>
            <a:r>
              <a:rPr lang="ru-RU" dirty="0" err="1" smtClean="0"/>
              <a:t>увага</a:t>
            </a:r>
            <a:r>
              <a:rPr lang="ru-RU" dirty="0" smtClean="0"/>
              <a:t> </a:t>
            </a:r>
            <a:r>
              <a:rPr lang="ru-RU" dirty="0" err="1" smtClean="0"/>
              <a:t>відбуватиметься</a:t>
            </a:r>
            <a:r>
              <a:rPr lang="ru-RU" dirty="0" smtClean="0"/>
              <a:t> на </a:t>
            </a:r>
            <a:r>
              <a:rPr lang="ru-RU" dirty="0" err="1" smtClean="0"/>
              <a:t>стадії</a:t>
            </a:r>
            <a:r>
              <a:rPr lang="ru-RU" dirty="0" smtClean="0"/>
              <a:t> активного та  </a:t>
            </a:r>
            <a:r>
              <a:rPr lang="ru-RU" dirty="0" err="1" smtClean="0"/>
              <a:t>спокійного</a:t>
            </a:r>
            <a:r>
              <a:rPr lang="ru-RU" dirty="0" smtClean="0"/>
              <a:t> </a:t>
            </a:r>
            <a:r>
              <a:rPr lang="ru-RU" dirty="0" err="1" smtClean="0"/>
              <a:t>пильнування</a:t>
            </a:r>
            <a:r>
              <a:rPr lang="ru-RU" dirty="0" smtClean="0"/>
              <a:t>, </a:t>
            </a:r>
            <a:r>
              <a:rPr lang="ru-RU" dirty="0" err="1" smtClean="0"/>
              <a:t>тоді</a:t>
            </a:r>
            <a:r>
              <a:rPr lang="ru-RU" dirty="0" smtClean="0"/>
              <a:t> як на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стадіях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характеристики </a:t>
            </a:r>
            <a:r>
              <a:rPr lang="ru-RU" dirty="0" err="1" smtClean="0"/>
              <a:t>уваги</a:t>
            </a:r>
            <a:r>
              <a:rPr lang="ru-RU" dirty="0" smtClean="0"/>
              <a:t> </a:t>
            </a:r>
            <a:r>
              <a:rPr lang="ru-RU" dirty="0" err="1" smtClean="0"/>
              <a:t>змінюються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виконувати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які-небудь</a:t>
            </a:r>
            <a:r>
              <a:rPr lang="ru-RU" dirty="0" smtClean="0"/>
              <a:t> </a:t>
            </a:r>
            <a:r>
              <a:rPr lang="ru-RU" dirty="0" err="1" smtClean="0"/>
              <a:t>окремі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. </a:t>
            </a:r>
            <a:r>
              <a:rPr lang="ru-RU" dirty="0" smtClean="0"/>
              <a:t>Так</a:t>
            </a:r>
            <a:r>
              <a:rPr lang="ru-RU" dirty="0" smtClean="0"/>
              <a:t>, у </a:t>
            </a:r>
            <a:r>
              <a:rPr lang="ru-RU" dirty="0" err="1" smtClean="0"/>
              <a:t>стані</a:t>
            </a:r>
            <a:r>
              <a:rPr lang="ru-RU" dirty="0" smtClean="0"/>
              <a:t> </a:t>
            </a:r>
            <a:r>
              <a:rPr lang="ru-RU" dirty="0" err="1" smtClean="0"/>
              <a:t>дрімоти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спостерігатися</a:t>
            </a:r>
            <a:r>
              <a:rPr lang="ru-RU" dirty="0" smtClean="0"/>
              <a:t> </a:t>
            </a:r>
            <a:r>
              <a:rPr lang="ru-RU" dirty="0" err="1" smtClean="0"/>
              <a:t>реакція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на 1-2 </a:t>
            </a:r>
            <a:r>
              <a:rPr lang="ru-RU" dirty="0" err="1" smtClean="0"/>
              <a:t>подразники</a:t>
            </a:r>
            <a:r>
              <a:rPr lang="ru-RU" dirty="0" smtClean="0"/>
              <a:t>, а </a:t>
            </a:r>
            <a:r>
              <a:rPr lang="ru-RU" dirty="0" smtClean="0"/>
              <a:t>на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реакції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не бути. </a:t>
            </a:r>
            <a:r>
              <a:rPr lang="ru-RU" dirty="0" err="1" smtClean="0"/>
              <a:t>Класичний</a:t>
            </a:r>
            <a:r>
              <a:rPr lang="ru-RU" dirty="0" smtClean="0"/>
              <a:t> приклад: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спокійно</a:t>
            </a:r>
            <a:r>
              <a:rPr lang="ru-RU" dirty="0" smtClean="0"/>
              <a:t> спить при </a:t>
            </a:r>
            <a:r>
              <a:rPr lang="ru-RU" dirty="0" err="1" smtClean="0"/>
              <a:t>будь-якому</a:t>
            </a:r>
            <a:r>
              <a:rPr lang="ru-RU" dirty="0" smtClean="0"/>
              <a:t> </a:t>
            </a:r>
            <a:r>
              <a:rPr lang="ru-RU" dirty="0" err="1" smtClean="0"/>
              <a:t>шумі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миттєво</a:t>
            </a:r>
            <a:r>
              <a:rPr lang="ru-RU" dirty="0" smtClean="0"/>
              <a:t> </a:t>
            </a:r>
            <a:r>
              <a:rPr lang="ru-RU" dirty="0" err="1" smtClean="0"/>
              <a:t>прокинеться</a:t>
            </a:r>
            <a:r>
              <a:rPr lang="ru-RU" dirty="0" smtClean="0"/>
              <a:t> при </a:t>
            </a:r>
            <a:r>
              <a:rPr lang="ru-RU" dirty="0" err="1" smtClean="0"/>
              <a:t>щонайменшому</a:t>
            </a:r>
            <a:r>
              <a:rPr lang="ru-RU" dirty="0" smtClean="0"/>
              <a:t> </a:t>
            </a:r>
            <a:r>
              <a:rPr lang="ru-RU" dirty="0" err="1" smtClean="0"/>
              <a:t>русі</a:t>
            </a:r>
            <a:r>
              <a:rPr lang="ru-RU" dirty="0" smtClean="0"/>
              <a:t> </a:t>
            </a:r>
            <a:r>
              <a:rPr lang="ru-RU" dirty="0" err="1" smtClean="0"/>
              <a:t>дитини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20472" cy="6858000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6. </a:t>
            </a:r>
            <a:r>
              <a:rPr lang="ru-RU" b="1" dirty="0" err="1" smtClean="0"/>
              <a:t>Фізіологічні</a:t>
            </a:r>
            <a:r>
              <a:rPr lang="ru-RU" b="1" dirty="0" smtClean="0"/>
              <a:t> </a:t>
            </a:r>
            <a:r>
              <a:rPr lang="ru-RU" b="1" dirty="0" err="1" smtClean="0"/>
              <a:t>основи</a:t>
            </a:r>
            <a:r>
              <a:rPr lang="ru-RU" b="1" dirty="0" smtClean="0"/>
              <a:t> </a:t>
            </a:r>
            <a:r>
              <a:rPr lang="ru-RU" b="1" dirty="0" err="1" smtClean="0"/>
              <a:t>уваги</a:t>
            </a:r>
            <a:r>
              <a:rPr lang="ru-RU" b="1" dirty="0" smtClean="0"/>
              <a:t>.  </a:t>
            </a:r>
            <a:r>
              <a:rPr lang="ru-RU" dirty="0" err="1" smtClean="0"/>
              <a:t>Фізіологічними</a:t>
            </a:r>
            <a:r>
              <a:rPr lang="ru-RU" dirty="0" smtClean="0"/>
              <a:t> основами </a:t>
            </a:r>
            <a:r>
              <a:rPr lang="ru-RU" dirty="0" err="1" smtClean="0"/>
              <a:t>уваги</a:t>
            </a:r>
            <a:r>
              <a:rPr lang="ru-RU" dirty="0" smtClean="0"/>
              <a:t> </a:t>
            </a:r>
            <a:r>
              <a:rPr lang="ru-RU" dirty="0" err="1" smtClean="0"/>
              <a:t>займалися</a:t>
            </a:r>
            <a:r>
              <a:rPr lang="ru-RU" dirty="0" smtClean="0"/>
              <a:t> </a:t>
            </a:r>
            <a:r>
              <a:rPr lang="ru-RU" dirty="0" smtClean="0"/>
              <a:t> В.М</a:t>
            </a:r>
            <a:r>
              <a:rPr lang="ru-RU" dirty="0" smtClean="0"/>
              <a:t>. </a:t>
            </a:r>
            <a:r>
              <a:rPr lang="ru-RU" dirty="0" err="1" smtClean="0"/>
              <a:t>Бехтєрев</a:t>
            </a:r>
            <a:r>
              <a:rPr lang="ru-RU" dirty="0" smtClean="0"/>
              <a:t>, Л.А. </a:t>
            </a:r>
            <a:r>
              <a:rPr lang="ru-RU" dirty="0" err="1" smtClean="0"/>
              <a:t>Орбелі</a:t>
            </a:r>
            <a:r>
              <a:rPr lang="ru-RU" dirty="0" smtClean="0"/>
              <a:t>, П.К. </a:t>
            </a:r>
            <a:r>
              <a:rPr lang="ru-RU" dirty="0" err="1" smtClean="0"/>
              <a:t>Анохін</a:t>
            </a:r>
            <a:r>
              <a:rPr lang="ru-RU" dirty="0" smtClean="0"/>
              <a:t>. </a:t>
            </a:r>
            <a:r>
              <a:rPr lang="ru-RU" dirty="0" err="1" smtClean="0"/>
              <a:t>Провідна</a:t>
            </a:r>
            <a:r>
              <a:rPr lang="ru-RU" dirty="0" smtClean="0"/>
              <a:t> роль </a:t>
            </a:r>
            <a:r>
              <a:rPr lang="ru-RU" dirty="0" err="1" smtClean="0"/>
              <a:t>кіркових</a:t>
            </a:r>
            <a:r>
              <a:rPr lang="ru-RU" dirty="0" smtClean="0"/>
              <a:t> </a:t>
            </a:r>
            <a:r>
              <a:rPr lang="ru-RU" dirty="0" err="1" smtClean="0"/>
              <a:t>механізмів</a:t>
            </a:r>
            <a:r>
              <a:rPr lang="ru-RU" dirty="0" smtClean="0"/>
              <a:t>  у </a:t>
            </a:r>
            <a:r>
              <a:rPr lang="ru-RU" dirty="0" err="1" smtClean="0"/>
              <a:t>регуляції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 </a:t>
            </a:r>
            <a:r>
              <a:rPr lang="ru-RU" dirty="0" err="1" smtClean="0"/>
              <a:t>встановлена</a:t>
            </a:r>
            <a:r>
              <a:rPr lang="ru-RU" dirty="0" smtClean="0"/>
              <a:t>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нейрофізіологічним</a:t>
            </a:r>
            <a:r>
              <a:rPr lang="ru-RU" dirty="0" smtClean="0"/>
              <a:t> </a:t>
            </a:r>
            <a:r>
              <a:rPr lang="ru-RU" dirty="0" err="1" smtClean="0"/>
              <a:t>дослідженням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З’ясовано</a:t>
            </a:r>
            <a:r>
              <a:rPr lang="ru-RU" dirty="0" smtClean="0"/>
              <a:t>, що </a:t>
            </a:r>
            <a:r>
              <a:rPr lang="ru-RU" dirty="0" err="1" smtClean="0"/>
              <a:t>вибіркова</a:t>
            </a:r>
            <a:r>
              <a:rPr lang="ru-RU" dirty="0" smtClean="0"/>
              <a:t>  </a:t>
            </a:r>
            <a:r>
              <a:rPr lang="ru-RU" dirty="0" err="1" smtClean="0"/>
              <a:t>увага</a:t>
            </a:r>
            <a:r>
              <a:rPr lang="ru-RU" dirty="0" smtClean="0"/>
              <a:t> </a:t>
            </a:r>
            <a:r>
              <a:rPr lang="ru-RU" dirty="0" err="1" smtClean="0"/>
              <a:t>заснована</a:t>
            </a:r>
            <a:r>
              <a:rPr lang="ru-RU" dirty="0" smtClean="0"/>
              <a:t> на </a:t>
            </a:r>
            <a:r>
              <a:rPr lang="ru-RU" dirty="0" err="1" smtClean="0"/>
              <a:t>загальному</a:t>
            </a:r>
            <a:r>
              <a:rPr lang="ru-RU" dirty="0" smtClean="0"/>
              <a:t> </a:t>
            </a:r>
            <a:r>
              <a:rPr lang="ru-RU" dirty="0" err="1" smtClean="0"/>
              <a:t>пильнуванні</a:t>
            </a:r>
            <a:r>
              <a:rPr lang="ru-RU" dirty="0" smtClean="0"/>
              <a:t> кори </a:t>
            </a:r>
            <a:r>
              <a:rPr lang="ru-RU" dirty="0" smtClean="0"/>
              <a:t>головного </a:t>
            </a:r>
            <a:r>
              <a:rPr lang="ru-RU" dirty="0" err="1" smtClean="0"/>
              <a:t>мозку</a:t>
            </a:r>
            <a:r>
              <a:rPr lang="ru-RU" dirty="0" smtClean="0"/>
              <a:t>, </a:t>
            </a:r>
            <a:r>
              <a:rPr lang="ru-RU" dirty="0" err="1" smtClean="0"/>
              <a:t>підвищенні</a:t>
            </a:r>
            <a:r>
              <a:rPr lang="ru-RU" dirty="0" smtClean="0"/>
              <a:t> </a:t>
            </a:r>
            <a:r>
              <a:rPr lang="ru-RU" dirty="0" err="1" smtClean="0"/>
              <a:t>активності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 </a:t>
            </a:r>
            <a:r>
              <a:rPr lang="ru-RU" dirty="0" err="1" smtClean="0"/>
              <a:t>Оптимальний</a:t>
            </a:r>
            <a:r>
              <a:rPr lang="ru-RU" dirty="0" smtClean="0"/>
              <a:t>  </a:t>
            </a:r>
            <a:r>
              <a:rPr lang="ru-RU" dirty="0" err="1" smtClean="0"/>
              <a:t>рівень</a:t>
            </a:r>
            <a:r>
              <a:rPr lang="ru-RU" dirty="0" smtClean="0"/>
              <a:t> </a:t>
            </a:r>
            <a:r>
              <a:rPr lang="ru-RU" dirty="0" err="1" smtClean="0"/>
              <a:t>збудливості</a:t>
            </a:r>
            <a:r>
              <a:rPr lang="ru-RU" dirty="0" smtClean="0"/>
              <a:t> </a:t>
            </a:r>
            <a:r>
              <a:rPr lang="ru-RU" dirty="0" smtClean="0"/>
              <a:t>кори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 smtClean="0"/>
              <a:t>активізації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 </a:t>
            </a:r>
            <a:r>
              <a:rPr lang="ru-RU" dirty="0" err="1" smtClean="0"/>
              <a:t>вибірковий</a:t>
            </a:r>
            <a:r>
              <a:rPr lang="ru-RU" dirty="0" smtClean="0"/>
              <a:t>  характер. За </a:t>
            </a:r>
            <a:r>
              <a:rPr lang="ru-RU" dirty="0" err="1" smtClean="0"/>
              <a:t>наявності</a:t>
            </a:r>
            <a:r>
              <a:rPr lang="ru-RU" dirty="0" smtClean="0"/>
              <a:t> </a:t>
            </a:r>
            <a:r>
              <a:rPr lang="ru-RU" dirty="0" err="1" smtClean="0"/>
              <a:t>осередків</a:t>
            </a:r>
            <a:r>
              <a:rPr lang="ru-RU" dirty="0" smtClean="0"/>
              <a:t>  </a:t>
            </a:r>
            <a:r>
              <a:rPr lang="ru-RU" dirty="0" smtClean="0"/>
              <a:t>оптимального </a:t>
            </a:r>
            <a:r>
              <a:rPr lang="ru-RU" dirty="0" err="1" smtClean="0"/>
              <a:t>збудження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постійно</a:t>
            </a:r>
            <a:r>
              <a:rPr lang="ru-RU" dirty="0" smtClean="0"/>
              <a:t> до </a:t>
            </a:r>
            <a:r>
              <a:rPr lang="ru-RU" dirty="0" err="1" smtClean="0"/>
              <a:t>чого-небудь</a:t>
            </a:r>
            <a:r>
              <a:rPr lang="ru-RU" dirty="0" smtClean="0"/>
              <a:t> </a:t>
            </a:r>
            <a:r>
              <a:rPr lang="ru-RU" dirty="0" err="1" smtClean="0"/>
              <a:t>проявляє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smtClean="0"/>
              <a:t>ж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неуважна</a:t>
            </a:r>
            <a:r>
              <a:rPr lang="ru-RU" dirty="0" smtClean="0"/>
              <a:t> у </a:t>
            </a:r>
            <a:r>
              <a:rPr lang="ru-RU" dirty="0" err="1" smtClean="0"/>
              <a:t>своїй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значить,  </a:t>
            </a:r>
            <a:r>
              <a:rPr lang="ru-RU" dirty="0" err="1" smtClean="0"/>
              <a:t>її</a:t>
            </a:r>
            <a:r>
              <a:rPr lang="ru-RU" dirty="0" smtClean="0"/>
              <a:t>  </a:t>
            </a:r>
            <a:r>
              <a:rPr lang="ru-RU" dirty="0" err="1" smtClean="0"/>
              <a:t>увага</a:t>
            </a:r>
            <a:r>
              <a:rPr lang="ru-RU" dirty="0" smtClean="0"/>
              <a:t> в </a:t>
            </a:r>
            <a:r>
              <a:rPr lang="ru-RU" dirty="0" err="1" smtClean="0"/>
              <a:t>цей</a:t>
            </a:r>
            <a:r>
              <a:rPr lang="ru-RU" dirty="0" smtClean="0"/>
              <a:t> час </a:t>
            </a:r>
            <a:r>
              <a:rPr lang="ru-RU" dirty="0" smtClean="0"/>
              <a:t>абстрактна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спрямована</a:t>
            </a:r>
            <a:r>
              <a:rPr lang="ru-RU" dirty="0" smtClean="0"/>
              <a:t> на </a:t>
            </a:r>
            <a:r>
              <a:rPr lang="ru-RU" dirty="0" err="1" smtClean="0"/>
              <a:t>щось</a:t>
            </a:r>
            <a:r>
              <a:rPr lang="ru-RU" dirty="0" smtClean="0"/>
              <a:t> </a:t>
            </a:r>
            <a:r>
              <a:rPr lang="ru-RU" dirty="0" err="1" smtClean="0"/>
              <a:t>стороннє</a:t>
            </a:r>
            <a:r>
              <a:rPr lang="ru-RU" dirty="0" smtClean="0"/>
              <a:t>, не </a:t>
            </a:r>
            <a:r>
              <a:rPr lang="ru-RU" dirty="0" err="1" smtClean="0"/>
              <a:t>пов’язане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родом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 </a:t>
            </a:r>
            <a:r>
              <a:rPr lang="ru-RU" dirty="0" smtClean="0"/>
              <a:t>Особливо </a:t>
            </a:r>
            <a:r>
              <a:rPr lang="ru-RU" dirty="0" err="1" smtClean="0"/>
              <a:t>підкреслюється</a:t>
            </a:r>
            <a:r>
              <a:rPr lang="ru-RU" dirty="0" smtClean="0"/>
              <a:t> </a:t>
            </a:r>
            <a:r>
              <a:rPr lang="ru-RU" dirty="0" err="1" smtClean="0"/>
              <a:t>важлива</a:t>
            </a:r>
            <a:r>
              <a:rPr lang="ru-RU" dirty="0" smtClean="0"/>
              <a:t> роль </a:t>
            </a:r>
            <a:r>
              <a:rPr lang="ru-RU" dirty="0" err="1" smtClean="0"/>
              <a:t>лобових</a:t>
            </a:r>
            <a:r>
              <a:rPr lang="ru-RU" dirty="0" smtClean="0"/>
              <a:t> областей </a:t>
            </a:r>
            <a:r>
              <a:rPr lang="ru-RU" dirty="0" err="1" smtClean="0"/>
              <a:t>мозку</a:t>
            </a:r>
            <a:r>
              <a:rPr lang="ru-RU" dirty="0" smtClean="0"/>
              <a:t> у </a:t>
            </a:r>
            <a:r>
              <a:rPr lang="ru-RU" dirty="0" err="1" smtClean="0"/>
              <a:t>відборі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. За </a:t>
            </a:r>
            <a:r>
              <a:rPr lang="ru-RU" dirty="0" err="1" smtClean="0"/>
              <a:t>допомогою</a:t>
            </a:r>
            <a:r>
              <a:rPr lang="ru-RU" dirty="0" smtClean="0"/>
              <a:t>  </a:t>
            </a:r>
            <a:r>
              <a:rPr lang="ru-RU" dirty="0" err="1" smtClean="0"/>
              <a:t>нейрофізіологічних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 у  </a:t>
            </a:r>
            <a:r>
              <a:rPr lang="ru-RU" dirty="0" err="1" smtClean="0"/>
              <a:t>мозку</a:t>
            </a:r>
            <a:r>
              <a:rPr lang="ru-RU" dirty="0" smtClean="0"/>
              <a:t> </a:t>
            </a:r>
            <a:r>
              <a:rPr lang="ru-RU" dirty="0" err="1" smtClean="0"/>
              <a:t>виявлені</a:t>
            </a:r>
            <a:r>
              <a:rPr lang="ru-RU" dirty="0" smtClean="0"/>
              <a:t> </a:t>
            </a:r>
            <a:r>
              <a:rPr lang="ru-RU" dirty="0" err="1" smtClean="0"/>
              <a:t>особливі</a:t>
            </a:r>
            <a:r>
              <a:rPr lang="ru-RU" dirty="0" smtClean="0"/>
              <a:t> </a:t>
            </a:r>
            <a:r>
              <a:rPr lang="ru-RU" dirty="0" err="1" smtClean="0"/>
              <a:t>нейрони</a:t>
            </a:r>
            <a:r>
              <a:rPr lang="ru-RU" dirty="0" smtClean="0"/>
              <a:t>, що </a:t>
            </a:r>
            <a:r>
              <a:rPr lang="ru-RU" dirty="0" err="1" smtClean="0"/>
              <a:t>отримали</a:t>
            </a:r>
            <a:r>
              <a:rPr lang="ru-RU" dirty="0" smtClean="0"/>
              <a:t> </a:t>
            </a:r>
            <a:r>
              <a:rPr lang="ru-RU" dirty="0" err="1" smtClean="0"/>
              <a:t>назву</a:t>
            </a:r>
            <a:r>
              <a:rPr lang="ru-RU" dirty="0" smtClean="0"/>
              <a:t> «</a:t>
            </a:r>
            <a:r>
              <a:rPr lang="ru-RU" dirty="0" err="1" smtClean="0"/>
              <a:t>нейронів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». </a:t>
            </a:r>
            <a:r>
              <a:rPr lang="ru-RU" dirty="0" err="1" smtClean="0"/>
              <a:t>Це</a:t>
            </a:r>
            <a:r>
              <a:rPr lang="ru-RU" dirty="0" smtClean="0"/>
              <a:t>  </a:t>
            </a:r>
            <a:r>
              <a:rPr lang="ru-RU" dirty="0" err="1" smtClean="0"/>
              <a:t>клітини-детектори</a:t>
            </a:r>
            <a:r>
              <a:rPr lang="ru-RU" dirty="0" smtClean="0"/>
              <a:t> </a:t>
            </a:r>
            <a:r>
              <a:rPr lang="ru-RU" dirty="0" err="1" smtClean="0"/>
              <a:t>новизни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спостерігаються</a:t>
            </a:r>
            <a:r>
              <a:rPr lang="ru-RU" dirty="0" smtClean="0"/>
              <a:t> на </a:t>
            </a:r>
            <a:r>
              <a:rPr lang="ru-RU" dirty="0" err="1" smtClean="0"/>
              <a:t>усій</a:t>
            </a:r>
            <a:r>
              <a:rPr lang="ru-RU" dirty="0" smtClean="0"/>
              <a:t> </a:t>
            </a:r>
            <a:r>
              <a:rPr lang="ru-RU" dirty="0" err="1" smtClean="0"/>
              <a:t>поверхні</a:t>
            </a:r>
            <a:r>
              <a:rPr lang="ru-RU" dirty="0" smtClean="0"/>
              <a:t> кори головного </a:t>
            </a:r>
            <a:r>
              <a:rPr lang="ru-RU" dirty="0" err="1" smtClean="0"/>
              <a:t>мозку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у </a:t>
            </a:r>
            <a:r>
              <a:rPr lang="ru-RU" dirty="0" err="1" smtClean="0"/>
              <a:t>внутрішніх</a:t>
            </a:r>
            <a:r>
              <a:rPr lang="ru-RU" dirty="0" smtClean="0"/>
              <a:t> </a:t>
            </a:r>
            <a:r>
              <a:rPr lang="ru-RU" dirty="0" smtClean="0"/>
              <a:t>структурах.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20472" cy="6858000"/>
          </a:xfrm>
        </p:spPr>
        <p:txBody>
          <a:bodyPr>
            <a:normAutofit/>
          </a:bodyPr>
          <a:lstStyle/>
          <a:p>
            <a:r>
              <a:rPr lang="ru-RU" dirty="0" err="1" smtClean="0"/>
              <a:t>Встановлено</a:t>
            </a:r>
            <a:r>
              <a:rPr lang="ru-RU" dirty="0" smtClean="0"/>
              <a:t>, що в </a:t>
            </a:r>
            <a:r>
              <a:rPr lang="ru-RU" dirty="0" err="1" smtClean="0"/>
              <a:t>глибоких</a:t>
            </a:r>
            <a:r>
              <a:rPr lang="ru-RU" dirty="0" smtClean="0"/>
              <a:t> </a:t>
            </a:r>
            <a:r>
              <a:rPr lang="ru-RU" dirty="0" err="1" smtClean="0"/>
              <a:t>відділах</a:t>
            </a:r>
            <a:r>
              <a:rPr lang="ru-RU" dirty="0" smtClean="0"/>
              <a:t> </a:t>
            </a:r>
            <a:r>
              <a:rPr lang="ru-RU" dirty="0" err="1" smtClean="0"/>
              <a:t>мозку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скупчення</a:t>
            </a:r>
            <a:r>
              <a:rPr lang="ru-RU" dirty="0" smtClean="0"/>
              <a:t> </a:t>
            </a:r>
            <a:r>
              <a:rPr lang="ru-RU" dirty="0" err="1" smtClean="0"/>
              <a:t>нервових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smtClean="0"/>
              <a:t>волокон</a:t>
            </a:r>
            <a:r>
              <a:rPr lang="ru-RU" dirty="0" smtClean="0"/>
              <a:t>, що </a:t>
            </a:r>
            <a:r>
              <a:rPr lang="ru-RU" dirty="0" err="1" smtClean="0"/>
              <a:t>йдуть</a:t>
            </a:r>
            <a:r>
              <a:rPr lang="ru-RU" dirty="0" smtClean="0"/>
              <a:t> у 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напрямах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тісно</a:t>
            </a:r>
            <a:r>
              <a:rPr lang="ru-RU" dirty="0" smtClean="0"/>
              <a:t> </a:t>
            </a:r>
            <a:r>
              <a:rPr lang="ru-RU" dirty="0" err="1" smtClean="0"/>
              <a:t>переплітаються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собою. </a:t>
            </a:r>
            <a:r>
              <a:rPr lang="ru-RU" dirty="0" err="1" smtClean="0"/>
              <a:t>Це</a:t>
            </a:r>
            <a:r>
              <a:rPr lang="ru-RU" dirty="0" smtClean="0"/>
              <a:t> на </a:t>
            </a:r>
            <a:r>
              <a:rPr lang="ru-RU" dirty="0" err="1" smtClean="0"/>
              <a:t>зразок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 </a:t>
            </a:r>
            <a:r>
              <a:rPr lang="ru-RU" dirty="0" err="1" smtClean="0"/>
              <a:t>нервових</a:t>
            </a:r>
            <a:r>
              <a:rPr lang="ru-RU" dirty="0" smtClean="0"/>
              <a:t> </a:t>
            </a:r>
            <a:r>
              <a:rPr lang="ru-RU" dirty="0" err="1" smtClean="0"/>
              <a:t>шляхів</a:t>
            </a:r>
            <a:r>
              <a:rPr lang="ru-RU" dirty="0" smtClean="0"/>
              <a:t>, що  </a:t>
            </a:r>
            <a:r>
              <a:rPr lang="ru-RU" dirty="0" err="1" smtClean="0"/>
              <a:t>поєднують</a:t>
            </a:r>
            <a:r>
              <a:rPr lang="ru-RU" dirty="0" smtClean="0"/>
              <a:t>  </a:t>
            </a:r>
            <a:r>
              <a:rPr lang="ru-RU" dirty="0" err="1" smtClean="0"/>
              <a:t>рецептори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чуття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ділянками</a:t>
            </a:r>
            <a:r>
              <a:rPr lang="ru-RU" dirty="0" smtClean="0"/>
              <a:t> </a:t>
            </a:r>
            <a:r>
              <a:rPr lang="ru-RU" dirty="0" smtClean="0"/>
              <a:t>кори </a:t>
            </a:r>
            <a:r>
              <a:rPr lang="ru-RU" dirty="0" err="1" smtClean="0"/>
              <a:t>мозку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Скупчення</a:t>
            </a:r>
            <a:r>
              <a:rPr lang="ru-RU" dirty="0" smtClean="0"/>
              <a:t> </a:t>
            </a:r>
            <a:r>
              <a:rPr lang="ru-RU" dirty="0" err="1" smtClean="0"/>
              <a:t>нервових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, що  </a:t>
            </a:r>
            <a:r>
              <a:rPr lang="ru-RU" dirty="0" err="1" smtClean="0"/>
              <a:t>розташоване</a:t>
            </a:r>
            <a:r>
              <a:rPr lang="ru-RU" dirty="0" smtClean="0"/>
              <a:t> в  </a:t>
            </a:r>
            <a:r>
              <a:rPr lang="ru-RU" dirty="0" err="1" smtClean="0"/>
              <a:t>стовбуровій</a:t>
            </a:r>
            <a:r>
              <a:rPr lang="ru-RU" dirty="0" smtClean="0"/>
              <a:t>  </a:t>
            </a:r>
            <a:r>
              <a:rPr lang="ru-RU" dirty="0" err="1" smtClean="0"/>
              <a:t>частині</a:t>
            </a:r>
            <a:r>
              <a:rPr lang="ru-RU" dirty="0" smtClean="0"/>
              <a:t> </a:t>
            </a:r>
            <a:r>
              <a:rPr lang="ru-RU" dirty="0" err="1" smtClean="0"/>
              <a:t>мозку</a:t>
            </a:r>
            <a:r>
              <a:rPr lang="ru-RU" dirty="0" smtClean="0"/>
              <a:t>, </a:t>
            </a:r>
            <a:r>
              <a:rPr lang="ru-RU" dirty="0" err="1" smtClean="0"/>
              <a:t>отримало</a:t>
            </a:r>
            <a:r>
              <a:rPr lang="ru-RU" dirty="0" smtClean="0"/>
              <a:t>  </a:t>
            </a:r>
            <a:r>
              <a:rPr lang="ru-RU" dirty="0" err="1" smtClean="0"/>
              <a:t>назву</a:t>
            </a:r>
            <a:r>
              <a:rPr lang="ru-RU" dirty="0" smtClean="0"/>
              <a:t>  </a:t>
            </a:r>
            <a:r>
              <a:rPr lang="ru-RU" dirty="0" err="1" smtClean="0"/>
              <a:t>ретикулярної</a:t>
            </a:r>
            <a:r>
              <a:rPr lang="ru-RU" dirty="0" smtClean="0"/>
              <a:t> </a:t>
            </a:r>
            <a:r>
              <a:rPr lang="ru-RU" dirty="0" err="1" smtClean="0"/>
              <a:t>формації</a:t>
            </a:r>
            <a:r>
              <a:rPr lang="ru-RU" dirty="0" smtClean="0"/>
              <a:t>. </a:t>
            </a:r>
            <a:r>
              <a:rPr lang="ru-RU" dirty="0" err="1" smtClean="0"/>
              <a:t>Нервові</a:t>
            </a:r>
            <a:r>
              <a:rPr lang="ru-RU" dirty="0" smtClean="0"/>
              <a:t> </a:t>
            </a:r>
            <a:r>
              <a:rPr lang="ru-RU" dirty="0" err="1" smtClean="0"/>
              <a:t>імпульси</a:t>
            </a:r>
            <a:r>
              <a:rPr lang="ru-RU" dirty="0" smtClean="0"/>
              <a:t>, що </a:t>
            </a:r>
            <a:r>
              <a:rPr lang="ru-RU" dirty="0" err="1" smtClean="0"/>
              <a:t>йдуть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 </a:t>
            </a:r>
            <a:r>
              <a:rPr lang="ru-RU" dirty="0" err="1" smtClean="0"/>
              <a:t>мозку</a:t>
            </a:r>
            <a:r>
              <a:rPr lang="ru-RU" dirty="0" smtClean="0"/>
              <a:t>, </a:t>
            </a:r>
            <a:r>
              <a:rPr lang="ru-RU" dirty="0" err="1" smtClean="0"/>
              <a:t>виникають</a:t>
            </a:r>
            <a:r>
              <a:rPr lang="ru-RU" dirty="0" smtClean="0"/>
              <a:t> у 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на </a:t>
            </a: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 err="1" smtClean="0"/>
              <a:t>чуття</a:t>
            </a:r>
            <a:r>
              <a:rPr lang="ru-RU" dirty="0" smtClean="0"/>
              <a:t> </a:t>
            </a:r>
            <a:r>
              <a:rPr lang="ru-RU" dirty="0" err="1" smtClean="0"/>
              <a:t>сильних</a:t>
            </a:r>
            <a:r>
              <a:rPr lang="ru-RU" dirty="0" smtClean="0"/>
              <a:t>,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несподіваних</a:t>
            </a:r>
            <a:r>
              <a:rPr lang="ru-RU" dirty="0" smtClean="0"/>
              <a:t> </a:t>
            </a:r>
            <a:r>
              <a:rPr lang="ru-RU" dirty="0" err="1" smtClean="0"/>
              <a:t>подразників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збуджують</a:t>
            </a:r>
            <a:r>
              <a:rPr lang="ru-RU" dirty="0" smtClean="0"/>
              <a:t> кору великих </a:t>
            </a:r>
            <a:r>
              <a:rPr lang="ru-RU" dirty="0" err="1" smtClean="0"/>
              <a:t>півкуль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Мозок</a:t>
            </a:r>
            <a:r>
              <a:rPr lang="ru-RU" dirty="0" smtClean="0"/>
              <a:t> </a:t>
            </a:r>
            <a:r>
              <a:rPr lang="ru-RU" dirty="0" err="1" smtClean="0"/>
              <a:t>активізується</a:t>
            </a:r>
            <a:r>
              <a:rPr lang="ru-RU" dirty="0" smtClean="0"/>
              <a:t> </a:t>
            </a:r>
            <a:r>
              <a:rPr lang="ru-RU" dirty="0" err="1" smtClean="0"/>
              <a:t>неспецифічною</a:t>
            </a:r>
            <a:r>
              <a:rPr lang="ru-RU" dirty="0" smtClean="0"/>
              <a:t> системою,  до </a:t>
            </a:r>
            <a:r>
              <a:rPr lang="ru-RU" dirty="0" err="1" smtClean="0"/>
              <a:t>якої</a:t>
            </a:r>
            <a:r>
              <a:rPr lang="ru-RU" dirty="0" smtClean="0"/>
              <a:t> належать </a:t>
            </a:r>
            <a:r>
              <a:rPr lang="ru-RU" dirty="0" err="1" smtClean="0"/>
              <a:t>ретикулярна</a:t>
            </a:r>
            <a:r>
              <a:rPr lang="ru-RU" dirty="0" smtClean="0"/>
              <a:t> </a:t>
            </a:r>
            <a:r>
              <a:rPr lang="ru-RU" dirty="0" err="1" smtClean="0"/>
              <a:t>формація</a:t>
            </a:r>
            <a:r>
              <a:rPr lang="ru-RU" dirty="0" smtClean="0"/>
              <a:t>, </a:t>
            </a:r>
            <a:r>
              <a:rPr lang="ru-RU" dirty="0" err="1" smtClean="0"/>
              <a:t>дифузна</a:t>
            </a:r>
            <a:r>
              <a:rPr lang="ru-RU" dirty="0" smtClean="0"/>
              <a:t>  </a:t>
            </a:r>
            <a:r>
              <a:rPr lang="ru-RU" dirty="0" err="1" smtClean="0"/>
              <a:t>таламічна</a:t>
            </a:r>
            <a:r>
              <a:rPr lang="ru-RU" dirty="0" smtClean="0"/>
              <a:t> система, </a:t>
            </a:r>
            <a:r>
              <a:rPr lang="ru-RU" dirty="0" err="1" smtClean="0"/>
              <a:t>гіпоталамічні</a:t>
            </a:r>
            <a:r>
              <a:rPr lang="ru-RU" dirty="0" smtClean="0"/>
              <a:t> </a:t>
            </a:r>
            <a:r>
              <a:rPr lang="ru-RU" dirty="0" err="1" smtClean="0"/>
              <a:t>структури</a:t>
            </a:r>
            <a:r>
              <a:rPr lang="ru-RU" dirty="0" smtClean="0"/>
              <a:t>, </a:t>
            </a:r>
            <a:r>
              <a:rPr lang="ru-RU" dirty="0" err="1" smtClean="0"/>
              <a:t>гіпокамп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так </a:t>
            </a:r>
            <a:r>
              <a:rPr lang="ru-RU" dirty="0" err="1" smtClean="0"/>
              <a:t>далі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635896" y="0"/>
            <a:ext cx="5328592" cy="6858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ru-RU" b="1" dirty="0" smtClean="0"/>
              <a:t>7. </a:t>
            </a:r>
            <a:r>
              <a:rPr lang="ru-RU" b="1" dirty="0" err="1" smtClean="0"/>
              <a:t>Ретикулярна</a:t>
            </a:r>
            <a:r>
              <a:rPr lang="ru-RU" b="1" dirty="0" smtClean="0"/>
              <a:t> </a:t>
            </a:r>
            <a:r>
              <a:rPr lang="ru-RU" b="1" dirty="0" err="1" smtClean="0"/>
              <a:t>формація</a:t>
            </a:r>
            <a:r>
              <a:rPr lang="ru-RU" b="1" dirty="0" smtClean="0"/>
              <a:t>.  </a:t>
            </a:r>
            <a:r>
              <a:rPr lang="ru-RU" dirty="0" smtClean="0"/>
              <a:t>При  </a:t>
            </a:r>
            <a:r>
              <a:rPr lang="ru-RU" dirty="0" err="1" smtClean="0"/>
              <a:t>подразнені</a:t>
            </a:r>
            <a:r>
              <a:rPr lang="ru-RU" dirty="0" smtClean="0"/>
              <a:t>  </a:t>
            </a:r>
            <a:r>
              <a:rPr lang="ru-RU" dirty="0" err="1" smtClean="0"/>
              <a:t>висхідної</a:t>
            </a:r>
            <a:r>
              <a:rPr lang="ru-RU" dirty="0" smtClean="0"/>
              <a:t> </a:t>
            </a:r>
            <a:r>
              <a:rPr lang="ru-RU" dirty="0" err="1" smtClean="0"/>
              <a:t>ретикулярної</a:t>
            </a:r>
            <a:r>
              <a:rPr lang="ru-RU" dirty="0" smtClean="0"/>
              <a:t> </a:t>
            </a:r>
            <a:r>
              <a:rPr lang="ru-RU" dirty="0" err="1" smtClean="0"/>
              <a:t>формації</a:t>
            </a:r>
            <a:r>
              <a:rPr lang="ru-RU" dirty="0" smtClean="0"/>
              <a:t> </a:t>
            </a:r>
            <a:r>
              <a:rPr lang="ru-RU" dirty="0" err="1" smtClean="0"/>
              <a:t>з’являються</a:t>
            </a:r>
            <a:r>
              <a:rPr lang="ru-RU" dirty="0" smtClean="0"/>
              <a:t> </a:t>
            </a:r>
            <a:r>
              <a:rPr lang="ru-RU" dirty="0" err="1" smtClean="0"/>
              <a:t>швидкі</a:t>
            </a:r>
            <a:r>
              <a:rPr lang="ru-RU" dirty="0" smtClean="0"/>
              <a:t> </a:t>
            </a:r>
            <a:r>
              <a:rPr lang="ru-RU" dirty="0" err="1" smtClean="0"/>
              <a:t>електроколивання</a:t>
            </a:r>
            <a:r>
              <a:rPr lang="ru-RU" dirty="0" smtClean="0"/>
              <a:t> в </a:t>
            </a:r>
            <a:r>
              <a:rPr lang="ru-RU" dirty="0" err="1" smtClean="0"/>
              <a:t>корі</a:t>
            </a:r>
            <a:r>
              <a:rPr lang="ru-RU" dirty="0" smtClean="0"/>
              <a:t> головного </a:t>
            </a:r>
            <a:r>
              <a:rPr lang="ru-RU" dirty="0" err="1" smtClean="0"/>
              <a:t>мозку</a:t>
            </a:r>
            <a:r>
              <a:rPr lang="ru-RU" dirty="0" smtClean="0"/>
              <a:t> (</a:t>
            </a:r>
            <a:r>
              <a:rPr lang="ru-RU" dirty="0" err="1" smtClean="0"/>
              <a:t>відбувається</a:t>
            </a:r>
            <a:r>
              <a:rPr lang="ru-RU" dirty="0" smtClean="0"/>
              <a:t> </a:t>
            </a:r>
            <a:r>
              <a:rPr lang="ru-RU" dirty="0" err="1" smtClean="0"/>
              <a:t>десинхронізація</a:t>
            </a:r>
            <a:r>
              <a:rPr lang="ru-RU" dirty="0" smtClean="0"/>
              <a:t>), </a:t>
            </a:r>
            <a:r>
              <a:rPr lang="ru-RU" dirty="0" err="1" smtClean="0"/>
              <a:t>збільшується</a:t>
            </a:r>
            <a:r>
              <a:rPr lang="ru-RU" dirty="0" smtClean="0"/>
              <a:t> </a:t>
            </a:r>
            <a:r>
              <a:rPr lang="ru-RU" dirty="0" err="1" smtClean="0"/>
              <a:t>рухливість</a:t>
            </a:r>
            <a:r>
              <a:rPr lang="ru-RU" dirty="0" smtClean="0"/>
              <a:t> </a:t>
            </a:r>
            <a:r>
              <a:rPr lang="ru-RU" dirty="0" err="1" smtClean="0"/>
              <a:t>нервових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, </a:t>
            </a:r>
            <a:r>
              <a:rPr lang="ru-RU" dirty="0" err="1" smtClean="0"/>
              <a:t>знижуються</a:t>
            </a:r>
            <a:r>
              <a:rPr lang="ru-RU" dirty="0" smtClean="0"/>
              <a:t> пороги </a:t>
            </a:r>
            <a:r>
              <a:rPr lang="ru-RU" dirty="0" err="1" smtClean="0"/>
              <a:t>чутливості</a:t>
            </a:r>
            <a:r>
              <a:rPr lang="ru-RU" dirty="0" smtClean="0"/>
              <a:t>, що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схожість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загальним</a:t>
            </a:r>
            <a:r>
              <a:rPr lang="ru-RU" dirty="0" smtClean="0"/>
              <a:t> станом </a:t>
            </a:r>
            <a:r>
              <a:rPr lang="ru-RU" dirty="0" err="1" smtClean="0"/>
              <a:t>уваги</a:t>
            </a:r>
            <a:r>
              <a:rPr lang="ru-RU" dirty="0" smtClean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. </a:t>
            </a:r>
          </a:p>
          <a:p>
            <a:pPr>
              <a:lnSpc>
                <a:spcPct val="110000"/>
              </a:lnSpc>
            </a:pP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ретикулярній</a:t>
            </a:r>
            <a:r>
              <a:rPr lang="ru-RU" dirty="0" smtClean="0"/>
              <a:t> </a:t>
            </a:r>
            <a:r>
              <a:rPr lang="ru-RU" dirty="0" err="1" smtClean="0"/>
              <a:t>формації</a:t>
            </a:r>
            <a:r>
              <a:rPr lang="ru-RU" dirty="0" smtClean="0"/>
              <a:t>, що </a:t>
            </a:r>
            <a:r>
              <a:rPr lang="ru-RU" dirty="0" err="1" smtClean="0"/>
              <a:t>знаходиться</a:t>
            </a:r>
            <a:r>
              <a:rPr lang="ru-RU" dirty="0" smtClean="0"/>
              <a:t> на шляху </a:t>
            </a:r>
            <a:r>
              <a:rPr lang="ru-RU" dirty="0" err="1" smtClean="0"/>
              <a:t>нервових</a:t>
            </a:r>
            <a:r>
              <a:rPr lang="ru-RU" dirty="0" smtClean="0"/>
              <a:t> </a:t>
            </a:r>
            <a:r>
              <a:rPr lang="ru-RU" dirty="0" err="1" smtClean="0"/>
              <a:t>імпульсів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 </a:t>
            </a:r>
            <a:r>
              <a:rPr lang="ru-RU" dirty="0" err="1" smtClean="0"/>
              <a:t>пов’язані</a:t>
            </a:r>
            <a:r>
              <a:rPr lang="ru-RU" dirty="0" smtClean="0"/>
              <a:t> 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явищами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, що </a:t>
            </a:r>
            <a:r>
              <a:rPr lang="ru-RU" dirty="0" err="1" smtClean="0"/>
              <a:t>стосуються</a:t>
            </a:r>
            <a:r>
              <a:rPr lang="ru-RU" dirty="0" smtClean="0"/>
              <a:t> практично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пізнавальних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,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здатна</a:t>
            </a:r>
            <a:r>
              <a:rPr lang="ru-RU" dirty="0" smtClean="0"/>
              <a:t> </a:t>
            </a:r>
            <a:r>
              <a:rPr lang="ru-RU" dirty="0" err="1" smtClean="0"/>
              <a:t>насторожуватися</a:t>
            </a:r>
            <a:r>
              <a:rPr lang="ru-RU" dirty="0" smtClean="0"/>
              <a:t>, </a:t>
            </a:r>
            <a:r>
              <a:rPr lang="ru-RU" dirty="0" err="1" smtClean="0"/>
              <a:t>реагувати</a:t>
            </a:r>
            <a:r>
              <a:rPr lang="ru-RU" dirty="0" smtClean="0"/>
              <a:t> на </a:t>
            </a:r>
            <a:r>
              <a:rPr lang="ru-RU" dirty="0" err="1" smtClean="0"/>
              <a:t>незначні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довкіллі</a:t>
            </a:r>
            <a:r>
              <a:rPr lang="ru-RU" dirty="0" smtClean="0"/>
              <a:t>. </a:t>
            </a: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 smtClean="0"/>
              <a:t>нервова</a:t>
            </a:r>
            <a:r>
              <a:rPr lang="ru-RU" dirty="0" smtClean="0"/>
              <a:t>  структура 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механізмом</a:t>
            </a:r>
            <a:r>
              <a:rPr lang="ru-RU" dirty="0" smtClean="0"/>
              <a:t>,  </a:t>
            </a:r>
            <a:r>
              <a:rPr lang="ru-RU" dirty="0" err="1" smtClean="0"/>
              <a:t>який</a:t>
            </a:r>
            <a:r>
              <a:rPr lang="ru-RU" dirty="0" smtClean="0"/>
              <a:t>  </a:t>
            </a:r>
            <a:r>
              <a:rPr lang="ru-RU" dirty="0" err="1" smtClean="0"/>
              <a:t>знаходиться</a:t>
            </a:r>
            <a:r>
              <a:rPr lang="ru-RU" dirty="0" smtClean="0"/>
              <a:t>  в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 err="1" smtClean="0"/>
              <a:t>орієнтовного</a:t>
            </a:r>
            <a:r>
              <a:rPr lang="ru-RU" dirty="0" smtClean="0"/>
              <a:t> рефлексу. </a:t>
            </a:r>
            <a:endParaRPr lang="ru-RU" dirty="0"/>
          </a:p>
        </p:txBody>
      </p:sp>
      <p:pic>
        <p:nvPicPr>
          <p:cNvPr id="11266" name="Picture 2" descr="ÐÐ¾Ð²âÑÐ·Ð°Ð½Ðµ Ð·Ð¾Ð±ÑÐ°Ð¶ÐµÐ½Ð½Ñ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707904" cy="63093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92480" cy="68580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Таким чином, </a:t>
            </a:r>
            <a:r>
              <a:rPr lang="ru-RU" sz="2800" dirty="0" err="1" smtClean="0"/>
              <a:t>ретикулярна</a:t>
            </a:r>
            <a:r>
              <a:rPr lang="ru-RU" sz="2800" dirty="0" smtClean="0"/>
              <a:t> </a:t>
            </a:r>
            <a:r>
              <a:rPr lang="ru-RU" sz="2800" dirty="0" err="1" smtClean="0"/>
              <a:t>формація</a:t>
            </a:r>
            <a:r>
              <a:rPr lang="ru-RU" sz="2800" dirty="0" smtClean="0"/>
              <a:t> разом </a:t>
            </a:r>
            <a:r>
              <a:rPr lang="ru-RU" sz="2800" dirty="0" err="1" smtClean="0"/>
              <a:t>з</a:t>
            </a:r>
            <a:r>
              <a:rPr lang="ru-RU" sz="2800" dirty="0" smtClean="0"/>
              <a:t> органами </a:t>
            </a:r>
            <a:r>
              <a:rPr lang="ru-RU" sz="2800" dirty="0" err="1" smtClean="0"/>
              <a:t>чуття</a:t>
            </a:r>
            <a:r>
              <a:rPr lang="ru-RU" sz="2800" dirty="0" smtClean="0"/>
              <a:t>  </a:t>
            </a:r>
            <a:r>
              <a:rPr lang="ru-RU" sz="2800" dirty="0" err="1" smtClean="0"/>
              <a:t>зумовлює</a:t>
            </a:r>
            <a:r>
              <a:rPr lang="ru-RU" sz="2800" dirty="0" smtClean="0"/>
              <a:t> </a:t>
            </a:r>
            <a:r>
              <a:rPr lang="ru-RU" sz="2800" dirty="0" err="1" smtClean="0"/>
              <a:t>появу</a:t>
            </a:r>
            <a:r>
              <a:rPr lang="ru-RU" sz="2800" dirty="0" smtClean="0"/>
              <a:t> </a:t>
            </a:r>
            <a:r>
              <a:rPr lang="ru-RU" sz="2800" dirty="0" err="1" smtClean="0"/>
              <a:t>орієнтовного</a:t>
            </a:r>
            <a:r>
              <a:rPr lang="ru-RU" sz="2800" dirty="0" smtClean="0"/>
              <a:t> рефлексу, що </a:t>
            </a:r>
            <a:r>
              <a:rPr lang="ru-RU" sz="2800" dirty="0" err="1" smtClean="0"/>
              <a:t>є</a:t>
            </a:r>
            <a:r>
              <a:rPr lang="ru-RU" sz="2800" dirty="0" smtClean="0"/>
              <a:t> </a:t>
            </a:r>
            <a:r>
              <a:rPr lang="ru-RU" sz="2800" dirty="0" err="1" smtClean="0"/>
              <a:t>первинною</a:t>
            </a:r>
            <a:r>
              <a:rPr lang="ru-RU" sz="2800" dirty="0" smtClean="0"/>
              <a:t> </a:t>
            </a:r>
            <a:r>
              <a:rPr lang="ru-RU" sz="2800" dirty="0" err="1" smtClean="0"/>
              <a:t>фізіологічною</a:t>
            </a:r>
            <a:r>
              <a:rPr lang="ru-RU" sz="2800" dirty="0" smtClean="0"/>
              <a:t> основою </a:t>
            </a:r>
            <a:r>
              <a:rPr lang="ru-RU" sz="2800" dirty="0" err="1" smtClean="0"/>
              <a:t>уваги</a:t>
            </a:r>
            <a:r>
              <a:rPr lang="ru-RU" sz="2800" dirty="0" smtClean="0"/>
              <a:t>. </a:t>
            </a:r>
          </a:p>
          <a:p>
            <a:r>
              <a:rPr lang="ru-RU" sz="2800" dirty="0" smtClean="0"/>
              <a:t>Одним </a:t>
            </a:r>
            <a:r>
              <a:rPr lang="ru-RU" sz="2800" dirty="0" err="1" smtClean="0"/>
              <a:t>з</a:t>
            </a:r>
            <a:r>
              <a:rPr lang="ru-RU" sz="2800" dirty="0" smtClean="0"/>
              <a:t> </a:t>
            </a:r>
            <a:r>
              <a:rPr lang="ru-RU" sz="2800" dirty="0" err="1" smtClean="0"/>
              <a:t>механізмів</a:t>
            </a:r>
            <a:r>
              <a:rPr lang="ru-RU" sz="2800" dirty="0" smtClean="0"/>
              <a:t>, що </a:t>
            </a:r>
            <a:r>
              <a:rPr lang="ru-RU" sz="2800" dirty="0" err="1" smtClean="0"/>
              <a:t>запускають</a:t>
            </a:r>
            <a:r>
              <a:rPr lang="ru-RU" sz="2800" dirty="0" smtClean="0"/>
              <a:t> </a:t>
            </a:r>
            <a:r>
              <a:rPr lang="ru-RU" sz="2800" dirty="0" err="1" smtClean="0"/>
              <a:t>ретикулярну</a:t>
            </a:r>
            <a:r>
              <a:rPr lang="ru-RU" sz="2800" dirty="0" smtClean="0"/>
              <a:t> </a:t>
            </a:r>
            <a:r>
              <a:rPr lang="ru-RU" sz="2800" dirty="0" err="1" smtClean="0"/>
              <a:t>формацію</a:t>
            </a:r>
            <a:r>
              <a:rPr lang="ru-RU" sz="2800" dirty="0" smtClean="0"/>
              <a:t> </a:t>
            </a:r>
            <a:r>
              <a:rPr lang="ru-RU" sz="2800" dirty="0" err="1" smtClean="0"/>
              <a:t>можна</a:t>
            </a:r>
            <a:r>
              <a:rPr lang="ru-RU" sz="2800" dirty="0" smtClean="0"/>
              <a:t> </a:t>
            </a:r>
            <a:r>
              <a:rPr lang="ru-RU" sz="2800" dirty="0" err="1" smtClean="0"/>
              <a:t>вважати</a:t>
            </a:r>
            <a:r>
              <a:rPr lang="ru-RU" sz="2800" dirty="0" smtClean="0"/>
              <a:t> </a:t>
            </a:r>
            <a:r>
              <a:rPr lang="ru-RU" sz="2800" dirty="0" err="1" smtClean="0"/>
              <a:t>орієнтовний</a:t>
            </a:r>
            <a:r>
              <a:rPr lang="ru-RU" sz="2800" dirty="0" smtClean="0"/>
              <a:t> </a:t>
            </a:r>
            <a:r>
              <a:rPr lang="ru-RU" sz="2800" dirty="0" smtClean="0"/>
              <a:t>рефлекс. </a:t>
            </a:r>
            <a:r>
              <a:rPr lang="ru-RU" sz="2800" dirty="0" err="1" smtClean="0"/>
              <a:t>Це</a:t>
            </a:r>
            <a:r>
              <a:rPr lang="ru-RU" sz="2800" dirty="0" smtClean="0"/>
              <a:t> </a:t>
            </a:r>
            <a:r>
              <a:rPr lang="ru-RU" sz="2800" dirty="0" err="1" smtClean="0"/>
              <a:t>вроджена</a:t>
            </a:r>
            <a:r>
              <a:rPr lang="ru-RU" sz="2800" dirty="0" smtClean="0"/>
              <a:t> </a:t>
            </a:r>
            <a:r>
              <a:rPr lang="ru-RU" sz="2800" dirty="0" err="1" smtClean="0"/>
              <a:t>реакція</a:t>
            </a:r>
            <a:r>
              <a:rPr lang="ru-RU" sz="2800" dirty="0" smtClean="0"/>
              <a:t> </a:t>
            </a:r>
            <a:r>
              <a:rPr lang="ru-RU" sz="2800" dirty="0" err="1" smtClean="0"/>
              <a:t>організму</a:t>
            </a:r>
            <a:r>
              <a:rPr lang="ru-RU" sz="2800" dirty="0" smtClean="0"/>
              <a:t> на </a:t>
            </a:r>
            <a:r>
              <a:rPr lang="ru-RU" sz="2800" dirty="0" err="1" smtClean="0"/>
              <a:t>будь-яку</a:t>
            </a:r>
            <a:r>
              <a:rPr lang="ru-RU" sz="2800" dirty="0" smtClean="0"/>
              <a:t> </a:t>
            </a:r>
            <a:r>
              <a:rPr lang="ru-RU" sz="2800" dirty="0" err="1" smtClean="0"/>
              <a:t>зміну</a:t>
            </a:r>
            <a:r>
              <a:rPr lang="ru-RU" sz="2800" dirty="0" smtClean="0"/>
              <a:t> </a:t>
            </a:r>
            <a:r>
              <a:rPr lang="ru-RU" sz="2800" dirty="0" err="1" smtClean="0"/>
              <a:t>довкілля</a:t>
            </a:r>
            <a:r>
              <a:rPr lang="ru-RU" sz="2800" dirty="0" smtClean="0"/>
              <a:t> у </a:t>
            </a:r>
            <a:r>
              <a:rPr lang="ru-RU" sz="2800" dirty="0" smtClean="0"/>
              <a:t>людей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тварин</a:t>
            </a:r>
            <a:r>
              <a:rPr lang="ru-RU" sz="2800" dirty="0" smtClean="0"/>
              <a:t>. </a:t>
            </a:r>
            <a:r>
              <a:rPr lang="ru-RU" sz="2800" dirty="0" err="1" smtClean="0"/>
              <a:t>Наприклад</a:t>
            </a:r>
            <a:r>
              <a:rPr lang="ru-RU" sz="2800" dirty="0" smtClean="0"/>
              <a:t>, </a:t>
            </a:r>
            <a:r>
              <a:rPr lang="ru-RU" sz="2800" dirty="0" err="1" smtClean="0"/>
              <a:t>хтось</a:t>
            </a:r>
            <a:r>
              <a:rPr lang="ru-RU" sz="2800" dirty="0" smtClean="0"/>
              <a:t> входить у </a:t>
            </a:r>
            <a:r>
              <a:rPr lang="ru-RU" sz="2800" dirty="0" err="1" smtClean="0"/>
              <a:t>кімнату</a:t>
            </a:r>
            <a:r>
              <a:rPr lang="ru-RU" sz="2800" dirty="0" smtClean="0"/>
              <a:t>, </a:t>
            </a:r>
            <a:r>
              <a:rPr lang="ru-RU" sz="2800" dirty="0" err="1" smtClean="0"/>
              <a:t>людина</a:t>
            </a:r>
            <a:r>
              <a:rPr lang="ru-RU" sz="2800" dirty="0" smtClean="0"/>
              <a:t>, </a:t>
            </a:r>
            <a:r>
              <a:rPr lang="ru-RU" sz="2800" dirty="0" err="1" smtClean="0"/>
              <a:t>незважаючи</a:t>
            </a:r>
            <a:r>
              <a:rPr lang="ru-RU" sz="2800" dirty="0" smtClean="0"/>
              <a:t> на </a:t>
            </a:r>
            <a:r>
              <a:rPr lang="ru-RU" sz="2800" dirty="0" err="1" smtClean="0"/>
              <a:t>зайнятість</a:t>
            </a:r>
            <a:r>
              <a:rPr lang="ru-RU" sz="2800" dirty="0" smtClean="0"/>
              <a:t>, </a:t>
            </a:r>
            <a:r>
              <a:rPr lang="ru-RU" sz="2800" dirty="0" err="1" smtClean="0"/>
              <a:t>миттєво</a:t>
            </a:r>
            <a:r>
              <a:rPr lang="ru-RU" sz="2800" dirty="0" smtClean="0"/>
              <a:t> </a:t>
            </a:r>
            <a:r>
              <a:rPr lang="ru-RU" sz="2800" dirty="0" err="1" smtClean="0"/>
              <a:t>обертається</a:t>
            </a:r>
            <a:r>
              <a:rPr lang="ru-RU" sz="2800" dirty="0" smtClean="0"/>
              <a:t> до дверей. І.П. Павлов назвав </a:t>
            </a:r>
            <a:r>
              <a:rPr lang="ru-RU" sz="2800" dirty="0" err="1" smtClean="0"/>
              <a:t>цей</a:t>
            </a:r>
            <a:r>
              <a:rPr lang="ru-RU" sz="2800" dirty="0" smtClean="0"/>
              <a:t> рефлекс – «що </a:t>
            </a:r>
            <a:r>
              <a:rPr lang="ru-RU" sz="2800" dirty="0" err="1" smtClean="0"/>
              <a:t>таке</a:t>
            </a:r>
            <a:r>
              <a:rPr lang="ru-RU" sz="2800" dirty="0" smtClean="0"/>
              <a:t>?». </a:t>
            </a:r>
            <a:endParaRPr lang="ru-RU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ru-RU" dirty="0" err="1" smtClean="0"/>
              <a:t>Поняття</a:t>
            </a:r>
            <a:r>
              <a:rPr lang="ru-RU" dirty="0" smtClean="0"/>
              <a:t> та </a:t>
            </a:r>
            <a:r>
              <a:rPr lang="ru-RU" dirty="0" err="1" smtClean="0"/>
              <a:t>функції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. 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Орієнтовна</a:t>
            </a:r>
            <a:r>
              <a:rPr lang="ru-RU" dirty="0" smtClean="0"/>
              <a:t> </a:t>
            </a:r>
            <a:r>
              <a:rPr lang="ru-RU" dirty="0" err="1" smtClean="0"/>
              <a:t>реакція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3. </a:t>
            </a:r>
            <a:r>
              <a:rPr lang="ru-RU" dirty="0" err="1" smtClean="0"/>
              <a:t>Нервова</a:t>
            </a:r>
            <a:r>
              <a:rPr lang="ru-RU" dirty="0" smtClean="0"/>
              <a:t> модель стимулу. </a:t>
            </a:r>
            <a:endParaRPr lang="ru-RU" dirty="0" smtClean="0"/>
          </a:p>
          <a:p>
            <a:r>
              <a:rPr lang="ru-RU" dirty="0" smtClean="0"/>
              <a:t>4. </a:t>
            </a:r>
            <a:r>
              <a:rPr lang="ru-RU" dirty="0" err="1" smtClean="0"/>
              <a:t>Теорії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.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smtClean="0"/>
              <a:t>5. </a:t>
            </a:r>
            <a:r>
              <a:rPr lang="ru-RU" dirty="0" err="1" smtClean="0"/>
              <a:t>Нейропсихологія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6. </a:t>
            </a:r>
            <a:r>
              <a:rPr lang="ru-RU" dirty="0" err="1" smtClean="0"/>
              <a:t>Фізіологічні</a:t>
            </a:r>
            <a:r>
              <a:rPr lang="ru-RU" dirty="0" smtClean="0"/>
              <a:t>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7. </a:t>
            </a:r>
            <a:r>
              <a:rPr lang="ru-RU" dirty="0" err="1" smtClean="0"/>
              <a:t>Ретикулярна</a:t>
            </a:r>
            <a:r>
              <a:rPr lang="ru-RU" dirty="0" smtClean="0"/>
              <a:t> </a:t>
            </a:r>
            <a:r>
              <a:rPr lang="ru-RU" dirty="0" err="1" smtClean="0"/>
              <a:t>формація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8. </a:t>
            </a:r>
            <a:r>
              <a:rPr lang="ru-RU" dirty="0" err="1" smtClean="0"/>
              <a:t>Периферичні</a:t>
            </a:r>
            <a:r>
              <a:rPr lang="ru-RU" dirty="0" smtClean="0"/>
              <a:t> </a:t>
            </a:r>
            <a:r>
              <a:rPr lang="ru-RU" dirty="0" err="1" smtClean="0"/>
              <a:t>механізми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20472" cy="6858000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8. </a:t>
            </a:r>
            <a:r>
              <a:rPr lang="ru-RU" b="1" dirty="0" err="1" smtClean="0"/>
              <a:t>Периферичні</a:t>
            </a:r>
            <a:r>
              <a:rPr lang="ru-RU" b="1" dirty="0" smtClean="0"/>
              <a:t> </a:t>
            </a:r>
            <a:r>
              <a:rPr lang="ru-RU" b="1" dirty="0" err="1" smtClean="0"/>
              <a:t>механізми</a:t>
            </a:r>
            <a:r>
              <a:rPr lang="ru-RU" b="1" dirty="0" smtClean="0"/>
              <a:t> </a:t>
            </a:r>
            <a:r>
              <a:rPr lang="ru-RU" b="1" dirty="0" err="1" smtClean="0"/>
              <a:t>уваги</a:t>
            </a:r>
            <a:r>
              <a:rPr lang="ru-RU" b="1" dirty="0" smtClean="0"/>
              <a:t>. </a:t>
            </a:r>
            <a:r>
              <a:rPr lang="ru-RU" dirty="0" smtClean="0"/>
              <a:t>Для того,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пояснити</a:t>
            </a:r>
            <a:r>
              <a:rPr lang="ru-RU" dirty="0" smtClean="0"/>
              <a:t> </a:t>
            </a:r>
            <a:r>
              <a:rPr lang="ru-RU" dirty="0" err="1" smtClean="0"/>
              <a:t>виборчий</a:t>
            </a:r>
            <a:r>
              <a:rPr lang="ru-RU" dirty="0" smtClean="0"/>
              <a:t> </a:t>
            </a:r>
            <a:r>
              <a:rPr lang="ru-RU" dirty="0" smtClean="0"/>
              <a:t>характер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глибоко</a:t>
            </a:r>
            <a:r>
              <a:rPr lang="ru-RU" dirty="0" smtClean="0"/>
              <a:t> </a:t>
            </a:r>
            <a:r>
              <a:rPr lang="ru-RU" dirty="0" err="1" smtClean="0"/>
              <a:t>ознайомитися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складними</a:t>
            </a:r>
            <a:r>
              <a:rPr lang="ru-RU" dirty="0" smtClean="0"/>
              <a:t> </a:t>
            </a:r>
            <a:r>
              <a:rPr lang="ru-RU" dirty="0" err="1" smtClean="0"/>
              <a:t>процесами</a:t>
            </a:r>
            <a:r>
              <a:rPr lang="ru-RU" dirty="0" smtClean="0"/>
              <a:t>, </a:t>
            </a:r>
            <a:r>
              <a:rPr lang="ru-RU" dirty="0" smtClean="0"/>
              <a:t>що </a:t>
            </a:r>
            <a:r>
              <a:rPr lang="ru-RU" dirty="0" err="1" smtClean="0"/>
              <a:t>відбуваються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організмі</a:t>
            </a:r>
            <a:r>
              <a:rPr lang="ru-RU" dirty="0" smtClean="0"/>
              <a:t>.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механізмів</a:t>
            </a:r>
            <a:r>
              <a:rPr lang="ru-RU" dirty="0" smtClean="0"/>
              <a:t> </a:t>
            </a:r>
            <a:r>
              <a:rPr lang="ru-RU" dirty="0" err="1" smtClean="0"/>
              <a:t>здійснюють</a:t>
            </a:r>
            <a:r>
              <a:rPr lang="ru-RU" dirty="0" smtClean="0"/>
              <a:t> </a:t>
            </a:r>
            <a:r>
              <a:rPr lang="ru-RU" dirty="0" err="1" smtClean="0"/>
              <a:t>фільтрацію</a:t>
            </a:r>
            <a:r>
              <a:rPr lang="ru-RU" dirty="0" smtClean="0"/>
              <a:t> </a:t>
            </a:r>
            <a:r>
              <a:rPr lang="ru-RU" dirty="0" err="1" smtClean="0"/>
              <a:t>подразнень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периферичні</a:t>
            </a:r>
            <a:r>
              <a:rPr lang="ru-RU" dirty="0" smtClean="0"/>
              <a:t> та </a:t>
            </a:r>
            <a:r>
              <a:rPr lang="ru-RU" dirty="0" err="1" smtClean="0"/>
              <a:t>центральні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Периферичні</a:t>
            </a:r>
            <a:r>
              <a:rPr lang="ru-RU" dirty="0" smtClean="0"/>
              <a:t>  </a:t>
            </a:r>
            <a:r>
              <a:rPr lang="ru-RU" dirty="0" err="1" smtClean="0"/>
              <a:t>механізми</a:t>
            </a:r>
            <a:r>
              <a:rPr lang="ru-RU" dirty="0" smtClean="0"/>
              <a:t>  –  </a:t>
            </a:r>
            <a:r>
              <a:rPr lang="ru-RU" dirty="0" err="1" smtClean="0"/>
              <a:t>це</a:t>
            </a:r>
            <a:r>
              <a:rPr lang="ru-RU" dirty="0" smtClean="0"/>
              <a:t>  </a:t>
            </a:r>
            <a:r>
              <a:rPr lang="ru-RU" dirty="0" err="1" smtClean="0"/>
              <a:t>свого</a:t>
            </a:r>
            <a:r>
              <a:rPr lang="ru-RU" dirty="0" smtClean="0"/>
              <a:t> роду  </a:t>
            </a:r>
            <a:r>
              <a:rPr lang="ru-RU" dirty="0" err="1" smtClean="0"/>
              <a:t>налаштування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чуття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Людина, коли </a:t>
            </a:r>
            <a:r>
              <a:rPr lang="ru-RU" dirty="0" err="1" smtClean="0"/>
              <a:t>прислухається</a:t>
            </a:r>
            <a:r>
              <a:rPr lang="ru-RU" dirty="0" smtClean="0"/>
              <a:t> до </a:t>
            </a:r>
            <a:r>
              <a:rPr lang="ru-RU" dirty="0" err="1" smtClean="0"/>
              <a:t>чогось</a:t>
            </a:r>
            <a:r>
              <a:rPr lang="ru-RU" dirty="0" smtClean="0"/>
              <a:t>, </a:t>
            </a:r>
            <a:r>
              <a:rPr lang="ru-RU" dirty="0" err="1" smtClean="0"/>
              <a:t>повертає</a:t>
            </a:r>
            <a:r>
              <a:rPr lang="ru-RU" dirty="0" smtClean="0"/>
              <a:t> голову у </a:t>
            </a:r>
            <a:r>
              <a:rPr lang="ru-RU" dirty="0" err="1" smtClean="0"/>
              <a:t>бік</a:t>
            </a:r>
            <a:r>
              <a:rPr lang="ru-RU" dirty="0" smtClean="0"/>
              <a:t> звуку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відповідний</a:t>
            </a:r>
            <a:r>
              <a:rPr lang="ru-RU" dirty="0" smtClean="0"/>
              <a:t> </a:t>
            </a:r>
            <a:r>
              <a:rPr lang="ru-RU" dirty="0" err="1" smtClean="0"/>
              <a:t>м’яз</a:t>
            </a:r>
            <a:r>
              <a:rPr lang="ru-RU" dirty="0" smtClean="0"/>
              <a:t> </a:t>
            </a:r>
            <a:r>
              <a:rPr lang="ru-RU" dirty="0" err="1" smtClean="0"/>
              <a:t>натягує</a:t>
            </a:r>
            <a:r>
              <a:rPr lang="ru-RU" dirty="0" smtClean="0"/>
              <a:t> </a:t>
            </a:r>
            <a:r>
              <a:rPr lang="ru-RU" dirty="0" err="1" smtClean="0"/>
              <a:t>барабанну</a:t>
            </a:r>
            <a:r>
              <a:rPr lang="ru-RU" dirty="0" smtClean="0"/>
              <a:t> </a:t>
            </a:r>
            <a:r>
              <a:rPr lang="ru-RU" dirty="0" err="1" smtClean="0"/>
              <a:t>перетинку</a:t>
            </a:r>
            <a:r>
              <a:rPr lang="ru-RU" dirty="0" smtClean="0"/>
              <a:t>, що  </a:t>
            </a:r>
            <a:r>
              <a:rPr lang="ru-RU" dirty="0" err="1" smtClean="0"/>
              <a:t>підвищує</a:t>
            </a:r>
            <a:r>
              <a:rPr lang="ru-RU" dirty="0" smtClean="0"/>
              <a:t> 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чутливість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smtClean="0"/>
              <a:t>звук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сильний</a:t>
            </a:r>
            <a:r>
              <a:rPr lang="ru-RU" dirty="0" smtClean="0"/>
              <a:t>, то </a:t>
            </a:r>
            <a:r>
              <a:rPr lang="ru-RU" dirty="0" err="1" smtClean="0"/>
              <a:t>натягнення</a:t>
            </a:r>
            <a:r>
              <a:rPr lang="ru-RU" dirty="0" smtClean="0"/>
              <a:t> </a:t>
            </a:r>
            <a:r>
              <a:rPr lang="ru-RU" dirty="0" err="1" smtClean="0"/>
              <a:t>барабанної</a:t>
            </a:r>
            <a:r>
              <a:rPr lang="ru-RU" dirty="0" smtClean="0"/>
              <a:t> </a:t>
            </a:r>
            <a:r>
              <a:rPr lang="ru-RU" dirty="0" err="1" smtClean="0"/>
              <a:t>перетинки</a:t>
            </a:r>
            <a:r>
              <a:rPr lang="ru-RU" dirty="0" smtClean="0"/>
              <a:t> </a:t>
            </a:r>
            <a:r>
              <a:rPr lang="ru-RU" dirty="0" err="1" smtClean="0"/>
              <a:t>слабшає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коливання</a:t>
            </a:r>
            <a:r>
              <a:rPr lang="ru-RU" dirty="0" smtClean="0"/>
              <a:t> </a:t>
            </a:r>
            <a:r>
              <a:rPr lang="ru-RU" dirty="0" err="1" smtClean="0"/>
              <a:t>гірше</a:t>
            </a:r>
            <a:r>
              <a:rPr lang="ru-RU" dirty="0" smtClean="0"/>
              <a:t> </a:t>
            </a:r>
            <a:r>
              <a:rPr lang="ru-RU" dirty="0" err="1" smtClean="0"/>
              <a:t>передаються</a:t>
            </a:r>
            <a:r>
              <a:rPr lang="ru-RU" dirty="0" smtClean="0"/>
              <a:t> у </a:t>
            </a:r>
            <a:r>
              <a:rPr lang="ru-RU" dirty="0" err="1" smtClean="0"/>
              <a:t>внутрішнє</a:t>
            </a:r>
            <a:r>
              <a:rPr lang="ru-RU" dirty="0" smtClean="0"/>
              <a:t> </a:t>
            </a:r>
            <a:r>
              <a:rPr lang="ru-RU" dirty="0" err="1" smtClean="0"/>
              <a:t>вухо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Загостренню</a:t>
            </a:r>
            <a:r>
              <a:rPr lang="ru-RU" dirty="0" smtClean="0"/>
              <a:t> слуху  </a:t>
            </a:r>
            <a:r>
              <a:rPr lang="ru-RU" dirty="0" err="1" smtClean="0"/>
              <a:t>під</a:t>
            </a:r>
            <a:r>
              <a:rPr lang="ru-RU" dirty="0" smtClean="0"/>
              <a:t> час  </a:t>
            </a:r>
            <a:r>
              <a:rPr lang="ru-RU" dirty="0" err="1" smtClean="0"/>
              <a:t>найвищої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сприяють</a:t>
            </a:r>
            <a:r>
              <a:rPr lang="ru-RU" dirty="0" smtClean="0"/>
              <a:t> </a:t>
            </a:r>
            <a:r>
              <a:rPr lang="ru-RU" dirty="0" err="1" smtClean="0"/>
              <a:t>зупинка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затримка</a:t>
            </a:r>
            <a:r>
              <a:rPr lang="ru-RU" dirty="0" smtClean="0"/>
              <a:t> </a:t>
            </a:r>
            <a:r>
              <a:rPr lang="ru-RU" dirty="0" err="1" smtClean="0"/>
              <a:t>дихання</a:t>
            </a:r>
            <a:r>
              <a:rPr lang="ru-RU" dirty="0" smtClean="0"/>
              <a:t>. Д. </a:t>
            </a:r>
            <a:r>
              <a:rPr lang="ru-RU" dirty="0" err="1" smtClean="0"/>
              <a:t>Бродбент</a:t>
            </a:r>
            <a:r>
              <a:rPr lang="ru-RU" dirty="0" smtClean="0"/>
              <a:t> припустив, що </a:t>
            </a:r>
            <a:r>
              <a:rPr lang="ru-RU" dirty="0" err="1" smtClean="0"/>
              <a:t>увага</a:t>
            </a:r>
            <a:r>
              <a:rPr lang="ru-RU" dirty="0" smtClean="0"/>
              <a:t>  – 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фільтр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 </a:t>
            </a:r>
            <a:r>
              <a:rPr lang="ru-RU" dirty="0" err="1" smtClean="0"/>
              <a:t>виконує</a:t>
            </a:r>
            <a:r>
              <a:rPr lang="ru-RU" dirty="0" smtClean="0"/>
              <a:t> </a:t>
            </a:r>
            <a:r>
              <a:rPr lang="ru-RU" dirty="0" err="1" smtClean="0"/>
              <a:t>відбір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на входах, </a:t>
            </a:r>
            <a:r>
              <a:rPr lang="ru-RU" dirty="0" err="1" smtClean="0"/>
              <a:t>тобто</a:t>
            </a:r>
            <a:r>
              <a:rPr lang="ru-RU" dirty="0" smtClean="0"/>
              <a:t> на </a:t>
            </a:r>
            <a:r>
              <a:rPr lang="ru-RU" dirty="0" err="1" smtClean="0"/>
              <a:t>периферії</a:t>
            </a:r>
            <a:r>
              <a:rPr lang="ru-RU" dirty="0" smtClean="0"/>
              <a:t>. На </a:t>
            </a:r>
            <a:r>
              <a:rPr lang="ru-RU" dirty="0" err="1" smtClean="0"/>
              <a:t>його</a:t>
            </a:r>
            <a:r>
              <a:rPr lang="ru-RU" dirty="0" smtClean="0"/>
              <a:t> думку,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людині</a:t>
            </a:r>
            <a:r>
              <a:rPr lang="ru-RU" dirty="0" smtClean="0"/>
              <a:t> </a:t>
            </a:r>
            <a:r>
              <a:rPr lang="ru-RU" dirty="0" err="1" smtClean="0"/>
              <a:t>подавати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</a:t>
            </a:r>
            <a:r>
              <a:rPr lang="ru-RU" dirty="0" err="1" smtClean="0"/>
              <a:t>одночасно</a:t>
            </a:r>
            <a:r>
              <a:rPr lang="ru-RU" dirty="0" smtClean="0"/>
              <a:t> в </a:t>
            </a:r>
            <a:r>
              <a:rPr lang="ru-RU" dirty="0" err="1" smtClean="0"/>
              <a:t>обидва</a:t>
            </a:r>
            <a:r>
              <a:rPr lang="ru-RU" dirty="0" smtClean="0"/>
              <a:t> </a:t>
            </a:r>
            <a:r>
              <a:rPr lang="ru-RU" dirty="0" err="1" smtClean="0"/>
              <a:t>вуха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протилежним</a:t>
            </a:r>
            <a:r>
              <a:rPr lang="ru-RU" dirty="0" smtClean="0"/>
              <a:t> </a:t>
            </a:r>
            <a:r>
              <a:rPr lang="ru-RU" dirty="0" err="1" smtClean="0"/>
              <a:t>змістом</a:t>
            </a:r>
            <a:r>
              <a:rPr lang="ru-RU" dirty="0" smtClean="0"/>
              <a:t>, вона </a:t>
            </a:r>
            <a:r>
              <a:rPr lang="ru-RU" dirty="0" smtClean="0"/>
              <a:t>повинна </a:t>
            </a:r>
            <a:r>
              <a:rPr lang="ru-RU" dirty="0" err="1" smtClean="0"/>
              <a:t>сприймати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лівим</a:t>
            </a:r>
            <a:r>
              <a:rPr lang="ru-RU" dirty="0" smtClean="0"/>
              <a:t>, а  </a:t>
            </a:r>
            <a:r>
              <a:rPr lang="ru-RU" dirty="0" err="1" smtClean="0"/>
              <a:t>інформація</a:t>
            </a:r>
            <a:r>
              <a:rPr lang="ru-RU" dirty="0" smtClean="0"/>
              <a:t>, що </a:t>
            </a:r>
            <a:r>
              <a:rPr lang="ru-RU" dirty="0" err="1" smtClean="0"/>
              <a:t>подавалася</a:t>
            </a:r>
            <a:r>
              <a:rPr lang="ru-RU" dirty="0" smtClean="0"/>
              <a:t> в праве </a:t>
            </a:r>
            <a:r>
              <a:rPr lang="ru-RU" dirty="0" err="1" smtClean="0"/>
              <a:t>вухо</a:t>
            </a:r>
            <a:r>
              <a:rPr lang="ru-RU" dirty="0" smtClean="0"/>
              <a:t>  – </a:t>
            </a:r>
            <a:r>
              <a:rPr lang="ru-RU" dirty="0" err="1" smtClean="0"/>
              <a:t>ігнорується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92480" cy="6858000"/>
          </a:xfrm>
        </p:spPr>
        <p:txBody>
          <a:bodyPr>
            <a:normAutofit/>
          </a:bodyPr>
          <a:lstStyle/>
          <a:p>
            <a:r>
              <a:rPr lang="ru-RU" sz="2800" dirty="0" err="1" smtClean="0"/>
              <a:t>Пізніше</a:t>
            </a:r>
            <a:r>
              <a:rPr lang="ru-RU" sz="2800" dirty="0" smtClean="0"/>
              <a:t> </a:t>
            </a:r>
            <a:r>
              <a:rPr lang="ru-RU" sz="2800" dirty="0" err="1" smtClean="0"/>
              <a:t>було</a:t>
            </a:r>
            <a:r>
              <a:rPr lang="ru-RU" sz="2800" dirty="0" smtClean="0"/>
              <a:t> показано, що </a:t>
            </a:r>
            <a:r>
              <a:rPr lang="ru-RU" sz="2800" dirty="0" err="1" smtClean="0"/>
              <a:t>периферичні</a:t>
            </a:r>
            <a:r>
              <a:rPr lang="ru-RU" sz="2800" dirty="0" smtClean="0"/>
              <a:t> </a:t>
            </a:r>
            <a:r>
              <a:rPr lang="ru-RU" sz="2800" dirty="0" err="1" smtClean="0"/>
              <a:t>механізми</a:t>
            </a:r>
            <a:r>
              <a:rPr lang="ru-RU" sz="2800" dirty="0" smtClean="0"/>
              <a:t> </a:t>
            </a:r>
            <a:r>
              <a:rPr lang="ru-RU" sz="2800" dirty="0" err="1" smtClean="0"/>
              <a:t>відбирають</a:t>
            </a:r>
            <a:r>
              <a:rPr lang="ru-RU" sz="2800" dirty="0" smtClean="0"/>
              <a:t> </a:t>
            </a:r>
            <a:r>
              <a:rPr lang="ru-RU" sz="2800" dirty="0" err="1" smtClean="0"/>
              <a:t>інформацію</a:t>
            </a:r>
            <a:r>
              <a:rPr lang="ru-RU" sz="2800" dirty="0" smtClean="0"/>
              <a:t> </a:t>
            </a:r>
            <a:r>
              <a:rPr lang="ru-RU" sz="2800" dirty="0" smtClean="0"/>
              <a:t>за </a:t>
            </a:r>
            <a:r>
              <a:rPr lang="ru-RU" sz="2800" dirty="0" err="1" smtClean="0"/>
              <a:t>фізичними</a:t>
            </a:r>
            <a:r>
              <a:rPr lang="ru-RU" sz="2800" dirty="0" smtClean="0"/>
              <a:t> характеристиками. У. </a:t>
            </a:r>
            <a:r>
              <a:rPr lang="ru-RU" sz="2800" dirty="0" err="1" smtClean="0"/>
              <a:t>Найсер</a:t>
            </a:r>
            <a:r>
              <a:rPr lang="ru-RU" sz="2800" dirty="0" smtClean="0"/>
              <a:t> назвав </a:t>
            </a:r>
            <a:r>
              <a:rPr lang="ru-RU" sz="2800" dirty="0" err="1" smtClean="0"/>
              <a:t>ці</a:t>
            </a:r>
            <a:r>
              <a:rPr lang="ru-RU" sz="2800" dirty="0" smtClean="0"/>
              <a:t> </a:t>
            </a:r>
            <a:r>
              <a:rPr lang="ru-RU" sz="2800" dirty="0" err="1" smtClean="0"/>
              <a:t>механізми</a:t>
            </a:r>
            <a:r>
              <a:rPr lang="ru-RU" sz="2800" dirty="0" smtClean="0"/>
              <a:t> </a:t>
            </a:r>
            <a:r>
              <a:rPr lang="ru-RU" sz="2800" dirty="0" err="1" smtClean="0"/>
              <a:t>передувагою</a:t>
            </a:r>
            <a:r>
              <a:rPr lang="ru-RU" sz="2800" dirty="0" smtClean="0"/>
              <a:t>, коли </a:t>
            </a:r>
            <a:r>
              <a:rPr lang="ru-RU" sz="2800" dirty="0" err="1" smtClean="0"/>
              <a:t>відбувається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порівняно</a:t>
            </a:r>
            <a:r>
              <a:rPr lang="ru-RU" sz="2800" dirty="0" smtClean="0"/>
              <a:t> груба </a:t>
            </a:r>
            <a:r>
              <a:rPr lang="ru-RU" sz="2800" dirty="0" err="1" smtClean="0"/>
              <a:t>обробка</a:t>
            </a:r>
            <a:r>
              <a:rPr lang="ru-RU" sz="2800" dirty="0" smtClean="0"/>
              <a:t> </a:t>
            </a:r>
            <a:r>
              <a:rPr lang="ru-RU" sz="2800" dirty="0" err="1" smtClean="0"/>
              <a:t>інформації</a:t>
            </a:r>
            <a:r>
              <a:rPr lang="ru-RU" sz="2800" dirty="0" smtClean="0"/>
              <a:t> (</a:t>
            </a:r>
            <a:r>
              <a:rPr lang="ru-RU" sz="2800" dirty="0" err="1" smtClean="0"/>
              <a:t>виділення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об’єкту</a:t>
            </a:r>
            <a:r>
              <a:rPr lang="ru-RU" sz="2800" dirty="0" smtClean="0"/>
              <a:t> </a:t>
            </a:r>
            <a:r>
              <a:rPr lang="ru-RU" sz="2800" dirty="0" err="1" smtClean="0"/>
              <a:t>із</a:t>
            </a:r>
            <a:r>
              <a:rPr lang="ru-RU" sz="2800" dirty="0" smtClean="0"/>
              <a:t> </a:t>
            </a:r>
            <a:r>
              <a:rPr lang="ru-RU" sz="2800" dirty="0" err="1" smtClean="0"/>
              <a:t>загального</a:t>
            </a:r>
            <a:r>
              <a:rPr lang="ru-RU" sz="2800" dirty="0" smtClean="0"/>
              <a:t> </a:t>
            </a:r>
            <a:r>
              <a:rPr lang="ru-RU" sz="2800" dirty="0" smtClean="0"/>
              <a:t>фону</a:t>
            </a:r>
            <a:r>
              <a:rPr lang="ru-RU" sz="2800" dirty="0" smtClean="0"/>
              <a:t>, </a:t>
            </a:r>
            <a:r>
              <a:rPr lang="ru-RU" sz="2800" dirty="0" err="1" smtClean="0"/>
              <a:t>спостереження</a:t>
            </a:r>
            <a:r>
              <a:rPr lang="ru-RU" sz="2800" dirty="0" smtClean="0"/>
              <a:t> за </a:t>
            </a:r>
            <a:r>
              <a:rPr lang="ru-RU" sz="2800" dirty="0" err="1" smtClean="0"/>
              <a:t>несподіваними</a:t>
            </a:r>
            <a:r>
              <a:rPr lang="ru-RU" sz="2800" dirty="0" smtClean="0"/>
              <a:t> </a:t>
            </a:r>
            <a:r>
              <a:rPr lang="ru-RU" sz="2800" dirty="0" err="1" smtClean="0"/>
              <a:t>змінами</a:t>
            </a:r>
            <a:r>
              <a:rPr lang="ru-RU" sz="2800" dirty="0" smtClean="0"/>
              <a:t> у </a:t>
            </a:r>
            <a:r>
              <a:rPr lang="ru-RU" sz="2800" dirty="0" err="1" smtClean="0"/>
              <a:t>зовнішньому</a:t>
            </a:r>
            <a:r>
              <a:rPr lang="ru-RU" sz="2800" dirty="0" smtClean="0"/>
              <a:t> </a:t>
            </a:r>
            <a:r>
              <a:rPr lang="ru-RU" sz="2800" dirty="0" err="1" smtClean="0"/>
              <a:t>полі</a:t>
            </a:r>
            <a:r>
              <a:rPr lang="ru-RU" sz="2800" dirty="0" smtClean="0"/>
              <a:t>). </a:t>
            </a:r>
          </a:p>
          <a:p>
            <a:r>
              <a:rPr lang="ru-RU" sz="2800" dirty="0" smtClean="0"/>
              <a:t>Стан </a:t>
            </a:r>
            <a:r>
              <a:rPr lang="ru-RU" sz="2800" dirty="0" err="1" smtClean="0"/>
              <a:t>зосередженості</a:t>
            </a:r>
            <a:r>
              <a:rPr lang="ru-RU" sz="2800" dirty="0" smtClean="0"/>
              <a:t> </a:t>
            </a:r>
            <a:r>
              <a:rPr lang="ru-RU" sz="2800" dirty="0" err="1" smtClean="0"/>
              <a:t>пов’язаний</a:t>
            </a:r>
            <a:r>
              <a:rPr lang="ru-RU" sz="2800" dirty="0" smtClean="0"/>
              <a:t>  </a:t>
            </a:r>
            <a:r>
              <a:rPr lang="ru-RU" sz="2800" dirty="0" err="1" smtClean="0"/>
              <a:t>із</a:t>
            </a:r>
            <a:r>
              <a:rPr lang="ru-RU" sz="2800" dirty="0" smtClean="0"/>
              <a:t> </a:t>
            </a:r>
            <a:r>
              <a:rPr lang="ru-RU" sz="2800" dirty="0" err="1" smtClean="0"/>
              <a:t>підвищенням</a:t>
            </a:r>
            <a:r>
              <a:rPr lang="ru-RU" sz="2800" dirty="0" smtClean="0"/>
              <a:t> </a:t>
            </a:r>
            <a:r>
              <a:rPr lang="ru-RU" sz="2800" dirty="0" err="1" smtClean="0"/>
              <a:t>збудливості</a:t>
            </a:r>
            <a:r>
              <a:rPr lang="ru-RU" sz="2800" dirty="0" smtClean="0"/>
              <a:t>  та </a:t>
            </a:r>
            <a:r>
              <a:rPr lang="ru-RU" sz="2800" dirty="0" err="1" smtClean="0"/>
              <a:t>співвідноситься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з</a:t>
            </a:r>
            <a:r>
              <a:rPr lang="ru-RU" sz="2800" dirty="0" smtClean="0"/>
              <a:t> </a:t>
            </a:r>
            <a:r>
              <a:rPr lang="ru-RU" sz="2800" dirty="0" err="1" smtClean="0"/>
              <a:t>активністю</a:t>
            </a:r>
            <a:r>
              <a:rPr lang="ru-RU" sz="2800" dirty="0" smtClean="0"/>
              <a:t> </a:t>
            </a:r>
            <a:r>
              <a:rPr lang="ru-RU" sz="2800" dirty="0" err="1" smtClean="0"/>
              <a:t>окремих</a:t>
            </a:r>
            <a:r>
              <a:rPr lang="ru-RU" sz="2800" dirty="0" smtClean="0"/>
              <a:t> </a:t>
            </a:r>
            <a:r>
              <a:rPr lang="ru-RU" sz="2800" dirty="0" err="1" smtClean="0"/>
              <a:t>частин</a:t>
            </a:r>
            <a:r>
              <a:rPr lang="ru-RU" sz="2800" dirty="0" smtClean="0"/>
              <a:t> </a:t>
            </a:r>
            <a:r>
              <a:rPr lang="ru-RU" sz="2800" dirty="0" err="1" smtClean="0"/>
              <a:t>ретикулярної</a:t>
            </a:r>
            <a:r>
              <a:rPr lang="ru-RU" sz="2800" dirty="0" smtClean="0"/>
              <a:t> </a:t>
            </a:r>
            <a:r>
              <a:rPr lang="ru-RU" sz="2800" dirty="0" err="1" smtClean="0"/>
              <a:t>формації</a:t>
            </a:r>
            <a:r>
              <a:rPr lang="ru-RU" sz="2800" dirty="0" smtClean="0"/>
              <a:t>. </a:t>
            </a:r>
            <a:r>
              <a:rPr lang="ru-RU" sz="2800" dirty="0" err="1" smtClean="0"/>
              <a:t>Ті</a:t>
            </a:r>
            <a:r>
              <a:rPr lang="ru-RU" sz="2800" dirty="0" smtClean="0"/>
              <a:t> </a:t>
            </a:r>
            <a:r>
              <a:rPr lang="ru-RU" sz="2800" dirty="0" err="1" smtClean="0"/>
              <a:t>її</a:t>
            </a:r>
            <a:r>
              <a:rPr lang="ru-RU" sz="2800" dirty="0" smtClean="0"/>
              <a:t> </a:t>
            </a:r>
            <a:r>
              <a:rPr lang="ru-RU" sz="2800" dirty="0" err="1" smtClean="0"/>
              <a:t>відділи</a:t>
            </a:r>
            <a:r>
              <a:rPr lang="ru-RU" sz="2800" dirty="0" smtClean="0"/>
              <a:t>, </a:t>
            </a:r>
            <a:r>
              <a:rPr lang="ru-RU" sz="2800" dirty="0" err="1" smtClean="0"/>
              <a:t>які</a:t>
            </a:r>
            <a:r>
              <a:rPr lang="ru-RU" sz="2800" dirty="0" smtClean="0"/>
              <a:t> </a:t>
            </a:r>
            <a:r>
              <a:rPr lang="ru-RU" sz="2800" dirty="0" err="1" smtClean="0"/>
              <a:t>своєю</a:t>
            </a:r>
            <a:r>
              <a:rPr lang="ru-RU" sz="2800" dirty="0" smtClean="0"/>
              <a:t> </a:t>
            </a:r>
            <a:r>
              <a:rPr lang="ru-RU" sz="2800" dirty="0" err="1" smtClean="0"/>
              <a:t>діяльністю</a:t>
            </a:r>
            <a:r>
              <a:rPr lang="ru-RU" sz="2800" dirty="0" smtClean="0"/>
              <a:t> </a:t>
            </a:r>
            <a:r>
              <a:rPr lang="ru-RU" sz="2800" dirty="0" err="1" smtClean="0"/>
              <a:t>породжують</a:t>
            </a:r>
            <a:r>
              <a:rPr lang="ru-RU" sz="2800" dirty="0" smtClean="0"/>
              <a:t> </a:t>
            </a:r>
            <a:r>
              <a:rPr lang="ru-RU" sz="2800" dirty="0" err="1" smtClean="0"/>
              <a:t>загальний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ефект</a:t>
            </a:r>
            <a:r>
              <a:rPr lang="ru-RU" sz="2800" dirty="0" smtClean="0"/>
              <a:t> </a:t>
            </a:r>
            <a:r>
              <a:rPr lang="ru-RU" sz="2800" dirty="0" err="1" smtClean="0"/>
              <a:t>збудження</a:t>
            </a:r>
            <a:r>
              <a:rPr lang="ru-RU" sz="2800" dirty="0" smtClean="0"/>
              <a:t>, </a:t>
            </a:r>
            <a:r>
              <a:rPr lang="ru-RU" sz="2800" dirty="0" err="1" smtClean="0"/>
              <a:t>входять</a:t>
            </a:r>
            <a:r>
              <a:rPr lang="ru-RU" sz="2800" dirty="0" smtClean="0"/>
              <a:t>  до </a:t>
            </a:r>
            <a:r>
              <a:rPr lang="ru-RU" sz="2800" dirty="0" smtClean="0"/>
              <a:t>структур</a:t>
            </a:r>
            <a:r>
              <a:rPr lang="ru-RU" sz="2800" dirty="0" smtClean="0"/>
              <a:t>,  </a:t>
            </a:r>
            <a:r>
              <a:rPr lang="ru-RU" sz="2800" dirty="0" err="1" smtClean="0"/>
              <a:t>які</a:t>
            </a:r>
            <a:r>
              <a:rPr lang="ru-RU" sz="2800" dirty="0" smtClean="0"/>
              <a:t>  </a:t>
            </a:r>
            <a:r>
              <a:rPr lang="ru-RU" sz="2800" dirty="0" err="1" smtClean="0"/>
              <a:t>пов’язані</a:t>
            </a:r>
            <a:r>
              <a:rPr lang="ru-RU" sz="2800" dirty="0" smtClean="0"/>
              <a:t> </a:t>
            </a:r>
            <a:r>
              <a:rPr lang="ru-RU" sz="2800" dirty="0" err="1" smtClean="0"/>
              <a:t>з</a:t>
            </a:r>
            <a:r>
              <a:rPr lang="ru-RU" sz="2800" dirty="0" smtClean="0"/>
              <a:t> </a:t>
            </a:r>
            <a:r>
              <a:rPr lang="ru-RU" sz="2800" dirty="0" err="1" smtClean="0"/>
              <a:t>орієнтовним</a:t>
            </a:r>
            <a:r>
              <a:rPr lang="ru-RU" sz="2800" dirty="0" smtClean="0"/>
              <a:t> рефлексом.  </a:t>
            </a:r>
            <a:r>
              <a:rPr lang="ru-RU" sz="2800" dirty="0" err="1" smtClean="0"/>
              <a:t>Він</a:t>
            </a:r>
            <a:r>
              <a:rPr lang="ru-RU" sz="2800" dirty="0" smtClean="0"/>
              <a:t>  автоматично  </a:t>
            </a:r>
            <a:r>
              <a:rPr lang="ru-RU" sz="2800" dirty="0" err="1" smtClean="0"/>
              <a:t>виникає</a:t>
            </a:r>
            <a:r>
              <a:rPr lang="ru-RU" sz="2800" dirty="0" smtClean="0"/>
              <a:t> при </a:t>
            </a:r>
            <a:r>
              <a:rPr lang="ru-RU" sz="2800" dirty="0" err="1" smtClean="0"/>
              <a:t>будь-яких</a:t>
            </a:r>
            <a:r>
              <a:rPr lang="ru-RU" sz="2800" dirty="0" smtClean="0"/>
              <a:t> </a:t>
            </a:r>
            <a:r>
              <a:rPr lang="ru-RU" sz="2800" dirty="0" err="1" smtClean="0"/>
              <a:t>несподіваних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помітних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змінах</a:t>
            </a:r>
            <a:r>
              <a:rPr lang="ru-RU" sz="2800" dirty="0" smtClean="0"/>
              <a:t> </a:t>
            </a:r>
            <a:r>
              <a:rPr lang="ru-RU" sz="2800" dirty="0" err="1" smtClean="0"/>
              <a:t>стимулів</a:t>
            </a:r>
            <a:r>
              <a:rPr lang="ru-RU" sz="2800" dirty="0" smtClean="0"/>
              <a:t>, що </a:t>
            </a:r>
            <a:r>
              <a:rPr lang="ru-RU" sz="2800" dirty="0" err="1" smtClean="0"/>
              <a:t>впливають</a:t>
            </a:r>
            <a:r>
              <a:rPr lang="ru-RU" sz="2800" dirty="0" smtClean="0"/>
              <a:t> на </a:t>
            </a:r>
            <a:r>
              <a:rPr lang="ru-RU" sz="2800" dirty="0" err="1" smtClean="0"/>
              <a:t>організм</a:t>
            </a:r>
            <a:r>
              <a:rPr lang="ru-RU" sz="2800" dirty="0" smtClean="0"/>
              <a:t>. </a:t>
            </a:r>
            <a:endParaRPr lang="ru-RU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92480" cy="6858000"/>
          </a:xfrm>
        </p:spPr>
        <p:txBody>
          <a:bodyPr>
            <a:normAutofit/>
          </a:bodyPr>
          <a:lstStyle/>
          <a:p>
            <a:r>
              <a:rPr lang="ru-RU" sz="2800" dirty="0" err="1" smtClean="0"/>
              <a:t>Ті</a:t>
            </a:r>
            <a:r>
              <a:rPr lang="ru-RU" sz="2800" dirty="0" smtClean="0"/>
              <a:t>  </a:t>
            </a:r>
            <a:r>
              <a:rPr lang="ru-RU" sz="2800" dirty="0" err="1" smtClean="0"/>
              <a:t>відділи</a:t>
            </a:r>
            <a:r>
              <a:rPr lang="ru-RU" sz="2800" dirty="0" smtClean="0"/>
              <a:t> </a:t>
            </a:r>
            <a:r>
              <a:rPr lang="ru-RU" sz="2800" dirty="0" err="1" smtClean="0"/>
              <a:t>ретикулярної</a:t>
            </a:r>
            <a:r>
              <a:rPr lang="ru-RU" sz="2800" dirty="0" smtClean="0"/>
              <a:t> </a:t>
            </a:r>
            <a:r>
              <a:rPr lang="ru-RU" sz="2800" dirty="0" err="1" smtClean="0"/>
              <a:t>формації</a:t>
            </a:r>
            <a:r>
              <a:rPr lang="ru-RU" sz="2800" dirty="0" smtClean="0"/>
              <a:t>, </a:t>
            </a:r>
            <a:r>
              <a:rPr lang="ru-RU" sz="2800" dirty="0" err="1" smtClean="0"/>
              <a:t>які</a:t>
            </a:r>
            <a:r>
              <a:rPr lang="ru-RU" sz="2800" dirty="0" smtClean="0"/>
              <a:t> </a:t>
            </a:r>
            <a:r>
              <a:rPr lang="ru-RU" sz="2800" dirty="0" err="1" smtClean="0"/>
              <a:t>викликають</a:t>
            </a:r>
            <a:r>
              <a:rPr lang="ru-RU" sz="2800" dirty="0" smtClean="0"/>
              <a:t> </a:t>
            </a:r>
            <a:r>
              <a:rPr lang="ru-RU" sz="2800" dirty="0" err="1" smtClean="0"/>
              <a:t>специфічний</a:t>
            </a:r>
            <a:r>
              <a:rPr lang="ru-RU" sz="2800" dirty="0" smtClean="0"/>
              <a:t> </a:t>
            </a:r>
            <a:r>
              <a:rPr lang="ru-RU" sz="2800" dirty="0" err="1" smtClean="0"/>
              <a:t>ефект</a:t>
            </a:r>
            <a:r>
              <a:rPr lang="ru-RU" sz="2800" dirty="0" smtClean="0"/>
              <a:t> </a:t>
            </a:r>
            <a:r>
              <a:rPr lang="ru-RU" sz="2800" dirty="0" err="1" smtClean="0"/>
              <a:t>збудження</a:t>
            </a:r>
            <a:r>
              <a:rPr lang="ru-RU" sz="2800" dirty="0" smtClean="0"/>
              <a:t>, </a:t>
            </a:r>
            <a:r>
              <a:rPr lang="ru-RU" sz="2800" dirty="0" err="1" smtClean="0"/>
              <a:t>функціонують</a:t>
            </a:r>
            <a:r>
              <a:rPr lang="ru-RU" sz="2800" dirty="0" smtClean="0"/>
              <a:t>, </a:t>
            </a:r>
            <a:r>
              <a:rPr lang="ru-RU" sz="2800" dirty="0" err="1" smtClean="0"/>
              <a:t>ймовірно</a:t>
            </a:r>
            <a:r>
              <a:rPr lang="ru-RU" sz="2800" dirty="0" smtClean="0"/>
              <a:t>, у  межах  </a:t>
            </a:r>
            <a:r>
              <a:rPr lang="ru-RU" sz="2800" dirty="0" err="1" smtClean="0"/>
              <a:t>анатомо-фізіологічної</a:t>
            </a:r>
            <a:r>
              <a:rPr lang="ru-RU" sz="2800" dirty="0" smtClean="0"/>
              <a:t> </a:t>
            </a:r>
            <a:r>
              <a:rPr lang="ru-RU" sz="2800" dirty="0" err="1" smtClean="0"/>
              <a:t>системи</a:t>
            </a:r>
            <a:r>
              <a:rPr lang="ru-RU" sz="2800" dirty="0" smtClean="0"/>
              <a:t> </a:t>
            </a:r>
            <a:r>
              <a:rPr lang="ru-RU" sz="2800" dirty="0" err="1" smtClean="0"/>
              <a:t>домінанти</a:t>
            </a:r>
            <a:r>
              <a:rPr lang="ru-RU" sz="2800" dirty="0" smtClean="0"/>
              <a:t>. З нею ж, </a:t>
            </a:r>
            <a:r>
              <a:rPr lang="ru-RU" sz="2800" dirty="0" err="1" smtClean="0"/>
              <a:t>швидше</a:t>
            </a:r>
            <a:r>
              <a:rPr lang="ru-RU" sz="2800" dirty="0" smtClean="0"/>
              <a:t>  за все,  </a:t>
            </a:r>
            <a:r>
              <a:rPr lang="ru-RU" sz="2800" dirty="0" err="1" smtClean="0"/>
              <a:t>пов’язаний</a:t>
            </a:r>
            <a:r>
              <a:rPr lang="ru-RU" sz="2800" dirty="0" smtClean="0"/>
              <a:t>  у </a:t>
            </a:r>
            <a:r>
              <a:rPr lang="ru-RU" sz="2800" dirty="0" err="1" smtClean="0"/>
              <a:t>своїй</a:t>
            </a:r>
            <a:r>
              <a:rPr lang="ru-RU" sz="2800" dirty="0" smtClean="0"/>
              <a:t> </a:t>
            </a:r>
            <a:r>
              <a:rPr lang="ru-RU" sz="2800" dirty="0" err="1" smtClean="0"/>
              <a:t>дії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виборчий</a:t>
            </a:r>
            <a:r>
              <a:rPr lang="ru-RU" sz="2800" dirty="0" smtClean="0"/>
              <a:t> </a:t>
            </a:r>
            <a:r>
              <a:rPr lang="ru-RU" sz="2800" dirty="0" err="1" smtClean="0"/>
              <a:t>механізм</a:t>
            </a:r>
            <a:r>
              <a:rPr lang="ru-RU" sz="2800" dirty="0" smtClean="0"/>
              <a:t> </a:t>
            </a:r>
            <a:r>
              <a:rPr lang="ru-RU" sz="2800" dirty="0" err="1" smtClean="0"/>
              <a:t>регуляції</a:t>
            </a:r>
            <a:r>
              <a:rPr lang="ru-RU" sz="2800" dirty="0" smtClean="0"/>
              <a:t> </a:t>
            </a:r>
            <a:r>
              <a:rPr lang="ru-RU" sz="2800" dirty="0" err="1" smtClean="0"/>
              <a:t>уваги</a:t>
            </a:r>
            <a:r>
              <a:rPr lang="ru-RU" sz="2800" dirty="0" smtClean="0"/>
              <a:t> через </a:t>
            </a:r>
            <a:r>
              <a:rPr lang="ru-RU" sz="2800" dirty="0" err="1" smtClean="0"/>
              <a:t>актуалізацію</a:t>
            </a:r>
            <a:r>
              <a:rPr lang="ru-RU" sz="2800" dirty="0" smtClean="0"/>
              <a:t> потреб, а </a:t>
            </a:r>
            <a:r>
              <a:rPr lang="ru-RU" sz="2800" dirty="0" err="1" smtClean="0"/>
              <a:t>також</a:t>
            </a:r>
            <a:r>
              <a:rPr lang="ru-RU" sz="2800" dirty="0" smtClean="0"/>
              <a:t> </a:t>
            </a:r>
            <a:r>
              <a:rPr lang="ru-RU" sz="2800" dirty="0" err="1" smtClean="0"/>
              <a:t>механізм</a:t>
            </a:r>
            <a:r>
              <a:rPr lang="ru-RU" sz="2800" dirty="0" smtClean="0"/>
              <a:t> </a:t>
            </a:r>
            <a:r>
              <a:rPr lang="ru-RU" sz="2800" dirty="0" err="1" smtClean="0"/>
              <a:t>вольового</a:t>
            </a:r>
            <a:r>
              <a:rPr lang="ru-RU" sz="2800" dirty="0" smtClean="0"/>
              <a:t> </a:t>
            </a:r>
            <a:r>
              <a:rPr lang="ru-RU" sz="2800" dirty="0" err="1" smtClean="0"/>
              <a:t>управління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увагою</a:t>
            </a:r>
            <a:r>
              <a:rPr lang="ru-RU" sz="2800" dirty="0" smtClean="0"/>
              <a:t> </a:t>
            </a:r>
            <a:r>
              <a:rPr lang="ru-RU" sz="2800" dirty="0" smtClean="0"/>
              <a:t>через </a:t>
            </a:r>
            <a:r>
              <a:rPr lang="ru-RU" sz="2800" dirty="0" err="1" smtClean="0"/>
              <a:t>кортикально-підкоркові</a:t>
            </a:r>
            <a:r>
              <a:rPr lang="ru-RU" sz="2800" dirty="0" smtClean="0"/>
              <a:t> </a:t>
            </a:r>
            <a:r>
              <a:rPr lang="ru-RU" sz="2800" dirty="0" err="1" smtClean="0"/>
              <a:t>зв’язки</a:t>
            </a:r>
            <a:r>
              <a:rPr lang="ru-RU" sz="2800" dirty="0" smtClean="0"/>
              <a:t>. </a:t>
            </a:r>
            <a:endParaRPr lang="ru-RU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20472" cy="6858000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Модель Є.М. Соколова. </a:t>
            </a:r>
            <a:r>
              <a:rPr lang="ru-RU" dirty="0" err="1" smtClean="0"/>
              <a:t>Важливою</a:t>
            </a:r>
            <a:r>
              <a:rPr lang="ru-RU" dirty="0" smtClean="0"/>
              <a:t> </a:t>
            </a:r>
            <a:r>
              <a:rPr lang="ru-RU" dirty="0" err="1" smtClean="0"/>
              <a:t>моделлю</a:t>
            </a:r>
            <a:r>
              <a:rPr lang="ru-RU" dirty="0" smtClean="0"/>
              <a:t> в </a:t>
            </a:r>
            <a:r>
              <a:rPr lang="ru-RU" dirty="0" err="1" smtClean="0"/>
              <a:t>психофізіології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вважати</a:t>
            </a:r>
            <a:r>
              <a:rPr lang="ru-RU" dirty="0" smtClean="0"/>
              <a:t>  </a:t>
            </a:r>
            <a:r>
              <a:rPr lang="ru-RU" dirty="0" smtClean="0"/>
              <a:t>модель  Є.М. Соколова.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використовував</a:t>
            </a:r>
            <a:r>
              <a:rPr lang="ru-RU" dirty="0" smtClean="0"/>
              <a:t>  ЕЕГ для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звикання</a:t>
            </a:r>
            <a:r>
              <a:rPr lang="ru-RU" dirty="0" smtClean="0"/>
              <a:t>  </a:t>
            </a:r>
            <a:r>
              <a:rPr lang="ru-RU" dirty="0" smtClean="0"/>
              <a:t>–  того моменту,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настає</a:t>
            </a:r>
            <a:r>
              <a:rPr lang="ru-RU" dirty="0" smtClean="0"/>
              <a:t> при </a:t>
            </a:r>
            <a:r>
              <a:rPr lang="ru-RU" dirty="0" err="1" smtClean="0"/>
              <a:t>неодноразовому</a:t>
            </a:r>
            <a:r>
              <a:rPr lang="ru-RU" dirty="0" smtClean="0"/>
              <a:t> </a:t>
            </a:r>
            <a:r>
              <a:rPr lang="ru-RU" dirty="0" err="1" smtClean="0"/>
              <a:t>повторенні</a:t>
            </a:r>
            <a:r>
              <a:rPr lang="ru-RU" dirty="0" smtClean="0"/>
              <a:t> стимулу,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чого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перестає</a:t>
            </a:r>
            <a:r>
              <a:rPr lang="ru-RU" dirty="0" smtClean="0"/>
              <a:t> </a:t>
            </a:r>
            <a:r>
              <a:rPr lang="ru-RU" dirty="0" err="1" smtClean="0"/>
              <a:t>реагувати</a:t>
            </a:r>
            <a:r>
              <a:rPr lang="ru-RU" dirty="0" smtClean="0"/>
              <a:t> на </a:t>
            </a:r>
            <a:r>
              <a:rPr lang="ru-RU" dirty="0" err="1" smtClean="0"/>
              <a:t>цей</a:t>
            </a:r>
            <a:r>
              <a:rPr lang="ru-RU" dirty="0" smtClean="0"/>
              <a:t> стимул. </a:t>
            </a:r>
            <a:r>
              <a:rPr lang="ru-RU" dirty="0" err="1" smtClean="0"/>
              <a:t>Патерни</a:t>
            </a:r>
            <a:r>
              <a:rPr lang="ru-RU" dirty="0" smtClean="0"/>
              <a:t> </a:t>
            </a:r>
            <a:r>
              <a:rPr lang="ru-RU" dirty="0" err="1" smtClean="0"/>
              <a:t>збудження</a:t>
            </a:r>
            <a:r>
              <a:rPr lang="ru-RU" dirty="0" smtClean="0"/>
              <a:t> </a:t>
            </a:r>
            <a:r>
              <a:rPr lang="ru-RU" dirty="0" err="1" smtClean="0"/>
              <a:t>зникали</a:t>
            </a:r>
            <a:r>
              <a:rPr lang="ru-RU" dirty="0" smtClean="0"/>
              <a:t> </a:t>
            </a:r>
            <a:r>
              <a:rPr lang="ru-RU" dirty="0" smtClean="0"/>
              <a:t>на </a:t>
            </a:r>
            <a:r>
              <a:rPr lang="ru-RU" dirty="0" smtClean="0"/>
              <a:t>ЕЕГ при </a:t>
            </a:r>
            <a:r>
              <a:rPr lang="ru-RU" dirty="0" err="1" smtClean="0"/>
              <a:t>багаторазовому</a:t>
            </a:r>
            <a:r>
              <a:rPr lang="ru-RU" dirty="0" smtClean="0"/>
              <a:t> </a:t>
            </a:r>
            <a:r>
              <a:rPr lang="ru-RU" dirty="0" err="1" smtClean="0"/>
              <a:t>повторенні</a:t>
            </a:r>
            <a:r>
              <a:rPr lang="ru-RU" dirty="0" smtClean="0"/>
              <a:t> стимулу. </a:t>
            </a:r>
          </a:p>
          <a:p>
            <a:r>
              <a:rPr lang="ru-RU" dirty="0" smtClean="0"/>
              <a:t>За </a:t>
            </a:r>
            <a:r>
              <a:rPr lang="ru-RU" dirty="0" err="1" smtClean="0"/>
              <a:t>моделлю</a:t>
            </a:r>
            <a:r>
              <a:rPr lang="ru-RU" dirty="0" smtClean="0"/>
              <a:t> Соколова, </a:t>
            </a:r>
            <a:r>
              <a:rPr lang="ru-RU" dirty="0" err="1" smtClean="0"/>
              <a:t>мозок</a:t>
            </a:r>
            <a:r>
              <a:rPr lang="ru-RU" dirty="0" smtClean="0"/>
              <a:t> – </a:t>
            </a:r>
            <a:r>
              <a:rPr lang="ru-RU" dirty="0" err="1" smtClean="0"/>
              <a:t>адміністратор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вирішує</a:t>
            </a:r>
            <a:r>
              <a:rPr lang="ru-RU" dirty="0" smtClean="0"/>
              <a:t> </a:t>
            </a:r>
            <a:r>
              <a:rPr lang="ru-RU" dirty="0" err="1" smtClean="0"/>
              <a:t>суперечить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ні</a:t>
            </a:r>
            <a:r>
              <a:rPr lang="ru-RU" dirty="0" smtClean="0"/>
              <a:t>  </a:t>
            </a:r>
            <a:r>
              <a:rPr lang="ru-RU" dirty="0" err="1" smtClean="0"/>
              <a:t>зовнішня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r>
              <a:rPr lang="ru-RU" dirty="0" smtClean="0"/>
              <a:t> </a:t>
            </a:r>
            <a:r>
              <a:rPr lang="ru-RU" dirty="0" err="1" smtClean="0"/>
              <a:t>внутрішній</a:t>
            </a:r>
            <a:r>
              <a:rPr lang="ru-RU" dirty="0" smtClean="0"/>
              <a:t> 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потрібне</a:t>
            </a:r>
            <a:r>
              <a:rPr lang="ru-RU" dirty="0" smtClean="0"/>
              <a:t> </a:t>
            </a:r>
            <a:r>
              <a:rPr lang="ru-RU" dirty="0" err="1" smtClean="0"/>
              <a:t>збудження</a:t>
            </a:r>
            <a:r>
              <a:rPr lang="ru-RU" dirty="0" smtClean="0"/>
              <a:t>. </a:t>
            </a:r>
            <a:r>
              <a:rPr lang="ru-RU" dirty="0" err="1" smtClean="0"/>
              <a:t>Згідно</a:t>
            </a:r>
            <a:r>
              <a:rPr lang="ru-RU" dirty="0" smtClean="0"/>
              <a:t> 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цією</a:t>
            </a:r>
            <a:r>
              <a:rPr lang="ru-RU" dirty="0" smtClean="0"/>
              <a:t> </a:t>
            </a:r>
            <a:r>
              <a:rPr lang="ru-RU" dirty="0" err="1" smtClean="0"/>
              <a:t>моделлю</a:t>
            </a:r>
            <a:r>
              <a:rPr lang="ru-RU" dirty="0" smtClean="0"/>
              <a:t>  </a:t>
            </a:r>
            <a:r>
              <a:rPr lang="ru-RU" dirty="0" err="1" smtClean="0"/>
              <a:t>послаблення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пояснити</a:t>
            </a:r>
            <a:r>
              <a:rPr lang="ru-RU" dirty="0" smtClean="0"/>
              <a:t> </a:t>
            </a:r>
            <a:r>
              <a:rPr lang="ru-RU" dirty="0" err="1" smtClean="0"/>
              <a:t>звиканням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когнітивна</a:t>
            </a:r>
            <a:r>
              <a:rPr lang="ru-RU" dirty="0" smtClean="0"/>
              <a:t> </a:t>
            </a:r>
            <a:r>
              <a:rPr lang="ru-RU" dirty="0" err="1" smtClean="0"/>
              <a:t>енергія</a:t>
            </a:r>
            <a:r>
              <a:rPr lang="ru-RU" dirty="0" smtClean="0"/>
              <a:t> </a:t>
            </a:r>
            <a:r>
              <a:rPr lang="ru-RU" dirty="0" err="1" smtClean="0"/>
              <a:t>зберігається</a:t>
            </a:r>
            <a:r>
              <a:rPr lang="ru-RU" dirty="0" smtClean="0"/>
              <a:t> </a:t>
            </a:r>
            <a:r>
              <a:rPr lang="ru-RU" dirty="0" smtClean="0"/>
              <a:t>при </a:t>
            </a:r>
            <a:r>
              <a:rPr lang="ru-RU" dirty="0" err="1" smtClean="0"/>
              <a:t>відключенні</a:t>
            </a:r>
            <a:r>
              <a:rPr lang="ru-RU" dirty="0" smtClean="0"/>
              <a:t> </a:t>
            </a:r>
            <a:r>
              <a:rPr lang="ru-RU" dirty="0" err="1" smtClean="0"/>
              <a:t>стимулів</a:t>
            </a:r>
            <a:r>
              <a:rPr lang="ru-RU" dirty="0" smtClean="0"/>
              <a:t>, що </a:t>
            </a:r>
            <a:r>
              <a:rPr lang="ru-RU" dirty="0" err="1" smtClean="0"/>
              <a:t>повторюються</a:t>
            </a:r>
            <a:r>
              <a:rPr lang="ru-RU" dirty="0" smtClean="0"/>
              <a:t> </a:t>
            </a:r>
            <a:r>
              <a:rPr lang="ru-RU" dirty="0" err="1" smtClean="0"/>
              <a:t>безперервно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92480" cy="6858000"/>
          </a:xfrm>
        </p:spPr>
        <p:txBody>
          <a:bodyPr>
            <a:normAutofit/>
          </a:bodyPr>
          <a:lstStyle/>
          <a:p>
            <a:r>
              <a:rPr lang="ru-RU" dirty="0" err="1" smtClean="0"/>
              <a:t>Нещодавно</a:t>
            </a:r>
            <a:r>
              <a:rPr lang="ru-RU" dirty="0" smtClean="0"/>
              <a:t>, у 2012 </a:t>
            </a:r>
            <a:r>
              <a:rPr lang="ru-RU" dirty="0" err="1" smtClean="0"/>
              <a:t>р</a:t>
            </a:r>
            <a:r>
              <a:rPr lang="ru-RU" dirty="0" smtClean="0"/>
              <a:t>, </a:t>
            </a:r>
            <a:r>
              <a:rPr lang="ru-RU" dirty="0" err="1" smtClean="0"/>
              <a:t>американськими</a:t>
            </a:r>
            <a:r>
              <a:rPr lang="ru-RU" dirty="0" smtClean="0"/>
              <a:t> </a:t>
            </a:r>
            <a:r>
              <a:rPr lang="ru-RU" dirty="0" err="1" smtClean="0"/>
              <a:t>вченими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Бостонського</a:t>
            </a:r>
            <a:r>
              <a:rPr lang="ru-RU" dirty="0" smtClean="0"/>
              <a:t> </a:t>
            </a:r>
            <a:r>
              <a:rPr lang="ru-RU" dirty="0" err="1" smtClean="0"/>
              <a:t>університету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визначений</a:t>
            </a:r>
            <a:r>
              <a:rPr lang="ru-RU" dirty="0" smtClean="0"/>
              <a:t> </a:t>
            </a:r>
            <a:r>
              <a:rPr lang="ru-RU" dirty="0" err="1" smtClean="0"/>
              <a:t>нейронний</a:t>
            </a:r>
            <a:r>
              <a:rPr lang="ru-RU" dirty="0" smtClean="0"/>
              <a:t> </a:t>
            </a:r>
            <a:r>
              <a:rPr lang="ru-RU" dirty="0" err="1" smtClean="0"/>
              <a:t>механізм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забезпечує</a:t>
            </a:r>
            <a:r>
              <a:rPr lang="ru-RU" dirty="0" smtClean="0"/>
              <a:t> </a:t>
            </a:r>
            <a:r>
              <a:rPr lang="ru-RU" dirty="0" err="1" smtClean="0"/>
              <a:t>перемикання</a:t>
            </a:r>
            <a:r>
              <a:rPr lang="ru-RU" dirty="0" smtClean="0"/>
              <a:t> </a:t>
            </a:r>
            <a:r>
              <a:rPr lang="ru-RU" dirty="0" err="1" smtClean="0"/>
              <a:t>нашої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 на те, що </a:t>
            </a:r>
            <a:r>
              <a:rPr lang="ru-RU" dirty="0" err="1" smtClean="0"/>
              <a:t>викликає</a:t>
            </a:r>
            <a:r>
              <a:rPr lang="ru-RU" dirty="0" smtClean="0"/>
              <a:t> у нас </a:t>
            </a:r>
            <a:r>
              <a:rPr lang="ru-RU" dirty="0" err="1" smtClean="0"/>
              <a:t>сильні</a:t>
            </a:r>
            <a:r>
              <a:rPr lang="ru-RU" dirty="0" smtClean="0"/>
              <a:t> </a:t>
            </a:r>
            <a:r>
              <a:rPr lang="ru-RU" dirty="0" err="1" smtClean="0"/>
              <a:t>емоції</a:t>
            </a:r>
            <a:r>
              <a:rPr lang="ru-RU" dirty="0" smtClean="0"/>
              <a:t> (рис. </a:t>
            </a:r>
            <a:r>
              <a:rPr lang="ru-RU" dirty="0" smtClean="0"/>
              <a:t>1</a:t>
            </a:r>
            <a:r>
              <a:rPr lang="ru-RU" dirty="0" smtClean="0"/>
              <a:t>).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 smtClean="0"/>
              <a:t>автори</a:t>
            </a:r>
            <a:r>
              <a:rPr lang="ru-RU" dirty="0" smtClean="0"/>
              <a:t> </a:t>
            </a:r>
            <a:r>
              <a:rPr lang="ru-RU" dirty="0" err="1" smtClean="0"/>
              <a:t>збираються</a:t>
            </a:r>
            <a:r>
              <a:rPr lang="ru-RU" dirty="0" smtClean="0"/>
              <a:t> </a:t>
            </a:r>
            <a:r>
              <a:rPr lang="ru-RU" dirty="0" err="1" smtClean="0"/>
              <a:t>опублікувати</a:t>
            </a:r>
            <a:r>
              <a:rPr lang="ru-RU" dirty="0" smtClean="0"/>
              <a:t> у </a:t>
            </a:r>
            <a:r>
              <a:rPr lang="ru-RU" dirty="0" err="1" smtClean="0"/>
              <a:t>журналі</a:t>
            </a:r>
            <a:r>
              <a:rPr lang="ru-RU" dirty="0" smtClean="0"/>
              <a:t>  </a:t>
            </a:r>
            <a:r>
              <a:rPr lang="en-US" dirty="0" smtClean="0"/>
              <a:t>Journal of Neuroscience.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en-US" dirty="0" smtClean="0"/>
              <a:t> </a:t>
            </a:r>
            <a:endParaRPr lang="ru-RU" dirty="0" smtClean="0"/>
          </a:p>
          <a:p>
            <a:endParaRPr lang="en-US" dirty="0" smtClean="0"/>
          </a:p>
          <a:p>
            <a:r>
              <a:rPr lang="ru-RU" dirty="0" smtClean="0"/>
              <a:t>Рисунок </a:t>
            </a:r>
            <a:r>
              <a:rPr lang="ru-RU" dirty="0" smtClean="0"/>
              <a:t>1  </a:t>
            </a:r>
            <a:r>
              <a:rPr lang="ru-RU" dirty="0" smtClean="0"/>
              <a:t>–  </a:t>
            </a:r>
            <a:r>
              <a:rPr lang="ru-RU" dirty="0" err="1" smtClean="0"/>
              <a:t>Взаємозв’язки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амігдалою</a:t>
            </a:r>
            <a:r>
              <a:rPr lang="ru-RU" dirty="0" smtClean="0"/>
              <a:t>, </a:t>
            </a:r>
            <a:r>
              <a:rPr lang="ru-RU" dirty="0" err="1" smtClean="0"/>
              <a:t>ретикулярними</a:t>
            </a:r>
            <a:r>
              <a:rPr lang="ru-RU" dirty="0" smtClean="0"/>
              <a:t> ядрами таламуса (</a:t>
            </a:r>
            <a:r>
              <a:rPr lang="en-US" dirty="0" smtClean="0"/>
              <a:t>TRN)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орбітофронтальною</a:t>
            </a:r>
            <a:r>
              <a:rPr lang="ru-RU" dirty="0" smtClean="0"/>
              <a:t> корою (</a:t>
            </a:r>
            <a:r>
              <a:rPr lang="en-US" dirty="0" err="1" smtClean="0"/>
              <a:t>pOFC</a:t>
            </a:r>
            <a:r>
              <a:rPr lang="en-US" dirty="0" smtClean="0"/>
              <a:t>), </a:t>
            </a:r>
            <a:r>
              <a:rPr lang="ru-RU" dirty="0" smtClean="0"/>
              <a:t>яка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доцільність</a:t>
            </a:r>
            <a:r>
              <a:rPr lang="ru-RU" dirty="0" smtClean="0"/>
              <a:t> тих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емоцій</a:t>
            </a:r>
            <a:r>
              <a:rPr lang="ru-RU" dirty="0" smtClean="0"/>
              <a:t> (рисунок </a:t>
            </a:r>
            <a:r>
              <a:rPr lang="ru-RU" dirty="0" err="1" smtClean="0"/>
              <a:t>авторів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) 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873135"/>
            <a:ext cx="4032448" cy="323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92480" cy="6858000"/>
          </a:xfrm>
        </p:spPr>
        <p:txBody>
          <a:bodyPr>
            <a:normAutofit/>
          </a:bodyPr>
          <a:lstStyle/>
          <a:p>
            <a:r>
              <a:rPr lang="ru-RU" dirty="0" err="1" smtClean="0"/>
              <a:t>Встановлено</a:t>
            </a:r>
            <a:r>
              <a:rPr lang="ru-RU" dirty="0" smtClean="0"/>
              <a:t>, що </a:t>
            </a:r>
            <a:r>
              <a:rPr lang="ru-RU" dirty="0" err="1" smtClean="0"/>
              <a:t>аксони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 </a:t>
            </a:r>
            <a:r>
              <a:rPr lang="ru-RU" dirty="0" err="1" smtClean="0"/>
              <a:t>виходять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амігдали</a:t>
            </a:r>
            <a:r>
              <a:rPr lang="ru-RU" dirty="0" smtClean="0"/>
              <a:t> (</a:t>
            </a:r>
            <a:r>
              <a:rPr lang="ru-RU" dirty="0" err="1" smtClean="0"/>
              <a:t>мигдалевидне</a:t>
            </a:r>
            <a:r>
              <a:rPr lang="ru-RU" dirty="0" smtClean="0"/>
              <a:t> </a:t>
            </a:r>
            <a:r>
              <a:rPr lang="ru-RU" dirty="0" err="1" smtClean="0"/>
              <a:t>тіло</a:t>
            </a:r>
            <a:r>
              <a:rPr lang="ru-RU" dirty="0" smtClean="0"/>
              <a:t>), </a:t>
            </a:r>
            <a:r>
              <a:rPr lang="ru-RU" dirty="0" err="1" smtClean="0"/>
              <a:t>зосереджуються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ретикулярних</a:t>
            </a:r>
            <a:r>
              <a:rPr lang="ru-RU" dirty="0" smtClean="0"/>
              <a:t> ядрах таламуса,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займається</a:t>
            </a:r>
            <a:r>
              <a:rPr lang="ru-RU" dirty="0" smtClean="0"/>
              <a:t> </a:t>
            </a:r>
            <a:r>
              <a:rPr lang="ru-RU" dirty="0" err="1" smtClean="0"/>
              <a:t>первинною</a:t>
            </a:r>
            <a:r>
              <a:rPr lang="ru-RU" dirty="0" smtClean="0"/>
              <a:t> </a:t>
            </a:r>
            <a:r>
              <a:rPr lang="ru-RU" dirty="0" err="1" smtClean="0"/>
              <a:t>обробкою</a:t>
            </a:r>
            <a:r>
              <a:rPr lang="ru-RU" dirty="0" smtClean="0"/>
              <a:t> </a:t>
            </a:r>
            <a:r>
              <a:rPr lang="ru-RU" dirty="0" err="1" smtClean="0"/>
              <a:t>сигналів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 </a:t>
            </a:r>
            <a:r>
              <a:rPr lang="ru-RU" dirty="0" err="1" smtClean="0"/>
              <a:t>чуття</a:t>
            </a:r>
            <a:r>
              <a:rPr lang="ru-RU" dirty="0" smtClean="0"/>
              <a:t>. </a:t>
            </a:r>
            <a:r>
              <a:rPr lang="ru-RU" dirty="0" err="1" smtClean="0"/>
              <a:t>Тобто</a:t>
            </a:r>
            <a:r>
              <a:rPr lang="ru-RU" dirty="0" smtClean="0"/>
              <a:t>, </a:t>
            </a:r>
            <a:r>
              <a:rPr lang="ru-RU" dirty="0" err="1" smtClean="0"/>
              <a:t>від</a:t>
            </a:r>
            <a:r>
              <a:rPr lang="ru-RU" dirty="0" smtClean="0"/>
              <a:t> таламуса </a:t>
            </a:r>
            <a:r>
              <a:rPr lang="ru-RU" dirty="0" err="1" smtClean="0"/>
              <a:t>залежить</a:t>
            </a:r>
            <a:r>
              <a:rPr lang="ru-RU" dirty="0" smtClean="0"/>
              <a:t>, </a:t>
            </a:r>
            <a:r>
              <a:rPr lang="ru-RU" dirty="0" err="1" smtClean="0"/>
              <a:t>якому</a:t>
            </a:r>
            <a:r>
              <a:rPr lang="ru-RU" dirty="0" smtClean="0"/>
              <a:t> сигналу </a:t>
            </a:r>
            <a:r>
              <a:rPr lang="ru-RU" dirty="0" err="1" smtClean="0"/>
              <a:t>віддати</a:t>
            </a:r>
            <a:r>
              <a:rPr lang="ru-RU" dirty="0" smtClean="0"/>
              <a:t> </a:t>
            </a:r>
            <a:r>
              <a:rPr lang="ru-RU" dirty="0" err="1" smtClean="0"/>
              <a:t>перевагу</a:t>
            </a:r>
            <a:r>
              <a:rPr lang="ru-RU" dirty="0" smtClean="0"/>
              <a:t>, </a:t>
            </a:r>
            <a:r>
              <a:rPr lang="ru-RU" dirty="0" err="1" smtClean="0"/>
              <a:t>куди</a:t>
            </a:r>
            <a:r>
              <a:rPr lang="ru-RU" dirty="0" smtClean="0"/>
              <a:t> </a:t>
            </a:r>
            <a:r>
              <a:rPr lang="ru-RU" dirty="0" err="1" smtClean="0"/>
              <a:t>дивитися</a:t>
            </a:r>
            <a:r>
              <a:rPr lang="ru-RU" dirty="0" smtClean="0"/>
              <a:t> та що </a:t>
            </a:r>
            <a:r>
              <a:rPr lang="ru-RU" dirty="0" err="1" smtClean="0"/>
              <a:t>слухати</a:t>
            </a:r>
            <a:r>
              <a:rPr lang="ru-RU" dirty="0" smtClean="0"/>
              <a:t>. За словами </a:t>
            </a:r>
            <a:r>
              <a:rPr lang="ru-RU" dirty="0" err="1" smtClean="0"/>
              <a:t>учених</a:t>
            </a:r>
            <a:r>
              <a:rPr lang="ru-RU" dirty="0" smtClean="0"/>
              <a:t>, </a:t>
            </a:r>
            <a:r>
              <a:rPr lang="ru-RU" dirty="0" err="1" smtClean="0"/>
              <a:t>аксони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амігдали</a:t>
            </a:r>
            <a:r>
              <a:rPr lang="ru-RU" dirty="0" smtClean="0"/>
              <a:t>  </a:t>
            </a:r>
            <a:r>
              <a:rPr lang="ru-RU" dirty="0" smtClean="0"/>
              <a:t>до таламуса  </a:t>
            </a:r>
            <a:r>
              <a:rPr lang="ru-RU" dirty="0" err="1" smtClean="0"/>
              <a:t>відіграють</a:t>
            </a:r>
            <a:r>
              <a:rPr lang="ru-RU" dirty="0" smtClean="0"/>
              <a:t> роль «</a:t>
            </a:r>
            <a:r>
              <a:rPr lang="ru-RU" dirty="0" err="1" smtClean="0"/>
              <a:t>виділеної</a:t>
            </a:r>
            <a:r>
              <a:rPr lang="ru-RU" dirty="0" smtClean="0"/>
              <a:t> </a:t>
            </a:r>
            <a:r>
              <a:rPr lang="ru-RU" dirty="0" err="1" smtClean="0"/>
              <a:t>лінії</a:t>
            </a:r>
            <a:r>
              <a:rPr lang="ru-RU" dirty="0" smtClean="0"/>
              <a:t>»: сигнал, </a:t>
            </a:r>
            <a:r>
              <a:rPr lang="ru-RU" dirty="0" err="1" smtClean="0"/>
              <a:t>який</a:t>
            </a:r>
            <a:r>
              <a:rPr lang="ru-RU" dirty="0" smtClean="0"/>
              <a:t> вони </a:t>
            </a:r>
            <a:r>
              <a:rPr lang="ru-RU" dirty="0" err="1" smtClean="0"/>
              <a:t>проводять</a:t>
            </a:r>
            <a:r>
              <a:rPr lang="ru-RU" dirty="0" smtClean="0"/>
              <a:t>, </a:t>
            </a:r>
            <a:r>
              <a:rPr lang="ru-RU" dirty="0" err="1" smtClean="0"/>
              <a:t>надзвичайно</a:t>
            </a:r>
            <a:r>
              <a:rPr lang="ru-RU" dirty="0" smtClean="0"/>
              <a:t> </a:t>
            </a:r>
            <a:r>
              <a:rPr lang="ru-RU" dirty="0" err="1" smtClean="0"/>
              <a:t>потужний</a:t>
            </a:r>
            <a:r>
              <a:rPr lang="ru-RU" dirty="0" smtClean="0"/>
              <a:t>, 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пригнічує</a:t>
            </a:r>
            <a:r>
              <a:rPr lang="ru-RU" dirty="0" smtClean="0"/>
              <a:t> 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імпульси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могли б </a:t>
            </a:r>
            <a:r>
              <a:rPr lang="ru-RU" dirty="0" err="1" smtClean="0"/>
              <a:t>зашкодити</a:t>
            </a:r>
            <a:r>
              <a:rPr lang="ru-RU" dirty="0" smtClean="0"/>
              <a:t> </a:t>
            </a:r>
            <a:r>
              <a:rPr lang="ru-RU" dirty="0" err="1" smtClean="0"/>
              <a:t>проведенню</a:t>
            </a:r>
            <a:r>
              <a:rPr lang="ru-RU" dirty="0" smtClean="0"/>
              <a:t> таламусом </a:t>
            </a:r>
            <a:r>
              <a:rPr lang="ru-RU" dirty="0" err="1" smtClean="0"/>
              <a:t>інформації</a:t>
            </a:r>
            <a:r>
              <a:rPr lang="ru-RU" dirty="0" smtClean="0"/>
              <a:t> по </a:t>
            </a:r>
            <a:r>
              <a:rPr lang="ru-RU" dirty="0" err="1" smtClean="0"/>
              <a:t>емоціях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Коли </a:t>
            </a:r>
            <a:r>
              <a:rPr lang="ru-RU" dirty="0" err="1" smtClean="0"/>
              <a:t>загрожує</a:t>
            </a:r>
            <a:r>
              <a:rPr lang="ru-RU" dirty="0" smtClean="0"/>
              <a:t> </a:t>
            </a:r>
            <a:r>
              <a:rPr lang="ru-RU" dirty="0" err="1" smtClean="0"/>
              <a:t>небезпека</a:t>
            </a:r>
            <a:r>
              <a:rPr lang="ru-RU" dirty="0" smtClean="0"/>
              <a:t>  </a:t>
            </a:r>
            <a:r>
              <a:rPr lang="ru-RU" dirty="0" err="1" smtClean="0"/>
              <a:t>такий</a:t>
            </a:r>
            <a:r>
              <a:rPr lang="ru-RU" dirty="0" smtClean="0"/>
              <a:t> </a:t>
            </a:r>
            <a:r>
              <a:rPr lang="ru-RU" dirty="0" err="1" smtClean="0"/>
              <a:t>потужний</a:t>
            </a:r>
            <a:r>
              <a:rPr lang="ru-RU" dirty="0" smtClean="0"/>
              <a:t> канал </a:t>
            </a:r>
            <a:r>
              <a:rPr lang="ru-RU" dirty="0" err="1" smtClean="0"/>
              <a:t>зв’язку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важливий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в </a:t>
            </a:r>
            <a:r>
              <a:rPr lang="ru-RU" dirty="0" err="1" smtClean="0"/>
              <a:t>полі</a:t>
            </a:r>
            <a:r>
              <a:rPr lang="ru-RU" dirty="0" smtClean="0"/>
              <a:t> </a:t>
            </a:r>
            <a:r>
              <a:rPr lang="ru-RU" dirty="0" err="1" smtClean="0"/>
              <a:t>зору</a:t>
            </a:r>
            <a:r>
              <a:rPr lang="ru-RU" dirty="0" smtClean="0"/>
              <a:t> </a:t>
            </a:r>
            <a:r>
              <a:rPr lang="ru-RU" dirty="0" err="1" smtClean="0"/>
              <a:t>потрапляє</a:t>
            </a:r>
            <a:r>
              <a:rPr lang="ru-RU" dirty="0" smtClean="0"/>
              <a:t> велика </a:t>
            </a:r>
            <a:r>
              <a:rPr lang="ru-RU" dirty="0" err="1" smtClean="0"/>
              <a:t>змія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хижак</a:t>
            </a:r>
            <a:r>
              <a:rPr lang="ru-RU" dirty="0" smtClean="0"/>
              <a:t>, </a:t>
            </a:r>
            <a:r>
              <a:rPr lang="ru-RU" dirty="0" err="1" smtClean="0"/>
              <a:t>імпульс</a:t>
            </a:r>
            <a:r>
              <a:rPr lang="ru-RU" dirty="0" smtClean="0"/>
              <a:t> </a:t>
            </a:r>
            <a:r>
              <a:rPr lang="ru-RU" dirty="0" smtClean="0"/>
              <a:t>страху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мигдалеподібного</a:t>
            </a:r>
            <a:r>
              <a:rPr lang="ru-RU" dirty="0" smtClean="0"/>
              <a:t> </a:t>
            </a:r>
            <a:r>
              <a:rPr lang="ru-RU" dirty="0" err="1" smtClean="0"/>
              <a:t>тіла</a:t>
            </a:r>
            <a:r>
              <a:rPr lang="ru-RU" dirty="0" smtClean="0"/>
              <a:t> повинен </a:t>
            </a:r>
            <a:r>
              <a:rPr lang="ru-RU" dirty="0" err="1" smtClean="0"/>
              <a:t>пригнітити</a:t>
            </a:r>
            <a:r>
              <a:rPr lang="ru-RU" dirty="0" smtClean="0"/>
              <a:t> 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увага</a:t>
            </a:r>
            <a:r>
              <a:rPr lang="ru-RU" dirty="0" smtClean="0"/>
              <a:t> </a:t>
            </a:r>
            <a:r>
              <a:rPr lang="ru-RU" dirty="0" err="1" smtClean="0"/>
              <a:t>сконцентрувалася</a:t>
            </a:r>
            <a:r>
              <a:rPr lang="ru-RU" dirty="0" smtClean="0"/>
              <a:t> </a:t>
            </a:r>
            <a:r>
              <a:rPr lang="ru-RU" dirty="0" smtClean="0"/>
              <a:t>на </a:t>
            </a:r>
            <a:r>
              <a:rPr lang="ru-RU" dirty="0" err="1" smtClean="0"/>
              <a:t>загрозі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92480" cy="6858000"/>
          </a:xfrm>
        </p:spPr>
        <p:txBody>
          <a:bodyPr>
            <a:normAutofit/>
          </a:bodyPr>
          <a:lstStyle/>
          <a:p>
            <a:r>
              <a:rPr lang="ru-RU" dirty="0" err="1" smtClean="0"/>
              <a:t>Отримані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</a:t>
            </a:r>
            <a:r>
              <a:rPr lang="ru-RU" dirty="0" err="1" smtClean="0"/>
              <a:t>допоможуть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особливості</a:t>
            </a:r>
            <a:r>
              <a:rPr lang="ru-RU" dirty="0" smtClean="0"/>
              <a:t>  </a:t>
            </a:r>
            <a:r>
              <a:rPr lang="ru-RU" dirty="0" err="1" smtClean="0"/>
              <a:t>психічних</a:t>
            </a:r>
            <a:r>
              <a:rPr lang="ru-RU" dirty="0" smtClean="0"/>
              <a:t> </a:t>
            </a:r>
            <a:r>
              <a:rPr lang="ru-RU" dirty="0" err="1" smtClean="0"/>
              <a:t>розладів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підвищена</a:t>
            </a:r>
            <a:r>
              <a:rPr lang="ru-RU" dirty="0" smtClean="0"/>
              <a:t> </a:t>
            </a:r>
            <a:r>
              <a:rPr lang="ru-RU" dirty="0" err="1" smtClean="0"/>
              <a:t>тривожність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пов’язана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надмірною</a:t>
            </a:r>
            <a:r>
              <a:rPr lang="ru-RU" dirty="0" smtClean="0"/>
              <a:t> </a:t>
            </a:r>
            <a:r>
              <a:rPr lang="ru-RU" dirty="0" err="1" smtClean="0"/>
              <a:t>активацією</a:t>
            </a:r>
            <a:r>
              <a:rPr lang="ru-RU" dirty="0" smtClean="0"/>
              <a:t> шляху 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амігдалою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таламусом, коли </a:t>
            </a:r>
            <a:r>
              <a:rPr lang="ru-RU" dirty="0" smtClean="0"/>
              <a:t>абсолютно </a:t>
            </a:r>
            <a:r>
              <a:rPr lang="ru-RU" dirty="0" smtClean="0"/>
              <a:t>все, що </a:t>
            </a:r>
            <a:r>
              <a:rPr lang="ru-RU" dirty="0" err="1" smtClean="0"/>
              <a:t>відбувається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, </a:t>
            </a:r>
            <a:r>
              <a:rPr lang="ru-RU" dirty="0" err="1" smtClean="0"/>
              <a:t>сприймається</a:t>
            </a:r>
            <a:r>
              <a:rPr lang="ru-RU" dirty="0" smtClean="0"/>
              <a:t> як </a:t>
            </a:r>
            <a:r>
              <a:rPr lang="ru-RU" dirty="0" err="1" smtClean="0"/>
              <a:t>потенційна</a:t>
            </a:r>
            <a:r>
              <a:rPr lang="ru-RU" dirty="0" smtClean="0"/>
              <a:t> </a:t>
            </a:r>
            <a:r>
              <a:rPr lang="ru-RU" dirty="0" err="1" smtClean="0"/>
              <a:t>небезпека</a:t>
            </a:r>
            <a:r>
              <a:rPr lang="ru-RU" dirty="0" smtClean="0"/>
              <a:t>. І </a:t>
            </a:r>
            <a:r>
              <a:rPr lang="ru-RU" dirty="0" err="1" smtClean="0"/>
              <a:t>навпаки</a:t>
            </a:r>
            <a:r>
              <a:rPr lang="ru-RU" dirty="0" smtClean="0"/>
              <a:t>, при </a:t>
            </a:r>
            <a:r>
              <a:rPr lang="ru-RU" dirty="0" err="1" smtClean="0"/>
              <a:t>депресивному</a:t>
            </a:r>
            <a:r>
              <a:rPr lang="ru-RU" dirty="0" smtClean="0"/>
              <a:t> </a:t>
            </a:r>
            <a:r>
              <a:rPr lang="ru-RU" dirty="0" err="1" smtClean="0"/>
              <a:t>стані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зв’язок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ослаблений так, що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smtClean="0"/>
              <a:t>буквально </a:t>
            </a:r>
            <a:r>
              <a:rPr lang="ru-RU" dirty="0" err="1" smtClean="0"/>
              <a:t>перестає</a:t>
            </a:r>
            <a:r>
              <a:rPr lang="ru-RU" dirty="0" smtClean="0"/>
              <a:t> </a:t>
            </a:r>
            <a:r>
              <a:rPr lang="ru-RU" dirty="0" err="1" smtClean="0"/>
              <a:t>помічати</a:t>
            </a:r>
            <a:r>
              <a:rPr lang="ru-RU" dirty="0" smtClean="0"/>
              <a:t> </a:t>
            </a:r>
            <a:r>
              <a:rPr lang="ru-RU" dirty="0" err="1" smtClean="0"/>
              <a:t>що-небудь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У  </a:t>
            </a:r>
            <a:r>
              <a:rPr lang="ru-RU" dirty="0" err="1" smtClean="0"/>
              <a:t>результаті</a:t>
            </a:r>
            <a:r>
              <a:rPr lang="ru-RU" dirty="0" smtClean="0"/>
              <a:t> ми </a:t>
            </a:r>
            <a:r>
              <a:rPr lang="ru-RU" dirty="0" err="1" smtClean="0"/>
              <a:t>можемо</a:t>
            </a:r>
            <a:r>
              <a:rPr lang="ru-RU" dirty="0" smtClean="0"/>
              <a:t>  </a:t>
            </a:r>
            <a:r>
              <a:rPr lang="ru-RU" dirty="0" err="1" smtClean="0"/>
              <a:t>зазначити</a:t>
            </a:r>
            <a:r>
              <a:rPr lang="ru-RU" dirty="0" smtClean="0"/>
              <a:t>, що </a:t>
            </a:r>
            <a:r>
              <a:rPr lang="ru-RU" dirty="0" err="1" smtClean="0"/>
              <a:t>будь-який</a:t>
            </a:r>
            <a:r>
              <a:rPr lang="ru-RU" dirty="0" smtClean="0"/>
              <a:t> </a:t>
            </a:r>
            <a:r>
              <a:rPr lang="ru-RU" dirty="0" err="1" smtClean="0"/>
              <a:t>психічний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, стан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властивість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специфічно</a:t>
            </a:r>
            <a:r>
              <a:rPr lang="ru-RU" dirty="0" smtClean="0"/>
              <a:t> </a:t>
            </a:r>
            <a:r>
              <a:rPr lang="ru-RU" dirty="0" err="1" smtClean="0"/>
              <a:t>пов’язані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роботою</a:t>
            </a:r>
            <a:r>
              <a:rPr lang="ru-RU" dirty="0" smtClean="0"/>
              <a:t> </a:t>
            </a:r>
            <a:r>
              <a:rPr lang="ru-RU" dirty="0" err="1" smtClean="0"/>
              <a:t>мозку</a:t>
            </a:r>
            <a:r>
              <a:rPr lang="ru-RU" dirty="0" smtClean="0"/>
              <a:t> та  </a:t>
            </a:r>
            <a:r>
              <a:rPr lang="ru-RU" dirty="0" err="1" smtClean="0"/>
              <a:t>усієї</a:t>
            </a:r>
            <a:r>
              <a:rPr lang="ru-RU" dirty="0" smtClean="0"/>
              <a:t> </a:t>
            </a:r>
            <a:r>
              <a:rPr lang="ru-RU" dirty="0" err="1" smtClean="0"/>
              <a:t>центральної</a:t>
            </a:r>
            <a:r>
              <a:rPr lang="ru-RU" dirty="0" smtClean="0"/>
              <a:t> </a:t>
            </a:r>
            <a:r>
              <a:rPr lang="ru-RU" dirty="0" err="1" smtClean="0"/>
              <a:t>нервової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. </a:t>
            </a:r>
            <a:r>
              <a:rPr lang="ru-RU" dirty="0" err="1" smtClean="0"/>
              <a:t>Незважаючи</a:t>
            </a:r>
            <a:r>
              <a:rPr lang="ru-RU" dirty="0" smtClean="0"/>
              <a:t> на те, що до </a:t>
            </a:r>
            <a:r>
              <a:rPr lang="ru-RU" dirty="0" err="1" smtClean="0"/>
              <a:t>теперішнього</a:t>
            </a:r>
            <a:r>
              <a:rPr lang="ru-RU" dirty="0" smtClean="0"/>
              <a:t> часу нам не </a:t>
            </a:r>
            <a:r>
              <a:rPr lang="ru-RU" dirty="0" smtClean="0"/>
              <a:t>так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відомо</a:t>
            </a:r>
            <a:r>
              <a:rPr lang="ru-RU" dirty="0" smtClean="0"/>
              <a:t> про характер </a:t>
            </a:r>
            <a:r>
              <a:rPr lang="ru-RU" dirty="0" err="1" smtClean="0"/>
              <a:t>зв’язків</a:t>
            </a:r>
            <a:r>
              <a:rPr lang="ru-RU" dirty="0" smtClean="0"/>
              <a:t>, що </a:t>
            </a:r>
            <a:r>
              <a:rPr lang="ru-RU" dirty="0" err="1" smtClean="0"/>
              <a:t>існують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психічними</a:t>
            </a:r>
            <a:r>
              <a:rPr lang="ru-RU" dirty="0" smtClean="0"/>
              <a:t> </a:t>
            </a:r>
            <a:r>
              <a:rPr lang="ru-RU" dirty="0" err="1" smtClean="0"/>
              <a:t>явищами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роботою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ділянок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структур </a:t>
            </a:r>
            <a:r>
              <a:rPr lang="ru-RU" dirty="0" err="1" smtClean="0"/>
              <a:t>мозку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все таки, </a:t>
            </a:r>
            <a:r>
              <a:rPr lang="ru-RU" dirty="0" err="1" smtClean="0"/>
              <a:t>деяка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r>
              <a:rPr lang="ru-RU" dirty="0" smtClean="0"/>
              <a:t> про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існує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467600" cy="504056"/>
          </a:xfrm>
        </p:spPr>
        <p:txBody>
          <a:bodyPr>
            <a:normAutofit fontScale="90000"/>
          </a:bodyPr>
          <a:lstStyle/>
          <a:p>
            <a:r>
              <a:rPr lang="ru-RU" b="1" cap="none" dirty="0" smtClean="0">
                <a:latin typeface="+mn-lt"/>
              </a:rPr>
              <a:t>1. </a:t>
            </a:r>
            <a:r>
              <a:rPr lang="ru-RU" b="1" cap="none" dirty="0" err="1" smtClean="0">
                <a:latin typeface="+mn-lt"/>
              </a:rPr>
              <a:t>Поняття</a:t>
            </a:r>
            <a:r>
              <a:rPr lang="ru-RU" b="1" cap="none" dirty="0" smtClean="0">
                <a:latin typeface="+mn-lt"/>
              </a:rPr>
              <a:t> та </a:t>
            </a:r>
            <a:r>
              <a:rPr lang="ru-RU" b="1" cap="none" dirty="0" err="1" smtClean="0">
                <a:latin typeface="+mn-lt"/>
              </a:rPr>
              <a:t>функції</a:t>
            </a:r>
            <a:r>
              <a:rPr lang="ru-RU" b="1" cap="none" dirty="0" smtClean="0">
                <a:latin typeface="+mn-lt"/>
              </a:rPr>
              <a:t> </a:t>
            </a:r>
            <a:r>
              <a:rPr lang="ru-RU" b="1" cap="none" dirty="0" err="1" smtClean="0">
                <a:latin typeface="+mn-lt"/>
              </a:rPr>
              <a:t>уваги</a:t>
            </a:r>
            <a:r>
              <a:rPr lang="ru-RU" b="1" cap="none" dirty="0" smtClean="0">
                <a:latin typeface="+mn-lt"/>
              </a:rPr>
              <a:t>. </a:t>
            </a:r>
            <a:endParaRPr lang="ru-RU" b="1" cap="none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764704"/>
            <a:ext cx="8712968" cy="6093296"/>
          </a:xfrm>
        </p:spPr>
        <p:txBody>
          <a:bodyPr>
            <a:normAutofit fontScale="92500" lnSpcReduction="10000"/>
          </a:bodyPr>
          <a:lstStyle/>
          <a:p>
            <a:pPr indent="274320">
              <a:lnSpc>
                <a:spcPct val="150000"/>
              </a:lnSpc>
              <a:spcBef>
                <a:spcPts val="0"/>
              </a:spcBef>
            </a:pPr>
            <a:r>
              <a:rPr lang="ru-RU" dirty="0" err="1" smtClean="0"/>
              <a:t>Увага</a:t>
            </a:r>
            <a:r>
              <a:rPr lang="ru-RU" dirty="0" smtClean="0"/>
              <a:t> – </a:t>
            </a:r>
            <a:r>
              <a:rPr lang="ru-RU" dirty="0" err="1" smtClean="0"/>
              <a:t>вибіркова</a:t>
            </a:r>
            <a:r>
              <a:rPr lang="ru-RU" dirty="0" smtClean="0"/>
              <a:t>  </a:t>
            </a:r>
            <a:r>
              <a:rPr lang="ru-RU" dirty="0" err="1" smtClean="0"/>
              <a:t>спрямованість</a:t>
            </a:r>
            <a:r>
              <a:rPr lang="ru-RU" dirty="0" smtClean="0"/>
              <a:t> </a:t>
            </a:r>
            <a:r>
              <a:rPr lang="ru-RU" dirty="0" err="1" smtClean="0"/>
              <a:t>сприйняття</a:t>
            </a:r>
            <a:r>
              <a:rPr lang="ru-RU" dirty="0" smtClean="0"/>
              <a:t> на той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інший</a:t>
            </a:r>
            <a:r>
              <a:rPr lang="ru-RU" dirty="0" smtClean="0"/>
              <a:t> </a:t>
            </a:r>
            <a:r>
              <a:rPr lang="ru-RU" dirty="0" err="1" smtClean="0"/>
              <a:t>об’єкт</a:t>
            </a:r>
            <a:r>
              <a:rPr lang="ru-RU" dirty="0" smtClean="0"/>
              <a:t>. </a:t>
            </a:r>
          </a:p>
          <a:p>
            <a:pPr indent="274320">
              <a:lnSpc>
                <a:spcPct val="150000"/>
              </a:lnSpc>
              <a:spcBef>
                <a:spcPts val="0"/>
              </a:spcBef>
            </a:pP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одне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численних</a:t>
            </a:r>
            <a:r>
              <a:rPr lang="ru-RU" dirty="0" smtClean="0"/>
              <a:t> </a:t>
            </a:r>
            <a:r>
              <a:rPr lang="ru-RU" dirty="0" err="1" smtClean="0"/>
              <a:t>визначень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. </a:t>
            </a:r>
            <a:r>
              <a:rPr lang="ru-RU" dirty="0" err="1" smtClean="0"/>
              <a:t>Увага</a:t>
            </a:r>
            <a:r>
              <a:rPr lang="ru-RU" dirty="0" smtClean="0"/>
              <a:t> не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самостійним</a:t>
            </a:r>
            <a:r>
              <a:rPr lang="ru-RU" dirty="0" smtClean="0"/>
              <a:t> </a:t>
            </a:r>
            <a:r>
              <a:rPr lang="ru-RU" dirty="0" err="1" smtClean="0"/>
              <a:t>пізнавальним</a:t>
            </a:r>
            <a:r>
              <a:rPr lang="ru-RU" dirty="0" smtClean="0"/>
              <a:t> </a:t>
            </a:r>
            <a:r>
              <a:rPr lang="ru-RU" dirty="0" err="1" smtClean="0"/>
              <a:t>процесом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вона сама по </a:t>
            </a:r>
            <a:r>
              <a:rPr lang="ru-RU" dirty="0" err="1" smtClean="0"/>
              <a:t>собі</a:t>
            </a:r>
            <a:r>
              <a:rPr lang="ru-RU" dirty="0" smtClean="0"/>
              <a:t> </a:t>
            </a:r>
            <a:r>
              <a:rPr lang="ru-RU" dirty="0" err="1" smtClean="0"/>
              <a:t>нічого</a:t>
            </a:r>
            <a:r>
              <a:rPr lang="ru-RU" dirty="0" smtClean="0"/>
              <a:t> не </a:t>
            </a:r>
            <a:r>
              <a:rPr lang="ru-RU" dirty="0" err="1" smtClean="0"/>
              <a:t>відбиває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як </a:t>
            </a:r>
            <a:r>
              <a:rPr lang="ru-RU" dirty="0" err="1" smtClean="0"/>
              <a:t>окремо</a:t>
            </a:r>
            <a:r>
              <a:rPr lang="ru-RU" dirty="0" smtClean="0"/>
              <a:t> </a:t>
            </a:r>
            <a:r>
              <a:rPr lang="ru-RU" dirty="0" err="1" smtClean="0"/>
              <a:t>взяте</a:t>
            </a:r>
            <a:r>
              <a:rPr lang="ru-RU" dirty="0" smtClean="0"/>
              <a:t> </a:t>
            </a:r>
            <a:r>
              <a:rPr lang="ru-RU" dirty="0" err="1" smtClean="0"/>
              <a:t>психічне</a:t>
            </a:r>
            <a:r>
              <a:rPr lang="ru-RU" dirty="0" smtClean="0"/>
              <a:t> </a:t>
            </a:r>
            <a:r>
              <a:rPr lang="ru-RU" dirty="0" err="1" smtClean="0"/>
              <a:t>явище</a:t>
            </a:r>
            <a:r>
              <a:rPr lang="ru-RU" dirty="0" smtClean="0"/>
              <a:t> </a:t>
            </a:r>
            <a:r>
              <a:rPr lang="ru-RU" dirty="0" smtClean="0"/>
              <a:t>не </a:t>
            </a:r>
            <a:r>
              <a:rPr lang="ru-RU" dirty="0" err="1" smtClean="0"/>
              <a:t>існує</a:t>
            </a:r>
            <a:r>
              <a:rPr lang="ru-RU" dirty="0" smtClean="0"/>
              <a:t>. У  той же час </a:t>
            </a:r>
            <a:r>
              <a:rPr lang="ru-RU" dirty="0" err="1" smtClean="0"/>
              <a:t>увага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одним 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найважливіших</a:t>
            </a:r>
            <a:r>
              <a:rPr lang="ru-RU" dirty="0" smtClean="0"/>
              <a:t> </a:t>
            </a:r>
            <a:r>
              <a:rPr lang="ru-RU" dirty="0" err="1" smtClean="0"/>
              <a:t>компонентів</a:t>
            </a:r>
            <a:r>
              <a:rPr lang="ru-RU" dirty="0" smtClean="0"/>
              <a:t> </a:t>
            </a:r>
            <a:r>
              <a:rPr lang="ru-RU" dirty="0" err="1" smtClean="0"/>
              <a:t>пізнавальної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вона, </a:t>
            </a:r>
            <a:r>
              <a:rPr lang="ru-RU" dirty="0" err="1" smtClean="0"/>
              <a:t>виникаючи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пізнавальних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, </a:t>
            </a:r>
            <a:r>
              <a:rPr lang="ru-RU" dirty="0" err="1" smtClean="0"/>
              <a:t>організовує</a:t>
            </a:r>
            <a:r>
              <a:rPr lang="ru-RU" dirty="0" smtClean="0"/>
              <a:t> та  </a:t>
            </a:r>
            <a:r>
              <a:rPr lang="ru-RU" dirty="0" err="1" smtClean="0"/>
              <a:t>регулює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функціонування</a:t>
            </a:r>
            <a:r>
              <a:rPr lang="ru-RU" dirty="0" smtClean="0"/>
              <a:t>.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пізнавальна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свідомо</a:t>
            </a:r>
            <a:r>
              <a:rPr lang="ru-RU" dirty="0" smtClean="0"/>
              <a:t>, то </a:t>
            </a:r>
            <a:r>
              <a:rPr lang="ru-RU" dirty="0" err="1" smtClean="0"/>
              <a:t>увага</a:t>
            </a:r>
            <a:r>
              <a:rPr lang="ru-RU" dirty="0" smtClean="0"/>
              <a:t> </a:t>
            </a:r>
            <a:r>
              <a:rPr lang="ru-RU" dirty="0" err="1" smtClean="0"/>
              <a:t>виконує</a:t>
            </a:r>
            <a:r>
              <a:rPr lang="ru-RU" dirty="0" smtClean="0"/>
              <a:t> одну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функцій</a:t>
            </a:r>
            <a:r>
              <a:rPr lang="ru-RU" dirty="0" smtClean="0"/>
              <a:t> </a:t>
            </a:r>
            <a:r>
              <a:rPr lang="ru-RU" dirty="0" err="1" smtClean="0"/>
              <a:t>свідомості</a:t>
            </a:r>
            <a:r>
              <a:rPr lang="ru-RU" dirty="0" smtClean="0"/>
              <a:t>. </a:t>
            </a:r>
          </a:p>
          <a:p>
            <a:pPr indent="274320">
              <a:lnSpc>
                <a:spcPct val="150000"/>
              </a:lnSpc>
              <a:spcBef>
                <a:spcPts val="0"/>
              </a:spcBef>
            </a:pPr>
            <a:r>
              <a:rPr lang="ru-RU" dirty="0" err="1" smtClean="0"/>
              <a:t>Звідси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вивести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повне</a:t>
            </a:r>
            <a:r>
              <a:rPr lang="ru-RU" dirty="0" smtClean="0"/>
              <a:t>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стосується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88640"/>
            <a:ext cx="8820472" cy="6669360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ru-RU" b="1" i="1" dirty="0" err="1" smtClean="0"/>
              <a:t>Увага</a:t>
            </a:r>
            <a:r>
              <a:rPr lang="ru-RU" dirty="0" smtClean="0"/>
              <a:t>  – 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особливий</a:t>
            </a:r>
            <a:r>
              <a:rPr lang="ru-RU" dirty="0" smtClean="0"/>
              <a:t> стан </a:t>
            </a:r>
            <a:r>
              <a:rPr lang="ru-RU" dirty="0" err="1" smtClean="0"/>
              <a:t>свідомості</a:t>
            </a:r>
            <a:r>
              <a:rPr lang="ru-RU" dirty="0" smtClean="0"/>
              <a:t>,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якому</a:t>
            </a:r>
            <a:r>
              <a:rPr lang="ru-RU" dirty="0" smtClean="0"/>
              <a:t>  </a:t>
            </a:r>
            <a:r>
              <a:rPr lang="ru-RU" dirty="0" err="1" smtClean="0"/>
              <a:t>суб’єкт</a:t>
            </a:r>
            <a:r>
              <a:rPr lang="ru-RU" dirty="0" smtClean="0"/>
              <a:t> </a:t>
            </a:r>
            <a:r>
              <a:rPr lang="ru-RU" dirty="0" err="1" smtClean="0"/>
              <a:t>направляє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зосереджує</a:t>
            </a:r>
            <a:r>
              <a:rPr lang="ru-RU" dirty="0" smtClean="0"/>
              <a:t>  </a:t>
            </a:r>
            <a:r>
              <a:rPr lang="ru-RU" dirty="0" err="1" smtClean="0"/>
              <a:t>пізнавальні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для </a:t>
            </a:r>
            <a:r>
              <a:rPr lang="ru-RU" dirty="0" err="1" smtClean="0"/>
              <a:t>більш</a:t>
            </a:r>
            <a:r>
              <a:rPr lang="ru-RU" dirty="0" smtClean="0"/>
              <a:t>  </a:t>
            </a:r>
            <a:r>
              <a:rPr lang="ru-RU" dirty="0" err="1" smtClean="0"/>
              <a:t>повного</a:t>
            </a:r>
            <a:r>
              <a:rPr lang="ru-RU" dirty="0" smtClean="0"/>
              <a:t> та  </a:t>
            </a:r>
            <a:r>
              <a:rPr lang="ru-RU" dirty="0" err="1" smtClean="0"/>
              <a:t>чіткого</a:t>
            </a:r>
            <a:r>
              <a:rPr lang="ru-RU" dirty="0" smtClean="0"/>
              <a:t> </a:t>
            </a:r>
            <a:r>
              <a:rPr lang="ru-RU" dirty="0" err="1" smtClean="0"/>
              <a:t>віддзеркалення</a:t>
            </a:r>
            <a:r>
              <a:rPr lang="ru-RU" dirty="0" smtClean="0"/>
              <a:t> </a:t>
            </a:r>
            <a:r>
              <a:rPr lang="ru-RU" dirty="0" err="1" smtClean="0"/>
              <a:t>дійсності</a:t>
            </a:r>
            <a:r>
              <a:rPr lang="ru-RU" dirty="0" smtClean="0"/>
              <a:t>. </a:t>
            </a:r>
            <a:r>
              <a:rPr lang="ru-RU" dirty="0" err="1" smtClean="0"/>
              <a:t>Увага</a:t>
            </a:r>
            <a:r>
              <a:rPr lang="ru-RU" dirty="0" smtClean="0"/>
              <a:t> </a:t>
            </a:r>
            <a:r>
              <a:rPr lang="ru-RU" dirty="0" err="1" smtClean="0"/>
              <a:t>пов’язана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усіма</a:t>
            </a:r>
            <a:r>
              <a:rPr lang="ru-RU" dirty="0" smtClean="0"/>
              <a:t> </a:t>
            </a:r>
            <a:r>
              <a:rPr lang="ru-RU" dirty="0" err="1" smtClean="0"/>
              <a:t>сенсорними</a:t>
            </a:r>
            <a:r>
              <a:rPr lang="ru-RU" dirty="0" smtClean="0"/>
              <a:t>  та  </a:t>
            </a:r>
            <a:r>
              <a:rPr lang="ru-RU" dirty="0" err="1" smtClean="0"/>
              <a:t>інтелектуальними</a:t>
            </a:r>
            <a:r>
              <a:rPr lang="ru-RU" dirty="0" smtClean="0"/>
              <a:t> </a:t>
            </a:r>
            <a:r>
              <a:rPr lang="ru-RU" dirty="0" err="1" smtClean="0"/>
              <a:t>процесами</a:t>
            </a:r>
            <a:r>
              <a:rPr lang="ru-RU" dirty="0" smtClean="0"/>
              <a:t>. </a:t>
            </a:r>
          </a:p>
          <a:p>
            <a:pPr>
              <a:lnSpc>
                <a:spcPct val="110000"/>
              </a:lnSpc>
            </a:pPr>
            <a:r>
              <a:rPr lang="ru-RU" dirty="0" err="1" smtClean="0"/>
              <a:t>Найпомітніше</a:t>
            </a:r>
            <a:r>
              <a:rPr lang="ru-RU" dirty="0" smtClean="0"/>
              <a:t>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зв’язок</a:t>
            </a:r>
            <a:r>
              <a:rPr lang="ru-RU" dirty="0" smtClean="0"/>
              <a:t> </a:t>
            </a:r>
            <a:r>
              <a:rPr lang="ru-RU" dirty="0" err="1" smtClean="0"/>
              <a:t>проявляється</a:t>
            </a:r>
            <a:r>
              <a:rPr lang="ru-RU" dirty="0" smtClean="0"/>
              <a:t> у </a:t>
            </a:r>
            <a:r>
              <a:rPr lang="ru-RU" dirty="0" err="1" smtClean="0"/>
              <a:t>відчуттях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сприйняттях</a:t>
            </a:r>
            <a:r>
              <a:rPr lang="ru-RU" dirty="0" smtClean="0"/>
              <a:t>. </a:t>
            </a:r>
          </a:p>
          <a:p>
            <a:pPr>
              <a:lnSpc>
                <a:spcPct val="110000"/>
              </a:lnSpc>
            </a:pPr>
            <a:r>
              <a:rPr lang="ru-RU" dirty="0" err="1" smtClean="0"/>
              <a:t>Іншими</a:t>
            </a:r>
            <a:r>
              <a:rPr lang="ru-RU" dirty="0" smtClean="0"/>
              <a:t> словами: </a:t>
            </a:r>
            <a:r>
              <a:rPr lang="ru-RU" dirty="0" err="1" smtClean="0"/>
              <a:t>увага</a:t>
            </a:r>
            <a:r>
              <a:rPr lang="ru-RU" dirty="0" smtClean="0"/>
              <a:t> – </a:t>
            </a:r>
            <a:r>
              <a:rPr lang="ru-RU" dirty="0" err="1" smtClean="0"/>
              <a:t>фізіологічний</a:t>
            </a:r>
            <a:r>
              <a:rPr lang="ru-RU" dirty="0" smtClean="0"/>
              <a:t> </a:t>
            </a:r>
            <a:r>
              <a:rPr lang="ru-RU" dirty="0" err="1" smtClean="0"/>
              <a:t>багаторівневий</a:t>
            </a:r>
            <a:r>
              <a:rPr lang="ru-RU" dirty="0" smtClean="0"/>
              <a:t> </a:t>
            </a:r>
            <a:r>
              <a:rPr lang="ru-RU" dirty="0" err="1" smtClean="0"/>
              <a:t>фільтр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частину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smtClean="0"/>
              <a:t>про </a:t>
            </a:r>
            <a:r>
              <a:rPr lang="ru-RU" dirty="0" err="1" smtClean="0"/>
              <a:t>оточуюче</a:t>
            </a:r>
            <a:r>
              <a:rPr lang="ru-RU" dirty="0" smtClean="0"/>
              <a:t> </a:t>
            </a:r>
            <a:r>
              <a:rPr lang="ru-RU" dirty="0" err="1" smtClean="0"/>
              <a:t>середовище</a:t>
            </a:r>
            <a:r>
              <a:rPr lang="ru-RU" dirty="0" smtClean="0"/>
              <a:t> </a:t>
            </a:r>
            <a:r>
              <a:rPr lang="ru-RU" dirty="0" err="1" smtClean="0"/>
              <a:t>пропускає</a:t>
            </a:r>
            <a:r>
              <a:rPr lang="ru-RU" dirty="0" smtClean="0"/>
              <a:t>, а </a:t>
            </a:r>
            <a:r>
              <a:rPr lang="ru-RU" dirty="0" err="1" smtClean="0"/>
              <a:t>іншу</a:t>
            </a:r>
            <a:r>
              <a:rPr lang="ru-RU" dirty="0" smtClean="0"/>
              <a:t> – </a:t>
            </a:r>
            <a:r>
              <a:rPr lang="ru-RU" dirty="0" err="1" smtClean="0"/>
              <a:t>затримує</a:t>
            </a:r>
            <a:r>
              <a:rPr lang="ru-RU" dirty="0" smtClean="0"/>
              <a:t>. </a:t>
            </a:r>
          </a:p>
          <a:p>
            <a:pPr>
              <a:lnSpc>
                <a:spcPct val="110000"/>
              </a:lnSpc>
            </a:pPr>
            <a:r>
              <a:rPr lang="ru-RU" dirty="0" err="1" smtClean="0"/>
              <a:t>Взагалі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 </a:t>
            </a:r>
            <a:r>
              <a:rPr lang="ru-RU" dirty="0" err="1" smtClean="0"/>
              <a:t>фізіологічних</a:t>
            </a:r>
            <a:r>
              <a:rPr lang="ru-RU" dirty="0" smtClean="0"/>
              <a:t>  основ </a:t>
            </a:r>
            <a:r>
              <a:rPr lang="ru-RU" dirty="0" err="1" smtClean="0"/>
              <a:t>уваги</a:t>
            </a:r>
            <a:r>
              <a:rPr lang="ru-RU" dirty="0" smtClean="0"/>
              <a:t> </a:t>
            </a:r>
            <a:r>
              <a:rPr lang="ru-RU" dirty="0" err="1" smtClean="0"/>
              <a:t>викликало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суперечок</a:t>
            </a:r>
            <a:r>
              <a:rPr lang="ru-RU" dirty="0" smtClean="0"/>
              <a:t>. </a:t>
            </a:r>
          </a:p>
          <a:p>
            <a:pPr>
              <a:lnSpc>
                <a:spcPct val="110000"/>
              </a:lnSpc>
            </a:pPr>
            <a:r>
              <a:rPr lang="ru-RU" dirty="0" err="1" smtClean="0"/>
              <a:t>Упродовж</a:t>
            </a:r>
            <a:r>
              <a:rPr lang="ru-RU" dirty="0" smtClean="0"/>
              <a:t>  </a:t>
            </a:r>
            <a:r>
              <a:rPr lang="ru-RU" dirty="0" err="1" smtClean="0"/>
              <a:t>тривалого</a:t>
            </a:r>
            <a:r>
              <a:rPr lang="ru-RU" dirty="0" smtClean="0"/>
              <a:t>  часу </a:t>
            </a:r>
            <a:r>
              <a:rPr lang="ru-RU" dirty="0" err="1" smtClean="0"/>
              <a:t>найбільше</a:t>
            </a:r>
            <a:r>
              <a:rPr lang="ru-RU" dirty="0" smtClean="0"/>
              <a:t> </a:t>
            </a:r>
            <a:r>
              <a:rPr lang="ru-RU" dirty="0" err="1" smtClean="0"/>
              <a:t>притягала</a:t>
            </a:r>
            <a:r>
              <a:rPr lang="ru-RU" dirty="0" smtClean="0"/>
              <a:t> </a:t>
            </a:r>
            <a:r>
              <a:rPr lang="ru-RU" dirty="0" err="1" smtClean="0"/>
              <a:t>дослідників</a:t>
            </a:r>
            <a:r>
              <a:rPr lang="ru-RU" dirty="0" smtClean="0"/>
              <a:t> </a:t>
            </a:r>
            <a:r>
              <a:rPr lang="ru-RU" dirty="0" err="1" smtClean="0"/>
              <a:t>органічна</a:t>
            </a:r>
            <a:r>
              <a:rPr lang="ru-RU" dirty="0" smtClean="0"/>
              <a:t> </a:t>
            </a:r>
            <a:r>
              <a:rPr lang="ru-RU" dirty="0" err="1" smtClean="0"/>
              <a:t>інтерпретація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.  Були  </a:t>
            </a:r>
            <a:r>
              <a:rPr lang="ru-RU" dirty="0" err="1" smtClean="0"/>
              <a:t>спроби</a:t>
            </a:r>
            <a:r>
              <a:rPr lang="ru-RU" dirty="0" smtClean="0"/>
              <a:t> </a:t>
            </a:r>
            <a:r>
              <a:rPr lang="ru-RU" dirty="0" err="1" smtClean="0"/>
              <a:t>представити</a:t>
            </a:r>
            <a:r>
              <a:rPr lang="ru-RU" dirty="0" smtClean="0"/>
              <a:t> </a:t>
            </a:r>
            <a:r>
              <a:rPr lang="ru-RU" dirty="0" err="1" smtClean="0"/>
              <a:t>фізіологічну</a:t>
            </a:r>
            <a:r>
              <a:rPr lang="ru-RU" dirty="0" smtClean="0"/>
              <a:t> схему </a:t>
            </a:r>
            <a:r>
              <a:rPr lang="ru-RU" dirty="0" err="1" smtClean="0"/>
              <a:t>довільної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,  що  </a:t>
            </a:r>
            <a:r>
              <a:rPr lang="ru-RU" dirty="0" err="1" smtClean="0"/>
              <a:t>пов’язана</a:t>
            </a:r>
            <a:r>
              <a:rPr lang="ru-RU" dirty="0" smtClean="0"/>
              <a:t> 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вольовим</a:t>
            </a:r>
            <a:r>
              <a:rPr lang="ru-RU" dirty="0" smtClean="0"/>
              <a:t> </a:t>
            </a:r>
            <a:r>
              <a:rPr lang="ru-RU" dirty="0" err="1" smtClean="0"/>
              <a:t>зусиллям</a:t>
            </a:r>
            <a:r>
              <a:rPr lang="ru-RU" dirty="0" smtClean="0"/>
              <a:t>,  яке  </a:t>
            </a:r>
            <a:r>
              <a:rPr lang="ru-RU" dirty="0" err="1" smtClean="0"/>
              <a:t>виникає</a:t>
            </a:r>
            <a:r>
              <a:rPr lang="ru-RU" dirty="0" smtClean="0"/>
              <a:t> в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пригадування</a:t>
            </a:r>
            <a:r>
              <a:rPr lang="ru-RU" dirty="0" smtClean="0"/>
              <a:t>. </a:t>
            </a:r>
          </a:p>
          <a:p>
            <a:pPr>
              <a:lnSpc>
                <a:spcPct val="110000"/>
              </a:lnSpc>
            </a:pPr>
            <a:r>
              <a:rPr lang="ru-RU" dirty="0" err="1" smtClean="0"/>
              <a:t>Прийнято</a:t>
            </a:r>
            <a:r>
              <a:rPr lang="ru-RU" dirty="0" smtClean="0"/>
              <a:t> </a:t>
            </a:r>
            <a:r>
              <a:rPr lang="ru-RU" dirty="0" err="1" smtClean="0"/>
              <a:t>вважати</a:t>
            </a:r>
            <a:r>
              <a:rPr lang="ru-RU" dirty="0" smtClean="0"/>
              <a:t>, що </a:t>
            </a:r>
            <a:r>
              <a:rPr lang="ru-RU" dirty="0" err="1" smtClean="0"/>
              <a:t>фізіологічну</a:t>
            </a:r>
            <a:r>
              <a:rPr lang="ru-RU" dirty="0" smtClean="0"/>
              <a:t> основу, на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розвивається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функціонує</a:t>
            </a:r>
            <a:r>
              <a:rPr lang="ru-RU" dirty="0" smtClean="0"/>
              <a:t> </a:t>
            </a:r>
            <a:r>
              <a:rPr lang="ru-RU" dirty="0" err="1" smtClean="0"/>
              <a:t>мимовільна</a:t>
            </a:r>
            <a:r>
              <a:rPr lang="ru-RU" dirty="0" smtClean="0"/>
              <a:t> </a:t>
            </a:r>
            <a:r>
              <a:rPr lang="ru-RU" dirty="0" err="1" smtClean="0"/>
              <a:t>увага</a:t>
            </a:r>
            <a:r>
              <a:rPr lang="ru-RU" dirty="0" smtClean="0"/>
              <a:t>, </a:t>
            </a:r>
            <a:r>
              <a:rPr lang="ru-RU" dirty="0" err="1" smtClean="0"/>
              <a:t>складає</a:t>
            </a:r>
            <a:r>
              <a:rPr lang="ru-RU" dirty="0" smtClean="0"/>
              <a:t> </a:t>
            </a:r>
            <a:r>
              <a:rPr lang="ru-RU" dirty="0" err="1" smtClean="0"/>
              <a:t>орієнтовна</a:t>
            </a:r>
            <a:r>
              <a:rPr lang="ru-RU" dirty="0" smtClean="0"/>
              <a:t> </a:t>
            </a:r>
            <a:r>
              <a:rPr lang="ru-RU" dirty="0" err="1" smtClean="0"/>
              <a:t>реакція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20472" cy="6858000"/>
          </a:xfrm>
        </p:spPr>
        <p:txBody>
          <a:bodyPr>
            <a:normAutofit/>
          </a:bodyPr>
          <a:lstStyle/>
          <a:p>
            <a:r>
              <a:rPr lang="ru-RU" sz="3200" b="1" i="1" dirty="0" smtClean="0"/>
              <a:t>2. </a:t>
            </a:r>
            <a:r>
              <a:rPr lang="ru-RU" sz="3200" b="1" i="1" dirty="0" err="1" smtClean="0"/>
              <a:t>Орієнтовна</a:t>
            </a:r>
            <a:r>
              <a:rPr lang="ru-RU" sz="3200" b="1" i="1" dirty="0" smtClean="0"/>
              <a:t> </a:t>
            </a:r>
            <a:r>
              <a:rPr lang="ru-RU" sz="3200" b="1" i="1" dirty="0" err="1" smtClean="0"/>
              <a:t>реакція</a:t>
            </a:r>
            <a:r>
              <a:rPr lang="ru-RU" sz="3200" b="1" i="1" dirty="0" smtClean="0"/>
              <a:t> </a:t>
            </a:r>
            <a:r>
              <a:rPr lang="ru-RU" sz="3200" dirty="0" smtClean="0"/>
              <a:t>(ОР)  </a:t>
            </a:r>
            <a:r>
              <a:rPr lang="ru-RU" sz="3200" dirty="0" err="1" smtClean="0"/>
              <a:t>уперше</a:t>
            </a:r>
            <a:r>
              <a:rPr lang="ru-RU" sz="3200" dirty="0" smtClean="0"/>
              <a:t> </a:t>
            </a:r>
            <a:r>
              <a:rPr lang="ru-RU" sz="3200" dirty="0" err="1" smtClean="0"/>
              <a:t>була</a:t>
            </a:r>
            <a:r>
              <a:rPr lang="ru-RU" sz="3200" dirty="0" smtClean="0"/>
              <a:t> описана І.П. </a:t>
            </a:r>
            <a:r>
              <a:rPr lang="ru-RU" sz="3200" dirty="0" err="1" smtClean="0"/>
              <a:t>Павловим</a:t>
            </a:r>
            <a:r>
              <a:rPr lang="ru-RU" sz="3200" dirty="0" smtClean="0"/>
              <a:t> як </a:t>
            </a:r>
            <a:r>
              <a:rPr lang="ru-RU" sz="3200" dirty="0" err="1" smtClean="0"/>
              <a:t>рухова</a:t>
            </a:r>
            <a:r>
              <a:rPr lang="ru-RU" sz="3200" dirty="0" smtClean="0"/>
              <a:t> </a:t>
            </a:r>
            <a:r>
              <a:rPr lang="ru-RU" sz="3200" dirty="0" err="1" smtClean="0"/>
              <a:t>реакція</a:t>
            </a:r>
            <a:r>
              <a:rPr lang="ru-RU" sz="3200" dirty="0" smtClean="0"/>
              <a:t>  </a:t>
            </a:r>
            <a:r>
              <a:rPr lang="ru-RU" sz="3200" dirty="0" err="1" smtClean="0"/>
              <a:t>тварини</a:t>
            </a:r>
            <a:r>
              <a:rPr lang="ru-RU" sz="3200" dirty="0" smtClean="0"/>
              <a:t> на </a:t>
            </a:r>
            <a:r>
              <a:rPr lang="ru-RU" sz="3200" dirty="0" err="1" smtClean="0"/>
              <a:t>новий</a:t>
            </a:r>
            <a:r>
              <a:rPr lang="ru-RU" sz="3200" dirty="0" smtClean="0"/>
              <a:t>, </a:t>
            </a:r>
            <a:r>
              <a:rPr lang="ru-RU" sz="3200" dirty="0" err="1" smtClean="0"/>
              <a:t>несподіваний</a:t>
            </a:r>
            <a:r>
              <a:rPr lang="ru-RU" sz="3200" dirty="0" smtClean="0"/>
              <a:t> </a:t>
            </a:r>
            <a:r>
              <a:rPr lang="ru-RU" sz="3200" dirty="0" err="1" smtClean="0"/>
              <a:t>подразник</a:t>
            </a:r>
            <a:r>
              <a:rPr lang="ru-RU" sz="3200" dirty="0" smtClean="0"/>
              <a:t>. Вона включала  </a:t>
            </a:r>
            <a:r>
              <a:rPr lang="ru-RU" sz="3200" dirty="0" err="1" smtClean="0"/>
              <a:t>спрямування</a:t>
            </a:r>
            <a:r>
              <a:rPr lang="ru-RU" sz="3200" dirty="0" smtClean="0"/>
              <a:t> </a:t>
            </a:r>
            <a:r>
              <a:rPr lang="ru-RU" sz="3200" dirty="0" err="1" smtClean="0"/>
              <a:t>голови</a:t>
            </a:r>
            <a:r>
              <a:rPr lang="ru-RU" sz="3200" dirty="0" smtClean="0"/>
              <a:t> </a:t>
            </a:r>
            <a:r>
              <a:rPr lang="ru-RU" sz="3200" dirty="0" smtClean="0"/>
              <a:t>та  очей у </a:t>
            </a:r>
            <a:r>
              <a:rPr lang="ru-RU" sz="3200" dirty="0" err="1" smtClean="0"/>
              <a:t>бік</a:t>
            </a:r>
            <a:r>
              <a:rPr lang="ru-RU" sz="3200" dirty="0" smtClean="0"/>
              <a:t> </a:t>
            </a:r>
            <a:r>
              <a:rPr lang="ru-RU" sz="3200" dirty="0" err="1" smtClean="0"/>
              <a:t>подразника</a:t>
            </a:r>
            <a:r>
              <a:rPr lang="ru-RU" sz="3200" dirty="0" smtClean="0"/>
              <a:t> </a:t>
            </a:r>
            <a:r>
              <a:rPr lang="ru-RU" sz="3200" dirty="0" err="1" smtClean="0"/>
              <a:t>і</a:t>
            </a:r>
            <a:r>
              <a:rPr lang="ru-RU" sz="3200" dirty="0" smtClean="0"/>
              <a:t> </a:t>
            </a:r>
            <a:r>
              <a:rPr lang="ru-RU" sz="3200" dirty="0" err="1" smtClean="0"/>
              <a:t>обов’язково</a:t>
            </a:r>
            <a:r>
              <a:rPr lang="ru-RU" sz="3200" dirty="0" smtClean="0"/>
              <a:t> </a:t>
            </a:r>
            <a:r>
              <a:rPr lang="ru-RU" sz="3200" dirty="0" err="1" smtClean="0"/>
              <a:t>супроводжувалася</a:t>
            </a:r>
            <a:r>
              <a:rPr lang="ru-RU" sz="3200" dirty="0" smtClean="0"/>
              <a:t> </a:t>
            </a:r>
            <a:r>
              <a:rPr lang="ru-RU" sz="3200" dirty="0" err="1" smtClean="0"/>
              <a:t>гальмуванням</a:t>
            </a:r>
            <a:r>
              <a:rPr lang="ru-RU" sz="3200" dirty="0" smtClean="0"/>
              <a:t> </a:t>
            </a:r>
            <a:r>
              <a:rPr lang="ru-RU" sz="3200" dirty="0" err="1" smtClean="0"/>
              <a:t>поточної</a:t>
            </a:r>
            <a:r>
              <a:rPr lang="ru-RU" sz="3200" dirty="0" smtClean="0"/>
              <a:t> </a:t>
            </a:r>
            <a:r>
              <a:rPr lang="ru-RU" sz="3200" dirty="0" err="1" smtClean="0"/>
              <a:t>умовно-рефлекторної</a:t>
            </a:r>
            <a:r>
              <a:rPr lang="ru-RU" sz="3200" dirty="0" smtClean="0"/>
              <a:t> </a:t>
            </a:r>
            <a:r>
              <a:rPr lang="ru-RU" sz="3200" dirty="0" err="1" smtClean="0"/>
              <a:t>діяльності</a:t>
            </a:r>
            <a:r>
              <a:rPr lang="ru-RU" sz="3200" dirty="0" smtClean="0"/>
              <a:t>. </a:t>
            </a:r>
            <a:r>
              <a:rPr lang="ru-RU" sz="3200" dirty="0" err="1" smtClean="0"/>
              <a:t>Інша</a:t>
            </a:r>
            <a:r>
              <a:rPr lang="ru-RU" sz="3200" dirty="0" smtClean="0"/>
              <a:t> </a:t>
            </a:r>
            <a:r>
              <a:rPr lang="ru-RU" sz="3200" dirty="0" err="1" smtClean="0"/>
              <a:t>особливість</a:t>
            </a:r>
            <a:r>
              <a:rPr lang="ru-RU" sz="3200" dirty="0" smtClean="0"/>
              <a:t> ОР </a:t>
            </a:r>
            <a:r>
              <a:rPr lang="ru-RU" sz="3200" dirty="0" err="1" smtClean="0"/>
              <a:t>полягала</a:t>
            </a:r>
            <a:r>
              <a:rPr lang="ru-RU" sz="3200" dirty="0" smtClean="0"/>
              <a:t> в </a:t>
            </a:r>
            <a:r>
              <a:rPr lang="ru-RU" sz="3200" dirty="0" err="1" smtClean="0"/>
              <a:t>згасанні</a:t>
            </a:r>
            <a:r>
              <a:rPr lang="ru-RU" sz="3200" dirty="0" smtClean="0"/>
              <a:t> </a:t>
            </a:r>
            <a:r>
              <a:rPr lang="ru-RU" sz="3200" dirty="0" err="1" smtClean="0"/>
              <a:t>усіх</a:t>
            </a:r>
            <a:r>
              <a:rPr lang="ru-RU" sz="3200" dirty="0" smtClean="0"/>
              <a:t> </a:t>
            </a:r>
            <a:r>
              <a:rPr lang="ru-RU" sz="3200" dirty="0" err="1" smtClean="0"/>
              <a:t>її</a:t>
            </a:r>
            <a:r>
              <a:rPr lang="ru-RU" sz="3200" dirty="0" smtClean="0"/>
              <a:t> </a:t>
            </a:r>
            <a:r>
              <a:rPr lang="ru-RU" sz="3200" dirty="0" err="1" smtClean="0"/>
              <a:t>поведінкових</a:t>
            </a:r>
            <a:r>
              <a:rPr lang="ru-RU" sz="3200" dirty="0" smtClean="0"/>
              <a:t> </a:t>
            </a:r>
            <a:r>
              <a:rPr lang="ru-RU" sz="3200" dirty="0" err="1" smtClean="0"/>
              <a:t>проявів</a:t>
            </a:r>
            <a:r>
              <a:rPr lang="ru-RU" sz="3200" dirty="0" smtClean="0"/>
              <a:t> при </a:t>
            </a:r>
            <a:r>
              <a:rPr lang="ru-RU" sz="3200" dirty="0" err="1" smtClean="0"/>
              <a:t>повторенні</a:t>
            </a:r>
            <a:r>
              <a:rPr lang="ru-RU" sz="3200" dirty="0" smtClean="0"/>
              <a:t> стимулу. ОР, яка </a:t>
            </a:r>
            <a:r>
              <a:rPr lang="ru-RU" sz="3200" dirty="0" err="1" smtClean="0"/>
              <a:t>згасла</a:t>
            </a:r>
            <a:r>
              <a:rPr lang="ru-RU" sz="3200" dirty="0" smtClean="0"/>
              <a:t> легко </a:t>
            </a:r>
            <a:r>
              <a:rPr lang="ru-RU" sz="3200" dirty="0" err="1" smtClean="0"/>
              <a:t>відновлювалася</a:t>
            </a:r>
            <a:r>
              <a:rPr lang="ru-RU" sz="3200" dirty="0" smtClean="0"/>
              <a:t> </a:t>
            </a:r>
            <a:r>
              <a:rPr lang="ru-RU" sz="3200" dirty="0" smtClean="0"/>
              <a:t>при </a:t>
            </a:r>
            <a:r>
              <a:rPr lang="ru-RU" sz="3200" dirty="0" err="1" smtClean="0"/>
              <a:t>щонайменшій</a:t>
            </a:r>
            <a:r>
              <a:rPr lang="ru-RU" sz="3200" dirty="0" smtClean="0"/>
              <a:t> </a:t>
            </a:r>
            <a:r>
              <a:rPr lang="ru-RU" sz="3200" dirty="0" err="1" smtClean="0"/>
              <a:t>зміні</a:t>
            </a:r>
            <a:r>
              <a:rPr lang="ru-RU" sz="3200" dirty="0" smtClean="0"/>
              <a:t> обстановки. </a:t>
            </a:r>
            <a:endParaRPr lang="ru-RU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20472" cy="6597352"/>
          </a:xfrm>
        </p:spPr>
        <p:txBody>
          <a:bodyPr>
            <a:noAutofit/>
          </a:bodyPr>
          <a:lstStyle/>
          <a:p>
            <a:r>
              <a:rPr lang="ru-RU" b="1" i="1" dirty="0" err="1" smtClean="0"/>
              <a:t>Фізіологічні</a:t>
            </a:r>
            <a:r>
              <a:rPr lang="ru-RU" b="1" i="1" dirty="0" smtClean="0"/>
              <a:t> </a:t>
            </a:r>
            <a:r>
              <a:rPr lang="ru-RU" b="1" i="1" dirty="0" err="1" smtClean="0"/>
              <a:t>показники</a:t>
            </a:r>
            <a:r>
              <a:rPr lang="ru-RU" b="1" i="1" dirty="0" smtClean="0"/>
              <a:t> ОР</a:t>
            </a:r>
            <a:r>
              <a:rPr lang="ru-RU" i="1" dirty="0" smtClean="0"/>
              <a:t>.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поліграфічної</a:t>
            </a:r>
            <a:r>
              <a:rPr lang="ru-RU" dirty="0" smtClean="0"/>
              <a:t> </a:t>
            </a:r>
            <a:r>
              <a:rPr lang="ru-RU" dirty="0" err="1" smtClean="0"/>
              <a:t>реєстрації</a:t>
            </a:r>
            <a:r>
              <a:rPr lang="ru-RU" dirty="0" smtClean="0"/>
              <a:t> показало</a:t>
            </a:r>
            <a:r>
              <a:rPr lang="ru-RU" dirty="0" smtClean="0"/>
              <a:t>, що </a:t>
            </a:r>
            <a:r>
              <a:rPr lang="ru-RU" dirty="0" smtClean="0"/>
              <a:t>ОР </a:t>
            </a:r>
            <a:r>
              <a:rPr lang="ru-RU" dirty="0" err="1" smtClean="0"/>
              <a:t>викликає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поведінкові</a:t>
            </a:r>
            <a:r>
              <a:rPr lang="ru-RU" dirty="0" smtClean="0"/>
              <a:t> прояви,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цілий</a:t>
            </a:r>
            <a:r>
              <a:rPr lang="ru-RU" dirty="0" smtClean="0"/>
              <a:t> спектр </a:t>
            </a:r>
            <a:r>
              <a:rPr lang="ru-RU" dirty="0" err="1" smtClean="0"/>
              <a:t>вегетативних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Віддзеркаленням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генералізованих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компоненти</a:t>
            </a:r>
            <a:r>
              <a:rPr lang="ru-RU" dirty="0" smtClean="0"/>
              <a:t> ОР: </a:t>
            </a:r>
            <a:r>
              <a:rPr lang="ru-RU" dirty="0" err="1" smtClean="0"/>
              <a:t>руховий</a:t>
            </a:r>
            <a:r>
              <a:rPr lang="ru-RU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м’язовий</a:t>
            </a:r>
            <a:r>
              <a:rPr lang="ru-RU" dirty="0" smtClean="0"/>
              <a:t>), </a:t>
            </a:r>
            <a:r>
              <a:rPr lang="ru-RU" dirty="0" err="1" smtClean="0"/>
              <a:t>серцевий</a:t>
            </a:r>
            <a:r>
              <a:rPr lang="ru-RU" dirty="0" smtClean="0"/>
              <a:t>, </a:t>
            </a:r>
            <a:r>
              <a:rPr lang="ru-RU" dirty="0" err="1" smtClean="0"/>
              <a:t>дихальний</a:t>
            </a:r>
            <a:r>
              <a:rPr lang="ru-RU" dirty="0" smtClean="0"/>
              <a:t>, </a:t>
            </a:r>
            <a:r>
              <a:rPr lang="ru-RU" dirty="0" err="1" smtClean="0"/>
              <a:t>шкіряно-гальванічний</a:t>
            </a:r>
            <a:r>
              <a:rPr lang="ru-RU" dirty="0" smtClean="0"/>
              <a:t>, </a:t>
            </a:r>
            <a:r>
              <a:rPr lang="ru-RU" dirty="0" err="1" smtClean="0"/>
              <a:t>судинний</a:t>
            </a:r>
            <a:r>
              <a:rPr lang="ru-RU" dirty="0" smtClean="0"/>
              <a:t>, </a:t>
            </a:r>
            <a:r>
              <a:rPr lang="ru-RU" dirty="0" err="1" smtClean="0"/>
              <a:t>зіничний</a:t>
            </a:r>
            <a:r>
              <a:rPr lang="ru-RU" dirty="0" smtClean="0"/>
              <a:t>, </a:t>
            </a:r>
            <a:r>
              <a:rPr lang="ru-RU" dirty="0" err="1" smtClean="0"/>
              <a:t>сенсорний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електроенцефалографічний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Як </a:t>
            </a:r>
            <a:r>
              <a:rPr lang="ru-RU" dirty="0" smtClean="0"/>
              <a:t>правило, при </a:t>
            </a:r>
            <a:r>
              <a:rPr lang="ru-RU" dirty="0" err="1" smtClean="0"/>
              <a:t>пред’явленні</a:t>
            </a:r>
            <a:r>
              <a:rPr lang="ru-RU" dirty="0" smtClean="0"/>
              <a:t> </a:t>
            </a:r>
            <a:r>
              <a:rPr lang="ru-RU" dirty="0" smtClean="0"/>
              <a:t>нового стимулу </a:t>
            </a:r>
            <a:r>
              <a:rPr lang="ru-RU" dirty="0" err="1" smtClean="0"/>
              <a:t>підвищується</a:t>
            </a:r>
            <a:r>
              <a:rPr lang="ru-RU" dirty="0" smtClean="0"/>
              <a:t> </a:t>
            </a:r>
            <a:r>
              <a:rPr lang="ru-RU" dirty="0" err="1" smtClean="0"/>
              <a:t>м’язовий</a:t>
            </a:r>
            <a:r>
              <a:rPr lang="ru-RU" dirty="0" smtClean="0"/>
              <a:t> тонус, </a:t>
            </a:r>
            <a:r>
              <a:rPr lang="ru-RU" dirty="0" err="1" smtClean="0"/>
              <a:t>змінюється</a:t>
            </a:r>
            <a:r>
              <a:rPr lang="ru-RU" dirty="0" smtClean="0"/>
              <a:t> частота </a:t>
            </a:r>
            <a:r>
              <a:rPr lang="ru-RU" dirty="0" err="1" smtClean="0"/>
              <a:t>дихання</a:t>
            </a:r>
            <a:r>
              <a:rPr lang="ru-RU" dirty="0" smtClean="0"/>
              <a:t>, пульсу</a:t>
            </a:r>
            <a:r>
              <a:rPr lang="ru-RU" dirty="0" smtClean="0"/>
              <a:t>, </a:t>
            </a:r>
            <a:r>
              <a:rPr lang="ru-RU" dirty="0" err="1" smtClean="0"/>
              <a:t>зростає</a:t>
            </a:r>
            <a:r>
              <a:rPr lang="ru-RU" dirty="0" smtClean="0"/>
              <a:t> </a:t>
            </a:r>
            <a:r>
              <a:rPr lang="ru-RU" dirty="0" err="1" smtClean="0"/>
              <a:t>електрична</a:t>
            </a:r>
            <a:r>
              <a:rPr lang="ru-RU" dirty="0" smtClean="0"/>
              <a:t> </a:t>
            </a:r>
            <a:r>
              <a:rPr lang="ru-RU" dirty="0" err="1" smtClean="0"/>
              <a:t>активність</a:t>
            </a:r>
            <a:r>
              <a:rPr lang="ru-RU" dirty="0" smtClean="0"/>
              <a:t> </a:t>
            </a:r>
            <a:r>
              <a:rPr lang="ru-RU" dirty="0" err="1" smtClean="0"/>
              <a:t>шкіри</a:t>
            </a:r>
            <a:r>
              <a:rPr lang="ru-RU" dirty="0" smtClean="0"/>
              <a:t>, </a:t>
            </a:r>
            <a:r>
              <a:rPr lang="ru-RU" dirty="0" err="1" smtClean="0"/>
              <a:t>розширюються</a:t>
            </a:r>
            <a:r>
              <a:rPr lang="ru-RU" dirty="0" smtClean="0"/>
              <a:t> </a:t>
            </a:r>
            <a:r>
              <a:rPr lang="ru-RU" dirty="0" err="1" smtClean="0"/>
              <a:t>зіниці</a:t>
            </a:r>
            <a:r>
              <a:rPr lang="ru-RU" dirty="0" smtClean="0"/>
              <a:t>, </a:t>
            </a:r>
            <a:r>
              <a:rPr lang="ru-RU" dirty="0" err="1" smtClean="0"/>
              <a:t>знижуються</a:t>
            </a:r>
            <a:r>
              <a:rPr lang="ru-RU" dirty="0" smtClean="0"/>
              <a:t> </a:t>
            </a:r>
            <a:r>
              <a:rPr lang="ru-RU" dirty="0" err="1" smtClean="0"/>
              <a:t>сенсорні</a:t>
            </a:r>
            <a:r>
              <a:rPr lang="ru-RU" dirty="0" smtClean="0"/>
              <a:t> пороги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На  </a:t>
            </a:r>
            <a:r>
              <a:rPr lang="ru-RU" dirty="0" err="1" smtClean="0"/>
              <a:t>електроенцефалограмі</a:t>
            </a:r>
            <a:r>
              <a:rPr lang="ru-RU" dirty="0" smtClean="0"/>
              <a:t> </a:t>
            </a:r>
            <a:r>
              <a:rPr lang="ru-RU" dirty="0" err="1" smtClean="0"/>
              <a:t>на</a:t>
            </a:r>
            <a:r>
              <a:rPr lang="ru-RU" dirty="0" smtClean="0"/>
              <a:t> початку </a:t>
            </a:r>
            <a:r>
              <a:rPr lang="ru-RU" dirty="0" err="1" smtClean="0"/>
              <a:t>орієнтовної</a:t>
            </a:r>
            <a:r>
              <a:rPr lang="ru-RU" dirty="0" smtClean="0"/>
              <a:t> </a:t>
            </a:r>
            <a:r>
              <a:rPr lang="ru-RU" dirty="0" err="1" smtClean="0"/>
              <a:t>реакції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</a:t>
            </a:r>
            <a:r>
              <a:rPr lang="ru-RU" dirty="0" err="1" smtClean="0"/>
              <a:t>генералізована</a:t>
            </a:r>
            <a:r>
              <a:rPr lang="ru-RU" dirty="0" smtClean="0"/>
              <a:t>  </a:t>
            </a:r>
            <a:r>
              <a:rPr lang="ru-RU" dirty="0" err="1" smtClean="0"/>
              <a:t>активація</a:t>
            </a:r>
            <a:r>
              <a:rPr lang="ru-RU" dirty="0" smtClean="0"/>
              <a:t>, яка </a:t>
            </a:r>
            <a:r>
              <a:rPr lang="ru-RU" dirty="0" err="1" smtClean="0"/>
              <a:t>проявляється</a:t>
            </a:r>
            <a:r>
              <a:rPr lang="ru-RU" dirty="0" smtClean="0"/>
              <a:t> в </a:t>
            </a:r>
            <a:r>
              <a:rPr lang="ru-RU" dirty="0" err="1" smtClean="0"/>
              <a:t>блокаді</a:t>
            </a:r>
            <a:r>
              <a:rPr lang="ru-RU" dirty="0" smtClean="0"/>
              <a:t> (</a:t>
            </a:r>
            <a:r>
              <a:rPr lang="ru-RU" dirty="0" err="1" smtClean="0"/>
              <a:t>пригніченні</a:t>
            </a:r>
            <a:r>
              <a:rPr lang="ru-RU" dirty="0" smtClean="0"/>
              <a:t>)  </a:t>
            </a:r>
            <a:r>
              <a:rPr lang="el-GR" dirty="0" smtClean="0"/>
              <a:t>α-</a:t>
            </a:r>
            <a:r>
              <a:rPr lang="ru-RU" dirty="0" smtClean="0"/>
              <a:t>ритму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зміною</a:t>
            </a:r>
            <a:r>
              <a:rPr lang="ru-RU" dirty="0" smtClean="0"/>
              <a:t> 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високочастотної</a:t>
            </a:r>
            <a:r>
              <a:rPr lang="ru-RU" dirty="0" smtClean="0"/>
              <a:t> </a:t>
            </a:r>
            <a:r>
              <a:rPr lang="ru-RU" dirty="0" err="1" smtClean="0"/>
              <a:t>активності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20472" cy="6858000"/>
          </a:xfrm>
        </p:spPr>
        <p:txBody>
          <a:bodyPr>
            <a:noAutofit/>
          </a:bodyPr>
          <a:lstStyle/>
          <a:p>
            <a:r>
              <a:rPr lang="ru-RU" dirty="0" err="1" smtClean="0"/>
              <a:t>Одночасно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цим</a:t>
            </a:r>
            <a:r>
              <a:rPr lang="ru-RU" dirty="0" smtClean="0"/>
              <a:t>  </a:t>
            </a:r>
            <a:r>
              <a:rPr lang="ru-RU" dirty="0" err="1" smtClean="0"/>
              <a:t>виникає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об’єднання</a:t>
            </a:r>
            <a:r>
              <a:rPr lang="ru-RU" dirty="0" smtClean="0"/>
              <a:t> </a:t>
            </a:r>
            <a:r>
              <a:rPr lang="ru-RU" dirty="0" smtClean="0"/>
              <a:t>та  </a:t>
            </a:r>
            <a:r>
              <a:rPr lang="ru-RU" dirty="0" err="1" smtClean="0"/>
              <a:t>синхронної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нервових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 не за принципом </a:t>
            </a:r>
            <a:r>
              <a:rPr lang="ru-RU" dirty="0" err="1" smtClean="0"/>
              <a:t>їхньої</a:t>
            </a:r>
            <a:r>
              <a:rPr lang="ru-RU" dirty="0" smtClean="0"/>
              <a:t> </a:t>
            </a:r>
            <a:r>
              <a:rPr lang="ru-RU" dirty="0" err="1" smtClean="0"/>
              <a:t>просторової</a:t>
            </a:r>
            <a:r>
              <a:rPr lang="ru-RU" dirty="0" smtClean="0"/>
              <a:t> </a:t>
            </a:r>
            <a:r>
              <a:rPr lang="ru-RU" dirty="0" err="1" smtClean="0"/>
              <a:t>близькості</a:t>
            </a:r>
            <a:r>
              <a:rPr lang="ru-RU" dirty="0" smtClean="0"/>
              <a:t>, а за </a:t>
            </a:r>
            <a:r>
              <a:rPr lang="ru-RU" dirty="0" err="1" smtClean="0"/>
              <a:t>функціональним</a:t>
            </a:r>
            <a:r>
              <a:rPr lang="ru-RU" dirty="0" smtClean="0"/>
              <a:t> принципом. </a:t>
            </a:r>
            <a:endParaRPr lang="ru-RU" dirty="0" smtClean="0"/>
          </a:p>
          <a:p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усім</a:t>
            </a:r>
            <a:r>
              <a:rPr lang="ru-RU" dirty="0" smtClean="0"/>
              <a:t> </a:t>
            </a:r>
            <a:r>
              <a:rPr lang="ru-RU" dirty="0" err="1" smtClean="0"/>
              <a:t>цим</a:t>
            </a:r>
            <a:r>
              <a:rPr lang="ru-RU" dirty="0" smtClean="0"/>
              <a:t> </a:t>
            </a:r>
            <a:r>
              <a:rPr lang="ru-RU" dirty="0" err="1" smtClean="0"/>
              <a:t>змінам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</a:t>
            </a:r>
            <a:r>
              <a:rPr lang="ru-RU" dirty="0" err="1" smtClean="0"/>
              <a:t>особливий</a:t>
            </a:r>
            <a:r>
              <a:rPr lang="ru-RU" dirty="0" smtClean="0"/>
              <a:t> стан </a:t>
            </a:r>
            <a:r>
              <a:rPr lang="ru-RU" dirty="0" err="1" smtClean="0"/>
              <a:t>мобілізаційної</a:t>
            </a:r>
            <a:r>
              <a:rPr lang="ru-RU" dirty="0" smtClean="0"/>
              <a:t> </a:t>
            </a:r>
            <a:r>
              <a:rPr lang="ru-RU" dirty="0" err="1" smtClean="0"/>
              <a:t>готовності</a:t>
            </a:r>
            <a:r>
              <a:rPr lang="ru-RU" dirty="0" smtClean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. </a:t>
            </a:r>
            <a:r>
              <a:rPr lang="ru-RU" dirty="0" err="1" smtClean="0"/>
              <a:t>Частіше</a:t>
            </a:r>
            <a:r>
              <a:rPr lang="ru-RU" dirty="0" smtClean="0"/>
              <a:t> за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експериментах</a:t>
            </a:r>
            <a:r>
              <a:rPr lang="ru-RU" dirty="0" smtClean="0"/>
              <a:t>, </a:t>
            </a:r>
            <a:r>
              <a:rPr lang="ru-RU" dirty="0" err="1" smtClean="0"/>
              <a:t>спрямованих</a:t>
            </a:r>
            <a:r>
              <a:rPr lang="ru-RU" dirty="0" smtClean="0"/>
              <a:t> на </a:t>
            </a:r>
            <a:r>
              <a:rPr lang="ru-RU" dirty="0" err="1" smtClean="0"/>
              <a:t>вивчення</a:t>
            </a:r>
            <a:r>
              <a:rPr lang="ru-RU" dirty="0" smtClean="0"/>
              <a:t> ОР,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показники</a:t>
            </a:r>
            <a:r>
              <a:rPr lang="ru-RU" dirty="0" smtClean="0"/>
              <a:t> </a:t>
            </a:r>
            <a:r>
              <a:rPr lang="ru-RU" i="1" dirty="0" err="1" smtClean="0"/>
              <a:t>шкіряно-гальванічної</a:t>
            </a:r>
            <a:r>
              <a:rPr lang="ru-RU" i="1" dirty="0" smtClean="0"/>
              <a:t> </a:t>
            </a:r>
            <a:r>
              <a:rPr lang="ru-RU" i="1" dirty="0" err="1" smtClean="0"/>
              <a:t>реакції</a:t>
            </a:r>
            <a:r>
              <a:rPr lang="ru-RU" i="1" dirty="0" smtClean="0"/>
              <a:t> </a:t>
            </a:r>
            <a:r>
              <a:rPr lang="ru-RU" dirty="0" smtClean="0"/>
              <a:t>(ШГР). </a:t>
            </a:r>
            <a:endParaRPr lang="ru-RU" dirty="0" smtClean="0"/>
          </a:p>
          <a:p>
            <a:r>
              <a:rPr lang="ru-RU" dirty="0" smtClean="0"/>
              <a:t>Вона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особливу</a:t>
            </a:r>
            <a:r>
              <a:rPr lang="ru-RU" dirty="0" smtClean="0"/>
              <a:t> </a:t>
            </a:r>
            <a:r>
              <a:rPr lang="ru-RU" dirty="0" err="1" smtClean="0"/>
              <a:t>чутливість</a:t>
            </a:r>
            <a:r>
              <a:rPr lang="ru-RU" dirty="0" smtClean="0"/>
              <a:t> до </a:t>
            </a:r>
            <a:r>
              <a:rPr lang="ru-RU" dirty="0" err="1" smtClean="0"/>
              <a:t>новизни</a:t>
            </a:r>
            <a:r>
              <a:rPr lang="ru-RU" dirty="0" smtClean="0"/>
              <a:t> стимулу</a:t>
            </a:r>
            <a:r>
              <a:rPr lang="ru-RU" dirty="0" smtClean="0"/>
              <a:t>, модально  </a:t>
            </a:r>
            <a:r>
              <a:rPr lang="ru-RU" dirty="0" err="1" smtClean="0"/>
              <a:t>неспецифічна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не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того,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smtClean="0"/>
              <a:t>стимул </a:t>
            </a:r>
            <a:r>
              <a:rPr lang="ru-RU" dirty="0" err="1" smtClean="0"/>
              <a:t>викликає</a:t>
            </a:r>
            <a:r>
              <a:rPr lang="ru-RU" dirty="0" smtClean="0"/>
              <a:t> </a:t>
            </a:r>
            <a:r>
              <a:rPr lang="ru-RU" dirty="0" smtClean="0"/>
              <a:t>ОР. </a:t>
            </a:r>
            <a:r>
              <a:rPr lang="ru-RU" dirty="0" err="1" smtClean="0"/>
              <a:t>Крім</a:t>
            </a:r>
            <a:r>
              <a:rPr lang="ru-RU" dirty="0" smtClean="0"/>
              <a:t> того,  ШГР  </a:t>
            </a:r>
            <a:r>
              <a:rPr lang="ru-RU" dirty="0" err="1" smtClean="0"/>
              <a:t>швидко</a:t>
            </a:r>
            <a:r>
              <a:rPr lang="ru-RU" dirty="0" smtClean="0"/>
              <a:t>  </a:t>
            </a:r>
            <a:r>
              <a:rPr lang="ru-RU" dirty="0" err="1" smtClean="0"/>
              <a:t>згасає</a:t>
            </a:r>
            <a:r>
              <a:rPr lang="ru-RU" dirty="0" smtClean="0"/>
              <a:t>,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якщо</a:t>
            </a:r>
            <a:r>
              <a:rPr lang="ru-RU" dirty="0" smtClean="0"/>
              <a:t> ОР </a:t>
            </a:r>
            <a:r>
              <a:rPr lang="ru-RU" dirty="0" err="1" smtClean="0"/>
              <a:t>викликаний</a:t>
            </a:r>
            <a:r>
              <a:rPr lang="ru-RU" dirty="0" smtClean="0"/>
              <a:t> </a:t>
            </a:r>
            <a:r>
              <a:rPr lang="ru-RU" dirty="0" err="1" smtClean="0"/>
              <a:t>больовим</a:t>
            </a:r>
            <a:r>
              <a:rPr lang="ru-RU" dirty="0" smtClean="0"/>
              <a:t> </a:t>
            </a:r>
            <a:r>
              <a:rPr lang="ru-RU" dirty="0" err="1" smtClean="0"/>
              <a:t>подразником</a:t>
            </a:r>
            <a:r>
              <a:rPr lang="ru-RU" dirty="0" smtClean="0"/>
              <a:t>. </a:t>
            </a:r>
            <a:r>
              <a:rPr lang="ru-RU" dirty="0" err="1" smtClean="0"/>
              <a:t>Проте</a:t>
            </a:r>
            <a:r>
              <a:rPr lang="ru-RU" dirty="0" smtClean="0"/>
              <a:t> ШГР  </a:t>
            </a:r>
            <a:r>
              <a:rPr lang="ru-RU" dirty="0" err="1" smtClean="0"/>
              <a:t>тісно</a:t>
            </a:r>
            <a:r>
              <a:rPr lang="ru-RU" dirty="0" smtClean="0"/>
              <a:t> </a:t>
            </a:r>
            <a:r>
              <a:rPr lang="ru-RU" dirty="0" err="1" smtClean="0"/>
              <a:t>пов’язана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емоційною</a:t>
            </a:r>
            <a:r>
              <a:rPr lang="ru-RU" dirty="0" smtClean="0"/>
              <a:t> сферою, </a:t>
            </a:r>
            <a:r>
              <a:rPr lang="ru-RU" dirty="0" smtClean="0"/>
              <a:t>тому </a:t>
            </a:r>
            <a:r>
              <a:rPr lang="ru-RU" dirty="0" err="1" smtClean="0"/>
              <a:t>використання</a:t>
            </a:r>
            <a:r>
              <a:rPr lang="ru-RU" dirty="0" smtClean="0"/>
              <a:t>  </a:t>
            </a:r>
            <a:r>
              <a:rPr lang="ru-RU" dirty="0" smtClean="0"/>
              <a:t>ШГР  при </a:t>
            </a:r>
            <a:r>
              <a:rPr lang="ru-RU" dirty="0" err="1" smtClean="0"/>
              <a:t>вивченні</a:t>
            </a:r>
            <a:r>
              <a:rPr lang="ru-RU" dirty="0" smtClean="0"/>
              <a:t> ОР </a:t>
            </a:r>
            <a:r>
              <a:rPr lang="ru-RU" dirty="0" err="1" smtClean="0"/>
              <a:t>вимагає</a:t>
            </a:r>
            <a:r>
              <a:rPr lang="ru-RU" dirty="0" smtClean="0"/>
              <a:t> </a:t>
            </a:r>
            <a:r>
              <a:rPr lang="ru-RU" dirty="0" err="1" smtClean="0"/>
              <a:t>чіткого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 </a:t>
            </a:r>
            <a:r>
              <a:rPr lang="ru-RU" dirty="0" err="1" smtClean="0"/>
              <a:t>власне</a:t>
            </a:r>
            <a:r>
              <a:rPr lang="ru-RU" dirty="0" smtClean="0"/>
              <a:t> </a:t>
            </a:r>
            <a:r>
              <a:rPr lang="ru-RU" dirty="0" err="1" smtClean="0"/>
              <a:t>орієнтовного</a:t>
            </a:r>
            <a:r>
              <a:rPr lang="ru-RU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емоційного</a:t>
            </a:r>
            <a:r>
              <a:rPr lang="ru-RU" dirty="0" smtClean="0"/>
              <a:t> </a:t>
            </a:r>
            <a:r>
              <a:rPr lang="ru-RU" dirty="0" err="1" smtClean="0"/>
              <a:t>компонентів</a:t>
            </a:r>
            <a:r>
              <a:rPr lang="ru-RU" dirty="0" smtClean="0"/>
              <a:t> </a:t>
            </a:r>
            <a:r>
              <a:rPr lang="ru-RU" dirty="0" err="1" smtClean="0"/>
              <a:t>реагування</a:t>
            </a:r>
            <a:r>
              <a:rPr lang="ru-RU" dirty="0" smtClean="0"/>
              <a:t> на </a:t>
            </a:r>
            <a:r>
              <a:rPr lang="ru-RU" dirty="0" err="1" smtClean="0"/>
              <a:t>новий</a:t>
            </a:r>
            <a:r>
              <a:rPr lang="ru-RU" dirty="0" smtClean="0"/>
              <a:t> стимул.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748464" cy="6858000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3. </a:t>
            </a:r>
            <a:r>
              <a:rPr lang="ru-RU" b="1" dirty="0" err="1" smtClean="0"/>
              <a:t>Нервова</a:t>
            </a:r>
            <a:r>
              <a:rPr lang="ru-RU" b="1" dirty="0" smtClean="0"/>
              <a:t> </a:t>
            </a:r>
            <a:r>
              <a:rPr lang="ru-RU" b="1" dirty="0" smtClean="0"/>
              <a:t>модель стимулу. </a:t>
            </a:r>
            <a:r>
              <a:rPr lang="ru-RU" dirty="0" err="1" smtClean="0"/>
              <a:t>Механізм</a:t>
            </a:r>
            <a:r>
              <a:rPr lang="ru-RU" dirty="0" smtClean="0"/>
              <a:t> </a:t>
            </a:r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 </a:t>
            </a:r>
            <a:r>
              <a:rPr lang="ru-RU" dirty="0" err="1" smtClean="0"/>
              <a:t>гальмування</a:t>
            </a:r>
            <a:r>
              <a:rPr lang="ru-RU" dirty="0" smtClean="0"/>
              <a:t> ОР </a:t>
            </a:r>
            <a:r>
              <a:rPr lang="ru-RU" dirty="0" err="1" smtClean="0"/>
              <a:t>отримав</a:t>
            </a:r>
            <a:r>
              <a:rPr lang="ru-RU" dirty="0" smtClean="0"/>
              <a:t> </a:t>
            </a:r>
            <a:r>
              <a:rPr lang="ru-RU" dirty="0" err="1" smtClean="0"/>
              <a:t>тлумачення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концепції</a:t>
            </a:r>
            <a:r>
              <a:rPr lang="ru-RU" dirty="0" smtClean="0"/>
              <a:t> </a:t>
            </a:r>
            <a:r>
              <a:rPr lang="ru-RU" dirty="0" err="1" smtClean="0"/>
              <a:t>нервової</a:t>
            </a:r>
            <a:r>
              <a:rPr lang="ru-RU" dirty="0" smtClean="0"/>
              <a:t> </a:t>
            </a:r>
            <a:r>
              <a:rPr lang="ru-RU" dirty="0" err="1" smtClean="0"/>
              <a:t>моделі</a:t>
            </a:r>
            <a:r>
              <a:rPr lang="ru-RU" dirty="0" smtClean="0"/>
              <a:t> стимулу, </a:t>
            </a:r>
            <a:r>
              <a:rPr lang="ru-RU" dirty="0" err="1" smtClean="0"/>
              <a:t>запропонованого</a:t>
            </a:r>
            <a:r>
              <a:rPr lang="ru-RU" dirty="0" smtClean="0"/>
              <a:t> </a:t>
            </a:r>
            <a:r>
              <a:rPr lang="ru-RU" dirty="0" smtClean="0"/>
              <a:t>Є.М</a:t>
            </a:r>
            <a:r>
              <a:rPr lang="ru-RU" dirty="0" smtClean="0"/>
              <a:t>. </a:t>
            </a:r>
            <a:r>
              <a:rPr lang="ru-RU" dirty="0" err="1" smtClean="0"/>
              <a:t>Соколовим</a:t>
            </a:r>
            <a:r>
              <a:rPr lang="ru-RU" dirty="0" smtClean="0"/>
              <a:t>. </a:t>
            </a:r>
            <a:r>
              <a:rPr lang="ru-RU" dirty="0" err="1" smtClean="0"/>
              <a:t>Згідно</a:t>
            </a:r>
            <a:r>
              <a:rPr lang="ru-RU" dirty="0" smtClean="0"/>
              <a:t>  до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концепції</a:t>
            </a:r>
            <a:r>
              <a:rPr lang="ru-RU" dirty="0" smtClean="0"/>
              <a:t>, у 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повторення</a:t>
            </a:r>
            <a:r>
              <a:rPr lang="ru-RU" dirty="0" smtClean="0"/>
              <a:t> стимулу в </a:t>
            </a:r>
            <a:r>
              <a:rPr lang="ru-RU" dirty="0" err="1" smtClean="0"/>
              <a:t>нервовій</a:t>
            </a:r>
            <a:r>
              <a:rPr lang="ru-RU" dirty="0" smtClean="0"/>
              <a:t> </a:t>
            </a:r>
            <a:r>
              <a:rPr lang="ru-RU" dirty="0" err="1" smtClean="0"/>
              <a:t>системі</a:t>
            </a:r>
            <a:r>
              <a:rPr lang="ru-RU" dirty="0" smtClean="0"/>
              <a:t> </a:t>
            </a:r>
            <a:r>
              <a:rPr lang="ru-RU" dirty="0" err="1" smtClean="0"/>
              <a:t>формується</a:t>
            </a:r>
            <a:r>
              <a:rPr lang="ru-RU" dirty="0" smtClean="0"/>
              <a:t>  «модель», </a:t>
            </a:r>
            <a:r>
              <a:rPr lang="ru-RU" dirty="0" err="1" smtClean="0"/>
              <a:t>певна</a:t>
            </a:r>
            <a:r>
              <a:rPr lang="ru-RU" dirty="0" smtClean="0"/>
              <a:t> </a:t>
            </a:r>
            <a:r>
              <a:rPr lang="ru-RU" dirty="0" err="1" smtClean="0"/>
              <a:t>конфігурація</a:t>
            </a:r>
            <a:r>
              <a:rPr lang="ru-RU" dirty="0" smtClean="0"/>
              <a:t> </a:t>
            </a:r>
            <a:r>
              <a:rPr lang="ru-RU" dirty="0" err="1" smtClean="0"/>
              <a:t>сліду</a:t>
            </a:r>
            <a:r>
              <a:rPr lang="ru-RU" dirty="0" smtClean="0"/>
              <a:t>, в </a:t>
            </a:r>
            <a:r>
              <a:rPr lang="ru-RU" dirty="0" err="1" smtClean="0"/>
              <a:t>якій</a:t>
            </a:r>
            <a:r>
              <a:rPr lang="ru-RU" dirty="0" smtClean="0"/>
              <a:t> </a:t>
            </a:r>
            <a:r>
              <a:rPr lang="ru-RU" dirty="0" err="1" smtClean="0"/>
              <a:t>фіксуються</a:t>
            </a:r>
            <a:r>
              <a:rPr lang="ru-RU" dirty="0" smtClean="0"/>
              <a:t>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параметри</a:t>
            </a:r>
            <a:r>
              <a:rPr lang="ru-RU" dirty="0" smtClean="0"/>
              <a:t> стимулу. </a:t>
            </a:r>
            <a:r>
              <a:rPr lang="ru-RU" dirty="0" err="1" smtClean="0"/>
              <a:t>Орієнтовна</a:t>
            </a:r>
            <a:r>
              <a:rPr lang="ru-RU" dirty="0" smtClean="0"/>
              <a:t> </a:t>
            </a:r>
            <a:r>
              <a:rPr lang="ru-RU" dirty="0" err="1" smtClean="0"/>
              <a:t>реакція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в тих </a:t>
            </a:r>
            <a:r>
              <a:rPr lang="ru-RU" dirty="0" err="1" smtClean="0"/>
              <a:t>випадках</a:t>
            </a:r>
            <a:r>
              <a:rPr lang="ru-RU" dirty="0" smtClean="0"/>
              <a:t>, </a:t>
            </a:r>
            <a:r>
              <a:rPr lang="ru-RU" dirty="0" smtClean="0"/>
              <a:t>коли </a:t>
            </a:r>
            <a:r>
              <a:rPr lang="ru-RU" dirty="0" err="1" smtClean="0"/>
              <a:t>виявляється</a:t>
            </a:r>
            <a:r>
              <a:rPr lang="ru-RU" dirty="0" smtClean="0"/>
              <a:t> </a:t>
            </a:r>
            <a:r>
              <a:rPr lang="ru-RU" dirty="0" err="1" smtClean="0"/>
              <a:t>розузгодження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діючим</a:t>
            </a:r>
            <a:r>
              <a:rPr lang="ru-RU" dirty="0" smtClean="0"/>
              <a:t> стимулом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сформованим</a:t>
            </a:r>
            <a:r>
              <a:rPr lang="ru-RU" dirty="0" smtClean="0"/>
              <a:t> </a:t>
            </a:r>
            <a:r>
              <a:rPr lang="ru-RU" dirty="0" err="1" smtClean="0"/>
              <a:t>слідом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smtClean="0"/>
              <a:t>«</a:t>
            </a:r>
            <a:r>
              <a:rPr lang="ru-RU" dirty="0" err="1" smtClean="0"/>
              <a:t>нервовою</a:t>
            </a:r>
            <a:r>
              <a:rPr lang="ru-RU" dirty="0" smtClean="0"/>
              <a:t> </a:t>
            </a:r>
            <a:r>
              <a:rPr lang="ru-RU" dirty="0" err="1" smtClean="0"/>
              <a:t>моделлю</a:t>
            </a:r>
            <a:r>
              <a:rPr lang="ru-RU" dirty="0" smtClean="0"/>
              <a:t>». </a:t>
            </a:r>
            <a:endParaRPr lang="ru-RU" dirty="0" smtClean="0"/>
          </a:p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діючий</a:t>
            </a:r>
            <a:r>
              <a:rPr lang="ru-RU" dirty="0" smtClean="0"/>
              <a:t> стимул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нервовий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залишений</a:t>
            </a:r>
            <a:r>
              <a:rPr lang="ru-RU" dirty="0" smtClean="0"/>
              <a:t> </a:t>
            </a:r>
            <a:r>
              <a:rPr lang="ru-RU" dirty="0" err="1" smtClean="0"/>
              <a:t>попереднім</a:t>
            </a:r>
            <a:r>
              <a:rPr lang="ru-RU" dirty="0" smtClean="0"/>
              <a:t> </a:t>
            </a:r>
            <a:r>
              <a:rPr lang="ru-RU" dirty="0" err="1" smtClean="0"/>
              <a:t>подразником</a:t>
            </a:r>
            <a:r>
              <a:rPr lang="ru-RU" dirty="0" smtClean="0"/>
              <a:t>, </a:t>
            </a:r>
            <a:r>
              <a:rPr lang="ru-RU" dirty="0" err="1" smtClean="0"/>
              <a:t>ідентичні</a:t>
            </a:r>
            <a:r>
              <a:rPr lang="ru-RU" dirty="0" smtClean="0"/>
              <a:t>, то ОР не </a:t>
            </a:r>
            <a:r>
              <a:rPr lang="ru-RU" dirty="0" err="1" smtClean="0"/>
              <a:t>виникає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ж вони не </a:t>
            </a:r>
            <a:r>
              <a:rPr lang="ru-RU" dirty="0" err="1" smtClean="0"/>
              <a:t>співпадають</a:t>
            </a:r>
            <a:r>
              <a:rPr lang="ru-RU" dirty="0" smtClean="0"/>
              <a:t>,  то </a:t>
            </a:r>
            <a:r>
              <a:rPr lang="ru-RU" dirty="0" err="1" smtClean="0"/>
              <a:t>орієнтовна</a:t>
            </a:r>
            <a:r>
              <a:rPr lang="ru-RU" dirty="0" smtClean="0"/>
              <a:t> </a:t>
            </a:r>
            <a:r>
              <a:rPr lang="ru-RU" dirty="0" err="1" smtClean="0"/>
              <a:t>реакція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та </a:t>
            </a:r>
            <a:r>
              <a:rPr lang="ru-RU" dirty="0" err="1" smtClean="0"/>
              <a:t>виявляється</a:t>
            </a:r>
            <a:r>
              <a:rPr lang="ru-RU" dirty="0" smtClean="0"/>
              <a:t> до </a:t>
            </a:r>
            <a:r>
              <a:rPr lang="ru-RU" dirty="0" err="1" smtClean="0"/>
              <a:t>певного</a:t>
            </a:r>
            <a:r>
              <a:rPr lang="ru-RU" dirty="0" smtClean="0"/>
              <a:t> </a:t>
            </a:r>
            <a:r>
              <a:rPr lang="ru-RU" dirty="0" err="1" smtClean="0"/>
              <a:t>рівня</a:t>
            </a:r>
            <a:r>
              <a:rPr lang="ru-RU" dirty="0" smtClean="0"/>
              <a:t>  </a:t>
            </a:r>
            <a:r>
              <a:rPr lang="ru-RU" dirty="0" err="1" smtClean="0"/>
              <a:t>тим</a:t>
            </a:r>
            <a:r>
              <a:rPr lang="ru-RU" dirty="0" smtClean="0"/>
              <a:t> </a:t>
            </a:r>
            <a:r>
              <a:rPr lang="ru-RU" dirty="0" err="1" smtClean="0"/>
              <a:t>сильніше</a:t>
            </a:r>
            <a:r>
              <a:rPr lang="ru-RU" dirty="0" smtClean="0"/>
              <a:t>, </a:t>
            </a:r>
            <a:r>
              <a:rPr lang="ru-RU" dirty="0" err="1" smtClean="0"/>
              <a:t>чим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розрізняється</a:t>
            </a:r>
            <a:r>
              <a:rPr lang="ru-RU" dirty="0" smtClean="0"/>
              <a:t> </a:t>
            </a:r>
            <a:r>
              <a:rPr lang="ru-RU" dirty="0" err="1" smtClean="0"/>
              <a:t>передуючий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новий</a:t>
            </a:r>
            <a:r>
              <a:rPr lang="ru-RU" dirty="0" smtClean="0"/>
              <a:t> </a:t>
            </a:r>
            <a:r>
              <a:rPr lang="ru-RU" dirty="0" err="1" smtClean="0"/>
              <a:t>подразники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err="1" smtClean="0"/>
              <a:t>Оскільки</a:t>
            </a:r>
            <a:r>
              <a:rPr lang="ru-RU" dirty="0" smtClean="0"/>
              <a:t> ОР </a:t>
            </a:r>
            <a:r>
              <a:rPr lang="ru-RU" dirty="0" err="1" smtClean="0"/>
              <a:t>виникає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розузгодження</a:t>
            </a:r>
            <a:r>
              <a:rPr lang="ru-RU" dirty="0" smtClean="0"/>
              <a:t> </a:t>
            </a:r>
            <a:r>
              <a:rPr lang="ru-RU" dirty="0" err="1" smtClean="0"/>
              <a:t>аферентного</a:t>
            </a:r>
            <a:r>
              <a:rPr lang="ru-RU" dirty="0" smtClean="0"/>
              <a:t>  </a:t>
            </a:r>
            <a:r>
              <a:rPr lang="ru-RU" dirty="0" err="1" smtClean="0"/>
              <a:t>подразнення</a:t>
            </a:r>
            <a:r>
              <a:rPr lang="ru-RU" dirty="0" smtClean="0"/>
              <a:t>  </a:t>
            </a:r>
            <a:r>
              <a:rPr lang="ru-RU" dirty="0" err="1" smtClean="0"/>
              <a:t>з</a:t>
            </a:r>
            <a:r>
              <a:rPr lang="ru-RU" dirty="0" smtClean="0"/>
              <a:t>  «</a:t>
            </a:r>
            <a:r>
              <a:rPr lang="ru-RU" dirty="0" err="1" smtClean="0"/>
              <a:t>нервовою</a:t>
            </a:r>
            <a:r>
              <a:rPr lang="ru-RU" dirty="0" smtClean="0"/>
              <a:t> </a:t>
            </a:r>
            <a:r>
              <a:rPr lang="ru-RU" dirty="0" err="1" smtClean="0"/>
              <a:t>моделлю</a:t>
            </a:r>
            <a:r>
              <a:rPr lang="ru-RU" dirty="0" smtClean="0"/>
              <a:t>» </a:t>
            </a:r>
            <a:r>
              <a:rPr lang="ru-RU" dirty="0" err="1" smtClean="0"/>
              <a:t>очікуваного</a:t>
            </a:r>
            <a:r>
              <a:rPr lang="ru-RU" dirty="0" smtClean="0"/>
              <a:t> стимулу,  </a:t>
            </a:r>
            <a:r>
              <a:rPr lang="ru-RU" dirty="0" err="1" smtClean="0"/>
              <a:t>зрозуміло</a:t>
            </a:r>
            <a:r>
              <a:rPr lang="ru-RU" dirty="0" smtClean="0"/>
              <a:t>, що ОР буде  </a:t>
            </a:r>
            <a:r>
              <a:rPr lang="ru-RU" dirty="0" err="1" smtClean="0"/>
              <a:t>тривати</a:t>
            </a:r>
            <a:r>
              <a:rPr lang="ru-RU" dirty="0" smtClean="0"/>
              <a:t> до тих </a:t>
            </a:r>
            <a:r>
              <a:rPr lang="ru-RU" dirty="0" err="1" smtClean="0"/>
              <a:t>пір</a:t>
            </a:r>
            <a:r>
              <a:rPr lang="ru-RU" dirty="0" smtClean="0"/>
              <a:t>, </a:t>
            </a:r>
            <a:r>
              <a:rPr lang="ru-RU" dirty="0" err="1" smtClean="0"/>
              <a:t>поки</a:t>
            </a:r>
            <a:r>
              <a:rPr lang="ru-RU" dirty="0" smtClean="0"/>
              <a:t> </a:t>
            </a:r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 smtClean="0"/>
              <a:t>різниця</a:t>
            </a:r>
            <a:r>
              <a:rPr lang="ru-RU" dirty="0" smtClean="0"/>
              <a:t>.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концепції</a:t>
            </a:r>
            <a:r>
              <a:rPr lang="ru-RU" dirty="0" smtClean="0"/>
              <a:t> ОР повинна </a:t>
            </a:r>
            <a:r>
              <a:rPr lang="ru-RU" dirty="0" err="1" smtClean="0"/>
              <a:t>фіксуватися</a:t>
            </a:r>
            <a:r>
              <a:rPr lang="ru-RU" dirty="0" smtClean="0"/>
              <a:t> при </a:t>
            </a:r>
            <a:r>
              <a:rPr lang="ru-RU" dirty="0" err="1" smtClean="0"/>
              <a:t>будь-якій</a:t>
            </a:r>
            <a:r>
              <a:rPr lang="ru-RU" dirty="0" smtClean="0"/>
              <a:t>  </a:t>
            </a:r>
            <a:r>
              <a:rPr lang="ru-RU" dirty="0" err="1" smtClean="0"/>
              <a:t>мінімально</a:t>
            </a:r>
            <a:r>
              <a:rPr lang="ru-RU" dirty="0" smtClean="0"/>
              <a:t>  </a:t>
            </a:r>
            <a:r>
              <a:rPr lang="ru-RU" dirty="0" err="1" smtClean="0"/>
              <a:t>відчутній</a:t>
            </a:r>
            <a:r>
              <a:rPr lang="ru-RU" dirty="0" smtClean="0"/>
              <a:t> </a:t>
            </a:r>
            <a:r>
              <a:rPr lang="ru-RU" dirty="0" err="1" smtClean="0"/>
              <a:t>розбіжності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двома</a:t>
            </a:r>
            <a:r>
              <a:rPr lang="ru-RU" dirty="0" smtClean="0"/>
              <a:t> стимулами, що </a:t>
            </a:r>
            <a:r>
              <a:rPr lang="ru-RU" dirty="0" err="1" smtClean="0"/>
              <a:t>послідовно</a:t>
            </a:r>
            <a:r>
              <a:rPr lang="ru-RU" dirty="0" smtClean="0"/>
              <a:t> </a:t>
            </a:r>
            <a:r>
              <a:rPr lang="ru-RU" dirty="0" err="1" smtClean="0"/>
              <a:t>пред’являються</a:t>
            </a:r>
            <a:r>
              <a:rPr lang="ru-RU" dirty="0" smtClean="0"/>
              <a:t>. </a:t>
            </a:r>
            <a:r>
              <a:rPr lang="ru-RU" dirty="0" err="1" smtClean="0"/>
              <a:t>Однак</a:t>
            </a:r>
            <a:r>
              <a:rPr lang="ru-RU" dirty="0" smtClean="0"/>
              <a:t>, </a:t>
            </a:r>
            <a:r>
              <a:rPr lang="ru-RU" dirty="0" err="1" smtClean="0"/>
              <a:t>є</a:t>
            </a:r>
            <a:r>
              <a:rPr lang="ru-RU" dirty="0" smtClean="0"/>
              <a:t>  </a:t>
            </a:r>
            <a:r>
              <a:rPr lang="ru-RU" dirty="0" err="1" smtClean="0"/>
              <a:t>чисельні</a:t>
            </a:r>
            <a:r>
              <a:rPr lang="ru-RU" dirty="0" smtClean="0"/>
              <a:t> </a:t>
            </a:r>
            <a:r>
              <a:rPr lang="ru-RU" dirty="0" err="1" smtClean="0"/>
              <a:t>факти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свідчать</a:t>
            </a:r>
            <a:r>
              <a:rPr lang="ru-RU" dirty="0" smtClean="0"/>
              <a:t> про те, що ОР далеко </a:t>
            </a:r>
            <a:r>
              <a:rPr lang="ru-RU" dirty="0" smtClean="0"/>
              <a:t>не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обов’язково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при </a:t>
            </a:r>
            <a:r>
              <a:rPr lang="ru-RU" dirty="0" err="1" smtClean="0"/>
              <a:t>зміні</a:t>
            </a:r>
            <a:r>
              <a:rPr lang="ru-RU" dirty="0" smtClean="0"/>
              <a:t> </a:t>
            </a:r>
            <a:r>
              <a:rPr lang="ru-RU" dirty="0" err="1" smtClean="0"/>
              <a:t>параметрів</a:t>
            </a:r>
            <a:r>
              <a:rPr lang="ru-RU" dirty="0" smtClean="0"/>
              <a:t> стимулу.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748464" cy="6858000"/>
          </a:xfrm>
        </p:spPr>
        <p:txBody>
          <a:bodyPr>
            <a:normAutofit/>
          </a:bodyPr>
          <a:lstStyle/>
          <a:p>
            <a:r>
              <a:rPr lang="ru-RU" b="1" i="1" dirty="0" err="1" smtClean="0"/>
              <a:t>Значущість</a:t>
            </a:r>
            <a:r>
              <a:rPr lang="ru-RU" b="1" i="1" dirty="0" smtClean="0"/>
              <a:t> стимулу. </a:t>
            </a:r>
            <a:r>
              <a:rPr lang="ru-RU" dirty="0" err="1" smtClean="0"/>
              <a:t>Орієнтовний</a:t>
            </a:r>
            <a:r>
              <a:rPr lang="ru-RU" dirty="0" smtClean="0"/>
              <a:t> рефлекс </a:t>
            </a:r>
            <a:r>
              <a:rPr lang="ru-RU" dirty="0" err="1" smtClean="0"/>
              <a:t>пов’язаний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адаптацією</a:t>
            </a:r>
            <a:r>
              <a:rPr lang="ru-RU" dirty="0" smtClean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 </a:t>
            </a:r>
            <a:r>
              <a:rPr lang="ru-RU" dirty="0" smtClean="0"/>
              <a:t>до умов </a:t>
            </a:r>
            <a:r>
              <a:rPr lang="ru-RU" dirty="0" err="1" smtClean="0"/>
              <a:t>середовища</a:t>
            </a:r>
            <a:r>
              <a:rPr lang="ru-RU" dirty="0" smtClean="0"/>
              <a:t>, що  </a:t>
            </a:r>
            <a:r>
              <a:rPr lang="ru-RU" dirty="0" err="1" smtClean="0"/>
              <a:t>змінюються</a:t>
            </a:r>
            <a:r>
              <a:rPr lang="ru-RU" dirty="0" smtClean="0"/>
              <a:t>, тому для </a:t>
            </a:r>
            <a:r>
              <a:rPr lang="ru-RU" dirty="0" err="1" smtClean="0"/>
              <a:t>нього</a:t>
            </a:r>
            <a:r>
              <a:rPr lang="ru-RU" dirty="0" smtClean="0"/>
              <a:t> </a:t>
            </a:r>
            <a:r>
              <a:rPr lang="ru-RU" dirty="0" err="1" smtClean="0"/>
              <a:t>справедливий</a:t>
            </a:r>
            <a:r>
              <a:rPr lang="ru-RU" dirty="0" smtClean="0"/>
              <a:t> </a:t>
            </a:r>
            <a:r>
              <a:rPr lang="ru-RU" dirty="0" smtClean="0"/>
              <a:t>«</a:t>
            </a:r>
            <a:r>
              <a:rPr lang="ru-RU" dirty="0" smtClean="0"/>
              <a:t>закон </a:t>
            </a:r>
            <a:r>
              <a:rPr lang="ru-RU" dirty="0" err="1" smtClean="0"/>
              <a:t>сили</a:t>
            </a:r>
            <a:r>
              <a:rPr lang="ru-RU" dirty="0" smtClean="0"/>
              <a:t>».  </a:t>
            </a:r>
            <a:r>
              <a:rPr lang="ru-RU" dirty="0" err="1" smtClean="0"/>
              <a:t>Тобто</a:t>
            </a:r>
            <a:r>
              <a:rPr lang="ru-RU" dirty="0" smtClean="0"/>
              <a:t>, </a:t>
            </a:r>
            <a:r>
              <a:rPr lang="ru-RU" dirty="0" err="1" smtClean="0"/>
              <a:t>чим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змінюється</a:t>
            </a:r>
            <a:r>
              <a:rPr lang="ru-RU" dirty="0" smtClean="0"/>
              <a:t> стимул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інтенсивність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міра</a:t>
            </a:r>
            <a:r>
              <a:rPr lang="ru-RU" dirty="0" smtClean="0"/>
              <a:t> </a:t>
            </a:r>
            <a:r>
              <a:rPr lang="ru-RU" dirty="0" err="1" smtClean="0"/>
              <a:t>новизни</a:t>
            </a:r>
            <a:r>
              <a:rPr lang="ru-RU" dirty="0" smtClean="0"/>
              <a:t>), </a:t>
            </a:r>
            <a:r>
              <a:rPr lang="ru-RU" dirty="0" err="1" smtClean="0"/>
              <a:t>тим</a:t>
            </a:r>
            <a:r>
              <a:rPr lang="ru-RU" dirty="0" smtClean="0"/>
              <a:t>  </a:t>
            </a:r>
            <a:r>
              <a:rPr lang="ru-RU" dirty="0" err="1" smtClean="0"/>
              <a:t>більш</a:t>
            </a:r>
            <a:r>
              <a:rPr lang="ru-RU" dirty="0" smtClean="0"/>
              <a:t>  </a:t>
            </a:r>
            <a:r>
              <a:rPr lang="ru-RU" dirty="0" err="1" smtClean="0"/>
              <a:t>значна</a:t>
            </a:r>
            <a:r>
              <a:rPr lang="ru-RU" dirty="0" smtClean="0"/>
              <a:t> </a:t>
            </a:r>
            <a:r>
              <a:rPr lang="ru-RU" dirty="0" err="1" smtClean="0"/>
              <a:t>реакція</a:t>
            </a:r>
            <a:r>
              <a:rPr lang="ru-RU" dirty="0" smtClean="0"/>
              <a:t> у </a:t>
            </a:r>
            <a:r>
              <a:rPr lang="ru-RU" dirty="0" err="1" smtClean="0"/>
              <a:t>відповідь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smtClean="0"/>
              <a:t>не </a:t>
            </a:r>
            <a:r>
              <a:rPr lang="ru-RU" dirty="0" err="1" smtClean="0"/>
              <a:t>меншу</a:t>
            </a:r>
            <a:r>
              <a:rPr lang="ru-RU" dirty="0" smtClean="0"/>
              <a:t>, а </a:t>
            </a:r>
            <a:r>
              <a:rPr lang="ru-RU" dirty="0" err="1" smtClean="0"/>
              <a:t>нерідко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більшу</a:t>
            </a:r>
            <a:r>
              <a:rPr lang="ru-RU" dirty="0" smtClean="0"/>
              <a:t> </a:t>
            </a:r>
            <a:r>
              <a:rPr lang="ru-RU" dirty="0" err="1" smtClean="0"/>
              <a:t>реакцію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викликати</a:t>
            </a:r>
            <a:r>
              <a:rPr lang="ru-RU" dirty="0" smtClean="0"/>
              <a:t> </a:t>
            </a:r>
            <a:r>
              <a:rPr lang="ru-RU" dirty="0" err="1" smtClean="0"/>
              <a:t>мізерні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ситуації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smtClean="0"/>
              <a:t>вони </a:t>
            </a:r>
            <a:r>
              <a:rPr lang="ru-RU" dirty="0" smtClean="0"/>
              <a:t>прямо </a:t>
            </a:r>
            <a:r>
              <a:rPr lang="ru-RU" dirty="0" err="1" smtClean="0"/>
              <a:t>адресовані</a:t>
            </a:r>
            <a:r>
              <a:rPr lang="ru-RU" dirty="0" smtClean="0"/>
              <a:t> до </a:t>
            </a:r>
            <a:r>
              <a:rPr lang="ru-RU" dirty="0" err="1" smtClean="0"/>
              <a:t>основних</a:t>
            </a:r>
            <a:r>
              <a:rPr lang="ru-RU" dirty="0" smtClean="0"/>
              <a:t> потреб </a:t>
            </a:r>
            <a:r>
              <a:rPr lang="ru-RU" dirty="0" err="1" smtClean="0"/>
              <a:t>людини</a:t>
            </a:r>
            <a:r>
              <a:rPr lang="ru-RU" dirty="0" smtClean="0"/>
              <a:t>. </a:t>
            </a:r>
            <a:r>
              <a:rPr lang="ru-RU" dirty="0" err="1" smtClean="0"/>
              <a:t>Здається</a:t>
            </a:r>
            <a:r>
              <a:rPr lang="ru-RU" dirty="0" smtClean="0"/>
              <a:t>, що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значущий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, </a:t>
            </a:r>
            <a:r>
              <a:rPr lang="ru-RU" dirty="0" err="1" smtClean="0"/>
              <a:t>отже</a:t>
            </a:r>
            <a:r>
              <a:rPr lang="ru-RU" dirty="0" smtClean="0"/>
              <a:t>, 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знайомий</a:t>
            </a:r>
            <a:r>
              <a:rPr lang="ru-RU" dirty="0" smtClean="0"/>
              <a:t> </a:t>
            </a:r>
            <a:r>
              <a:rPr lang="ru-RU" dirty="0" err="1" smtClean="0"/>
              <a:t>людині</a:t>
            </a:r>
            <a:r>
              <a:rPr lang="ru-RU" dirty="0" smtClean="0"/>
              <a:t> стимул повинен за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рівних</a:t>
            </a:r>
            <a:r>
              <a:rPr lang="ru-RU" dirty="0" smtClean="0"/>
              <a:t> умов </a:t>
            </a:r>
            <a:r>
              <a:rPr lang="ru-RU" dirty="0" err="1" smtClean="0"/>
              <a:t>викликати</a:t>
            </a:r>
            <a:r>
              <a:rPr lang="ru-RU" dirty="0" smtClean="0"/>
              <a:t> </a:t>
            </a:r>
            <a:r>
              <a:rPr lang="ru-RU" dirty="0" err="1" smtClean="0"/>
              <a:t>меншу</a:t>
            </a:r>
            <a:r>
              <a:rPr lang="ru-RU" dirty="0" smtClean="0"/>
              <a:t> ОР, </a:t>
            </a:r>
            <a:r>
              <a:rPr lang="ru-RU" dirty="0" err="1" smtClean="0"/>
              <a:t>чим</a:t>
            </a:r>
            <a:r>
              <a:rPr lang="ru-RU" dirty="0" smtClean="0"/>
              <a:t> абсолютно </a:t>
            </a:r>
            <a:r>
              <a:rPr lang="ru-RU" dirty="0" err="1" smtClean="0"/>
              <a:t>новий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err="1" smtClean="0"/>
              <a:t>Факти</a:t>
            </a:r>
            <a:r>
              <a:rPr lang="ru-RU" dirty="0" smtClean="0"/>
              <a:t>, </a:t>
            </a:r>
            <a:r>
              <a:rPr lang="ru-RU" dirty="0" err="1" smtClean="0"/>
              <a:t>проте</a:t>
            </a:r>
            <a:r>
              <a:rPr lang="ru-RU" dirty="0" smtClean="0"/>
              <a:t>,  </a:t>
            </a:r>
            <a:r>
              <a:rPr lang="ru-RU" dirty="0" err="1" smtClean="0"/>
              <a:t>свідчать</a:t>
            </a:r>
            <a:r>
              <a:rPr lang="ru-RU" dirty="0" smtClean="0"/>
              <a:t>  про </a:t>
            </a:r>
            <a:r>
              <a:rPr lang="ru-RU" dirty="0" err="1" smtClean="0"/>
              <a:t>інше</a:t>
            </a:r>
            <a:r>
              <a:rPr lang="ru-RU" dirty="0" smtClean="0"/>
              <a:t>. </a:t>
            </a:r>
            <a:r>
              <a:rPr lang="ru-RU" dirty="0" err="1" smtClean="0"/>
              <a:t>Значущість</a:t>
            </a:r>
            <a:r>
              <a:rPr lang="ru-RU" dirty="0" smtClean="0"/>
              <a:t> </a:t>
            </a:r>
            <a:r>
              <a:rPr lang="ru-RU" dirty="0" smtClean="0"/>
              <a:t>стимулу </a:t>
            </a:r>
            <a:r>
              <a:rPr lang="ru-RU" dirty="0" err="1" smtClean="0"/>
              <a:t>нерідко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вирішальне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для </a:t>
            </a:r>
            <a:r>
              <a:rPr lang="ru-RU" dirty="0" err="1" smtClean="0"/>
              <a:t>виникнення</a:t>
            </a:r>
            <a:r>
              <a:rPr lang="ru-RU" dirty="0" smtClean="0"/>
              <a:t> ОР.  Стимул, що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велике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невелику</a:t>
            </a:r>
            <a:r>
              <a:rPr lang="ru-RU" dirty="0" smtClean="0"/>
              <a:t> </a:t>
            </a:r>
            <a:r>
              <a:rPr lang="ru-RU" dirty="0" err="1" smtClean="0"/>
              <a:t>фізичну</a:t>
            </a:r>
            <a:r>
              <a:rPr lang="ru-RU" dirty="0" smtClean="0"/>
              <a:t> </a:t>
            </a:r>
            <a:r>
              <a:rPr lang="ru-RU" dirty="0" err="1" smtClean="0"/>
              <a:t>інтенсивність</a:t>
            </a:r>
            <a:r>
              <a:rPr lang="ru-RU" dirty="0" smtClean="0"/>
              <a:t> 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викликати</a:t>
            </a:r>
            <a:r>
              <a:rPr lang="ru-RU" dirty="0" smtClean="0"/>
              <a:t> </a:t>
            </a:r>
            <a:r>
              <a:rPr lang="ru-RU" dirty="0" err="1" smtClean="0"/>
              <a:t>потужну</a:t>
            </a:r>
            <a:r>
              <a:rPr lang="ru-RU" dirty="0" smtClean="0"/>
              <a:t> </a:t>
            </a:r>
            <a:r>
              <a:rPr lang="ru-RU" dirty="0" err="1" smtClean="0"/>
              <a:t>орієнтовну</a:t>
            </a:r>
            <a:r>
              <a:rPr lang="ru-RU" dirty="0" smtClean="0"/>
              <a:t> </a:t>
            </a:r>
            <a:r>
              <a:rPr lang="ru-RU" dirty="0" err="1" smtClean="0"/>
              <a:t>реакцію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Другая 2">
      <a:dk1>
        <a:sysClr val="windowText" lastClr="000000"/>
      </a:dk1>
      <a:lt1>
        <a:sysClr val="window" lastClr="FFFFFF"/>
      </a:lt1>
      <a:dk2>
        <a:srgbClr val="000000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318</TotalTime>
  <Words>2744</Words>
  <Application>Microsoft Office PowerPoint</Application>
  <PresentationFormat>Экран (4:3)</PresentationFormat>
  <Paragraphs>87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Эркер</vt:lpstr>
      <vt:lpstr>Вивчення особливостей уваги  у людини</vt:lpstr>
      <vt:lpstr>План</vt:lpstr>
      <vt:lpstr>1. Поняття та функції уваги.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Вивчення особливостей уваги  у людини</dc:title>
  <dc:creator>Elena Alexandrovna</dc:creator>
  <cp:lastModifiedBy>Elena Alexandrovna</cp:lastModifiedBy>
  <cp:revision>51</cp:revision>
  <dcterms:created xsi:type="dcterms:W3CDTF">2019-04-15T19:44:02Z</dcterms:created>
  <dcterms:modified xsi:type="dcterms:W3CDTF">2019-04-16T21:42:41Z</dcterms:modified>
</cp:coreProperties>
</file>