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597" r:id="rId3"/>
    <p:sldId id="596" r:id="rId4"/>
    <p:sldId id="603" r:id="rId5"/>
    <p:sldId id="594" r:id="rId6"/>
    <p:sldId id="598" r:id="rId7"/>
    <p:sldId id="595" r:id="rId8"/>
    <p:sldId id="602" r:id="rId9"/>
    <p:sldId id="300" r:id="rId10"/>
    <p:sldId id="599" r:id="rId11"/>
    <p:sldId id="605" r:id="rId12"/>
    <p:sldId id="606" r:id="rId13"/>
    <p:sldId id="607" r:id="rId14"/>
    <p:sldId id="608" r:id="rId15"/>
    <p:sldId id="609" r:id="rId16"/>
    <p:sldId id="610" r:id="rId17"/>
    <p:sldId id="611" r:id="rId18"/>
    <p:sldId id="612" r:id="rId19"/>
    <p:sldId id="613" r:id="rId20"/>
    <p:sldId id="614" r:id="rId21"/>
    <p:sldId id="615" r:id="rId22"/>
    <p:sldId id="616" r:id="rId23"/>
    <p:sldId id="617" r:id="rId24"/>
    <p:sldId id="618" r:id="rId25"/>
    <p:sldId id="619" r:id="rId26"/>
    <p:sldId id="620" r:id="rId27"/>
    <p:sldId id="621" r:id="rId28"/>
    <p:sldId id="622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1" autoAdjust="0"/>
    <p:restoredTop sz="94660"/>
  </p:normalViewPr>
  <p:slideViewPr>
    <p:cSldViewPr>
      <p:cViewPr varScale="1">
        <p:scale>
          <a:sx n="82" d="100"/>
          <a:sy n="82" d="100"/>
        </p:scale>
        <p:origin x="149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633DB-35A5-470A-88AF-5E3DECFA34AC}" type="datetimeFigureOut">
              <a:rPr lang="ru-UA" smtClean="0"/>
              <a:t>16.02.2021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F2A1F-DEFB-478B-A6EC-FC6489254C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082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52D92-932C-44C1-AB6C-E5BE8D1AA80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5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49446FE-CB57-4419-83C9-775AD0E6B514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6250" y="724236"/>
            <a:ext cx="8638238" cy="2671936"/>
          </a:xfrm>
        </p:spPr>
        <p:txBody>
          <a:bodyPr>
            <a:normAutofit/>
          </a:bodyPr>
          <a:lstStyle/>
          <a:p>
            <a:r>
              <a:rPr lang="uk-UA" b="1" dirty="0"/>
              <a:t>Лекція 1в</a:t>
            </a:r>
            <a:br>
              <a:rPr lang="uk-UA" b="1" dirty="0"/>
            </a:br>
            <a:r>
              <a:rPr lang="uk-UA" dirty="0"/>
              <a:t> 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Нуклеїнові кислоти як носії і гаранти реалізації генетичної інформації</a:t>
            </a:r>
          </a:p>
        </p:txBody>
      </p:sp>
      <p:pic>
        <p:nvPicPr>
          <p:cNvPr id="4" name="Picture 2" descr="Пов’язане зображення">
            <a:extLst>
              <a:ext uri="{FF2B5EF4-FFF2-40B4-BE49-F238E27FC236}">
                <a16:creationId xmlns:a16="http://schemas.microsoft.com/office/drawing/2014/main" id="{BA10C009-79B7-4ACF-ACD4-6DB780E6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3391998"/>
            <a:ext cx="3875314" cy="306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Результат пошуку зображень за запитом днк">
            <a:extLst>
              <a:ext uri="{FF2B5EF4-FFF2-40B4-BE49-F238E27FC236}">
                <a16:creationId xmlns:a16="http://schemas.microsoft.com/office/drawing/2014/main" id="{0B43DCDC-5377-4982-9215-AABE7AE52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0F4360-7DDE-4882-8D3B-FF249AC0BBD3}"/>
              </a:ext>
            </a:extLst>
          </p:cNvPr>
          <p:cNvSpPr/>
          <p:nvPr/>
        </p:nvSpPr>
        <p:spPr>
          <a:xfrm>
            <a:off x="1907704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МікроРНК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об’єднує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типи</a:t>
            </a:r>
            <a:r>
              <a:rPr lang="ru-RU" dirty="0"/>
              <a:t>: 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мцРНК</a:t>
            </a:r>
            <a:r>
              <a:rPr lang="ru-RU" dirty="0"/>
              <a:t> – мала </a:t>
            </a:r>
            <a:r>
              <a:rPr lang="ru-RU" dirty="0" err="1"/>
              <a:t>цитоплазматична</a:t>
            </a:r>
            <a:r>
              <a:rPr lang="ru-RU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мяРНК</a:t>
            </a:r>
            <a:r>
              <a:rPr lang="ru-RU" dirty="0"/>
              <a:t> – мала </a:t>
            </a:r>
            <a:r>
              <a:rPr lang="ru-RU" dirty="0" err="1"/>
              <a:t>ядерна</a:t>
            </a:r>
            <a:r>
              <a:rPr lang="ru-RU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мяцРНК</a:t>
            </a:r>
            <a:r>
              <a:rPr lang="ru-RU" dirty="0"/>
              <a:t> – мала </a:t>
            </a:r>
            <a:r>
              <a:rPr lang="ru-RU" dirty="0" err="1"/>
              <a:t>ядерцева</a:t>
            </a:r>
            <a:r>
              <a:rPr lang="ru-RU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мхРНК</a:t>
            </a:r>
            <a:r>
              <a:rPr lang="ru-RU" dirty="0"/>
              <a:t> – </a:t>
            </a:r>
            <a:r>
              <a:rPr lang="ru-RU" dirty="0" err="1"/>
              <a:t>мітохондріальна</a:t>
            </a:r>
            <a:r>
              <a:rPr lang="ru-RU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міРНК</a:t>
            </a:r>
            <a:r>
              <a:rPr lang="ru-RU" dirty="0"/>
              <a:t> – мала </a:t>
            </a:r>
            <a:r>
              <a:rPr lang="ru-RU" dirty="0" err="1"/>
              <a:t>інтерферуюча</a:t>
            </a:r>
            <a:r>
              <a:rPr lang="ru-RU" dirty="0"/>
              <a:t>. 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err="1"/>
              <a:t>трансляцію</a:t>
            </a:r>
            <a:r>
              <a:rPr lang="ru-RU" dirty="0"/>
              <a:t> мРНК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100 </a:t>
            </a:r>
            <a:r>
              <a:rPr lang="ru-RU" dirty="0" err="1"/>
              <a:t>генів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516984-D389-4A97-B3FA-F5A3FB43ADB0}"/>
              </a:ext>
            </a:extLst>
          </p:cNvPr>
          <p:cNvSpPr/>
          <p:nvPr/>
        </p:nvSpPr>
        <p:spPr>
          <a:xfrm>
            <a:off x="700054" y="110839"/>
            <a:ext cx="7832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1993 р.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відкрита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мікроРНК</a:t>
            </a:r>
            <a:r>
              <a:rPr lang="ru-RU" dirty="0"/>
              <a:t> – </a:t>
            </a:r>
            <a:r>
              <a:rPr lang="ru-RU" dirty="0" err="1"/>
              <a:t>клас</a:t>
            </a:r>
            <a:r>
              <a:rPr lang="ru-RU" dirty="0"/>
              <a:t> </a:t>
            </a:r>
            <a:r>
              <a:rPr lang="ru-RU" dirty="0" err="1"/>
              <a:t>некодуючих</a:t>
            </a:r>
            <a:r>
              <a:rPr lang="ru-RU" dirty="0"/>
              <a:t> молекул РНК,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участь у </a:t>
            </a:r>
            <a:r>
              <a:rPr lang="ru-RU" dirty="0" err="1"/>
              <a:t>регуляції</a:t>
            </a:r>
            <a:r>
              <a:rPr lang="ru-RU" dirty="0"/>
              <a:t> </a:t>
            </a:r>
            <a:r>
              <a:rPr lang="ru-RU" dirty="0" err="1"/>
              <a:t>трансляції</a:t>
            </a:r>
            <a:r>
              <a:rPr lang="ru-RU" dirty="0"/>
              <a:t> та </a:t>
            </a:r>
            <a:r>
              <a:rPr lang="ru-RU" dirty="0" err="1"/>
              <a:t>деградації</a:t>
            </a:r>
            <a:r>
              <a:rPr lang="ru-RU" dirty="0"/>
              <a:t> мРНК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903AF6-F018-480C-98B0-03AB8620A2CB}"/>
              </a:ext>
            </a:extLst>
          </p:cNvPr>
          <p:cNvSpPr/>
          <p:nvPr/>
        </p:nvSpPr>
        <p:spPr>
          <a:xfrm>
            <a:off x="467544" y="4797152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 </a:t>
            </a:r>
            <a:r>
              <a:rPr lang="ru-RU" dirty="0" err="1"/>
              <a:t>даними</a:t>
            </a:r>
            <a:r>
              <a:rPr lang="ru-RU" dirty="0"/>
              <a:t> проекту </a:t>
            </a:r>
            <a:r>
              <a:rPr lang="ru-RU" dirty="0" err="1"/>
              <a:t>Енциклопедії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ДНК (</a:t>
            </a:r>
            <a:r>
              <a:rPr lang="en-US" dirty="0"/>
              <a:t>ENCODE), 60 % </a:t>
            </a:r>
            <a:r>
              <a:rPr lang="ru-RU" dirty="0" err="1"/>
              <a:t>генів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регулюються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мікроРНК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Один тип </a:t>
            </a:r>
            <a:r>
              <a:rPr lang="ru-RU" dirty="0" err="1"/>
              <a:t>мікроРНК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регулювати</a:t>
            </a:r>
            <a:r>
              <a:rPr lang="ru-RU" dirty="0"/>
              <a:t> </a:t>
            </a:r>
            <a:r>
              <a:rPr lang="ru-RU" dirty="0" err="1"/>
              <a:t>трансляцію</a:t>
            </a:r>
            <a:r>
              <a:rPr lang="ru-RU" dirty="0"/>
              <a:t> мРНК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100 </a:t>
            </a:r>
            <a:r>
              <a:rPr lang="ru-RU" dirty="0" err="1"/>
              <a:t>генів</a:t>
            </a:r>
            <a:r>
              <a:rPr lang="ru-RU" dirty="0"/>
              <a:t>.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94882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4E681-25D2-4088-9F10-EEBE46D7F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243408"/>
            <a:ext cx="8229600" cy="75632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Синтез </a:t>
            </a:r>
            <a:r>
              <a:rPr lang="ru-RU" dirty="0" err="1">
                <a:solidFill>
                  <a:srgbClr val="FF0000"/>
                </a:solidFill>
              </a:rPr>
              <a:t>нуклеїнових</a:t>
            </a:r>
            <a:r>
              <a:rPr lang="ru-RU" dirty="0">
                <a:solidFill>
                  <a:srgbClr val="FF0000"/>
                </a:solidFill>
              </a:rPr>
              <a:t> кислот та </a:t>
            </a:r>
            <a:r>
              <a:rPr lang="ru-RU" dirty="0" err="1">
                <a:solidFill>
                  <a:srgbClr val="FF0000"/>
                </a:solidFill>
              </a:rPr>
              <a:t>білків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2E94D2-B393-405F-B6CC-FE36584A22E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404665"/>
            <a:ext cx="9252520" cy="633670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Експресія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гені</a:t>
            </a:r>
            <a:r>
              <a:rPr lang="ru-RU" dirty="0" err="1"/>
              <a:t>в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реалізація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, </a:t>
            </a:r>
            <a:r>
              <a:rPr lang="ru-RU" dirty="0" err="1"/>
              <a:t>закодованої</a:t>
            </a:r>
            <a:r>
              <a:rPr lang="ru-RU" dirty="0"/>
              <a:t> в </a:t>
            </a:r>
            <a:r>
              <a:rPr lang="ru-RU" dirty="0" err="1"/>
              <a:t>послідовності</a:t>
            </a:r>
            <a:r>
              <a:rPr lang="ru-RU" dirty="0"/>
              <a:t> </a:t>
            </a:r>
            <a:r>
              <a:rPr lang="ru-RU" dirty="0" err="1"/>
              <a:t>нуклеотидів</a:t>
            </a:r>
            <a:r>
              <a:rPr lang="ru-RU" dirty="0"/>
              <a:t>. </a:t>
            </a:r>
          </a:p>
          <a:p>
            <a:r>
              <a:rPr lang="ru-RU" dirty="0" err="1"/>
              <a:t>Реалізація</a:t>
            </a:r>
            <a:r>
              <a:rPr lang="ru-RU" dirty="0"/>
              <a:t> </a:t>
            </a:r>
            <a:r>
              <a:rPr lang="ru-RU" dirty="0" err="1"/>
              <a:t>генетичної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в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організмах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за такою схемою: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подвоєння</a:t>
            </a:r>
            <a:r>
              <a:rPr lang="ru-RU" dirty="0"/>
              <a:t> ДНК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реплікацією</a:t>
            </a:r>
            <a:r>
              <a:rPr lang="ru-RU" dirty="0"/>
              <a:t> (ДНК → 2 ДНК). </a:t>
            </a:r>
            <a:r>
              <a:rPr lang="ru-RU" dirty="0" err="1"/>
              <a:t>Реплікація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перед </a:t>
            </a:r>
            <a:r>
              <a:rPr lang="ru-RU" dirty="0" err="1"/>
              <a:t>поділом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і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рівномірний</a:t>
            </a:r>
            <a:r>
              <a:rPr lang="ru-RU" dirty="0"/>
              <a:t> </a:t>
            </a:r>
            <a:r>
              <a:rPr lang="ru-RU" dirty="0" err="1"/>
              <a:t>розподіл</a:t>
            </a:r>
            <a:r>
              <a:rPr lang="ru-RU" dirty="0"/>
              <a:t> </a:t>
            </a:r>
            <a:r>
              <a:rPr lang="ru-RU" dirty="0" err="1"/>
              <a:t>генетичного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дочірніми</a:t>
            </a:r>
            <a:r>
              <a:rPr lang="ru-RU" dirty="0"/>
              <a:t> </a:t>
            </a:r>
            <a:r>
              <a:rPr lang="ru-RU" dirty="0" err="1"/>
              <a:t>клітинами</a:t>
            </a:r>
            <a:r>
              <a:rPr lang="ru-RU" dirty="0"/>
              <a:t>. </a:t>
            </a:r>
          </a:p>
          <a:p>
            <a:r>
              <a:rPr lang="ru-RU" dirty="0" err="1"/>
              <a:t>Процес</a:t>
            </a:r>
            <a:r>
              <a:rPr lang="ru-RU" dirty="0"/>
              <a:t> синтезу РНК на </a:t>
            </a:r>
            <a:r>
              <a:rPr lang="ru-RU" dirty="0" err="1"/>
              <a:t>матриці</a:t>
            </a:r>
            <a:r>
              <a:rPr lang="ru-RU" dirty="0"/>
              <a:t> ДНК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транскрипцією</a:t>
            </a:r>
            <a:r>
              <a:rPr lang="ru-RU" dirty="0"/>
              <a:t> (ДНК → РНК). </a:t>
            </a:r>
          </a:p>
          <a:p>
            <a:r>
              <a:rPr lang="ru-RU" dirty="0" err="1"/>
              <a:t>Процес</a:t>
            </a:r>
            <a:r>
              <a:rPr lang="ru-RU" dirty="0"/>
              <a:t> синтезу </a:t>
            </a:r>
            <a:r>
              <a:rPr lang="ru-RU" dirty="0" err="1"/>
              <a:t>білка</a:t>
            </a:r>
            <a:r>
              <a:rPr lang="ru-RU" dirty="0"/>
              <a:t> на </a:t>
            </a:r>
            <a:r>
              <a:rPr lang="ru-RU" dirty="0" err="1"/>
              <a:t>матриці</a:t>
            </a:r>
            <a:r>
              <a:rPr lang="ru-RU" dirty="0"/>
              <a:t> мРНК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трансляцією</a:t>
            </a:r>
            <a:r>
              <a:rPr lang="ru-RU" dirty="0"/>
              <a:t> (мРНК → </a:t>
            </a:r>
            <a:r>
              <a:rPr lang="ru-RU" dirty="0" err="1"/>
              <a:t>Білок</a:t>
            </a:r>
            <a:r>
              <a:rPr lang="ru-RU" dirty="0"/>
              <a:t>). </a:t>
            </a:r>
            <a:r>
              <a:rPr lang="ru-RU" dirty="0" err="1"/>
              <a:t>Послідовність</a:t>
            </a:r>
            <a:r>
              <a:rPr lang="ru-RU" dirty="0"/>
              <a:t> </a:t>
            </a:r>
            <a:r>
              <a:rPr lang="ru-RU" dirty="0" err="1"/>
              <a:t>нуклеотидів</a:t>
            </a:r>
            <a:r>
              <a:rPr lang="ru-RU" dirty="0"/>
              <a:t> у </a:t>
            </a:r>
            <a:r>
              <a:rPr lang="ru-RU" dirty="0" err="1"/>
              <a:t>складі</a:t>
            </a:r>
            <a:r>
              <a:rPr lang="ru-RU" dirty="0"/>
              <a:t> мРНК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dirty="0" err="1"/>
              <a:t>амінокислотну</a:t>
            </a:r>
            <a:r>
              <a:rPr lang="ru-RU" dirty="0"/>
              <a:t> </a:t>
            </a:r>
            <a:r>
              <a:rPr lang="ru-RU" dirty="0" err="1"/>
              <a:t>послідовність</a:t>
            </a:r>
            <a:r>
              <a:rPr lang="ru-RU" dirty="0"/>
              <a:t> </a:t>
            </a:r>
            <a:r>
              <a:rPr lang="ru-RU" dirty="0" err="1"/>
              <a:t>синтезованого</a:t>
            </a:r>
            <a:r>
              <a:rPr lang="ru-RU" dirty="0"/>
              <a:t> </a:t>
            </a:r>
            <a:r>
              <a:rPr lang="ru-RU" dirty="0" err="1"/>
              <a:t>білка</a:t>
            </a:r>
            <a:r>
              <a:rPr lang="ru-RU" dirty="0"/>
              <a:t>.</a:t>
            </a:r>
          </a:p>
          <a:p>
            <a:r>
              <a:rPr lang="ru-RU" dirty="0"/>
              <a:t> Для </a:t>
            </a:r>
            <a:r>
              <a:rPr lang="ru-RU" dirty="0" err="1"/>
              <a:t>ретровірусів</a:t>
            </a:r>
            <a:r>
              <a:rPr lang="ru-RU" dirty="0"/>
              <a:t> </a:t>
            </a:r>
            <a:r>
              <a:rPr lang="ru-RU" dirty="0" err="1"/>
              <a:t>характерний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зворотної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транскрипції</a:t>
            </a:r>
            <a:r>
              <a:rPr lang="ru-RU" dirty="0"/>
              <a:t> – синтезу </a:t>
            </a:r>
            <a:r>
              <a:rPr lang="ru-RU" dirty="0" err="1"/>
              <a:t>вірусної</a:t>
            </a:r>
            <a:r>
              <a:rPr lang="ru-RU" dirty="0"/>
              <a:t> ДНК на </a:t>
            </a:r>
            <a:r>
              <a:rPr lang="ru-RU" dirty="0" err="1"/>
              <a:t>матриці</a:t>
            </a:r>
            <a:r>
              <a:rPr lang="ru-RU" dirty="0"/>
              <a:t> РНК (РНК → ДНК). </a:t>
            </a:r>
          </a:p>
          <a:p>
            <a:r>
              <a:rPr lang="ru-RU" dirty="0"/>
              <a:t>Для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вірусів</a:t>
            </a:r>
            <a:r>
              <a:rPr lang="ru-RU" dirty="0"/>
              <a:t> </a:t>
            </a:r>
            <a:r>
              <a:rPr lang="ru-RU" dirty="0" err="1"/>
              <a:t>характерний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реплікації</a:t>
            </a:r>
            <a:r>
              <a:rPr lang="ru-RU" b="1" dirty="0">
                <a:solidFill>
                  <a:srgbClr val="FF0000"/>
                </a:solidFill>
              </a:rPr>
              <a:t> РНК </a:t>
            </a:r>
            <a:r>
              <a:rPr lang="ru-RU" dirty="0"/>
              <a:t>– </a:t>
            </a:r>
            <a:r>
              <a:rPr lang="ru-RU" dirty="0" err="1"/>
              <a:t>подвоєння</a:t>
            </a:r>
            <a:r>
              <a:rPr lang="ru-RU" dirty="0"/>
              <a:t> </a:t>
            </a:r>
            <a:r>
              <a:rPr lang="ru-RU" dirty="0" err="1"/>
              <a:t>вірусної</a:t>
            </a:r>
            <a:r>
              <a:rPr lang="ru-RU" dirty="0"/>
              <a:t> РНК (РНК → 2 РНК).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8EF8B-00E4-4927-9150-90518BBA9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2" t="52837" r="31488" b="23363"/>
          <a:stretch/>
        </p:blipFill>
        <p:spPr>
          <a:xfrm>
            <a:off x="2427521" y="1412776"/>
            <a:ext cx="4741693" cy="18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71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3DDA9-710A-4C1D-9539-613D3C139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3106688" cy="54864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Транскрипція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AC5015-349B-43FC-902E-B891050CA536}"/>
              </a:ext>
            </a:extLst>
          </p:cNvPr>
          <p:cNvSpPr/>
          <p:nvPr/>
        </p:nvSpPr>
        <p:spPr>
          <a:xfrm>
            <a:off x="251520" y="980728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Ген</a:t>
            </a:r>
            <a:r>
              <a:rPr lang="ru-RU" dirty="0"/>
              <a:t> – </a:t>
            </a:r>
            <a:r>
              <a:rPr lang="ru-RU" dirty="0" err="1"/>
              <a:t>ділянка</a:t>
            </a:r>
            <a:r>
              <a:rPr lang="ru-RU" dirty="0"/>
              <a:t> ДНК,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функціонує</a:t>
            </a:r>
            <a:r>
              <a:rPr lang="ru-RU" dirty="0"/>
              <a:t> як </a:t>
            </a:r>
            <a:r>
              <a:rPr lang="ru-RU" dirty="0" err="1"/>
              <a:t>матриця</a:t>
            </a:r>
            <a:r>
              <a:rPr lang="ru-RU" dirty="0"/>
              <a:t> для синтезу РНК. </a:t>
            </a:r>
          </a:p>
          <a:p>
            <a:endParaRPr lang="ru-RU" dirty="0"/>
          </a:p>
          <a:p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гени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кодують</a:t>
            </a:r>
            <a:r>
              <a:rPr lang="ru-RU" dirty="0"/>
              <a:t> мРНК, тРНК, рРНК. </a:t>
            </a:r>
          </a:p>
          <a:p>
            <a:endParaRPr lang="ru-RU" dirty="0"/>
          </a:p>
          <a:p>
            <a:r>
              <a:rPr lang="ru-RU" dirty="0" err="1"/>
              <a:t>Кожний</a:t>
            </a:r>
            <a:r>
              <a:rPr lang="ru-RU" dirty="0"/>
              <a:t> ген </a:t>
            </a:r>
            <a:r>
              <a:rPr lang="ru-RU" dirty="0" err="1"/>
              <a:t>має</a:t>
            </a:r>
            <a:r>
              <a:rPr lang="ru-RU" dirty="0"/>
              <a:t> 3 </a:t>
            </a:r>
            <a:r>
              <a:rPr lang="ru-RU" dirty="0" err="1"/>
              <a:t>структурні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: </a:t>
            </a:r>
            <a:r>
              <a:rPr lang="ru-RU" dirty="0">
                <a:solidFill>
                  <a:srgbClr val="FF0000"/>
                </a:solidFill>
              </a:rPr>
              <a:t>промотор, </a:t>
            </a:r>
            <a:r>
              <a:rPr lang="ru-RU" dirty="0" err="1">
                <a:solidFill>
                  <a:srgbClr val="FF0000"/>
                </a:solidFill>
              </a:rPr>
              <a:t>кодуючу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ділянку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ділянку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термінації</a:t>
            </a:r>
            <a:endParaRPr lang="ru-UA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2E457-E0C3-4494-8A53-4933F6A98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0" t="28626" r="32015" b="49963"/>
          <a:stretch/>
        </p:blipFill>
        <p:spPr>
          <a:xfrm>
            <a:off x="279394" y="2780928"/>
            <a:ext cx="8332363" cy="27701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9735DF-8E88-42E4-BDC8-7C917994E326}"/>
              </a:ext>
            </a:extLst>
          </p:cNvPr>
          <p:cNvSpPr/>
          <p:nvPr/>
        </p:nvSpPr>
        <p:spPr>
          <a:xfrm>
            <a:off x="1149442" y="5776644"/>
            <a:ext cx="68451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транскрипції</a:t>
            </a:r>
            <a:r>
              <a:rPr lang="ru-RU" dirty="0"/>
              <a:t>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: ДНК-</a:t>
            </a:r>
            <a:r>
              <a:rPr lang="ru-RU" dirty="0" err="1"/>
              <a:t>матриця</a:t>
            </a:r>
            <a:r>
              <a:rPr lang="ru-RU" dirty="0"/>
              <a:t>, РНК-</a:t>
            </a:r>
            <a:r>
              <a:rPr lang="ru-RU" dirty="0" err="1"/>
              <a:t>полімераза</a:t>
            </a:r>
            <a:r>
              <a:rPr lang="ru-RU" dirty="0"/>
              <a:t>, </a:t>
            </a:r>
            <a:r>
              <a:rPr lang="ru-RU" dirty="0" err="1"/>
              <a:t>рибонуклеозидтрифосфати</a:t>
            </a:r>
            <a:r>
              <a:rPr lang="ru-RU" dirty="0"/>
              <a:t> (УТФ, ЦТФ, ГТФ, АТФ), </a:t>
            </a:r>
            <a:r>
              <a:rPr lang="ru-RU" dirty="0" err="1"/>
              <a:t>білкові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транскрипції</a:t>
            </a:r>
            <a:r>
              <a:rPr lang="ru-RU" dirty="0"/>
              <a:t>, </a:t>
            </a:r>
            <a:r>
              <a:rPr lang="ru-RU" dirty="0" err="1"/>
              <a:t>йони</a:t>
            </a:r>
            <a:r>
              <a:rPr lang="ru-RU" dirty="0"/>
              <a:t> </a:t>
            </a:r>
            <a:r>
              <a:rPr lang="en-US" dirty="0"/>
              <a:t>Mg2+ </a:t>
            </a:r>
            <a:r>
              <a:rPr lang="ru-RU" dirty="0"/>
              <a:t>та </a:t>
            </a:r>
            <a:r>
              <a:rPr lang="en-US" dirty="0"/>
              <a:t>Zn2+ 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904334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25C49E-E56C-4D33-8C17-7CCC79C580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8229600" cy="2929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3 </a:t>
            </a:r>
            <a:r>
              <a:rPr lang="ru-RU" b="1" dirty="0" err="1">
                <a:solidFill>
                  <a:srgbClr val="FF0000"/>
                </a:solidFill>
              </a:rPr>
              <a:t>етапи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транскрипції</a:t>
            </a:r>
            <a:r>
              <a:rPr lang="ru-RU" dirty="0"/>
              <a:t>: </a:t>
            </a:r>
          </a:p>
          <a:p>
            <a:r>
              <a:rPr lang="ru-RU" dirty="0" err="1"/>
              <a:t>ініціацію</a:t>
            </a:r>
            <a:r>
              <a:rPr lang="ru-RU" dirty="0"/>
              <a:t> – </a:t>
            </a:r>
            <a:r>
              <a:rPr lang="ru-RU" dirty="0" err="1"/>
              <a:t>приєднання</a:t>
            </a:r>
            <a:r>
              <a:rPr lang="ru-RU" dirty="0"/>
              <a:t> РНК-</a:t>
            </a:r>
            <a:r>
              <a:rPr lang="ru-RU" dirty="0" err="1"/>
              <a:t>полімерази</a:t>
            </a:r>
            <a:r>
              <a:rPr lang="ru-RU" dirty="0"/>
              <a:t> до промотору; </a:t>
            </a:r>
          </a:p>
          <a:p>
            <a:r>
              <a:rPr lang="ru-RU" dirty="0"/>
              <a:t> </a:t>
            </a:r>
            <a:r>
              <a:rPr lang="ru-RU" dirty="0" err="1"/>
              <a:t>елонгацію</a:t>
            </a:r>
            <a:r>
              <a:rPr lang="ru-RU" dirty="0"/>
              <a:t> – синтез </a:t>
            </a:r>
            <a:r>
              <a:rPr lang="ru-RU" dirty="0" err="1"/>
              <a:t>полінуклеотидного</a:t>
            </a:r>
            <a:r>
              <a:rPr lang="ru-RU" dirty="0"/>
              <a:t> </a:t>
            </a:r>
            <a:r>
              <a:rPr lang="ru-RU" dirty="0" err="1"/>
              <a:t>ланцюга</a:t>
            </a:r>
            <a:r>
              <a:rPr lang="ru-RU" dirty="0"/>
              <a:t> РНК; </a:t>
            </a:r>
          </a:p>
          <a:p>
            <a:r>
              <a:rPr lang="ru-RU" dirty="0" err="1"/>
              <a:t>термінацію</a:t>
            </a:r>
            <a:r>
              <a:rPr lang="ru-RU" dirty="0"/>
              <a:t> – </a:t>
            </a:r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/>
              <a:t>транскрипції</a:t>
            </a:r>
            <a:r>
              <a:rPr lang="ru-RU" dirty="0"/>
              <a:t>; </a:t>
            </a:r>
            <a:r>
              <a:rPr lang="ru-RU" dirty="0" err="1"/>
              <a:t>відокремлення</a:t>
            </a:r>
            <a:r>
              <a:rPr lang="ru-RU" dirty="0"/>
              <a:t> транскрипта РНК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матриці</a:t>
            </a:r>
            <a:r>
              <a:rPr lang="ru-RU" dirty="0"/>
              <a:t> ДНК. 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DB2403-3704-410E-9538-B9131A83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62" t="30800" r="34364" b="27201"/>
          <a:stretch/>
        </p:blipFill>
        <p:spPr>
          <a:xfrm>
            <a:off x="1209702" y="2753544"/>
            <a:ext cx="57462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7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58FD4F-7EF2-4FC9-BB2B-CE07F061B9A4}"/>
              </a:ext>
            </a:extLst>
          </p:cNvPr>
          <p:cNvSpPr/>
          <p:nvPr/>
        </p:nvSpPr>
        <p:spPr>
          <a:xfrm>
            <a:off x="107504" y="30959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Ініціація</a:t>
            </a:r>
            <a:r>
              <a:rPr lang="ru-RU" dirty="0"/>
              <a:t> </a:t>
            </a:r>
            <a:r>
              <a:rPr lang="ru-RU" dirty="0" err="1"/>
              <a:t>транскрипції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з </a:t>
            </a:r>
            <a:r>
              <a:rPr lang="ru-RU" dirty="0" err="1"/>
              <a:t>приєднання</a:t>
            </a:r>
            <a:r>
              <a:rPr lang="ru-RU" dirty="0"/>
              <a:t> РНК-</a:t>
            </a:r>
            <a:r>
              <a:rPr lang="ru-RU" dirty="0" err="1"/>
              <a:t>полімерази</a:t>
            </a:r>
            <a:r>
              <a:rPr lang="ru-RU" dirty="0"/>
              <a:t> до промотору. </a:t>
            </a:r>
            <a:r>
              <a:rPr lang="ru-RU" dirty="0" err="1"/>
              <a:t>Довжина</a:t>
            </a:r>
            <a:r>
              <a:rPr lang="ru-RU" dirty="0"/>
              <a:t> промотору становить </a:t>
            </a:r>
            <a:r>
              <a:rPr lang="ru-RU" dirty="0" err="1"/>
              <a:t>приблизно</a:t>
            </a:r>
            <a:r>
              <a:rPr lang="ru-RU" dirty="0"/>
              <a:t> 40 </a:t>
            </a:r>
            <a:r>
              <a:rPr lang="ru-RU" dirty="0" err="1"/>
              <a:t>нуклеотидів</a:t>
            </a:r>
            <a:r>
              <a:rPr lang="ru-RU" dirty="0"/>
              <a:t>. Промотор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специфічні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 – </a:t>
            </a:r>
            <a:r>
              <a:rPr lang="ru-RU" dirty="0" err="1"/>
              <a:t>сигнали</a:t>
            </a:r>
            <a:r>
              <a:rPr lang="ru-RU" dirty="0"/>
              <a:t> початку </a:t>
            </a:r>
            <a:r>
              <a:rPr lang="ru-RU" dirty="0" err="1"/>
              <a:t>транскрипції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консенсусними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вони часто </a:t>
            </a:r>
            <a:r>
              <a:rPr lang="ru-RU" dirty="0" err="1"/>
              <a:t>спостерігаються</a:t>
            </a:r>
            <a:r>
              <a:rPr lang="ru-RU" dirty="0"/>
              <a:t> в </a:t>
            </a:r>
            <a:r>
              <a:rPr lang="ru-RU" dirty="0" err="1"/>
              <a:t>різних</a:t>
            </a:r>
            <a:r>
              <a:rPr lang="ru-RU" dirty="0"/>
              <a:t> генах і </a:t>
            </a:r>
            <a:r>
              <a:rPr lang="ru-RU" dirty="0" err="1"/>
              <a:t>майже</a:t>
            </a:r>
            <a:r>
              <a:rPr lang="ru-RU" dirty="0"/>
              <a:t> не </a:t>
            </a:r>
            <a:r>
              <a:rPr lang="ru-RU" dirty="0" err="1"/>
              <a:t>змінюються</a:t>
            </a:r>
            <a:r>
              <a:rPr lang="ru-RU" dirty="0"/>
              <a:t>. </a:t>
            </a:r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582530-E9FD-48D3-AB71-85E1C0200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99" t="44800" r="33851" b="18801"/>
          <a:stretch/>
        </p:blipFill>
        <p:spPr>
          <a:xfrm>
            <a:off x="5863063" y="4511154"/>
            <a:ext cx="3168352" cy="187220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C144CA-921C-485E-84A1-3AE1A8393604}"/>
              </a:ext>
            </a:extLst>
          </p:cNvPr>
          <p:cNvSpPr/>
          <p:nvPr/>
        </p:nvSpPr>
        <p:spPr>
          <a:xfrm>
            <a:off x="179512" y="3861048"/>
            <a:ext cx="54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 </a:t>
            </a:r>
            <a:r>
              <a:rPr lang="ru-RU" dirty="0" err="1"/>
              <a:t>консенсусних</a:t>
            </a:r>
            <a:r>
              <a:rPr lang="ru-RU" dirty="0"/>
              <a:t> </a:t>
            </a:r>
            <a:r>
              <a:rPr lang="ru-RU" dirty="0" err="1"/>
              <a:t>послідовностей</a:t>
            </a:r>
            <a:r>
              <a:rPr lang="ru-RU" dirty="0"/>
              <a:t> промотору </a:t>
            </a:r>
            <a:r>
              <a:rPr lang="ru-RU" dirty="0" err="1"/>
              <a:t>приєднуються</a:t>
            </a:r>
            <a:r>
              <a:rPr lang="ru-RU" dirty="0"/>
              <a:t> </a:t>
            </a:r>
            <a:r>
              <a:rPr lang="ru-RU" dirty="0" err="1"/>
              <a:t>білкові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транскрипції</a:t>
            </a:r>
            <a:r>
              <a:rPr lang="ru-RU" dirty="0"/>
              <a:t> та </a:t>
            </a:r>
            <a:r>
              <a:rPr lang="ru-RU" b="1" dirty="0"/>
              <a:t>РНК-</a:t>
            </a:r>
            <a:r>
              <a:rPr lang="ru-RU" b="1" dirty="0" err="1"/>
              <a:t>полімераз</a:t>
            </a:r>
            <a:r>
              <a:rPr lang="ru-RU" dirty="0" err="1"/>
              <a:t>а</a:t>
            </a:r>
            <a:r>
              <a:rPr lang="ru-RU" dirty="0"/>
              <a:t>. </a:t>
            </a:r>
          </a:p>
          <a:p>
            <a:r>
              <a:rPr lang="ru-RU" dirty="0" err="1"/>
              <a:t>Транскрипцію</a:t>
            </a:r>
            <a:r>
              <a:rPr lang="ru-RU" dirty="0"/>
              <a:t> у </a:t>
            </a:r>
            <a:r>
              <a:rPr lang="ru-RU" dirty="0" err="1"/>
              <a:t>еукаріотів</a:t>
            </a:r>
            <a:r>
              <a:rPr lang="ru-RU" dirty="0"/>
              <a:t> </a:t>
            </a:r>
            <a:r>
              <a:rPr lang="ru-RU" dirty="0" err="1"/>
              <a:t>здійснюють</a:t>
            </a:r>
            <a:r>
              <a:rPr lang="ru-RU" dirty="0"/>
              <a:t> 3 </a:t>
            </a:r>
            <a:r>
              <a:rPr lang="ru-RU" dirty="0" err="1"/>
              <a:t>типи</a:t>
            </a:r>
            <a:r>
              <a:rPr lang="ru-RU" dirty="0"/>
              <a:t> ДНК-</a:t>
            </a:r>
            <a:r>
              <a:rPr lang="ru-RU" dirty="0" err="1"/>
              <a:t>залежної</a:t>
            </a:r>
            <a:r>
              <a:rPr lang="ru-RU" dirty="0"/>
              <a:t> РНК-</a:t>
            </a:r>
            <a:r>
              <a:rPr lang="ru-RU" dirty="0" err="1"/>
              <a:t>полімерази</a:t>
            </a:r>
            <a:r>
              <a:rPr lang="ru-RU" dirty="0"/>
              <a:t>: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РНК-</a:t>
            </a:r>
            <a:r>
              <a:rPr lang="ru-RU" dirty="0" err="1"/>
              <a:t>полімераза</a:t>
            </a:r>
            <a:r>
              <a:rPr lang="ru-RU" dirty="0"/>
              <a:t> </a:t>
            </a:r>
            <a:r>
              <a:rPr lang="en-US" dirty="0"/>
              <a:t>I, </a:t>
            </a:r>
            <a:r>
              <a:rPr lang="ru-RU" dirty="0" err="1"/>
              <a:t>каталізує</a:t>
            </a:r>
            <a:r>
              <a:rPr lang="ru-RU" dirty="0"/>
              <a:t> синтез 18, 28, 5,8 </a:t>
            </a:r>
            <a:r>
              <a:rPr lang="en-US" dirty="0"/>
              <a:t>S </a:t>
            </a:r>
            <a:r>
              <a:rPr lang="ru-RU" dirty="0"/>
              <a:t>рРНК; </a:t>
            </a:r>
          </a:p>
          <a:p>
            <a:pPr marL="285750" indent="-285750">
              <a:buFontTx/>
              <a:buChar char="-"/>
            </a:pPr>
            <a:r>
              <a:rPr lang="ru-RU" dirty="0"/>
              <a:t>- РНК-</a:t>
            </a:r>
            <a:r>
              <a:rPr lang="ru-RU" dirty="0" err="1"/>
              <a:t>полімераза</a:t>
            </a:r>
            <a:r>
              <a:rPr lang="ru-RU" dirty="0"/>
              <a:t> </a:t>
            </a:r>
            <a:r>
              <a:rPr lang="en-US" dirty="0"/>
              <a:t>II, </a:t>
            </a:r>
            <a:r>
              <a:rPr lang="ru-RU" dirty="0" err="1"/>
              <a:t>каталізує</a:t>
            </a:r>
            <a:r>
              <a:rPr lang="ru-RU" dirty="0"/>
              <a:t> синтез мРНК; </a:t>
            </a:r>
          </a:p>
          <a:p>
            <a:pPr marL="285750" indent="-285750">
              <a:buFontTx/>
              <a:buChar char="-"/>
            </a:pPr>
            <a:r>
              <a:rPr lang="ru-RU" dirty="0"/>
              <a:t>-  РНК-</a:t>
            </a:r>
            <a:r>
              <a:rPr lang="ru-RU" dirty="0" err="1"/>
              <a:t>полімераза</a:t>
            </a:r>
            <a:r>
              <a:rPr lang="ru-RU" dirty="0"/>
              <a:t> </a:t>
            </a:r>
            <a:r>
              <a:rPr lang="en-US" dirty="0"/>
              <a:t>III, </a:t>
            </a:r>
            <a:r>
              <a:rPr lang="ru-RU" dirty="0" err="1"/>
              <a:t>каталізує</a:t>
            </a:r>
            <a:r>
              <a:rPr lang="ru-RU" dirty="0"/>
              <a:t> синтез тРНК і 5</a:t>
            </a:r>
            <a:r>
              <a:rPr lang="en-US" dirty="0"/>
              <a:t>S </a:t>
            </a:r>
            <a:r>
              <a:rPr lang="ru-RU" dirty="0"/>
              <a:t>рРНК</a:t>
            </a: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C4874-459E-409D-8485-38DD01744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99" t="33600" r="32276" b="27804"/>
          <a:stretch/>
        </p:blipFill>
        <p:spPr>
          <a:xfrm>
            <a:off x="2641172" y="1258139"/>
            <a:ext cx="4343096" cy="26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45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52832C-1C09-467C-B688-A1CD6EB70F51}"/>
              </a:ext>
            </a:extLst>
          </p:cNvPr>
          <p:cNvSpPr/>
          <p:nvPr/>
        </p:nvSpPr>
        <p:spPr>
          <a:xfrm>
            <a:off x="107504" y="140363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РНК-</a:t>
            </a:r>
            <a:r>
              <a:rPr lang="ru-RU" dirty="0" err="1"/>
              <a:t>полімераза</a:t>
            </a:r>
            <a:r>
              <a:rPr lang="ru-RU" dirty="0"/>
              <a:t> </a:t>
            </a:r>
            <a:r>
              <a:rPr lang="ru-RU" dirty="0" err="1"/>
              <a:t>рухається</a:t>
            </a:r>
            <a:r>
              <a:rPr lang="ru-RU" dirty="0"/>
              <a:t> </a:t>
            </a:r>
            <a:r>
              <a:rPr lang="ru-RU" dirty="0" err="1"/>
              <a:t>вздовж</a:t>
            </a:r>
            <a:r>
              <a:rPr lang="ru-RU" dirty="0"/>
              <a:t> гена, </a:t>
            </a:r>
            <a:r>
              <a:rPr lang="ru-RU" dirty="0" err="1"/>
              <a:t>синтезуючи</a:t>
            </a:r>
            <a:r>
              <a:rPr lang="ru-RU" dirty="0"/>
              <a:t> РНК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швидкістю</a:t>
            </a:r>
            <a:r>
              <a:rPr lang="ru-RU" dirty="0"/>
              <a:t> 40 </a:t>
            </a:r>
            <a:r>
              <a:rPr lang="ru-RU" dirty="0" err="1"/>
              <a:t>нуклеотидів</a:t>
            </a:r>
            <a:r>
              <a:rPr lang="ru-RU" dirty="0"/>
              <a:t> за 1с. Синтез РНК </a:t>
            </a:r>
            <a:r>
              <a:rPr lang="ru-RU" dirty="0" err="1"/>
              <a:t>здійснюється</a:t>
            </a:r>
            <a:r>
              <a:rPr lang="ru-RU" dirty="0"/>
              <a:t> в </a:t>
            </a:r>
            <a:r>
              <a:rPr lang="ru-RU" dirty="0" err="1"/>
              <a:t>напрямку</a:t>
            </a:r>
            <a:r>
              <a:rPr lang="ru-RU" dirty="0"/>
              <a:t> 5</a:t>
            </a:r>
            <a:r>
              <a:rPr lang="en-US" dirty="0"/>
              <a:t>’</a:t>
            </a:r>
            <a:r>
              <a:rPr lang="ru-RU" dirty="0"/>
              <a:t> → 3</a:t>
            </a:r>
            <a:r>
              <a:rPr lang="en-US" dirty="0"/>
              <a:t>’</a:t>
            </a:r>
            <a:r>
              <a:rPr lang="ru-RU" dirty="0"/>
              <a:t> -  </a:t>
            </a:r>
            <a:r>
              <a:rPr lang="ru-RU" b="1" dirty="0" err="1"/>
              <a:t>Елонгація</a:t>
            </a:r>
            <a:r>
              <a:rPr lang="ru-RU" b="1" dirty="0"/>
              <a:t> </a:t>
            </a:r>
            <a:r>
              <a:rPr lang="ru-RU" b="1" dirty="0" err="1"/>
              <a:t>транскрипції</a:t>
            </a:r>
            <a:endParaRPr lang="ru-UA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EB036D-25AC-4CB5-8EDF-245E6D802537}"/>
              </a:ext>
            </a:extLst>
          </p:cNvPr>
          <p:cNvSpPr/>
          <p:nvPr/>
        </p:nvSpPr>
        <p:spPr>
          <a:xfrm>
            <a:off x="521296" y="4797152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</a:t>
            </a:r>
            <a:r>
              <a:rPr lang="ru-RU" dirty="0" err="1"/>
              <a:t>ділянці</a:t>
            </a:r>
            <a:r>
              <a:rPr lang="ru-RU" dirty="0"/>
              <a:t> синтезу РНК </a:t>
            </a:r>
            <a:r>
              <a:rPr lang="ru-RU" dirty="0" err="1"/>
              <a:t>подвійна</a:t>
            </a:r>
            <a:r>
              <a:rPr lang="ru-RU" dirty="0"/>
              <a:t> </a:t>
            </a:r>
            <a:r>
              <a:rPr lang="ru-RU" dirty="0" err="1"/>
              <a:t>спіраль</a:t>
            </a:r>
            <a:r>
              <a:rPr lang="ru-RU" dirty="0"/>
              <a:t> ДНК </a:t>
            </a:r>
            <a:r>
              <a:rPr lang="ru-RU" dirty="0" err="1"/>
              <a:t>розкручується</a:t>
            </a:r>
            <a:r>
              <a:rPr lang="ru-RU" dirty="0"/>
              <a:t>, </a:t>
            </a:r>
            <a:r>
              <a:rPr lang="ru-RU" dirty="0" err="1"/>
              <a:t>ланцюги</a:t>
            </a:r>
            <a:r>
              <a:rPr lang="ru-RU" dirty="0"/>
              <a:t> </a:t>
            </a:r>
            <a:r>
              <a:rPr lang="ru-RU" dirty="0" err="1"/>
              <a:t>відокремлюються</a:t>
            </a:r>
            <a:r>
              <a:rPr lang="ru-RU" dirty="0"/>
              <a:t> один </a:t>
            </a:r>
            <a:r>
              <a:rPr lang="ru-RU" dirty="0" err="1"/>
              <a:t>від</a:t>
            </a:r>
            <a:r>
              <a:rPr lang="ru-RU" dirty="0"/>
              <a:t> одного, а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проходження</a:t>
            </a:r>
            <a:r>
              <a:rPr lang="ru-RU" dirty="0"/>
              <a:t> РНК-</a:t>
            </a:r>
            <a:r>
              <a:rPr lang="ru-RU" dirty="0" err="1"/>
              <a:t>полімерази</a:t>
            </a:r>
            <a:r>
              <a:rPr lang="ru-RU" dirty="0"/>
              <a:t> </a:t>
            </a:r>
            <a:r>
              <a:rPr lang="ru-RU" dirty="0" err="1"/>
              <a:t>з’єднуються</a:t>
            </a:r>
            <a:r>
              <a:rPr lang="ru-RU" dirty="0"/>
              <a:t> </a:t>
            </a:r>
            <a:r>
              <a:rPr lang="ru-RU" dirty="0" err="1"/>
              <a:t>знову</a:t>
            </a:r>
            <a:r>
              <a:rPr lang="ru-RU" dirty="0"/>
              <a:t>. </a:t>
            </a:r>
          </a:p>
          <a:p>
            <a:r>
              <a:rPr lang="ru-RU" dirty="0"/>
              <a:t>РНК-</a:t>
            </a:r>
            <a:r>
              <a:rPr lang="ru-RU" dirty="0" err="1"/>
              <a:t>полімераза</a:t>
            </a:r>
            <a:r>
              <a:rPr lang="ru-RU" dirty="0"/>
              <a:t> </a:t>
            </a:r>
            <a:r>
              <a:rPr lang="ru-RU" dirty="0" err="1"/>
              <a:t>розкручує</a:t>
            </a:r>
            <a:r>
              <a:rPr lang="ru-RU" dirty="0"/>
              <a:t> </a:t>
            </a:r>
            <a:r>
              <a:rPr lang="ru-RU" dirty="0" err="1"/>
              <a:t>ділянку</a:t>
            </a:r>
            <a:r>
              <a:rPr lang="ru-RU" dirty="0"/>
              <a:t> ДНК </a:t>
            </a:r>
            <a:r>
              <a:rPr lang="ru-RU" dirty="0" err="1"/>
              <a:t>довжиною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17 пар основ, </a:t>
            </a:r>
            <a:r>
              <a:rPr lang="ru-RU" dirty="0" err="1"/>
              <a:t>синтезований</a:t>
            </a:r>
            <a:r>
              <a:rPr lang="ru-RU" dirty="0"/>
              <a:t> </a:t>
            </a:r>
            <a:r>
              <a:rPr lang="ru-RU" dirty="0" err="1"/>
              <a:t>ланцюг</a:t>
            </a:r>
            <a:r>
              <a:rPr lang="ru-RU" dirty="0"/>
              <a:t> РНК </a:t>
            </a:r>
            <a:r>
              <a:rPr lang="ru-RU" dirty="0" err="1"/>
              <a:t>утворює</a:t>
            </a:r>
            <a:r>
              <a:rPr lang="ru-RU" dirty="0"/>
              <a:t> з </a:t>
            </a:r>
            <a:r>
              <a:rPr lang="ru-RU" dirty="0" err="1"/>
              <a:t>матричним</a:t>
            </a:r>
            <a:r>
              <a:rPr lang="ru-RU" dirty="0"/>
              <a:t> </a:t>
            </a:r>
            <a:r>
              <a:rPr lang="ru-RU" dirty="0" err="1"/>
              <a:t>ланцюгом</a:t>
            </a:r>
            <a:r>
              <a:rPr lang="ru-RU" dirty="0"/>
              <a:t> ДНК </a:t>
            </a:r>
            <a:r>
              <a:rPr lang="ru-RU" dirty="0" err="1"/>
              <a:t>подвійну</a:t>
            </a:r>
            <a:r>
              <a:rPr lang="ru-RU" dirty="0"/>
              <a:t> </a:t>
            </a:r>
            <a:r>
              <a:rPr lang="ru-RU" dirty="0" err="1"/>
              <a:t>спіраль</a:t>
            </a:r>
            <a:r>
              <a:rPr lang="ru-RU" dirty="0"/>
              <a:t> РНК-ДНК </a:t>
            </a:r>
            <a:r>
              <a:rPr lang="ru-RU" dirty="0" err="1"/>
              <a:t>довжиною</a:t>
            </a:r>
            <a:r>
              <a:rPr lang="ru-RU" dirty="0"/>
              <a:t> 12 пар основ.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183198-8E4E-485B-BB61-CCB7F960B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75" t="32257" r="34838" b="38343"/>
          <a:stretch/>
        </p:blipFill>
        <p:spPr>
          <a:xfrm>
            <a:off x="1689967" y="1315759"/>
            <a:ext cx="576406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1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89E132-C064-49F2-A0C5-FD618AB64242}"/>
              </a:ext>
            </a:extLst>
          </p:cNvPr>
          <p:cNvSpPr/>
          <p:nvPr/>
        </p:nvSpPr>
        <p:spPr>
          <a:xfrm>
            <a:off x="251520" y="1886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Термінація</a:t>
            </a:r>
            <a:r>
              <a:rPr lang="ru-RU" b="1" dirty="0"/>
              <a:t> </a:t>
            </a:r>
            <a:r>
              <a:rPr lang="ru-RU" b="1" dirty="0" err="1"/>
              <a:t>тра</a:t>
            </a:r>
            <a:r>
              <a:rPr lang="ru-RU" dirty="0" err="1"/>
              <a:t>нскрипції</a:t>
            </a:r>
            <a:r>
              <a:rPr lang="ru-RU" dirty="0"/>
              <a:t> в </a:t>
            </a:r>
            <a:r>
              <a:rPr lang="ru-RU" dirty="0" err="1"/>
              <a:t>прокаріотів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«шпильки» та за </a:t>
            </a:r>
            <a:r>
              <a:rPr lang="ru-RU" dirty="0" err="1"/>
              <a:t>участі</a:t>
            </a:r>
            <a:r>
              <a:rPr lang="ru-RU" dirty="0"/>
              <a:t> </a:t>
            </a:r>
            <a:r>
              <a:rPr lang="ru-RU" dirty="0" err="1"/>
              <a:t>Rho-білка</a:t>
            </a:r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7DAA90-CC22-42EB-9156-41035C42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0" t="39755" r="32632" b="27253"/>
          <a:stretch/>
        </p:blipFill>
        <p:spPr>
          <a:xfrm>
            <a:off x="917249" y="980728"/>
            <a:ext cx="3024336" cy="1656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D284D7-5CAB-49A3-BB21-6EDCAD0CA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4" t="26600" r="36357" b="28601"/>
          <a:stretch/>
        </p:blipFill>
        <p:spPr>
          <a:xfrm>
            <a:off x="5365231" y="656692"/>
            <a:ext cx="2880320" cy="2304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6427D9-77AA-4AFD-8B34-C3D7061CC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84" t="19936" r="26564" b="12571"/>
          <a:stretch/>
        </p:blipFill>
        <p:spPr>
          <a:xfrm>
            <a:off x="197168" y="3015570"/>
            <a:ext cx="4464497" cy="3672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EE35DC-2ED8-4F5B-B7B3-DF9459BB32EC}"/>
              </a:ext>
            </a:extLst>
          </p:cNvPr>
          <p:cNvSpPr txBox="1"/>
          <p:nvPr/>
        </p:nvSpPr>
        <p:spPr>
          <a:xfrm>
            <a:off x="4860032" y="371703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еукаріотів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складніші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 – </a:t>
            </a:r>
            <a:r>
              <a:rPr lang="ru-RU" dirty="0" err="1"/>
              <a:t>ініціація</a:t>
            </a:r>
            <a:r>
              <a:rPr lang="ru-RU" dirty="0"/>
              <a:t> </a:t>
            </a:r>
            <a:r>
              <a:rPr lang="ru-RU" dirty="0" err="1"/>
              <a:t>транспкрипції</a:t>
            </a:r>
            <a:r>
              <a:rPr lang="ru-RU" dirty="0"/>
              <a:t>: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94565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610FE67-10B1-43AB-A1F8-2F42E689D07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16632"/>
            <a:ext cx="8229600" cy="4937760"/>
          </a:xfrm>
        </p:spPr>
        <p:txBody>
          <a:bodyPr/>
          <a:lstStyle/>
          <a:p>
            <a:r>
              <a:rPr lang="ru-RU" dirty="0"/>
              <a:t>На </a:t>
            </a:r>
            <a:r>
              <a:rPr lang="ru-RU" dirty="0" err="1"/>
              <a:t>відміну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прокаріотів</a:t>
            </a:r>
            <a:r>
              <a:rPr lang="ru-RU" dirty="0"/>
              <a:t> </a:t>
            </a:r>
            <a:r>
              <a:rPr lang="ru-RU" dirty="0" err="1"/>
              <a:t>гени</a:t>
            </a:r>
            <a:r>
              <a:rPr lang="ru-RU" dirty="0"/>
              <a:t> </a:t>
            </a:r>
            <a:r>
              <a:rPr lang="ru-RU" dirty="0" err="1"/>
              <a:t>еукаріотів</a:t>
            </a:r>
            <a:r>
              <a:rPr lang="ru-RU" dirty="0"/>
              <a:t> є </a:t>
            </a:r>
            <a:r>
              <a:rPr lang="ru-RU" b="1" dirty="0" err="1"/>
              <a:t>перервними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екзони</a:t>
            </a:r>
            <a:r>
              <a:rPr lang="ru-RU" dirty="0"/>
              <a:t> та </a:t>
            </a:r>
            <a:r>
              <a:rPr lang="ru-RU" dirty="0" err="1"/>
              <a:t>інтрони</a:t>
            </a:r>
            <a:r>
              <a:rPr lang="ru-RU" dirty="0"/>
              <a:t>.</a:t>
            </a:r>
          </a:p>
          <a:p>
            <a:r>
              <a:rPr lang="ru-RU" dirty="0"/>
              <a:t>У </a:t>
            </a:r>
            <a:r>
              <a:rPr lang="ru-RU" dirty="0" err="1"/>
              <a:t>гені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від</a:t>
            </a:r>
            <a:r>
              <a:rPr lang="ru-RU" dirty="0"/>
              <a:t> 2 до 50 </a:t>
            </a:r>
            <a:r>
              <a:rPr lang="ru-RU" dirty="0" err="1"/>
              <a:t>інтронів</a:t>
            </a:r>
            <a:r>
              <a:rPr lang="ru-RU" dirty="0"/>
              <a:t>,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становить 50 -20 000 пар основ.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екзонів</a:t>
            </a:r>
            <a:r>
              <a:rPr lang="ru-RU" dirty="0"/>
              <a:t> не </a:t>
            </a:r>
            <a:r>
              <a:rPr lang="ru-RU" dirty="0" err="1"/>
              <a:t>перевищує</a:t>
            </a:r>
            <a:r>
              <a:rPr lang="ru-RU" dirty="0"/>
              <a:t> 1 000 пар основ.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D305A5-DBE4-4BC4-83F4-11307FA51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39938" r="31888" b="40463"/>
          <a:stretch/>
        </p:blipFill>
        <p:spPr>
          <a:xfrm>
            <a:off x="1331640" y="2276872"/>
            <a:ext cx="6768752" cy="201622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1B8413-5416-4C77-BCFA-8EF90DDE218D}"/>
              </a:ext>
            </a:extLst>
          </p:cNvPr>
          <p:cNvSpPr/>
          <p:nvPr/>
        </p:nvSpPr>
        <p:spPr>
          <a:xfrm>
            <a:off x="272208" y="4494599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/>
              <a:t>Після</a:t>
            </a:r>
            <a:r>
              <a:rPr lang="ru-RU" sz="2800" dirty="0"/>
              <a:t> </a:t>
            </a:r>
            <a:r>
              <a:rPr lang="ru-RU" sz="2800" dirty="0" err="1"/>
              <a:t>завершення</a:t>
            </a:r>
            <a:r>
              <a:rPr lang="ru-RU" sz="2800" dirty="0"/>
              <a:t> </a:t>
            </a:r>
            <a:r>
              <a:rPr lang="ru-RU" sz="2800" dirty="0" err="1"/>
              <a:t>процесу</a:t>
            </a:r>
            <a:r>
              <a:rPr lang="ru-RU" sz="2800" dirty="0"/>
              <a:t> </a:t>
            </a:r>
            <a:r>
              <a:rPr lang="ru-RU" sz="2800" dirty="0" err="1"/>
              <a:t>транскрипції</a:t>
            </a:r>
            <a:r>
              <a:rPr lang="ru-RU" sz="2800" dirty="0"/>
              <a:t> молекула мРНК </a:t>
            </a:r>
            <a:r>
              <a:rPr lang="ru-RU" sz="2800" dirty="0" err="1"/>
              <a:t>підлягає</a:t>
            </a:r>
            <a:r>
              <a:rPr lang="ru-RU" sz="2800" dirty="0"/>
              <a:t> </a:t>
            </a:r>
            <a:r>
              <a:rPr lang="ru-RU" sz="2800" dirty="0" err="1"/>
              <a:t>процесингу</a:t>
            </a:r>
            <a:r>
              <a:rPr lang="ru-RU" sz="2800" dirty="0"/>
              <a:t>, </a:t>
            </a:r>
            <a:r>
              <a:rPr lang="ru-RU" sz="2800" dirty="0" err="1"/>
              <a:t>тобто</a:t>
            </a:r>
            <a:r>
              <a:rPr lang="ru-RU" sz="2800" dirty="0"/>
              <a:t> </a:t>
            </a:r>
            <a:r>
              <a:rPr lang="ru-RU" sz="2800" dirty="0" err="1"/>
              <a:t>зазнає</a:t>
            </a:r>
            <a:r>
              <a:rPr lang="ru-RU" sz="2800" dirty="0"/>
              <a:t> </a:t>
            </a:r>
            <a:r>
              <a:rPr lang="ru-RU" sz="2800" dirty="0" err="1"/>
              <a:t>певних</a:t>
            </a:r>
            <a:r>
              <a:rPr lang="ru-RU" sz="2800" dirty="0"/>
              <a:t> </a:t>
            </a:r>
            <a:r>
              <a:rPr lang="ru-RU" sz="2800" dirty="0" err="1"/>
              <a:t>модифікацій</a:t>
            </a:r>
            <a:r>
              <a:rPr lang="ru-RU" sz="2800" dirty="0"/>
              <a:t>. </a:t>
            </a:r>
            <a:r>
              <a:rPr lang="ru-RU" sz="2800" b="1" dirty="0" err="1">
                <a:solidFill>
                  <a:srgbClr val="FF0000"/>
                </a:solidFill>
              </a:rPr>
              <a:t>Процесинг</a:t>
            </a:r>
            <a:r>
              <a:rPr lang="ru-RU" sz="2800" dirty="0"/>
              <a:t> – </a:t>
            </a:r>
            <a:r>
              <a:rPr lang="ru-RU" sz="2800" dirty="0" err="1"/>
              <a:t>посттранскрипційна</a:t>
            </a:r>
            <a:r>
              <a:rPr lang="ru-RU" sz="2800" dirty="0"/>
              <a:t> </a:t>
            </a:r>
            <a:r>
              <a:rPr lang="ru-RU" sz="2800" dirty="0" err="1"/>
              <a:t>модифікація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«</a:t>
            </a:r>
            <a:r>
              <a:rPr lang="ru-RU" sz="2800" dirty="0" err="1"/>
              <a:t>дозрівання</a:t>
            </a:r>
            <a:r>
              <a:rPr lang="ru-RU" sz="2800" dirty="0"/>
              <a:t>» пре-мРНК (пре-мРНК → мРНК).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2830087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1EE2D4-7501-4756-A19B-B9CB2C27C5C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28083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err="1"/>
              <a:t>Процесинг</a:t>
            </a:r>
            <a:r>
              <a:rPr lang="ru-RU" b="1" dirty="0"/>
              <a:t> </a:t>
            </a:r>
            <a:r>
              <a:rPr lang="ru-RU" b="1" dirty="0" err="1"/>
              <a:t>передбачає</a:t>
            </a:r>
            <a:r>
              <a:rPr lang="ru-RU" b="1" dirty="0"/>
              <a:t> три </a:t>
            </a:r>
            <a:r>
              <a:rPr lang="ru-RU" b="1" dirty="0" err="1"/>
              <a:t>процеси</a:t>
            </a:r>
            <a:r>
              <a:rPr lang="ru-RU" b="1" dirty="0"/>
              <a:t>:</a:t>
            </a:r>
            <a:r>
              <a:rPr lang="ru-RU" dirty="0"/>
              <a:t> </a:t>
            </a:r>
            <a:endParaRPr lang="en-US" dirty="0"/>
          </a:p>
          <a:p>
            <a:r>
              <a:rPr lang="en-US" dirty="0"/>
              <a:t>-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сплайсинг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uk-UA" dirty="0"/>
              <a:t>п</a:t>
            </a:r>
            <a:r>
              <a:rPr lang="ru-RU" dirty="0" err="1"/>
              <a:t>роцес</a:t>
            </a:r>
            <a:r>
              <a:rPr lang="ru-RU" dirty="0"/>
              <a:t> </a:t>
            </a:r>
            <a:r>
              <a:rPr lang="ru-RU" dirty="0" err="1"/>
              <a:t>видалення</a:t>
            </a:r>
            <a:r>
              <a:rPr lang="ru-RU" dirty="0"/>
              <a:t> </a:t>
            </a:r>
            <a:r>
              <a:rPr lang="ru-RU" dirty="0" err="1"/>
              <a:t>інтронів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первинного</a:t>
            </a:r>
            <a:r>
              <a:rPr lang="ru-RU" dirty="0"/>
              <a:t> транскрипта та </a:t>
            </a:r>
            <a:r>
              <a:rPr lang="ru-RU" dirty="0" err="1"/>
              <a:t>об’єднання</a:t>
            </a:r>
            <a:r>
              <a:rPr lang="ru-RU" dirty="0"/>
              <a:t> </a:t>
            </a:r>
            <a:r>
              <a:rPr lang="ru-RU" dirty="0" err="1"/>
              <a:t>екзонів</a:t>
            </a:r>
            <a:r>
              <a:rPr lang="ru-RU" dirty="0"/>
              <a:t> з </a:t>
            </a:r>
            <a:r>
              <a:rPr lang="ru-RU" dirty="0" err="1"/>
              <a:t>утворенням</a:t>
            </a:r>
            <a:r>
              <a:rPr lang="ru-RU" dirty="0"/>
              <a:t> </a:t>
            </a:r>
            <a:r>
              <a:rPr lang="ru-RU" dirty="0" err="1"/>
              <a:t>зрілої</a:t>
            </a:r>
            <a:r>
              <a:rPr lang="ru-RU" dirty="0"/>
              <a:t> </a:t>
            </a:r>
            <a:r>
              <a:rPr lang="ru-RU" dirty="0" err="1"/>
              <a:t>молекули</a:t>
            </a:r>
            <a:r>
              <a:rPr lang="ru-RU" dirty="0"/>
              <a:t> мРНК</a:t>
            </a:r>
            <a:r>
              <a:rPr lang="en-US" dirty="0"/>
              <a:t>)</a:t>
            </a:r>
            <a:r>
              <a:rPr lang="ru-RU" dirty="0"/>
              <a:t>; </a:t>
            </a:r>
            <a:endParaRPr lang="en-US" dirty="0"/>
          </a:p>
          <a:p>
            <a:r>
              <a:rPr lang="en-US" dirty="0"/>
              <a:t>-</a:t>
            </a:r>
            <a:r>
              <a:rPr lang="ru-RU" dirty="0"/>
              <a:t> </a:t>
            </a:r>
            <a:r>
              <a:rPr lang="ru-RU" dirty="0" err="1"/>
              <a:t>приєднання</a:t>
            </a:r>
            <a:r>
              <a:rPr lang="ru-RU" dirty="0"/>
              <a:t> </a:t>
            </a:r>
            <a:r>
              <a:rPr lang="ru-RU" dirty="0" err="1"/>
              <a:t>кепа</a:t>
            </a:r>
            <a:r>
              <a:rPr lang="ru-RU" dirty="0"/>
              <a:t> (</a:t>
            </a:r>
            <a:r>
              <a:rPr lang="ru-RU" dirty="0" err="1"/>
              <a:t>метилгуанінова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) до 5</a:t>
            </a:r>
            <a:r>
              <a:rPr lang="en-US" dirty="0"/>
              <a:t>’</a:t>
            </a:r>
            <a:r>
              <a:rPr lang="ru-RU" dirty="0"/>
              <a:t>-</a:t>
            </a:r>
            <a:r>
              <a:rPr lang="ru-RU" dirty="0" err="1"/>
              <a:t>кінця</a:t>
            </a:r>
            <a:r>
              <a:rPr lang="ru-RU" dirty="0"/>
              <a:t> мРНК; </a:t>
            </a:r>
            <a:endParaRPr lang="en-US" dirty="0"/>
          </a:p>
          <a:p>
            <a:r>
              <a:rPr lang="en-US" dirty="0"/>
              <a:t>-</a:t>
            </a:r>
            <a:r>
              <a:rPr lang="ru-RU" dirty="0"/>
              <a:t> </a:t>
            </a:r>
            <a:r>
              <a:rPr lang="ru-RU" dirty="0" err="1"/>
              <a:t>поліаденілування</a:t>
            </a:r>
            <a:r>
              <a:rPr lang="ru-RU" dirty="0"/>
              <a:t> 3</a:t>
            </a:r>
            <a:r>
              <a:rPr lang="en-US" dirty="0"/>
              <a:t>’</a:t>
            </a:r>
            <a:r>
              <a:rPr lang="ru-RU" dirty="0"/>
              <a:t>-</a:t>
            </a:r>
            <a:r>
              <a:rPr lang="ru-RU" dirty="0" err="1"/>
              <a:t>кінця</a:t>
            </a:r>
            <a:r>
              <a:rPr lang="ru-RU" dirty="0"/>
              <a:t> мРНК  -</a:t>
            </a:r>
            <a:r>
              <a:rPr lang="ru-RU" dirty="0" err="1"/>
              <a:t>полі</a:t>
            </a:r>
            <a:r>
              <a:rPr lang="ru-RU" dirty="0"/>
              <a:t>-А-«</a:t>
            </a:r>
            <a:r>
              <a:rPr lang="ru-RU" dirty="0" err="1"/>
              <a:t>хвіст</a:t>
            </a:r>
            <a:r>
              <a:rPr lang="ru-RU" dirty="0"/>
              <a:t>» (200 </a:t>
            </a:r>
            <a:r>
              <a:rPr lang="ru-RU" dirty="0" err="1"/>
              <a:t>аденілових</a:t>
            </a:r>
            <a:r>
              <a:rPr lang="ru-RU" dirty="0"/>
              <a:t> </a:t>
            </a:r>
            <a:r>
              <a:rPr lang="ru-RU" dirty="0" err="1"/>
              <a:t>нуклеотидів</a:t>
            </a:r>
            <a:r>
              <a:rPr lang="ru-RU" dirty="0"/>
              <a:t>).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3C7207-CA58-48C5-B84E-ED26DF6D4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24801" r="30313" b="20600"/>
          <a:stretch/>
        </p:blipFill>
        <p:spPr>
          <a:xfrm>
            <a:off x="539552" y="3140968"/>
            <a:ext cx="3600400" cy="280831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E5BB27-2AE5-492A-A657-0FB7E7801EF5}"/>
              </a:ext>
            </a:extLst>
          </p:cNvPr>
          <p:cNvSpPr/>
          <p:nvPr/>
        </p:nvSpPr>
        <p:spPr>
          <a:xfrm>
            <a:off x="4572000" y="312784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Процес</a:t>
            </a:r>
            <a:r>
              <a:rPr lang="ru-RU" dirty="0"/>
              <a:t> сплайсингу </a:t>
            </a:r>
            <a:r>
              <a:rPr lang="ru-RU" dirty="0" err="1"/>
              <a:t>каталізують</a:t>
            </a:r>
            <a:r>
              <a:rPr lang="ru-RU" dirty="0"/>
              <a:t> </a:t>
            </a:r>
            <a:r>
              <a:rPr lang="ru-RU" dirty="0" err="1"/>
              <a:t>рибонуклеопротеїнові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 -</a:t>
            </a:r>
            <a:r>
              <a:rPr lang="ru-RU" b="1" dirty="0" err="1"/>
              <a:t>сплайсосоми</a:t>
            </a:r>
            <a:r>
              <a:rPr lang="ru-RU" b="1" dirty="0"/>
              <a:t>.</a:t>
            </a:r>
            <a:r>
              <a:rPr lang="ru-RU" dirty="0"/>
              <a:t> </a:t>
            </a:r>
            <a:r>
              <a:rPr lang="ru-RU" dirty="0" err="1"/>
              <a:t>Молекули</a:t>
            </a:r>
            <a:r>
              <a:rPr lang="ru-RU" dirty="0"/>
              <a:t> РНК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</a:t>
            </a:r>
            <a:r>
              <a:rPr lang="ru-RU" dirty="0" err="1"/>
              <a:t>позначають</a:t>
            </a:r>
            <a:r>
              <a:rPr lang="ru-RU" dirty="0"/>
              <a:t> </a:t>
            </a:r>
            <a:r>
              <a:rPr lang="ru-RU" dirty="0" err="1"/>
              <a:t>мяРНК</a:t>
            </a:r>
            <a:r>
              <a:rPr lang="ru-RU" dirty="0"/>
              <a:t> – </a:t>
            </a:r>
            <a:r>
              <a:rPr lang="ru-RU" b="1" dirty="0"/>
              <a:t>мала </a:t>
            </a:r>
            <a:r>
              <a:rPr lang="ru-RU" b="1" dirty="0" err="1"/>
              <a:t>ядерна</a:t>
            </a:r>
            <a:r>
              <a:rPr lang="ru-RU" b="1" dirty="0"/>
              <a:t> РНК. </a:t>
            </a:r>
            <a:endParaRPr lang="ru-UA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D688CE-BA0D-456B-ADB4-603246767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94" t="21682" r="31332" b="34919"/>
          <a:stretch/>
        </p:blipFill>
        <p:spPr>
          <a:xfrm>
            <a:off x="4860032" y="4473660"/>
            <a:ext cx="360040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3C5717-A395-4F1A-8230-D6914D76B124}"/>
              </a:ext>
            </a:extLst>
          </p:cNvPr>
          <p:cNvSpPr/>
          <p:nvPr/>
        </p:nvSpPr>
        <p:spPr>
          <a:xfrm>
            <a:off x="539552" y="332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Кепування</a:t>
            </a:r>
            <a:r>
              <a:rPr lang="ru-RU" dirty="0"/>
              <a:t> та </a:t>
            </a:r>
            <a:r>
              <a:rPr lang="ru-RU" dirty="0" err="1"/>
              <a:t>поліаденілування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стабільність</a:t>
            </a:r>
            <a:r>
              <a:rPr lang="ru-RU" dirty="0"/>
              <a:t> мРНК,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захищають</a:t>
            </a:r>
            <a:r>
              <a:rPr lang="ru-RU" dirty="0"/>
              <a:t>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молекули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руйнівної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екзонуклеаз</a:t>
            </a:r>
            <a:r>
              <a:rPr lang="ru-RU" dirty="0"/>
              <a:t>. 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682F12-025F-4E5E-B1A4-7D68EC95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7" t="33600" r="30701" b="49601"/>
          <a:stretch/>
        </p:blipFill>
        <p:spPr>
          <a:xfrm>
            <a:off x="5133746" y="332656"/>
            <a:ext cx="3672408" cy="8640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B726A4-0282-447E-AA4D-A0D7819E6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54" t="18648" r="29498" b="14597"/>
          <a:stretch/>
        </p:blipFill>
        <p:spPr>
          <a:xfrm>
            <a:off x="2051720" y="2420888"/>
            <a:ext cx="396044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2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A8FF4-2103-4F08-AF98-595F0B981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РНК – </a:t>
            </a:r>
            <a:r>
              <a:rPr lang="ru-RU" dirty="0" err="1">
                <a:solidFill>
                  <a:srgbClr val="FF0000"/>
                </a:solidFill>
              </a:rPr>
              <a:t>реалізація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генетичної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інформації</a:t>
            </a:r>
            <a:endParaRPr lang="ru-UA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824BBF-EEBA-4581-9D7F-AC04BE55E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t="24801" r="28737" b="16401"/>
          <a:stretch/>
        </p:blipFill>
        <p:spPr>
          <a:xfrm>
            <a:off x="1331640" y="1340768"/>
            <a:ext cx="678932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8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93B17-839E-47AB-B084-B216809D7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9628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Трансляція</a:t>
            </a:r>
            <a:r>
              <a:rPr lang="ru-RU" dirty="0"/>
              <a:t> – </a:t>
            </a:r>
            <a:r>
              <a:rPr lang="ru-RU" dirty="0" err="1"/>
              <a:t>біосинтез</a:t>
            </a:r>
            <a:r>
              <a:rPr lang="ru-RU" dirty="0"/>
              <a:t> </a:t>
            </a:r>
            <a:r>
              <a:rPr lang="ru-RU" dirty="0" err="1"/>
              <a:t>білка</a:t>
            </a:r>
            <a:r>
              <a:rPr lang="ru-RU" dirty="0"/>
              <a:t> на рибосомах.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5D483E-0676-41C5-89B7-45418950540B}"/>
              </a:ext>
            </a:extLst>
          </p:cNvPr>
          <p:cNvSpPr/>
          <p:nvPr/>
        </p:nvSpPr>
        <p:spPr>
          <a:xfrm>
            <a:off x="179512" y="1052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Первинна</a:t>
            </a:r>
            <a:r>
              <a:rPr lang="ru-RU" dirty="0"/>
              <a:t> структура кожного </a:t>
            </a:r>
            <a:r>
              <a:rPr lang="ru-RU" dirty="0" err="1"/>
              <a:t>білка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послідовністю</a:t>
            </a:r>
            <a:r>
              <a:rPr lang="ru-RU" dirty="0"/>
              <a:t> </a:t>
            </a:r>
            <a:r>
              <a:rPr lang="ru-RU" dirty="0" err="1"/>
              <a:t>нуклеотидів</a:t>
            </a:r>
            <a:r>
              <a:rPr lang="ru-RU" dirty="0"/>
              <a:t> у </a:t>
            </a:r>
            <a:r>
              <a:rPr lang="ru-RU" dirty="0" err="1"/>
              <a:t>гені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кодує</a:t>
            </a:r>
            <a:r>
              <a:rPr lang="ru-RU" dirty="0"/>
              <a:t>. 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F81EFF-64A1-4CA7-8443-F655F677BCD1}"/>
              </a:ext>
            </a:extLst>
          </p:cNvPr>
          <p:cNvSpPr/>
          <p:nvPr/>
        </p:nvSpPr>
        <p:spPr>
          <a:xfrm>
            <a:off x="4106035" y="191757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 1954 р. Г. А. Гамов </a:t>
            </a:r>
            <a:r>
              <a:rPr lang="ru-RU" dirty="0" err="1"/>
              <a:t>уперше</a:t>
            </a:r>
            <a:r>
              <a:rPr lang="ru-RU" dirty="0"/>
              <a:t> </a:t>
            </a:r>
            <a:r>
              <a:rPr lang="ru-RU" dirty="0" err="1"/>
              <a:t>сформулював</a:t>
            </a:r>
            <a:r>
              <a:rPr lang="ru-RU" dirty="0"/>
              <a:t> </a:t>
            </a:r>
            <a:r>
              <a:rPr lang="ru-RU" dirty="0" err="1"/>
              <a:t>уявлення</a:t>
            </a:r>
            <a:r>
              <a:rPr lang="ru-RU" dirty="0"/>
              <a:t> про </a:t>
            </a:r>
            <a:r>
              <a:rPr lang="ru-RU" dirty="0" err="1"/>
              <a:t>генетичний</a:t>
            </a:r>
            <a:r>
              <a:rPr lang="ru-RU" dirty="0"/>
              <a:t> код як </a:t>
            </a:r>
            <a:r>
              <a:rPr lang="ru-RU" dirty="0" err="1"/>
              <a:t>відповідність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текстів</a:t>
            </a:r>
            <a:r>
              <a:rPr lang="ru-RU" dirty="0"/>
              <a:t>, </a:t>
            </a:r>
            <a:r>
              <a:rPr lang="ru-RU" dirty="0" err="1"/>
              <a:t>записаних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алфавітів</a:t>
            </a:r>
            <a:r>
              <a:rPr lang="ru-RU" dirty="0"/>
              <a:t> (нуклеотидного та </a:t>
            </a:r>
            <a:r>
              <a:rPr lang="ru-RU" dirty="0" err="1"/>
              <a:t>амінокислотного</a:t>
            </a:r>
            <a:r>
              <a:rPr lang="ru-RU" dirty="0"/>
              <a:t>).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9520BE-A627-45FD-81C4-52C52EE96612}"/>
              </a:ext>
            </a:extLst>
          </p:cNvPr>
          <p:cNvSpPr/>
          <p:nvPr/>
        </p:nvSpPr>
        <p:spPr>
          <a:xfrm>
            <a:off x="539552" y="360101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 1965 р. Х. Г. Корана, Р. У. </a:t>
            </a:r>
            <a:r>
              <a:rPr lang="ru-RU" dirty="0" err="1"/>
              <a:t>Холлі</a:t>
            </a:r>
            <a:r>
              <a:rPr lang="ru-RU" dirty="0"/>
              <a:t>, М. У. </a:t>
            </a:r>
            <a:r>
              <a:rPr lang="ru-RU" dirty="0" err="1"/>
              <a:t>Ніренберг</a:t>
            </a:r>
            <a:r>
              <a:rPr lang="ru-RU" dirty="0"/>
              <a:t> </a:t>
            </a:r>
            <a:r>
              <a:rPr lang="ru-RU" dirty="0" err="1"/>
              <a:t>розшифрували</a:t>
            </a:r>
            <a:r>
              <a:rPr lang="ru-RU" dirty="0"/>
              <a:t> </a:t>
            </a:r>
            <a:r>
              <a:rPr lang="ru-RU" dirty="0" err="1"/>
              <a:t>генетичний</a:t>
            </a:r>
            <a:r>
              <a:rPr lang="ru-RU" dirty="0"/>
              <a:t> код.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відкриття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удостоєне</a:t>
            </a:r>
            <a:r>
              <a:rPr lang="ru-RU" dirty="0"/>
              <a:t> </a:t>
            </a:r>
            <a:r>
              <a:rPr lang="ru-RU" dirty="0" err="1"/>
              <a:t>Нобелівської</a:t>
            </a:r>
            <a:r>
              <a:rPr lang="ru-RU" dirty="0"/>
              <a:t> </a:t>
            </a:r>
            <a:r>
              <a:rPr lang="ru-RU" dirty="0" err="1"/>
              <a:t>премії</a:t>
            </a:r>
            <a:r>
              <a:rPr lang="ru-RU" dirty="0"/>
              <a:t> (1968 р.). 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400886-695D-40E2-BED5-A22549B6234E}"/>
              </a:ext>
            </a:extLst>
          </p:cNvPr>
          <p:cNvSpPr/>
          <p:nvPr/>
        </p:nvSpPr>
        <p:spPr>
          <a:xfrm>
            <a:off x="3779912" y="49720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Генетичний</a:t>
            </a:r>
            <a:r>
              <a:rPr lang="ru-RU" b="1" dirty="0">
                <a:solidFill>
                  <a:srgbClr val="FF0000"/>
                </a:solidFill>
              </a:rPr>
              <a:t> код – </a:t>
            </a:r>
            <a:r>
              <a:rPr lang="ru-RU" b="1" dirty="0" err="1">
                <a:solidFill>
                  <a:srgbClr val="FF0000"/>
                </a:solidFill>
              </a:rPr>
              <a:t>це</a:t>
            </a:r>
            <a:r>
              <a:rPr lang="ru-RU" b="1" dirty="0">
                <a:solidFill>
                  <a:srgbClr val="FF0000"/>
                </a:solidFill>
              </a:rPr>
              <a:t> система </a:t>
            </a:r>
            <a:r>
              <a:rPr lang="ru-RU" b="1" dirty="0" err="1">
                <a:solidFill>
                  <a:srgbClr val="FF0000"/>
                </a:solidFill>
              </a:rPr>
              <a:t>запису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інформації</a:t>
            </a:r>
            <a:r>
              <a:rPr lang="ru-RU" b="1" dirty="0">
                <a:solidFill>
                  <a:srgbClr val="FF0000"/>
                </a:solidFill>
              </a:rPr>
              <a:t> про </a:t>
            </a:r>
            <a:r>
              <a:rPr lang="ru-RU" b="1" dirty="0" err="1">
                <a:solidFill>
                  <a:srgbClr val="FF0000"/>
                </a:solidFill>
              </a:rPr>
              <a:t>первинну</a:t>
            </a:r>
            <a:r>
              <a:rPr lang="ru-RU" b="1" dirty="0">
                <a:solidFill>
                  <a:srgbClr val="FF0000"/>
                </a:solidFill>
              </a:rPr>
              <a:t> структуру </a:t>
            </a:r>
            <a:r>
              <a:rPr lang="ru-RU" b="1" dirty="0" err="1">
                <a:solidFill>
                  <a:srgbClr val="FF0000"/>
                </a:solidFill>
              </a:rPr>
              <a:t>поліпептидів</a:t>
            </a:r>
            <a:r>
              <a:rPr lang="ru-RU" b="1" dirty="0">
                <a:solidFill>
                  <a:srgbClr val="FF0000"/>
                </a:solidFill>
              </a:rPr>
              <a:t> за </a:t>
            </a:r>
            <a:r>
              <a:rPr lang="ru-RU" b="1" dirty="0" err="1">
                <a:solidFill>
                  <a:srgbClr val="FF0000"/>
                </a:solidFill>
              </a:rPr>
              <a:t>допомогою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послідовності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нуклеотидів</a:t>
            </a:r>
            <a:r>
              <a:rPr lang="ru-RU" b="1" dirty="0">
                <a:solidFill>
                  <a:srgbClr val="FF0000"/>
                </a:solidFill>
              </a:rPr>
              <a:t> у </a:t>
            </a:r>
            <a:r>
              <a:rPr lang="ru-RU" b="1" dirty="0" err="1">
                <a:solidFill>
                  <a:srgbClr val="FF0000"/>
                </a:solidFill>
              </a:rPr>
              <a:t>нуклеїнових</a:t>
            </a:r>
            <a:r>
              <a:rPr lang="ru-RU" b="1" dirty="0">
                <a:solidFill>
                  <a:srgbClr val="FF0000"/>
                </a:solidFill>
              </a:rPr>
              <a:t> кислотах.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8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AD1719-9D27-4881-905F-81A2C9052252}"/>
              </a:ext>
            </a:extLst>
          </p:cNvPr>
          <p:cNvSpPr/>
          <p:nvPr/>
        </p:nvSpPr>
        <p:spPr>
          <a:xfrm>
            <a:off x="251520" y="116632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</a:rPr>
              <a:t>Властивості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генетичного</a:t>
            </a:r>
            <a:r>
              <a:rPr lang="ru-RU" b="1" dirty="0">
                <a:solidFill>
                  <a:srgbClr val="FF0000"/>
                </a:solidFill>
              </a:rPr>
              <a:t> коду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універсальність</a:t>
            </a:r>
            <a:r>
              <a:rPr lang="ru-RU" dirty="0"/>
              <a:t> - </a:t>
            </a:r>
            <a:r>
              <a:rPr lang="ru-RU" dirty="0" err="1"/>
              <a:t>генетичний</a:t>
            </a:r>
            <a:r>
              <a:rPr lang="ru-RU" dirty="0"/>
              <a:t> код </a:t>
            </a:r>
            <a:r>
              <a:rPr lang="ru-RU" dirty="0" err="1"/>
              <a:t>однаковий</a:t>
            </a:r>
            <a:r>
              <a:rPr lang="ru-RU" dirty="0"/>
              <a:t> в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триплетність</a:t>
            </a:r>
            <a:r>
              <a:rPr lang="ru-RU" dirty="0"/>
              <a:t> – три </a:t>
            </a:r>
            <a:r>
              <a:rPr lang="ru-RU" dirty="0" err="1"/>
              <a:t>нуклеотиди</a:t>
            </a:r>
            <a:r>
              <a:rPr lang="ru-RU" dirty="0"/>
              <a:t> </a:t>
            </a:r>
            <a:r>
              <a:rPr lang="ru-RU" dirty="0" err="1"/>
              <a:t>кодують</a:t>
            </a:r>
            <a:r>
              <a:rPr lang="ru-RU" dirty="0"/>
              <a:t> </a:t>
            </a:r>
            <a:r>
              <a:rPr lang="ru-RU" dirty="0" err="1"/>
              <a:t>амінокислоту</a:t>
            </a:r>
            <a:r>
              <a:rPr lang="ru-RU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виродженість</a:t>
            </a:r>
            <a:r>
              <a:rPr lang="ru-RU" dirty="0"/>
              <a:t> - одна й та сама </a:t>
            </a:r>
            <a:r>
              <a:rPr lang="ru-RU" dirty="0" err="1"/>
              <a:t>амінокислота</a:t>
            </a:r>
            <a:r>
              <a:rPr lang="ru-RU" dirty="0"/>
              <a:t> </a:t>
            </a:r>
            <a:r>
              <a:rPr lang="ru-RU" dirty="0" err="1"/>
              <a:t>кодується</a:t>
            </a:r>
            <a:r>
              <a:rPr lang="ru-RU" dirty="0"/>
              <a:t> </a:t>
            </a:r>
            <a:r>
              <a:rPr lang="ru-RU" dirty="0" err="1"/>
              <a:t>декількома</a:t>
            </a:r>
            <a:r>
              <a:rPr lang="ru-RU" dirty="0"/>
              <a:t> кодонами; </a:t>
            </a:r>
          </a:p>
          <a:p>
            <a:pPr marL="285750" indent="-285750">
              <a:buFontTx/>
              <a:buChar char="-"/>
            </a:pPr>
            <a:r>
              <a:rPr lang="ru-RU" dirty="0"/>
              <a:t> код не </a:t>
            </a:r>
            <a:r>
              <a:rPr lang="ru-RU" dirty="0" err="1"/>
              <a:t>перекривається</a:t>
            </a:r>
            <a:r>
              <a:rPr lang="ru-RU" dirty="0"/>
              <a:t> - </a:t>
            </a:r>
            <a:r>
              <a:rPr lang="ru-RU" dirty="0" err="1"/>
              <a:t>нуклеотиди</a:t>
            </a:r>
            <a:r>
              <a:rPr lang="ru-RU" dirty="0"/>
              <a:t> одного триплету не </a:t>
            </a:r>
            <a:r>
              <a:rPr lang="ru-RU" dirty="0" err="1"/>
              <a:t>входять</a:t>
            </a:r>
            <a:r>
              <a:rPr lang="ru-RU" dirty="0"/>
              <a:t> до складу </a:t>
            </a:r>
            <a:r>
              <a:rPr lang="ru-RU" dirty="0" err="1"/>
              <a:t>іншого</a:t>
            </a:r>
            <a:r>
              <a:rPr lang="ru-RU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односпрямованість</a:t>
            </a:r>
            <a:r>
              <a:rPr lang="ru-RU" dirty="0"/>
              <a:t> – </a:t>
            </a:r>
            <a:r>
              <a:rPr lang="ru-RU" dirty="0" err="1"/>
              <a:t>кодони</a:t>
            </a:r>
            <a:r>
              <a:rPr lang="ru-RU" dirty="0"/>
              <a:t> </a:t>
            </a:r>
            <a:r>
              <a:rPr lang="ru-RU" dirty="0" err="1"/>
              <a:t>транслюються</a:t>
            </a:r>
            <a:r>
              <a:rPr lang="ru-RU" dirty="0"/>
              <a:t> в </a:t>
            </a:r>
            <a:r>
              <a:rPr lang="ru-RU" dirty="0" err="1"/>
              <a:t>напрямку</a:t>
            </a:r>
            <a:r>
              <a:rPr lang="ru-RU" dirty="0"/>
              <a:t> 3</a:t>
            </a:r>
            <a:r>
              <a:rPr lang="en-US" dirty="0"/>
              <a:t>’</a:t>
            </a:r>
            <a:r>
              <a:rPr lang="ru-RU" dirty="0"/>
              <a:t> </a:t>
            </a:r>
            <a:r>
              <a:rPr lang="en-US" dirty="0"/>
              <a:t>–</a:t>
            </a:r>
            <a:r>
              <a:rPr lang="ru-RU" dirty="0"/>
              <a:t> 5</a:t>
            </a:r>
            <a:r>
              <a:rPr lang="en-US" dirty="0"/>
              <a:t>’</a:t>
            </a:r>
            <a:r>
              <a:rPr lang="ru-RU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безперервність</a:t>
            </a:r>
            <a:r>
              <a:rPr lang="ru-RU" dirty="0"/>
              <a:t> – </a:t>
            </a:r>
            <a:r>
              <a:rPr lang="ru-RU" dirty="0" err="1"/>
              <a:t>кодони</a:t>
            </a:r>
            <a:r>
              <a:rPr lang="ru-RU" dirty="0"/>
              <a:t> не </a:t>
            </a:r>
            <a:r>
              <a:rPr lang="ru-RU" dirty="0" err="1"/>
              <a:t>розділяються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ru-RU" dirty="0"/>
              <a:t> </a:t>
            </a:r>
            <a:r>
              <a:rPr lang="ru-RU" dirty="0" err="1"/>
              <a:t>зчитується</a:t>
            </a:r>
            <a:r>
              <a:rPr lang="ru-RU" dirty="0"/>
              <a:t> </a:t>
            </a:r>
            <a:r>
              <a:rPr lang="ru-RU" dirty="0" err="1"/>
              <a:t>безперервно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69467C-360A-4C6C-85A0-CCD02D7D1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06" t="23800" r="28582" b="49600"/>
          <a:stretch/>
        </p:blipFill>
        <p:spPr>
          <a:xfrm>
            <a:off x="251520" y="2790616"/>
            <a:ext cx="3960440" cy="13681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7FF76C-8654-49AE-9A0D-F4D225D81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13601" r="29526" b="24800"/>
          <a:stretch/>
        </p:blipFill>
        <p:spPr>
          <a:xfrm>
            <a:off x="4463988" y="2790616"/>
            <a:ext cx="4603651" cy="38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9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DFB542-E731-41BB-AAAA-7BCADFE5861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5500" t="64632" r="26376" b="10479"/>
          <a:stretch/>
        </p:blipFill>
        <p:spPr>
          <a:xfrm>
            <a:off x="2195736" y="3789040"/>
            <a:ext cx="6435713" cy="18722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347BAF-E119-4DFC-BEAD-105354CD5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9" t="26016" r="26635" b="34785"/>
          <a:stretch/>
        </p:blipFill>
        <p:spPr>
          <a:xfrm>
            <a:off x="179512" y="188641"/>
            <a:ext cx="580435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79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E7B3AD-61AF-47C4-96C4-261B0F0DA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2057" r="26375" b="16344"/>
          <a:stretch/>
        </p:blipFill>
        <p:spPr>
          <a:xfrm>
            <a:off x="827584" y="620688"/>
            <a:ext cx="765903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79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BB46728-7651-4E95-8678-B5CFC2BD456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52400"/>
            <a:ext cx="8686800" cy="4297598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На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ініціації</a:t>
            </a:r>
            <a:r>
              <a:rPr lang="ru-RU" dirty="0"/>
              <a:t> </a:t>
            </a:r>
            <a:r>
              <a:rPr lang="ru-RU" dirty="0" err="1"/>
              <a:t>формується</a:t>
            </a:r>
            <a:r>
              <a:rPr lang="ru-RU" dirty="0"/>
              <a:t> </a:t>
            </a:r>
            <a:r>
              <a:rPr lang="ru-RU" dirty="0" err="1"/>
              <a:t>ініціаторний</a:t>
            </a:r>
            <a:r>
              <a:rPr lang="ru-RU" dirty="0"/>
              <a:t> комплекс, до складу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мРНК, </a:t>
            </a:r>
          </a:p>
          <a:p>
            <a:pPr algn="just"/>
            <a:r>
              <a:rPr lang="ru-RU" dirty="0"/>
              <a:t>мала </a:t>
            </a:r>
            <a:r>
              <a:rPr lang="ru-RU" dirty="0" err="1"/>
              <a:t>субодиниця</a:t>
            </a:r>
            <a:r>
              <a:rPr lang="ru-RU" dirty="0"/>
              <a:t> </a:t>
            </a:r>
            <a:r>
              <a:rPr lang="ru-RU" dirty="0" err="1"/>
              <a:t>рибосоми</a:t>
            </a:r>
            <a:r>
              <a:rPr lang="ru-RU" dirty="0"/>
              <a:t>, </a:t>
            </a:r>
          </a:p>
          <a:p>
            <a:pPr algn="just"/>
            <a:r>
              <a:rPr lang="ru-RU" dirty="0" err="1"/>
              <a:t>ініціаторна</a:t>
            </a:r>
            <a:r>
              <a:rPr lang="ru-RU" dirty="0"/>
              <a:t> </a:t>
            </a:r>
            <a:r>
              <a:rPr lang="ru-RU" dirty="0" err="1"/>
              <a:t>аміноацил</a:t>
            </a:r>
            <a:r>
              <a:rPr lang="ru-RU" dirty="0"/>
              <a:t>-тРНК (тРНК</a:t>
            </a:r>
            <a:r>
              <a:rPr lang="en-US" dirty="0"/>
              <a:t>f Met), </a:t>
            </a:r>
            <a:endParaRPr lang="ru-RU" dirty="0"/>
          </a:p>
          <a:p>
            <a:pPr algn="just"/>
            <a:r>
              <a:rPr lang="ru-RU" dirty="0" err="1"/>
              <a:t>білкові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ініціації</a:t>
            </a:r>
            <a:r>
              <a:rPr lang="ru-RU" dirty="0"/>
              <a:t>. </a:t>
            </a:r>
          </a:p>
          <a:p>
            <a:pPr algn="just"/>
            <a:r>
              <a:rPr lang="ru-RU" dirty="0" err="1"/>
              <a:t>Приєднання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субодиниці</a:t>
            </a:r>
            <a:r>
              <a:rPr lang="ru-RU" dirty="0"/>
              <a:t> </a:t>
            </a:r>
            <a:r>
              <a:rPr lang="ru-RU" dirty="0" err="1"/>
              <a:t>рибосоми</a:t>
            </a:r>
            <a:r>
              <a:rPr lang="ru-RU" dirty="0"/>
              <a:t> </a:t>
            </a:r>
            <a:r>
              <a:rPr lang="ru-RU" dirty="0" err="1"/>
              <a:t>завершує</a:t>
            </a:r>
            <a:r>
              <a:rPr lang="ru-RU" dirty="0"/>
              <a:t> </a:t>
            </a:r>
            <a:r>
              <a:rPr lang="ru-RU" dirty="0" err="1"/>
              <a:t>етап</a:t>
            </a:r>
            <a:r>
              <a:rPr lang="ru-RU" dirty="0"/>
              <a:t> </a:t>
            </a:r>
            <a:r>
              <a:rPr lang="ru-RU" dirty="0" err="1"/>
              <a:t>ініціації</a:t>
            </a:r>
            <a:r>
              <a:rPr lang="ru-RU" dirty="0"/>
              <a:t> </a:t>
            </a:r>
            <a:r>
              <a:rPr lang="ru-RU" dirty="0" err="1"/>
              <a:t>трансляції</a:t>
            </a:r>
            <a:r>
              <a:rPr lang="ru-RU" dirty="0"/>
              <a:t>. </a:t>
            </a:r>
          </a:p>
          <a:p>
            <a:pPr algn="just"/>
            <a:r>
              <a:rPr lang="ru-RU" dirty="0" err="1"/>
              <a:t>Першою</a:t>
            </a:r>
            <a:r>
              <a:rPr lang="ru-RU" dirty="0"/>
              <a:t> </a:t>
            </a:r>
            <a:r>
              <a:rPr lang="ru-RU" dirty="0" err="1"/>
              <a:t>амінокислотою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бере</a:t>
            </a:r>
            <a:r>
              <a:rPr lang="ru-RU" dirty="0"/>
              <a:t> участь у </a:t>
            </a:r>
            <a:r>
              <a:rPr lang="ru-RU" dirty="0" err="1"/>
              <a:t>синтезі</a:t>
            </a:r>
            <a:r>
              <a:rPr lang="ru-RU" dirty="0"/>
              <a:t> </a:t>
            </a:r>
            <a:r>
              <a:rPr lang="ru-RU" dirty="0" err="1"/>
              <a:t>білка</a:t>
            </a:r>
            <a:r>
              <a:rPr lang="ru-RU" dirty="0"/>
              <a:t>, є </a:t>
            </a:r>
            <a:r>
              <a:rPr lang="ru-RU" dirty="0" err="1"/>
              <a:t>форміл-метіонін</a:t>
            </a:r>
            <a:r>
              <a:rPr lang="ru-RU" dirty="0"/>
              <a:t> (</a:t>
            </a:r>
            <a:r>
              <a:rPr lang="en-US" dirty="0"/>
              <a:t>f-Met) </a:t>
            </a:r>
            <a:r>
              <a:rPr lang="ru-RU" dirty="0"/>
              <a:t>у </a:t>
            </a:r>
            <a:r>
              <a:rPr lang="ru-RU" dirty="0" err="1"/>
              <a:t>прокаріотів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метіонін</a:t>
            </a:r>
            <a:r>
              <a:rPr lang="ru-RU" dirty="0"/>
              <a:t> в </a:t>
            </a:r>
            <a:r>
              <a:rPr lang="ru-RU" dirty="0" err="1"/>
              <a:t>еукаріотів</a:t>
            </a:r>
            <a:r>
              <a:rPr lang="ru-RU" dirty="0"/>
              <a:t>.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17251A-A28D-4036-AFF6-547551B4C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5" t="35354" r="36982" b="37777"/>
          <a:stretch/>
        </p:blipFill>
        <p:spPr>
          <a:xfrm>
            <a:off x="3995936" y="4449998"/>
            <a:ext cx="4392488" cy="22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35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DE894B-798C-4DB5-8D73-C21E1BEA3273}"/>
              </a:ext>
            </a:extLst>
          </p:cNvPr>
          <p:cNvSpPr/>
          <p:nvPr/>
        </p:nvSpPr>
        <p:spPr>
          <a:xfrm>
            <a:off x="323528" y="188640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Реакції</a:t>
            </a:r>
            <a:r>
              <a:rPr lang="ru-RU" dirty="0"/>
              <a:t> </a:t>
            </a:r>
            <a:r>
              <a:rPr lang="ru-RU" dirty="0" err="1"/>
              <a:t>аміноацилювання</a:t>
            </a:r>
            <a:r>
              <a:rPr lang="ru-RU" dirty="0"/>
              <a:t> (</a:t>
            </a:r>
            <a:r>
              <a:rPr lang="ru-RU" dirty="0" err="1"/>
              <a:t>приєднання</a:t>
            </a:r>
            <a:r>
              <a:rPr lang="ru-RU" dirty="0"/>
              <a:t> </a:t>
            </a:r>
            <a:r>
              <a:rPr lang="ru-RU" dirty="0" err="1"/>
              <a:t>амінокислоти</a:t>
            </a:r>
            <a:r>
              <a:rPr lang="ru-RU" dirty="0"/>
              <a:t> до тРНК) </a:t>
            </a:r>
            <a:r>
              <a:rPr lang="ru-RU" dirty="0" err="1"/>
              <a:t>каталізують</a:t>
            </a:r>
            <a:r>
              <a:rPr lang="ru-RU" dirty="0"/>
              <a:t> </a:t>
            </a:r>
            <a:r>
              <a:rPr lang="ru-RU" b="1" dirty="0" err="1"/>
              <a:t>аміноацил</a:t>
            </a:r>
            <a:r>
              <a:rPr lang="ru-RU" b="1" dirty="0"/>
              <a:t>-т-</a:t>
            </a:r>
            <a:r>
              <a:rPr lang="ru-RU" b="1" dirty="0" err="1"/>
              <a:t>РНКсинтетази</a:t>
            </a:r>
            <a:r>
              <a:rPr lang="ru-RU" b="1" dirty="0"/>
              <a:t>.</a:t>
            </a:r>
            <a:r>
              <a:rPr lang="ru-RU" dirty="0"/>
              <a:t>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амінокислота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власну</a:t>
            </a:r>
            <a:r>
              <a:rPr lang="ru-RU" dirty="0"/>
              <a:t> </a:t>
            </a:r>
            <a:r>
              <a:rPr lang="ru-RU" dirty="0" err="1"/>
              <a:t>аміноацил-тРНКсинтетазу</a:t>
            </a:r>
            <a:r>
              <a:rPr lang="ru-RU" dirty="0"/>
              <a:t>.  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8DB9E8-6154-4531-B941-148EBD74FC25}"/>
              </a:ext>
            </a:extLst>
          </p:cNvPr>
          <p:cNvSpPr/>
          <p:nvPr/>
        </p:nvSpPr>
        <p:spPr>
          <a:xfrm>
            <a:off x="0" y="129698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Молекула тРНК </a:t>
            </a:r>
            <a:r>
              <a:rPr lang="ru-RU" dirty="0" err="1"/>
              <a:t>розпізнає</a:t>
            </a:r>
            <a:r>
              <a:rPr lang="ru-RU" dirty="0"/>
              <a:t> </a:t>
            </a:r>
            <a:r>
              <a:rPr lang="ru-RU" dirty="0" err="1"/>
              <a:t>правильне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приєднання</a:t>
            </a:r>
            <a:r>
              <a:rPr lang="ru-RU" dirty="0"/>
              <a:t> до мРНК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b="1" dirty="0"/>
              <a:t>антикодон</a:t>
            </a:r>
            <a:r>
              <a:rPr lang="ru-RU" dirty="0"/>
              <a:t>у – триплету, комплементарного кодону мРНК.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BA25AC-24CA-495C-9AA6-AB0895181D49}"/>
              </a:ext>
            </a:extLst>
          </p:cNvPr>
          <p:cNvSpPr/>
          <p:nvPr/>
        </p:nvSpPr>
        <p:spPr>
          <a:xfrm>
            <a:off x="5190147" y="1016784"/>
            <a:ext cx="3638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Стартовим</a:t>
            </a:r>
            <a:r>
              <a:rPr lang="ru-RU" b="1" dirty="0"/>
              <a:t> кодоном </a:t>
            </a:r>
            <a:r>
              <a:rPr lang="ru-RU" dirty="0" err="1"/>
              <a:t>трансляції</a:t>
            </a:r>
            <a:r>
              <a:rPr lang="ru-RU" dirty="0"/>
              <a:t> є </a:t>
            </a:r>
            <a:r>
              <a:rPr lang="en-US" dirty="0"/>
              <a:t>A</a:t>
            </a:r>
            <a:r>
              <a:rPr lang="ru-RU" dirty="0"/>
              <a:t>УГ,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кодує</a:t>
            </a:r>
            <a:r>
              <a:rPr lang="ru-RU" dirty="0"/>
              <a:t> </a:t>
            </a:r>
            <a:r>
              <a:rPr lang="ru-RU" dirty="0" err="1"/>
              <a:t>метіонін</a:t>
            </a:r>
            <a:r>
              <a:rPr lang="ru-RU" dirty="0"/>
              <a:t>. 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F37261-F7C3-4FE7-8B42-C5B86256789B}"/>
              </a:ext>
            </a:extLst>
          </p:cNvPr>
          <p:cNvSpPr/>
          <p:nvPr/>
        </p:nvSpPr>
        <p:spPr>
          <a:xfrm>
            <a:off x="0" y="25633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Мала </a:t>
            </a:r>
            <a:r>
              <a:rPr lang="ru-RU" dirty="0" err="1"/>
              <a:t>субодиниця</a:t>
            </a:r>
            <a:r>
              <a:rPr lang="ru-RU" dirty="0"/>
              <a:t> </a:t>
            </a:r>
            <a:r>
              <a:rPr lang="ru-RU" dirty="0" err="1"/>
              <a:t>рибосоми</a:t>
            </a:r>
            <a:r>
              <a:rPr lang="ru-RU" dirty="0"/>
              <a:t> </a:t>
            </a:r>
            <a:r>
              <a:rPr lang="ru-RU" dirty="0" err="1"/>
              <a:t>розпізнає</a:t>
            </a:r>
            <a:r>
              <a:rPr lang="ru-RU" dirty="0"/>
              <a:t> </a:t>
            </a:r>
            <a:r>
              <a:rPr lang="ru-RU" dirty="0" err="1"/>
              <a:t>ділянку</a:t>
            </a:r>
            <a:r>
              <a:rPr lang="ru-RU" dirty="0"/>
              <a:t> мРНК,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стартовий</a:t>
            </a:r>
            <a:r>
              <a:rPr lang="ru-RU" dirty="0"/>
              <a:t> кодон. У </a:t>
            </a:r>
            <a:r>
              <a:rPr lang="ru-RU" dirty="0" err="1"/>
              <a:t>прокаріотів</a:t>
            </a:r>
            <a:r>
              <a:rPr lang="ru-RU" dirty="0"/>
              <a:t> мРНК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послідовність</a:t>
            </a:r>
            <a:r>
              <a:rPr lang="ru-RU" dirty="0"/>
              <a:t> </a:t>
            </a:r>
            <a:r>
              <a:rPr lang="ru-RU" dirty="0" err="1"/>
              <a:t>Шайна</a:t>
            </a:r>
            <a:r>
              <a:rPr lang="ru-RU" dirty="0"/>
              <a:t> - </a:t>
            </a:r>
            <a:r>
              <a:rPr lang="ru-RU" dirty="0" err="1"/>
              <a:t>Дальгарно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комплементарною </a:t>
            </a:r>
            <a:r>
              <a:rPr lang="ru-RU" dirty="0" err="1"/>
              <a:t>ділянці</a:t>
            </a:r>
            <a:r>
              <a:rPr lang="ru-RU" dirty="0"/>
              <a:t> 16 </a:t>
            </a:r>
            <a:r>
              <a:rPr lang="en-US" dirty="0"/>
              <a:t>S </a:t>
            </a:r>
            <a:r>
              <a:rPr lang="ru-RU" dirty="0"/>
              <a:t>рРНК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малої</a:t>
            </a:r>
            <a:r>
              <a:rPr lang="ru-RU" dirty="0"/>
              <a:t> </a:t>
            </a:r>
            <a:r>
              <a:rPr lang="ru-RU" dirty="0" err="1"/>
              <a:t>субодиниці</a:t>
            </a:r>
            <a:r>
              <a:rPr lang="ru-RU" dirty="0"/>
              <a:t> </a:t>
            </a:r>
            <a:r>
              <a:rPr lang="ru-RU" dirty="0" err="1"/>
              <a:t>рибосоми</a:t>
            </a:r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EE2944-6A64-4419-83C1-FA1766F7C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t="44400" r="38187" b="23401"/>
          <a:stretch/>
        </p:blipFill>
        <p:spPr>
          <a:xfrm>
            <a:off x="4832285" y="1838898"/>
            <a:ext cx="2304256" cy="16561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3AAD91-299C-425F-9ACD-83475915FD47}"/>
              </a:ext>
            </a:extLst>
          </p:cNvPr>
          <p:cNvSpPr/>
          <p:nvPr/>
        </p:nvSpPr>
        <p:spPr>
          <a:xfrm>
            <a:off x="107504" y="44498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Мала </a:t>
            </a:r>
            <a:r>
              <a:rPr lang="ru-RU" dirty="0" err="1"/>
              <a:t>субодиниця</a:t>
            </a:r>
            <a:r>
              <a:rPr lang="ru-RU" dirty="0"/>
              <a:t> </a:t>
            </a:r>
            <a:r>
              <a:rPr lang="ru-RU" dirty="0" err="1"/>
              <a:t>рибосоми</a:t>
            </a:r>
            <a:r>
              <a:rPr lang="ru-RU" dirty="0"/>
              <a:t> </a:t>
            </a:r>
            <a:r>
              <a:rPr lang="ru-RU" dirty="0" err="1"/>
              <a:t>споріднена</a:t>
            </a:r>
            <a:r>
              <a:rPr lang="ru-RU" dirty="0"/>
              <a:t> з </a:t>
            </a:r>
            <a:r>
              <a:rPr lang="ru-RU" dirty="0" err="1"/>
              <a:t>білковими</a:t>
            </a:r>
            <a:r>
              <a:rPr lang="ru-RU" dirty="0"/>
              <a:t> факторами </a:t>
            </a:r>
            <a:r>
              <a:rPr lang="ru-RU" dirty="0" err="1"/>
              <a:t>ініціації</a:t>
            </a:r>
            <a:r>
              <a:rPr lang="ru-RU" dirty="0"/>
              <a:t> </a:t>
            </a:r>
            <a:r>
              <a:rPr lang="en-US" dirty="0"/>
              <a:t>IF-1, IF-2, IF-3 (IF – initiation factors)</a:t>
            </a:r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9E50F3-9D43-4134-BD6A-8DB1B36B4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24749" r="34250" b="13652"/>
          <a:stretch/>
        </p:blipFill>
        <p:spPr>
          <a:xfrm>
            <a:off x="5804356" y="3556266"/>
            <a:ext cx="302433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76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1E65E7-D1B8-4ECA-A644-E47A356F5F54}"/>
              </a:ext>
            </a:extLst>
          </p:cNvPr>
          <p:cNvSpPr/>
          <p:nvPr/>
        </p:nvSpPr>
        <p:spPr>
          <a:xfrm>
            <a:off x="158715" y="479017"/>
            <a:ext cx="8950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рибосомі</a:t>
            </a:r>
            <a:r>
              <a:rPr lang="ru-RU" dirty="0"/>
              <a:t> </a:t>
            </a:r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тРНК-</a:t>
            </a:r>
            <a:r>
              <a:rPr lang="ru-RU" dirty="0" err="1"/>
              <a:t>зв’язувальні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: </a:t>
            </a:r>
            <a:r>
              <a:rPr lang="ru-RU" dirty="0" err="1"/>
              <a:t>аміноацил</a:t>
            </a:r>
            <a:r>
              <a:rPr lang="ru-RU" dirty="0"/>
              <a:t>-тРНК-</a:t>
            </a:r>
            <a:r>
              <a:rPr lang="ru-RU" dirty="0" err="1"/>
              <a:t>зв’язувальну</a:t>
            </a:r>
            <a:r>
              <a:rPr lang="ru-RU" dirty="0"/>
              <a:t> (</a:t>
            </a:r>
            <a:r>
              <a:rPr lang="ru-RU" b="1" dirty="0"/>
              <a:t>А-сайт</a:t>
            </a:r>
            <a:r>
              <a:rPr lang="ru-RU" dirty="0"/>
              <a:t>) та </a:t>
            </a:r>
            <a:r>
              <a:rPr lang="ru-RU" dirty="0" err="1"/>
              <a:t>пептидил</a:t>
            </a:r>
            <a:r>
              <a:rPr lang="ru-RU" dirty="0"/>
              <a:t>-тРНК-</a:t>
            </a:r>
            <a:r>
              <a:rPr lang="ru-RU" dirty="0" err="1"/>
              <a:t>зв’язувальну</a:t>
            </a:r>
            <a:r>
              <a:rPr lang="ru-RU" dirty="0"/>
              <a:t> (</a:t>
            </a:r>
            <a:r>
              <a:rPr lang="ru-RU" b="1" dirty="0"/>
              <a:t>Р-сайт</a:t>
            </a:r>
            <a:r>
              <a:rPr lang="ru-RU" dirty="0"/>
              <a:t>). </a:t>
            </a:r>
          </a:p>
          <a:p>
            <a:r>
              <a:rPr lang="ru-RU" dirty="0"/>
              <a:t>На початку </a:t>
            </a:r>
            <a:r>
              <a:rPr lang="ru-RU" dirty="0" err="1"/>
              <a:t>елонгації</a:t>
            </a:r>
            <a:r>
              <a:rPr lang="ru-RU" dirty="0"/>
              <a:t> Р-сайт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ініціаторну</a:t>
            </a:r>
            <a:r>
              <a:rPr lang="ru-RU" dirty="0"/>
              <a:t> </a:t>
            </a:r>
            <a:r>
              <a:rPr lang="ru-RU" dirty="0" err="1"/>
              <a:t>метіоніл</a:t>
            </a:r>
            <a:r>
              <a:rPr lang="ru-RU" dirty="0"/>
              <a:t>-тРНК, А-сайт -</a:t>
            </a:r>
            <a:r>
              <a:rPr lang="ru-RU" dirty="0" err="1"/>
              <a:t>аміноацил</a:t>
            </a:r>
            <a:r>
              <a:rPr lang="ru-RU" dirty="0"/>
              <a:t>-тРНК. </a:t>
            </a:r>
          </a:p>
          <a:p>
            <a:r>
              <a:rPr lang="ru-RU" dirty="0"/>
              <a:t>У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субодиниці</a:t>
            </a:r>
            <a:r>
              <a:rPr lang="ru-RU" dirty="0"/>
              <a:t> </a:t>
            </a:r>
            <a:r>
              <a:rPr lang="ru-RU" dirty="0" err="1"/>
              <a:t>рибосоми</a:t>
            </a:r>
            <a:r>
              <a:rPr lang="ru-RU" dirty="0"/>
              <a:t> </a:t>
            </a:r>
            <a:r>
              <a:rPr lang="ru-RU" dirty="0" err="1"/>
              <a:t>розміщений</a:t>
            </a:r>
            <a:r>
              <a:rPr lang="ru-RU" dirty="0"/>
              <a:t> </a:t>
            </a:r>
            <a:r>
              <a:rPr lang="ru-RU" dirty="0" err="1"/>
              <a:t>активний</a:t>
            </a:r>
            <a:r>
              <a:rPr lang="ru-RU" dirty="0"/>
              <a:t> центр </a:t>
            </a:r>
            <a:r>
              <a:rPr lang="ru-RU" dirty="0" err="1"/>
              <a:t>пептидилтрансферази</a:t>
            </a:r>
            <a:r>
              <a:rPr lang="ru-RU" dirty="0"/>
              <a:t> – ферменту,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каталізує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пептидного </a:t>
            </a:r>
            <a:r>
              <a:rPr lang="ru-RU" dirty="0" err="1"/>
              <a:t>зв’язку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амінокислотними</a:t>
            </a:r>
            <a:r>
              <a:rPr lang="ru-RU" dirty="0"/>
              <a:t> </a:t>
            </a:r>
            <a:r>
              <a:rPr lang="ru-RU" dirty="0" err="1"/>
              <a:t>залишками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179319-2ADB-44D6-9AFB-3412C6F34CBB}"/>
              </a:ext>
            </a:extLst>
          </p:cNvPr>
          <p:cNvSpPr/>
          <p:nvPr/>
        </p:nvSpPr>
        <p:spPr>
          <a:xfrm>
            <a:off x="65198" y="358201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Перенесення</a:t>
            </a:r>
            <a:r>
              <a:rPr lang="ru-RU" dirty="0"/>
              <a:t> </a:t>
            </a:r>
            <a:r>
              <a:rPr lang="ru-RU" dirty="0" err="1"/>
              <a:t>амінокислотного</a:t>
            </a:r>
            <a:r>
              <a:rPr lang="ru-RU" dirty="0"/>
              <a:t> </a:t>
            </a:r>
            <a:r>
              <a:rPr lang="ru-RU" dirty="0" err="1"/>
              <a:t>залишку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з Р-сайта на А-сайт.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першого</a:t>
            </a:r>
            <a:r>
              <a:rPr lang="ru-RU" dirty="0"/>
              <a:t> пептидного </a:t>
            </a:r>
            <a:r>
              <a:rPr lang="ru-RU" dirty="0" err="1"/>
              <a:t>зв’язку</a:t>
            </a:r>
            <a:r>
              <a:rPr lang="ru-RU" dirty="0"/>
              <a:t> А-сайт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пептидилтРНК</a:t>
            </a:r>
            <a:r>
              <a:rPr lang="ru-RU" dirty="0"/>
              <a:t>, а Р-сайт – тРНК без </a:t>
            </a:r>
            <a:r>
              <a:rPr lang="ru-RU" dirty="0" err="1"/>
              <a:t>амінокислоти</a:t>
            </a:r>
            <a:r>
              <a:rPr lang="ru-RU" dirty="0"/>
              <a:t>, яка </a:t>
            </a:r>
            <a:r>
              <a:rPr lang="ru-RU" dirty="0" err="1"/>
              <a:t>згодом</a:t>
            </a:r>
            <a:r>
              <a:rPr lang="ru-RU" dirty="0"/>
              <a:t> </a:t>
            </a:r>
            <a:r>
              <a:rPr lang="ru-RU" dirty="0" err="1"/>
              <a:t>вивільняється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пептидного </a:t>
            </a:r>
            <a:r>
              <a:rPr lang="ru-RU" dirty="0" err="1"/>
              <a:t>зв’язку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транслокація</a:t>
            </a:r>
            <a:r>
              <a:rPr lang="ru-RU" dirty="0"/>
              <a:t> – </a:t>
            </a:r>
            <a:r>
              <a:rPr lang="ru-RU" dirty="0" err="1"/>
              <a:t>переміщення</a:t>
            </a:r>
            <a:r>
              <a:rPr lang="ru-RU" dirty="0"/>
              <a:t> </a:t>
            </a:r>
            <a:r>
              <a:rPr lang="ru-RU" dirty="0" err="1"/>
              <a:t>рибосоми</a:t>
            </a:r>
            <a:r>
              <a:rPr lang="ru-RU" dirty="0"/>
              <a:t> </a:t>
            </a:r>
            <a:r>
              <a:rPr lang="ru-RU" dirty="0" err="1"/>
              <a:t>вдовж</a:t>
            </a:r>
            <a:r>
              <a:rPr lang="ru-RU" dirty="0"/>
              <a:t> </a:t>
            </a:r>
            <a:r>
              <a:rPr lang="ru-RU" dirty="0" err="1"/>
              <a:t>молекули</a:t>
            </a:r>
            <a:r>
              <a:rPr lang="ru-RU" dirty="0"/>
              <a:t> мРНК у </a:t>
            </a:r>
            <a:r>
              <a:rPr lang="ru-RU" dirty="0" err="1"/>
              <a:t>напрямку</a:t>
            </a:r>
            <a:r>
              <a:rPr lang="ru-RU" dirty="0"/>
              <a:t> 5</a:t>
            </a:r>
            <a:r>
              <a:rPr lang="en-US" dirty="0"/>
              <a:t>’</a:t>
            </a:r>
            <a:r>
              <a:rPr lang="ru-RU" dirty="0"/>
              <a:t> → 3</a:t>
            </a:r>
            <a:r>
              <a:rPr lang="en-US" dirty="0"/>
              <a:t>’</a:t>
            </a:r>
            <a:r>
              <a:rPr lang="ru-RU" dirty="0"/>
              <a:t> до </a:t>
            </a:r>
            <a:r>
              <a:rPr lang="ru-RU" dirty="0" err="1"/>
              <a:t>наступного</a:t>
            </a:r>
            <a:r>
              <a:rPr lang="ru-RU" dirty="0"/>
              <a:t> кодону</a:t>
            </a:r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774B3E-B957-41CD-8DED-20484D652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33580" r="33463" b="23400"/>
          <a:stretch/>
        </p:blipFill>
        <p:spPr>
          <a:xfrm>
            <a:off x="4603976" y="2947944"/>
            <a:ext cx="4505018" cy="321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68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B4103C6-5F6D-4096-AF57-383A322C658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52400"/>
            <a:ext cx="8229600" cy="4937760"/>
          </a:xfrm>
        </p:spPr>
        <p:txBody>
          <a:bodyPr/>
          <a:lstStyle/>
          <a:p>
            <a:r>
              <a:rPr lang="ru-RU" dirty="0" err="1"/>
              <a:t>Термінація</a:t>
            </a:r>
            <a:r>
              <a:rPr lang="ru-RU" dirty="0"/>
              <a:t> </a:t>
            </a:r>
            <a:r>
              <a:rPr lang="ru-RU" dirty="0" err="1"/>
              <a:t>трансляції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за </a:t>
            </a:r>
            <a:r>
              <a:rPr lang="ru-RU" dirty="0" err="1"/>
              <a:t>участі</a:t>
            </a:r>
            <a:r>
              <a:rPr lang="ru-RU" dirty="0"/>
              <a:t> </a:t>
            </a:r>
            <a:r>
              <a:rPr lang="ru-RU" dirty="0" err="1"/>
              <a:t>білкових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 </a:t>
            </a:r>
            <a:r>
              <a:rPr lang="ru-RU" dirty="0" err="1"/>
              <a:t>термінації</a:t>
            </a:r>
            <a:r>
              <a:rPr lang="ru-RU" dirty="0"/>
              <a:t> </a:t>
            </a:r>
            <a:r>
              <a:rPr lang="en-US" dirty="0"/>
              <a:t>RF (RF </a:t>
            </a:r>
            <a:r>
              <a:rPr lang="ru-RU" dirty="0"/>
              <a:t>-</a:t>
            </a:r>
            <a:r>
              <a:rPr lang="en-US" dirty="0"/>
              <a:t> release factors). </a:t>
            </a:r>
            <a:r>
              <a:rPr lang="ru-RU" dirty="0"/>
              <a:t>У </a:t>
            </a:r>
            <a:r>
              <a:rPr lang="ru-RU" dirty="0" err="1"/>
              <a:t>прокаріотів</a:t>
            </a:r>
            <a:r>
              <a:rPr lang="ru-RU" dirty="0"/>
              <a:t> </a:t>
            </a:r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en-US" dirty="0"/>
              <a:t>RF-1, RF-2, RF-3.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термінації</a:t>
            </a:r>
            <a:r>
              <a:rPr lang="ru-RU" dirty="0"/>
              <a:t> </a:t>
            </a:r>
            <a:r>
              <a:rPr lang="ru-RU" dirty="0" err="1"/>
              <a:t>зв’язуються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стоп-кодоном в А-</a:t>
            </a:r>
            <a:r>
              <a:rPr lang="ru-RU" dirty="0" err="1"/>
              <a:t>сайті</a:t>
            </a:r>
            <a:r>
              <a:rPr lang="ru-RU" dirty="0"/>
              <a:t> </a:t>
            </a:r>
            <a:r>
              <a:rPr lang="ru-RU" dirty="0" err="1"/>
              <a:t>рибосоми</a:t>
            </a:r>
            <a:r>
              <a:rPr lang="ru-RU" dirty="0"/>
              <a:t>.</a:t>
            </a:r>
          </a:p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завершення</a:t>
            </a:r>
            <a:r>
              <a:rPr lang="ru-RU" dirty="0"/>
              <a:t> синтезу </a:t>
            </a:r>
            <a:r>
              <a:rPr lang="ru-RU" dirty="0" err="1"/>
              <a:t>білка</a:t>
            </a:r>
            <a:r>
              <a:rPr lang="ru-RU" dirty="0"/>
              <a:t> рибосома </a:t>
            </a:r>
            <a:r>
              <a:rPr lang="ru-RU" dirty="0" err="1"/>
              <a:t>дисоціює</a:t>
            </a:r>
            <a:r>
              <a:rPr lang="ru-RU" dirty="0"/>
              <a:t> на малу та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субодиниці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05B43C-CD98-43D6-BCDB-BECC610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9001" r="29526" b="19199"/>
          <a:stretch/>
        </p:blipFill>
        <p:spPr>
          <a:xfrm>
            <a:off x="2123728" y="3212976"/>
            <a:ext cx="4824536" cy="34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22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92AA9E-137F-45EC-B386-1F32D0945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26200" r="27162" b="13600"/>
          <a:stretch/>
        </p:blipFill>
        <p:spPr>
          <a:xfrm>
            <a:off x="159804" y="2558009"/>
            <a:ext cx="5157782" cy="39604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C106D9-DA13-454E-A6F5-2F148065B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41999" r="30313" b="27201"/>
          <a:stretch/>
        </p:blipFill>
        <p:spPr>
          <a:xfrm>
            <a:off x="179512" y="233701"/>
            <a:ext cx="4557609" cy="196602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905F6A-B4D4-4995-95D9-6047CB70E3A1}"/>
              </a:ext>
            </a:extLst>
          </p:cNvPr>
          <p:cNvSpPr/>
          <p:nvPr/>
        </p:nvSpPr>
        <p:spPr>
          <a:xfrm>
            <a:off x="4737121" y="33955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</a:rPr>
              <a:t>Особливості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трансляції</a:t>
            </a:r>
            <a:r>
              <a:rPr lang="ru-RU" b="1" dirty="0">
                <a:solidFill>
                  <a:srgbClr val="FF0000"/>
                </a:solidFill>
              </a:rPr>
              <a:t> в </a:t>
            </a:r>
            <a:r>
              <a:rPr lang="ru-RU" b="1" dirty="0" err="1">
                <a:solidFill>
                  <a:srgbClr val="FF0000"/>
                </a:solidFill>
              </a:rPr>
              <a:t>еукаріотів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  <a:p>
            <a:r>
              <a:rPr lang="ru-RU" dirty="0"/>
              <a:t>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трансляції</a:t>
            </a:r>
            <a:r>
              <a:rPr lang="ru-RU" dirty="0"/>
              <a:t> в </a:t>
            </a:r>
            <a:r>
              <a:rPr lang="ru-RU" dirty="0" err="1"/>
              <a:t>еукаріотів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участь </a:t>
            </a:r>
            <a:r>
              <a:rPr lang="ru-RU" dirty="0" err="1"/>
              <a:t>численні</a:t>
            </a:r>
            <a:r>
              <a:rPr lang="ru-RU" dirty="0"/>
              <a:t> </a:t>
            </a:r>
            <a:r>
              <a:rPr lang="ru-RU" dirty="0" err="1"/>
              <a:t>білкові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: -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ініціації</a:t>
            </a:r>
            <a:r>
              <a:rPr lang="ru-RU" dirty="0"/>
              <a:t> е</a:t>
            </a:r>
            <a:r>
              <a:rPr lang="en-US" dirty="0"/>
              <a:t>IF (</a:t>
            </a:r>
            <a:r>
              <a:rPr lang="ru-RU" dirty="0"/>
              <a:t>до 10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); -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елонгації</a:t>
            </a:r>
            <a:r>
              <a:rPr lang="ru-RU" dirty="0"/>
              <a:t> е</a:t>
            </a:r>
            <a:r>
              <a:rPr lang="en-US" dirty="0"/>
              <a:t>EF1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, </a:t>
            </a:r>
            <a:r>
              <a:rPr lang="ru-RU" dirty="0"/>
              <a:t>е</a:t>
            </a:r>
            <a:r>
              <a:rPr lang="en-US" dirty="0"/>
              <a:t>EF1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/>
              <a:t> </a:t>
            </a:r>
            <a:r>
              <a:rPr lang="ru-RU" dirty="0"/>
              <a:t>та е</a:t>
            </a:r>
            <a:r>
              <a:rPr lang="en-US" dirty="0"/>
              <a:t>EF-2; </a:t>
            </a:r>
            <a:r>
              <a:rPr lang="ru-RU" dirty="0"/>
              <a:t>-</a:t>
            </a:r>
            <a:r>
              <a:rPr lang="en-US" dirty="0"/>
              <a:t>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термінації</a:t>
            </a:r>
            <a:r>
              <a:rPr lang="ru-RU" dirty="0"/>
              <a:t> </a:t>
            </a:r>
            <a:r>
              <a:rPr lang="en-US" dirty="0" err="1"/>
              <a:t>eRF</a:t>
            </a:r>
            <a:r>
              <a:rPr lang="en-US" dirty="0"/>
              <a:t>.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932A79-1816-4572-BE7B-E71E073DECF9}"/>
              </a:ext>
            </a:extLst>
          </p:cNvPr>
          <p:cNvSpPr/>
          <p:nvPr/>
        </p:nvSpPr>
        <p:spPr>
          <a:xfrm>
            <a:off x="5624909" y="2211759"/>
            <a:ext cx="35190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еукаріотів</a:t>
            </a:r>
            <a:r>
              <a:rPr lang="ru-RU" dirty="0"/>
              <a:t> </a:t>
            </a:r>
            <a:r>
              <a:rPr lang="ru-RU" dirty="0" err="1"/>
              <a:t>розпізнавання</a:t>
            </a:r>
            <a:r>
              <a:rPr lang="ru-RU" dirty="0"/>
              <a:t> стартового кодону </a:t>
            </a:r>
            <a:r>
              <a:rPr lang="en-US" dirty="0"/>
              <a:t>AUG </a:t>
            </a:r>
            <a:r>
              <a:rPr lang="ru-RU" dirty="0"/>
              <a:t>на мРНК </a:t>
            </a:r>
            <a:r>
              <a:rPr lang="ru-RU" dirty="0" err="1"/>
              <a:t>здійснюється</a:t>
            </a:r>
            <a:r>
              <a:rPr lang="ru-RU" dirty="0"/>
              <a:t> шляхом </a:t>
            </a:r>
            <a:r>
              <a:rPr lang="ru-RU" dirty="0" err="1"/>
              <a:t>термінальної</a:t>
            </a:r>
            <a:r>
              <a:rPr lang="ru-RU" dirty="0"/>
              <a:t> (</a:t>
            </a:r>
            <a:r>
              <a:rPr lang="ru-RU" dirty="0" err="1"/>
              <a:t>сканувальної</a:t>
            </a:r>
            <a:r>
              <a:rPr lang="ru-RU" dirty="0"/>
              <a:t>) </a:t>
            </a:r>
            <a:r>
              <a:rPr lang="ru-RU" dirty="0" err="1"/>
              <a:t>ініціації</a:t>
            </a:r>
            <a:r>
              <a:rPr lang="ru-RU" dirty="0"/>
              <a:t>: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ініціації</a:t>
            </a:r>
            <a:r>
              <a:rPr lang="ru-RU" dirty="0"/>
              <a:t> і 40</a:t>
            </a:r>
            <a:r>
              <a:rPr lang="en-US" dirty="0"/>
              <a:t>S</a:t>
            </a:r>
            <a:r>
              <a:rPr lang="ru-RU" dirty="0" err="1"/>
              <a:t>субодиниця</a:t>
            </a:r>
            <a:r>
              <a:rPr lang="ru-RU" dirty="0"/>
              <a:t> </a:t>
            </a:r>
            <a:r>
              <a:rPr lang="ru-RU" dirty="0" err="1"/>
              <a:t>рибосоми</a:t>
            </a:r>
            <a:r>
              <a:rPr lang="ru-RU" dirty="0"/>
              <a:t> </a:t>
            </a:r>
            <a:r>
              <a:rPr lang="ru-RU" dirty="0" err="1"/>
              <a:t>переміщуються</a:t>
            </a:r>
            <a:r>
              <a:rPr lang="ru-RU" dirty="0"/>
              <a:t> </a:t>
            </a:r>
            <a:r>
              <a:rPr lang="ru-RU" dirty="0" err="1"/>
              <a:t>вдовж</a:t>
            </a:r>
            <a:r>
              <a:rPr lang="ru-RU" dirty="0"/>
              <a:t> </a:t>
            </a:r>
            <a:r>
              <a:rPr lang="ru-RU" dirty="0" err="1"/>
              <a:t>ланцюга</a:t>
            </a:r>
            <a:r>
              <a:rPr lang="ru-RU" dirty="0"/>
              <a:t> мРНК, </a:t>
            </a:r>
            <a:r>
              <a:rPr lang="ru-RU" dirty="0" err="1"/>
              <a:t>скануючи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не досягнуть стартового кодону </a:t>
            </a:r>
            <a:r>
              <a:rPr lang="en-US" dirty="0"/>
              <a:t>A</a:t>
            </a:r>
            <a:r>
              <a:rPr lang="ru-RU" dirty="0"/>
              <a:t>УГ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5634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D855F-B408-4629-98F8-62E6A1991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>
                <a:solidFill>
                  <a:srgbClr val="FF0000"/>
                </a:solidFill>
              </a:rPr>
              <a:t>рРНК</a:t>
            </a:r>
            <a:endParaRPr lang="ru-UA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BF03C9-7EC1-4878-AEA7-0A55A2957021}"/>
              </a:ext>
            </a:extLst>
          </p:cNvPr>
          <p:cNvSpPr/>
          <p:nvPr/>
        </p:nvSpPr>
        <p:spPr>
          <a:xfrm>
            <a:off x="89248" y="1998132"/>
            <a:ext cx="37547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Рибосомна</a:t>
            </a:r>
            <a:r>
              <a:rPr lang="ru-RU" dirty="0"/>
              <a:t> РНК (рРНК) є </a:t>
            </a:r>
            <a:r>
              <a:rPr lang="ru-RU" dirty="0" err="1"/>
              <a:t>структурним</a:t>
            </a:r>
            <a:r>
              <a:rPr lang="ru-RU" dirty="0"/>
              <a:t> компонентом рибосом – </a:t>
            </a:r>
            <a:r>
              <a:rPr lang="ru-RU" dirty="0" err="1"/>
              <a:t>органел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здійснюють</a:t>
            </a:r>
            <a:r>
              <a:rPr lang="ru-RU" dirty="0"/>
              <a:t> </a:t>
            </a:r>
            <a:r>
              <a:rPr lang="ru-RU" dirty="0" err="1"/>
              <a:t>біосинтез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 (рис. 1.16). </a:t>
            </a:r>
            <a:r>
              <a:rPr lang="ru-RU" dirty="0" err="1"/>
              <a:t>Вміст</a:t>
            </a:r>
            <a:r>
              <a:rPr lang="ru-RU" dirty="0"/>
              <a:t> рРНК становить 85 %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РНК в </a:t>
            </a:r>
            <a:r>
              <a:rPr lang="ru-RU" dirty="0" err="1"/>
              <a:t>клітині</a:t>
            </a:r>
            <a:r>
              <a:rPr lang="ru-RU" dirty="0"/>
              <a:t>.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величини</a:t>
            </a:r>
            <a:r>
              <a:rPr lang="ru-RU" dirty="0"/>
              <a:t> </a:t>
            </a:r>
            <a:r>
              <a:rPr lang="ru-RU" dirty="0" err="1"/>
              <a:t>коефіцієнта</a:t>
            </a:r>
            <a:r>
              <a:rPr lang="ru-RU" dirty="0"/>
              <a:t> </a:t>
            </a:r>
            <a:r>
              <a:rPr lang="ru-RU" dirty="0" err="1"/>
              <a:t>седиментації</a:t>
            </a:r>
            <a:r>
              <a:rPr lang="ru-RU" dirty="0"/>
              <a:t> (</a:t>
            </a:r>
            <a:r>
              <a:rPr lang="en-US" dirty="0"/>
              <a:t>S) </a:t>
            </a:r>
            <a:r>
              <a:rPr lang="ru-RU" dirty="0"/>
              <a:t>у </a:t>
            </a:r>
            <a:r>
              <a:rPr lang="ru-RU" dirty="0" err="1"/>
              <a:t>прокаріотів</a:t>
            </a:r>
            <a:r>
              <a:rPr lang="ru-RU" dirty="0"/>
              <a:t> </a:t>
            </a:r>
            <a:r>
              <a:rPr lang="ru-RU" dirty="0" err="1"/>
              <a:t>розрізняють</a:t>
            </a:r>
            <a:r>
              <a:rPr lang="ru-RU" dirty="0"/>
              <a:t> 3 </a:t>
            </a:r>
            <a:r>
              <a:rPr lang="ru-RU" dirty="0" err="1"/>
              <a:t>типи</a:t>
            </a:r>
            <a:r>
              <a:rPr lang="ru-RU" dirty="0"/>
              <a:t> рРНК: 23</a:t>
            </a:r>
            <a:r>
              <a:rPr lang="en-US" dirty="0"/>
              <a:t>S, 16S </a:t>
            </a:r>
            <a:r>
              <a:rPr lang="ru-RU" dirty="0"/>
              <a:t>і 5</a:t>
            </a:r>
            <a:r>
              <a:rPr lang="en-US" dirty="0"/>
              <a:t>S </a:t>
            </a:r>
            <a:r>
              <a:rPr lang="ru-RU" dirty="0"/>
              <a:t>рРНК, в </a:t>
            </a:r>
            <a:r>
              <a:rPr lang="ru-RU" dirty="0" err="1"/>
              <a:t>еукаріотів</a:t>
            </a:r>
            <a:r>
              <a:rPr lang="ru-RU" dirty="0"/>
              <a:t> – 4 </a:t>
            </a:r>
            <a:r>
              <a:rPr lang="ru-RU" dirty="0" err="1"/>
              <a:t>типи</a:t>
            </a:r>
            <a:r>
              <a:rPr lang="ru-RU" dirty="0"/>
              <a:t>: 28</a:t>
            </a:r>
            <a:r>
              <a:rPr lang="en-US" dirty="0"/>
              <a:t>S, 18S, 5,8S </a:t>
            </a:r>
            <a:r>
              <a:rPr lang="ru-RU" dirty="0"/>
              <a:t>та 5</a:t>
            </a:r>
            <a:r>
              <a:rPr lang="en-US" dirty="0"/>
              <a:t>S </a:t>
            </a:r>
            <a:r>
              <a:rPr lang="ru-RU" dirty="0"/>
              <a:t>рРНК.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F5BCB7-219B-4D26-90C4-57A15F230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34600" r="34250" b="10800"/>
          <a:stretch/>
        </p:blipFill>
        <p:spPr>
          <a:xfrm>
            <a:off x="4424536" y="2419784"/>
            <a:ext cx="4891372" cy="4239189"/>
          </a:xfrm>
          <a:prstGeom prst="rect">
            <a:avLst/>
          </a:prstGeom>
        </p:spPr>
      </p:pic>
      <p:pic>
        <p:nvPicPr>
          <p:cNvPr id="1026" name="Picture 2" descr="Результат пошуку зображень за запитом рибосома еукаріотів">
            <a:extLst>
              <a:ext uri="{FF2B5EF4-FFF2-40B4-BE49-F238E27FC236}">
                <a16:creationId xmlns:a16="http://schemas.microsoft.com/office/drawing/2014/main" id="{BB123CE1-CD19-4841-9F21-1A5A17D8D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17269" r="13115" b="30924"/>
          <a:stretch/>
        </p:blipFill>
        <p:spPr bwMode="auto">
          <a:xfrm>
            <a:off x="3715003" y="199027"/>
            <a:ext cx="54006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0CD86-CD9A-4E27-8009-40DE7AB49989}"/>
              </a:ext>
            </a:extLst>
          </p:cNvPr>
          <p:cNvSpPr txBox="1"/>
          <p:nvPr/>
        </p:nvSpPr>
        <p:spPr>
          <a:xfrm>
            <a:off x="28397" y="1628800"/>
            <a:ext cx="317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 клітині 1000-5000 рибосом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76FBCA-1906-49D5-9CFC-2EADCB5B7999}"/>
              </a:ext>
            </a:extLst>
          </p:cNvPr>
          <p:cNvSpPr/>
          <p:nvPr/>
        </p:nvSpPr>
        <p:spPr>
          <a:xfrm>
            <a:off x="0" y="5506785"/>
            <a:ext cx="4427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гени</a:t>
            </a:r>
            <a:r>
              <a:rPr lang="ru-RU" dirty="0"/>
              <a:t> , 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кодують</a:t>
            </a:r>
            <a:r>
              <a:rPr lang="ru-RU" dirty="0"/>
              <a:t> рРНК , </a:t>
            </a:r>
            <a:r>
              <a:rPr lang="ru-RU" dirty="0" err="1"/>
              <a:t>організовани</a:t>
            </a:r>
            <a:r>
              <a:rPr lang="ru-RU" dirty="0"/>
              <a:t> в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тандемних</a:t>
            </a:r>
            <a:r>
              <a:rPr lang="ru-RU" dirty="0"/>
              <a:t> в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ядерцевого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організатора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на коротком </a:t>
            </a:r>
            <a:r>
              <a:rPr lang="ru-RU" dirty="0" err="1"/>
              <a:t>плечі</a:t>
            </a:r>
            <a:r>
              <a:rPr lang="ru-RU" dirty="0"/>
              <a:t> 13 , 14 , 15 , 21 и 22‐й хромосом.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50807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1A2BC8-6C37-4495-B2D9-0078031A0E31}"/>
              </a:ext>
            </a:extLst>
          </p:cNvPr>
          <p:cNvSpPr/>
          <p:nvPr/>
        </p:nvSpPr>
        <p:spPr>
          <a:xfrm>
            <a:off x="19653" y="312214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/>
              <a:t>Всі</a:t>
            </a:r>
            <a:r>
              <a:rPr lang="ru-RU" dirty="0"/>
              <a:t> рРНК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вторинну</a:t>
            </a:r>
            <a:r>
              <a:rPr lang="ru-RU" dirty="0"/>
              <a:t> структуру: </a:t>
            </a:r>
            <a:r>
              <a:rPr lang="ru-RU" dirty="0" err="1"/>
              <a:t>близько</a:t>
            </a:r>
            <a:r>
              <a:rPr lang="ru-RU" dirty="0"/>
              <a:t> 70% </a:t>
            </a:r>
            <a:r>
              <a:rPr lang="ru-RU" dirty="0" err="1"/>
              <a:t>нуклеотидів</a:t>
            </a:r>
            <a:r>
              <a:rPr lang="ru-RU" dirty="0"/>
              <a:t> </a:t>
            </a:r>
            <a:r>
              <a:rPr lang="ru-RU" dirty="0" err="1"/>
              <a:t>зібрано</a:t>
            </a:r>
            <a:r>
              <a:rPr lang="ru-RU" dirty="0"/>
              <a:t> в шпильки та </a:t>
            </a:r>
            <a:r>
              <a:rPr lang="ru-RU" dirty="0" err="1"/>
              <a:t>мають</a:t>
            </a:r>
            <a:r>
              <a:rPr lang="ru-RU" dirty="0"/>
              <a:t>  </a:t>
            </a:r>
            <a:r>
              <a:rPr lang="ru-RU" dirty="0" err="1"/>
              <a:t>модифіковані</a:t>
            </a:r>
            <a:r>
              <a:rPr lang="ru-RU" dirty="0"/>
              <a:t> </a:t>
            </a:r>
            <a:r>
              <a:rPr lang="ru-RU" dirty="0" err="1"/>
              <a:t>азотисті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 (</a:t>
            </a:r>
            <a:r>
              <a:rPr lang="ru-RU" dirty="0" err="1"/>
              <a:t>метильовані</a:t>
            </a:r>
            <a:r>
              <a:rPr lang="ru-RU" dirty="0"/>
              <a:t>)</a:t>
            </a:r>
            <a:endParaRPr lang="ru-UA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64F671-E2EB-42AB-B8D2-94405E9A5EE7}"/>
              </a:ext>
            </a:extLst>
          </p:cNvPr>
          <p:cNvSpPr/>
          <p:nvPr/>
        </p:nvSpPr>
        <p:spPr>
          <a:xfrm>
            <a:off x="0" y="188640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Молекула РНК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має</a:t>
            </a:r>
            <a:r>
              <a:rPr lang="ru-RU" dirty="0">
                <a:solidFill>
                  <a:srgbClr val="FF0000"/>
                </a:solidFill>
              </a:rPr>
              <a:t> 3 </a:t>
            </a:r>
            <a:r>
              <a:rPr lang="ru-RU" dirty="0" err="1">
                <a:solidFill>
                  <a:srgbClr val="FF0000"/>
                </a:solidFill>
              </a:rPr>
              <a:t>рівні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структурної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організації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dirty="0" err="1">
                <a:solidFill>
                  <a:srgbClr val="FF0000"/>
                </a:solidFill>
              </a:rPr>
              <a:t>первинну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вторинну</a:t>
            </a:r>
            <a:r>
              <a:rPr lang="ru-RU" dirty="0">
                <a:solidFill>
                  <a:srgbClr val="FF0000"/>
                </a:solidFill>
              </a:rPr>
              <a:t> і </a:t>
            </a:r>
            <a:r>
              <a:rPr lang="ru-RU" dirty="0" err="1">
                <a:solidFill>
                  <a:srgbClr val="FF0000"/>
                </a:solidFill>
              </a:rPr>
              <a:t>третинну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структури</a:t>
            </a:r>
            <a:r>
              <a:rPr lang="ru-RU" dirty="0">
                <a:solidFill>
                  <a:srgbClr val="FF0000"/>
                </a:solidFill>
              </a:rPr>
              <a:t>. </a:t>
            </a:r>
          </a:p>
          <a:p>
            <a:pPr algn="just"/>
            <a:r>
              <a:rPr lang="ru-RU" b="1" dirty="0" err="1"/>
              <a:t>Первинна</a:t>
            </a:r>
            <a:r>
              <a:rPr lang="ru-RU" b="1" dirty="0"/>
              <a:t> структура РНК</a:t>
            </a:r>
            <a:r>
              <a:rPr lang="ru-RU" dirty="0"/>
              <a:t> – </a:t>
            </a:r>
            <a:r>
              <a:rPr lang="ru-RU" dirty="0" err="1"/>
              <a:t>полінуклеотидний</a:t>
            </a:r>
            <a:r>
              <a:rPr lang="ru-RU" dirty="0"/>
              <a:t> </a:t>
            </a:r>
            <a:r>
              <a:rPr lang="ru-RU" dirty="0" err="1"/>
              <a:t>ланцюг</a:t>
            </a:r>
            <a:r>
              <a:rPr lang="ru-RU" dirty="0"/>
              <a:t>, </a:t>
            </a:r>
            <a:r>
              <a:rPr lang="ru-RU" dirty="0" err="1"/>
              <a:t>побудований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рибонуклеотидів</a:t>
            </a:r>
            <a:r>
              <a:rPr lang="ru-RU" dirty="0"/>
              <a:t>, </a:t>
            </a:r>
            <a:r>
              <a:rPr lang="ru-RU" dirty="0" err="1"/>
              <a:t>з’єднаних</a:t>
            </a:r>
            <a:r>
              <a:rPr lang="ru-RU" dirty="0"/>
              <a:t> 3</a:t>
            </a:r>
            <a:r>
              <a:rPr lang="en-US" dirty="0"/>
              <a:t>’</a:t>
            </a:r>
            <a:r>
              <a:rPr lang="ru-RU" dirty="0"/>
              <a:t>, 5</a:t>
            </a:r>
            <a:r>
              <a:rPr lang="en-US" dirty="0"/>
              <a:t>’</a:t>
            </a:r>
            <a:r>
              <a:rPr lang="ru-RU" dirty="0"/>
              <a:t>-</a:t>
            </a:r>
            <a:r>
              <a:rPr lang="ru-RU" dirty="0" err="1"/>
              <a:t>фосфодіефірними</a:t>
            </a:r>
            <a:r>
              <a:rPr lang="ru-RU" dirty="0"/>
              <a:t> </a:t>
            </a:r>
            <a:r>
              <a:rPr lang="ru-RU" dirty="0" err="1"/>
              <a:t>зв’язками</a:t>
            </a:r>
            <a:r>
              <a:rPr lang="ru-RU" dirty="0"/>
              <a:t>. 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B6465F-F339-4B0D-8A09-7EE05ED5AA8B}"/>
              </a:ext>
            </a:extLst>
          </p:cNvPr>
          <p:cNvSpPr/>
          <p:nvPr/>
        </p:nvSpPr>
        <p:spPr>
          <a:xfrm>
            <a:off x="1" y="1404697"/>
            <a:ext cx="6084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Вторинна</a:t>
            </a:r>
            <a:r>
              <a:rPr lang="ru-RU" b="1" dirty="0"/>
              <a:t> структура РНК </a:t>
            </a:r>
            <a:r>
              <a:rPr lang="ru-RU" dirty="0"/>
              <a:t>– </a:t>
            </a:r>
            <a:r>
              <a:rPr lang="ru-RU" dirty="0" err="1"/>
              <a:t>просторова</a:t>
            </a:r>
            <a:r>
              <a:rPr lang="ru-RU" dirty="0"/>
              <a:t> </a:t>
            </a:r>
            <a:r>
              <a:rPr lang="ru-RU" dirty="0" err="1"/>
              <a:t>конфігурація</a:t>
            </a:r>
            <a:r>
              <a:rPr lang="ru-RU" dirty="0"/>
              <a:t> </a:t>
            </a:r>
            <a:r>
              <a:rPr lang="ru-RU" dirty="0" err="1"/>
              <a:t>полінуклеотидного</a:t>
            </a:r>
            <a:r>
              <a:rPr lang="ru-RU" dirty="0"/>
              <a:t> </a:t>
            </a:r>
            <a:r>
              <a:rPr lang="ru-RU" dirty="0" err="1"/>
              <a:t>ланцюга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формується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водневих</a:t>
            </a:r>
            <a:r>
              <a:rPr lang="ru-RU" dirty="0"/>
              <a:t>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зв’язків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комплементарними</a:t>
            </a:r>
            <a:r>
              <a:rPr lang="ru-RU" dirty="0"/>
              <a:t> парами </a:t>
            </a:r>
            <a:r>
              <a:rPr lang="ru-RU" dirty="0" err="1"/>
              <a:t>азотистих</a:t>
            </a:r>
            <a:r>
              <a:rPr lang="ru-RU" dirty="0"/>
              <a:t> основ є А-У (2 </a:t>
            </a:r>
            <a:r>
              <a:rPr lang="ru-RU" dirty="0" err="1"/>
              <a:t>водневі</a:t>
            </a:r>
            <a:r>
              <a:rPr lang="ru-RU" dirty="0"/>
              <a:t> </a:t>
            </a:r>
            <a:r>
              <a:rPr lang="ru-RU" dirty="0" err="1"/>
              <a:t>звязки</a:t>
            </a:r>
            <a:r>
              <a:rPr lang="ru-RU" dirty="0"/>
              <a:t>) та Г-Ц (3 </a:t>
            </a:r>
            <a:r>
              <a:rPr lang="ru-RU" dirty="0" err="1"/>
              <a:t>водневі</a:t>
            </a:r>
            <a:r>
              <a:rPr lang="ru-RU" dirty="0"/>
              <a:t> </a:t>
            </a:r>
            <a:r>
              <a:rPr lang="ru-RU" dirty="0" err="1"/>
              <a:t>зв’язки</a:t>
            </a:r>
            <a:r>
              <a:rPr lang="ru-RU" dirty="0"/>
              <a:t>).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6DDFB1-C661-4B98-9FC6-96AB3DEDE407}"/>
              </a:ext>
            </a:extLst>
          </p:cNvPr>
          <p:cNvSpPr/>
          <p:nvPr/>
        </p:nvSpPr>
        <p:spPr>
          <a:xfrm>
            <a:off x="245661" y="4869160"/>
            <a:ext cx="4758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Третинна</a:t>
            </a:r>
            <a:r>
              <a:rPr lang="ru-RU" b="1" dirty="0"/>
              <a:t> структура РНК </a:t>
            </a:r>
            <a:r>
              <a:rPr lang="ru-RU" dirty="0"/>
              <a:t>– форма у </a:t>
            </a:r>
            <a:r>
              <a:rPr lang="ru-RU" dirty="0" err="1"/>
              <a:t>просторі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закручування</a:t>
            </a:r>
            <a:r>
              <a:rPr lang="ru-RU" dirty="0"/>
              <a:t> петель </a:t>
            </a:r>
            <a:r>
              <a:rPr lang="ru-RU" dirty="0" err="1"/>
              <a:t>вторинної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. </a:t>
            </a:r>
            <a:r>
              <a:rPr lang="ru-RU" dirty="0" err="1"/>
              <a:t>Функція</a:t>
            </a:r>
            <a:r>
              <a:rPr lang="ru-RU" dirty="0"/>
              <a:t> – </a:t>
            </a:r>
            <a:r>
              <a:rPr lang="ru-RU" dirty="0" err="1"/>
              <a:t>створення</a:t>
            </a:r>
            <a:r>
              <a:rPr lang="ru-RU" dirty="0"/>
              <a:t> каркасу </a:t>
            </a:r>
            <a:r>
              <a:rPr lang="ru-RU" dirty="0" err="1"/>
              <a:t>рибосоми</a:t>
            </a:r>
            <a:r>
              <a:rPr lang="ru-RU" dirty="0"/>
              <a:t>, до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кріпляться</a:t>
            </a:r>
            <a:r>
              <a:rPr lang="ru-RU" dirty="0"/>
              <a:t> </a:t>
            </a:r>
            <a:r>
              <a:rPr lang="ru-RU" dirty="0" err="1"/>
              <a:t>білки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9313E6-5826-4CC2-B6BB-E9FBB3498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8" t="23400" r="51970" b="13601"/>
          <a:stretch/>
        </p:blipFill>
        <p:spPr>
          <a:xfrm>
            <a:off x="6228184" y="1230521"/>
            <a:ext cx="2075117" cy="3458526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91C4892A-0FDF-4923-82AE-7AA33A993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24188" r="45625" b="44701"/>
          <a:stretch/>
        </p:blipFill>
        <p:spPr>
          <a:xfrm>
            <a:off x="5580112" y="4788811"/>
            <a:ext cx="3102903" cy="188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32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68B66-838E-4095-8069-9026B380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9" y="152400"/>
            <a:ext cx="8519501" cy="990600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rgbClr val="FF0000"/>
                </a:solidFill>
              </a:rPr>
              <a:t>рРНК</a:t>
            </a:r>
            <a:br>
              <a:rPr lang="uk-UA" dirty="0"/>
            </a:b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18B95A-C654-48D4-8E55-5221664FB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4382" r="42650" b="9400"/>
          <a:stretch/>
        </p:blipFill>
        <p:spPr>
          <a:xfrm>
            <a:off x="3774105" y="275440"/>
            <a:ext cx="5364088" cy="645041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30D1D-CA0D-4985-8D85-BDC419F94E65}"/>
              </a:ext>
            </a:extLst>
          </p:cNvPr>
          <p:cNvSpPr/>
          <p:nvPr/>
        </p:nvSpPr>
        <p:spPr>
          <a:xfrm>
            <a:off x="204718" y="1248147"/>
            <a:ext cx="33149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Найбільш</a:t>
            </a:r>
            <a:r>
              <a:rPr lang="ru-RU" dirty="0"/>
              <a:t> широко </a:t>
            </a:r>
            <a:r>
              <a:rPr lang="ru-RU" b="1" dirty="0">
                <a:solidFill>
                  <a:srgbClr val="FF0000"/>
                </a:solidFill>
              </a:rPr>
              <a:t>у </a:t>
            </a:r>
            <a:r>
              <a:rPr lang="ru-RU" b="1" dirty="0" err="1">
                <a:solidFill>
                  <a:srgbClr val="FF0000"/>
                </a:solidFill>
              </a:rPr>
              <a:t>філогенетиці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рРНК 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субодиниць</a:t>
            </a:r>
            <a:r>
              <a:rPr lang="ru-RU" dirty="0"/>
              <a:t> рибосом (16</a:t>
            </a:r>
            <a:r>
              <a:rPr lang="en-US" dirty="0"/>
              <a:t>S </a:t>
            </a:r>
            <a:r>
              <a:rPr lang="uk-UA" dirty="0"/>
              <a:t> у прокаріотів </a:t>
            </a:r>
            <a:r>
              <a:rPr lang="ru-RU" dirty="0" err="1"/>
              <a:t>або</a:t>
            </a:r>
            <a:r>
              <a:rPr lang="ru-RU" dirty="0"/>
              <a:t> 18 </a:t>
            </a:r>
            <a:r>
              <a:rPr lang="en-US" dirty="0"/>
              <a:t>S-</a:t>
            </a:r>
            <a:r>
              <a:rPr lang="ru-RU" dirty="0"/>
              <a:t>рРНК у </a:t>
            </a:r>
            <a:r>
              <a:rPr lang="ru-RU" dirty="0" err="1"/>
              <a:t>еукаріотів</a:t>
            </a:r>
            <a:r>
              <a:rPr lang="ru-RU" dirty="0"/>
              <a:t> </a:t>
            </a:r>
            <a:r>
              <a:rPr lang="uk-UA" dirty="0"/>
              <a:t>(вперше </a:t>
            </a:r>
            <a:r>
              <a:rPr lang="ru-RU" dirty="0"/>
              <a:t>Карл Вез (</a:t>
            </a:r>
            <a:r>
              <a:rPr lang="en-US" dirty="0" err="1"/>
              <a:t>Woese</a:t>
            </a:r>
            <a:r>
              <a:rPr lang="en-US" dirty="0"/>
              <a:t>)</a:t>
            </a:r>
            <a:r>
              <a:rPr lang="uk-UA" dirty="0"/>
              <a:t>,</a:t>
            </a:r>
            <a:r>
              <a:rPr lang="ru-RU" dirty="0"/>
              <a:t> 1977 р.).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84BFDC-5ECD-44CC-9677-119E8AB7C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23400" r="27163" b="19200"/>
          <a:stretch/>
        </p:blipFill>
        <p:spPr>
          <a:xfrm>
            <a:off x="136648" y="3518309"/>
            <a:ext cx="3606806" cy="24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63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C1939-7B1D-4576-B26B-CD030629B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98032"/>
            <a:ext cx="1378496" cy="684312"/>
          </a:xfrm>
        </p:spPr>
        <p:txBody>
          <a:bodyPr/>
          <a:lstStyle/>
          <a:p>
            <a:r>
              <a:rPr lang="uk-UA" b="1" dirty="0" err="1">
                <a:solidFill>
                  <a:srgbClr val="FF0000"/>
                </a:solidFill>
              </a:rPr>
              <a:t>тРНК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31B947-4278-4AC9-8BE6-C733B30D58A0}"/>
              </a:ext>
            </a:extLst>
          </p:cNvPr>
          <p:cNvSpPr/>
          <p:nvPr/>
        </p:nvSpPr>
        <p:spPr>
          <a:xfrm>
            <a:off x="143508" y="1106250"/>
            <a:ext cx="3016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Транспортна</a:t>
            </a:r>
            <a:r>
              <a:rPr lang="ru-RU" dirty="0"/>
              <a:t> РНК (тРНК) </a:t>
            </a:r>
            <a:r>
              <a:rPr lang="ru-RU" dirty="0" err="1"/>
              <a:t>здійснює</a:t>
            </a:r>
            <a:r>
              <a:rPr lang="ru-RU" dirty="0"/>
              <a:t> транспорт </a:t>
            </a:r>
            <a:r>
              <a:rPr lang="ru-RU" dirty="0" err="1"/>
              <a:t>амінокислот</a:t>
            </a:r>
            <a:r>
              <a:rPr lang="ru-RU" dirty="0"/>
              <a:t> до рибосом. </a:t>
            </a:r>
            <a:r>
              <a:rPr lang="ru-RU" dirty="0" err="1"/>
              <a:t>Вміст</a:t>
            </a:r>
            <a:r>
              <a:rPr lang="ru-RU" dirty="0"/>
              <a:t> тРНК становить 10-15 %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РНК в </a:t>
            </a:r>
            <a:r>
              <a:rPr lang="ru-RU" dirty="0" err="1"/>
              <a:t>клітині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клітині</a:t>
            </a:r>
            <a:r>
              <a:rPr lang="ru-RU" dirty="0"/>
              <a:t> </a:t>
            </a:r>
            <a:r>
              <a:rPr lang="en-US" dirty="0"/>
              <a:t>E.coli </a:t>
            </a:r>
            <a:r>
              <a:rPr lang="ru-RU" dirty="0" err="1"/>
              <a:t>міститься</a:t>
            </a:r>
            <a:r>
              <a:rPr lang="ru-RU" dirty="0"/>
              <a:t> 45 </a:t>
            </a:r>
            <a:r>
              <a:rPr lang="ru-RU" dirty="0" err="1"/>
              <a:t>різних</a:t>
            </a:r>
            <a:r>
              <a:rPr lang="ru-RU" dirty="0"/>
              <a:t> тРНК, у </a:t>
            </a:r>
            <a:r>
              <a:rPr lang="ru-RU" dirty="0" err="1"/>
              <a:t>клітинах</a:t>
            </a:r>
            <a:r>
              <a:rPr lang="ru-RU" dirty="0"/>
              <a:t> </a:t>
            </a:r>
            <a:r>
              <a:rPr lang="ru-RU" dirty="0" err="1"/>
              <a:t>еукаріотів</a:t>
            </a:r>
            <a:r>
              <a:rPr lang="ru-RU" dirty="0"/>
              <a:t> – </a:t>
            </a:r>
            <a:r>
              <a:rPr lang="ru-RU" dirty="0" err="1"/>
              <a:t>більше</a:t>
            </a:r>
            <a:r>
              <a:rPr lang="ru-RU" dirty="0"/>
              <a:t> 60  тРНК. </a:t>
            </a:r>
          </a:p>
          <a:p>
            <a:r>
              <a:rPr lang="ru-RU" dirty="0"/>
              <a:t>У </a:t>
            </a:r>
            <a:r>
              <a:rPr lang="ru-RU" dirty="0" err="1"/>
              <a:t>бактерій</a:t>
            </a:r>
            <a:r>
              <a:rPr lang="ru-RU" dirty="0"/>
              <a:t> тРНК </a:t>
            </a:r>
            <a:r>
              <a:rPr lang="ru-RU" dirty="0" err="1"/>
              <a:t>кодують</a:t>
            </a:r>
            <a:r>
              <a:rPr lang="ru-RU" dirty="0"/>
              <a:t> 48 </a:t>
            </a:r>
            <a:r>
              <a:rPr lang="ru-RU" dirty="0" err="1"/>
              <a:t>генів</a:t>
            </a:r>
            <a:r>
              <a:rPr lang="ru-RU" dirty="0"/>
              <a:t>, у </a:t>
            </a:r>
            <a:r>
              <a:rPr lang="ru-RU" dirty="0" err="1"/>
              <a:t>дріжджів</a:t>
            </a:r>
            <a:r>
              <a:rPr lang="ru-RU" dirty="0"/>
              <a:t> – 400, у </a:t>
            </a:r>
            <a:r>
              <a:rPr lang="ru-RU" dirty="0" err="1"/>
              <a:t>дрозофіли</a:t>
            </a:r>
            <a:r>
              <a:rPr lang="ru-RU" dirty="0"/>
              <a:t> – 750, у </a:t>
            </a:r>
            <a:r>
              <a:rPr lang="ru-RU" dirty="0" err="1"/>
              <a:t>людини</a:t>
            </a:r>
            <a:r>
              <a:rPr lang="ru-RU" dirty="0"/>
              <a:t> – 1 300.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CC957D-2F9B-4AF6-9287-BCA05985D96C}"/>
              </a:ext>
            </a:extLst>
          </p:cNvPr>
          <p:cNvSpPr/>
          <p:nvPr/>
        </p:nvSpPr>
        <p:spPr>
          <a:xfrm>
            <a:off x="143509" y="5517232"/>
            <a:ext cx="3204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Вторинна</a:t>
            </a:r>
            <a:r>
              <a:rPr lang="ru-RU" dirty="0"/>
              <a:t> структура тРНК </a:t>
            </a:r>
            <a:r>
              <a:rPr lang="ru-RU" dirty="0" err="1"/>
              <a:t>має</a:t>
            </a:r>
            <a:r>
              <a:rPr lang="ru-RU" dirty="0"/>
              <a:t> форму листка </a:t>
            </a:r>
            <a:r>
              <a:rPr lang="ru-RU" dirty="0" err="1"/>
              <a:t>конюшини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7E0F5D-949E-4870-9CE6-0BAAB00CF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7828" r="35038" b="21972"/>
          <a:stretch/>
        </p:blipFill>
        <p:spPr>
          <a:xfrm>
            <a:off x="3655245" y="620688"/>
            <a:ext cx="5345246" cy="589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73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BC90F-DF20-4D26-8D58-871E879D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1450504" cy="990600"/>
          </a:xfrm>
        </p:spPr>
        <p:txBody>
          <a:bodyPr/>
          <a:lstStyle/>
          <a:p>
            <a:r>
              <a:rPr lang="uk-UA" b="1" dirty="0" err="1">
                <a:solidFill>
                  <a:srgbClr val="FF0000"/>
                </a:solidFill>
              </a:rPr>
              <a:t>тРНК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417FBB-DF55-44EB-8DD5-213CF94A5106}"/>
              </a:ext>
            </a:extLst>
          </p:cNvPr>
          <p:cNvSpPr/>
          <p:nvPr/>
        </p:nvSpPr>
        <p:spPr>
          <a:xfrm>
            <a:off x="0" y="1340768"/>
            <a:ext cx="40324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молекулі</a:t>
            </a:r>
            <a:r>
              <a:rPr lang="ru-RU" dirty="0"/>
              <a:t> тРНК </a:t>
            </a:r>
            <a:r>
              <a:rPr lang="ru-RU" dirty="0" err="1"/>
              <a:t>виділяють</a:t>
            </a:r>
            <a:r>
              <a:rPr lang="ru-RU" dirty="0"/>
              <a:t> 4 </a:t>
            </a:r>
            <a:r>
              <a:rPr lang="ru-RU" dirty="0" err="1"/>
              <a:t>петлі</a:t>
            </a:r>
            <a:r>
              <a:rPr lang="ru-RU" dirty="0"/>
              <a:t>:</a:t>
            </a:r>
          </a:p>
          <a:p>
            <a:r>
              <a:rPr lang="ru-RU" dirty="0"/>
              <a:t> - </a:t>
            </a:r>
            <a:r>
              <a:rPr lang="ru-RU" dirty="0" err="1"/>
              <a:t>дигідроуридинову</a:t>
            </a:r>
            <a:r>
              <a:rPr lang="ru-RU" dirty="0"/>
              <a:t> петлю (</a:t>
            </a:r>
            <a:r>
              <a:rPr lang="en-US" dirty="0"/>
              <a:t>D arm) </a:t>
            </a:r>
            <a:r>
              <a:rPr lang="uk-UA" dirty="0"/>
              <a:t>-</a:t>
            </a:r>
            <a:r>
              <a:rPr lang="ru-RU" dirty="0" err="1"/>
              <a:t>ділянку</a:t>
            </a:r>
            <a:r>
              <a:rPr lang="ru-RU" dirty="0"/>
              <a:t> </a:t>
            </a:r>
            <a:r>
              <a:rPr lang="ru-RU" dirty="0" err="1"/>
              <a:t>зв’язування</a:t>
            </a:r>
            <a:r>
              <a:rPr lang="ru-RU" dirty="0"/>
              <a:t> з ферментом </a:t>
            </a:r>
            <a:r>
              <a:rPr lang="ru-RU" dirty="0" err="1"/>
              <a:t>аміноацил</a:t>
            </a:r>
            <a:r>
              <a:rPr lang="ru-RU" dirty="0"/>
              <a:t>-тРНК-синтетазою; 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антикодонову</a:t>
            </a:r>
            <a:r>
              <a:rPr lang="ru-RU" dirty="0"/>
              <a:t> петлю,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антикодон – триплет </a:t>
            </a:r>
            <a:r>
              <a:rPr lang="ru-RU" dirty="0" err="1"/>
              <a:t>нуклеотидів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тРНК </a:t>
            </a:r>
            <a:r>
              <a:rPr lang="ru-RU" dirty="0" err="1"/>
              <a:t>зв’язується</a:t>
            </a:r>
            <a:r>
              <a:rPr lang="ru-RU" dirty="0"/>
              <a:t> з </a:t>
            </a:r>
            <a:r>
              <a:rPr lang="ru-RU" dirty="0" err="1"/>
              <a:t>комплементарним</a:t>
            </a:r>
            <a:r>
              <a:rPr lang="ru-RU" dirty="0"/>
              <a:t> кодоном мРНК; </a:t>
            </a:r>
          </a:p>
          <a:p>
            <a:pPr marL="285750" indent="-285750"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варіабельну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додаткову</a:t>
            </a:r>
            <a:r>
              <a:rPr lang="ru-RU" dirty="0"/>
              <a:t> петлю;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псевдоуридинову</a:t>
            </a:r>
            <a:r>
              <a:rPr lang="ru-RU" dirty="0"/>
              <a:t> петлю (Т</a:t>
            </a:r>
            <a:r>
              <a:rPr lang="el-GR" dirty="0"/>
              <a:t>ψ</a:t>
            </a:r>
            <a:r>
              <a:rPr lang="ru-RU" dirty="0"/>
              <a:t>С </a:t>
            </a:r>
            <a:r>
              <a:rPr lang="en-US" dirty="0"/>
              <a:t>arm) – </a:t>
            </a:r>
            <a:r>
              <a:rPr lang="ru-RU" dirty="0" err="1"/>
              <a:t>ділянку</a:t>
            </a:r>
            <a:r>
              <a:rPr lang="ru-RU" dirty="0"/>
              <a:t> </a:t>
            </a:r>
            <a:r>
              <a:rPr lang="ru-RU" dirty="0" err="1"/>
              <a:t>зв’язування</a:t>
            </a:r>
            <a:r>
              <a:rPr lang="ru-RU" dirty="0"/>
              <a:t> з рибосомою; 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На 3</a:t>
            </a:r>
            <a:r>
              <a:rPr lang="en-US" dirty="0"/>
              <a:t>’</a:t>
            </a:r>
            <a:r>
              <a:rPr lang="ru-RU" dirty="0"/>
              <a:t>-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полінуклеотидного</a:t>
            </a:r>
            <a:r>
              <a:rPr lang="ru-RU" dirty="0"/>
              <a:t> </a:t>
            </a:r>
            <a:r>
              <a:rPr lang="ru-RU" dirty="0" err="1"/>
              <a:t>ланцюга</a:t>
            </a:r>
            <a:r>
              <a:rPr lang="ru-RU" dirty="0"/>
              <a:t> тРНК </a:t>
            </a:r>
            <a:r>
              <a:rPr lang="ru-RU" dirty="0" err="1"/>
              <a:t>розміщена</a:t>
            </a:r>
            <a:r>
              <a:rPr lang="ru-RU" dirty="0"/>
              <a:t> </a:t>
            </a:r>
            <a:r>
              <a:rPr lang="ru-RU" dirty="0" err="1"/>
              <a:t>специфічна</a:t>
            </a:r>
            <a:r>
              <a:rPr lang="ru-RU" dirty="0"/>
              <a:t> </a:t>
            </a:r>
            <a:r>
              <a:rPr lang="ru-RU" dirty="0" err="1"/>
              <a:t>послідовність</a:t>
            </a:r>
            <a:r>
              <a:rPr lang="ru-RU" dirty="0"/>
              <a:t> АЦЦ – </a:t>
            </a:r>
            <a:r>
              <a:rPr lang="ru-RU" dirty="0" err="1"/>
              <a:t>акцепторна</a:t>
            </a:r>
            <a:r>
              <a:rPr lang="ru-RU" dirty="0"/>
              <a:t> </a:t>
            </a:r>
            <a:r>
              <a:rPr lang="ru-RU" dirty="0" err="1"/>
              <a:t>ділянка</a:t>
            </a:r>
            <a:r>
              <a:rPr lang="ru-RU" dirty="0"/>
              <a:t>, до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приєднується</a:t>
            </a:r>
            <a:r>
              <a:rPr lang="ru-RU" dirty="0"/>
              <a:t> </a:t>
            </a:r>
            <a:r>
              <a:rPr lang="ru-RU" dirty="0" err="1"/>
              <a:t>амінокислота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89796A-D95A-467E-909D-F1CA72903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7828" r="35038" b="21972"/>
          <a:stretch/>
        </p:blipFill>
        <p:spPr>
          <a:xfrm>
            <a:off x="4177721" y="1196752"/>
            <a:ext cx="4822769" cy="531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84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BFE489-D78B-4ACE-A772-7DBCB84F84B3}"/>
              </a:ext>
            </a:extLst>
          </p:cNvPr>
          <p:cNvSpPr/>
          <p:nvPr/>
        </p:nvSpPr>
        <p:spPr>
          <a:xfrm>
            <a:off x="107504" y="90872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Третинна</a:t>
            </a:r>
            <a:r>
              <a:rPr lang="ru-RU" dirty="0"/>
              <a:t> структура тРНК </a:t>
            </a:r>
            <a:r>
              <a:rPr lang="ru-RU" dirty="0" err="1"/>
              <a:t>має</a:t>
            </a:r>
            <a:r>
              <a:rPr lang="ru-RU" dirty="0"/>
              <a:t> L-</a:t>
            </a:r>
            <a:r>
              <a:rPr lang="ru-RU" dirty="0" err="1"/>
              <a:t>подібну</a:t>
            </a:r>
            <a:r>
              <a:rPr lang="ru-RU" dirty="0"/>
              <a:t> форму, вона </a:t>
            </a:r>
            <a:r>
              <a:rPr lang="ru-RU" dirty="0" err="1"/>
              <a:t>утворюється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закручування</a:t>
            </a:r>
            <a:r>
              <a:rPr lang="ru-RU" dirty="0"/>
              <a:t> петель </a:t>
            </a:r>
            <a:r>
              <a:rPr lang="ru-RU" dirty="0" err="1"/>
              <a:t>вторинної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(рис. 1.18). </a:t>
            </a:r>
          </a:p>
          <a:p>
            <a:r>
              <a:rPr lang="ru-RU" dirty="0"/>
              <a:t>У </a:t>
            </a:r>
            <a:r>
              <a:rPr lang="ru-RU" dirty="0" err="1"/>
              <a:t>стабілізації</a:t>
            </a:r>
            <a:r>
              <a:rPr lang="ru-RU" dirty="0"/>
              <a:t> </a:t>
            </a:r>
            <a:r>
              <a:rPr lang="ru-RU" dirty="0" err="1"/>
              <a:t>третинної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РНК </a:t>
            </a:r>
            <a:r>
              <a:rPr lang="ru-RU" dirty="0" err="1"/>
              <a:t>беруть</a:t>
            </a:r>
            <a:r>
              <a:rPr lang="ru-RU" dirty="0"/>
              <a:t> участь Mg2+ .</a:t>
            </a:r>
            <a:endParaRPr lang="ru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660CBF-6BE6-4845-B98E-E324BE213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38800" r="29526" b="13600"/>
          <a:stretch/>
        </p:blipFill>
        <p:spPr>
          <a:xfrm>
            <a:off x="4317576" y="620688"/>
            <a:ext cx="4735585" cy="309634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B593B7-0456-4293-94B8-480A4D218E91}"/>
              </a:ext>
            </a:extLst>
          </p:cNvPr>
          <p:cNvSpPr/>
          <p:nvPr/>
        </p:nvSpPr>
        <p:spPr>
          <a:xfrm>
            <a:off x="107504" y="4005064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тРНК не </a:t>
            </a:r>
            <a:r>
              <a:rPr lang="ru-RU" dirty="0" err="1"/>
              <a:t>зв’язана</a:t>
            </a:r>
            <a:r>
              <a:rPr lang="ru-RU" dirty="0"/>
              <a:t> з </a:t>
            </a:r>
            <a:r>
              <a:rPr lang="ru-RU" dirty="0" err="1"/>
              <a:t>клітинними</a:t>
            </a:r>
            <a:r>
              <a:rPr lang="ru-RU" dirty="0"/>
              <a:t> структурами і </a:t>
            </a:r>
            <a:r>
              <a:rPr lang="ru-RU" dirty="0" err="1"/>
              <a:t>перебуває</a:t>
            </a:r>
            <a:r>
              <a:rPr lang="ru-RU" dirty="0"/>
              <a:t> в </a:t>
            </a:r>
            <a:r>
              <a:rPr lang="ru-RU" dirty="0" err="1"/>
              <a:t>клітинах</a:t>
            </a:r>
            <a:r>
              <a:rPr lang="ru-RU" dirty="0"/>
              <a:t> у </a:t>
            </a:r>
            <a:r>
              <a:rPr lang="ru-RU" dirty="0" err="1"/>
              <a:t>вільному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. У </a:t>
            </a:r>
            <a:r>
              <a:rPr lang="ru-RU" dirty="0" err="1"/>
              <a:t>клітинах</a:t>
            </a:r>
            <a:r>
              <a:rPr lang="ru-RU" dirty="0"/>
              <a:t> </a:t>
            </a:r>
            <a:r>
              <a:rPr lang="ru-RU" dirty="0" err="1"/>
              <a:t>еукаріотів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60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тРНК.</a:t>
            </a:r>
          </a:p>
          <a:p>
            <a:endParaRPr lang="ru-RU" dirty="0"/>
          </a:p>
          <a:p>
            <a:r>
              <a:rPr lang="ru-RU" dirty="0"/>
              <a:t> Як </a:t>
            </a:r>
            <a:r>
              <a:rPr lang="ru-RU" dirty="0" err="1"/>
              <a:t>відомо</a:t>
            </a:r>
            <a:r>
              <a:rPr lang="ru-RU" dirty="0"/>
              <a:t>, до складу </a:t>
            </a:r>
            <a:r>
              <a:rPr lang="ru-RU" dirty="0" err="1"/>
              <a:t>білків</a:t>
            </a:r>
            <a:r>
              <a:rPr lang="ru-RU" dirty="0"/>
              <a:t> входить 20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амінокислот</a:t>
            </a:r>
            <a:r>
              <a:rPr lang="ru-RU" dirty="0"/>
              <a:t>. Таким чином, одна </a:t>
            </a:r>
            <a:r>
              <a:rPr lang="ru-RU" dirty="0" err="1"/>
              <a:t>амінокислота</a:t>
            </a:r>
            <a:r>
              <a:rPr lang="ru-RU" dirty="0"/>
              <a:t> </a:t>
            </a:r>
            <a:r>
              <a:rPr lang="ru-RU" dirty="0" err="1"/>
              <a:t>транспортується</a:t>
            </a:r>
            <a:r>
              <a:rPr lang="ru-RU" dirty="0"/>
              <a:t> </a:t>
            </a:r>
            <a:r>
              <a:rPr lang="ru-RU" dirty="0" err="1"/>
              <a:t>декількома</a:t>
            </a:r>
            <a:r>
              <a:rPr lang="ru-RU" dirty="0"/>
              <a:t> тРНК. тРНК,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транспортують</a:t>
            </a:r>
            <a:r>
              <a:rPr lang="ru-RU" dirty="0"/>
              <a:t> </a:t>
            </a:r>
            <a:r>
              <a:rPr lang="ru-RU" dirty="0" err="1"/>
              <a:t>однакову</a:t>
            </a:r>
            <a:r>
              <a:rPr lang="ru-RU" dirty="0"/>
              <a:t> </a:t>
            </a:r>
            <a:r>
              <a:rPr lang="ru-RU" dirty="0" err="1"/>
              <a:t>амінокислоту</a:t>
            </a:r>
            <a:r>
              <a:rPr lang="ru-RU" dirty="0"/>
              <a:t>, </a:t>
            </a:r>
            <a:r>
              <a:rPr lang="ru-RU" dirty="0" err="1"/>
              <a:t>називаються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ізоакцепторними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r>
              <a:rPr lang="ru-RU" dirty="0"/>
              <a:t>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46178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104" y="90897"/>
            <a:ext cx="8229600" cy="990600"/>
          </a:xfrm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Некодуючі</a:t>
            </a:r>
            <a:r>
              <a:rPr lang="ru-RU" b="1" dirty="0">
                <a:solidFill>
                  <a:srgbClr val="FF0000"/>
                </a:solidFill>
              </a:rPr>
              <a:t> РНК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09128" y="1640285"/>
            <a:ext cx="8515349" cy="4311387"/>
            <a:chOff x="38098" y="1266212"/>
            <a:chExt cx="11353799" cy="4311387"/>
          </a:xfrm>
        </p:grpSpPr>
        <p:sp>
          <p:nvSpPr>
            <p:cNvPr id="5" name="Овал 4"/>
            <p:cNvSpPr/>
            <p:nvPr/>
          </p:nvSpPr>
          <p:spPr>
            <a:xfrm>
              <a:off x="6861461" y="2290133"/>
              <a:ext cx="1835726" cy="968665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38098" y="1266212"/>
              <a:ext cx="11353799" cy="4311387"/>
              <a:chOff x="1" y="1319110"/>
              <a:chExt cx="11353799" cy="4311387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1" y="2036618"/>
                <a:ext cx="11353799" cy="3593879"/>
                <a:chOff x="1" y="2036618"/>
                <a:chExt cx="11353799" cy="3593879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4156364" y="2036618"/>
                  <a:ext cx="2729345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Non-coding RNAs</a:t>
                  </a:r>
                  <a:endParaRPr lang="ru-RU" sz="2200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565564" y="3297382"/>
                  <a:ext cx="27293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House-keeping</a:t>
                  </a:r>
                  <a:endParaRPr lang="ru-RU" sz="2200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996545" y="2631974"/>
                  <a:ext cx="27293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Regulatory</a:t>
                  </a:r>
                  <a:endParaRPr lang="ru-RU" sz="2200" b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" y="4558146"/>
                  <a:ext cx="145905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rRNA</a:t>
                  </a:r>
                  <a:endParaRPr lang="ru-RU" sz="2200" b="1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246910" y="4558146"/>
                  <a:ext cx="128847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tRNA</a:t>
                  </a:r>
                  <a:endParaRPr lang="ru-RU" sz="2200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535382" y="4621190"/>
                  <a:ext cx="15240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snRNA</a:t>
                  </a:r>
                  <a:endParaRPr lang="ru-RU" sz="2200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856486" y="4558145"/>
                  <a:ext cx="173955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snoRNA</a:t>
                  </a:r>
                  <a:endParaRPr lang="ru-RU" sz="2200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929745" y="3565884"/>
                  <a:ext cx="2729345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Post-transcriptional silencing</a:t>
                  </a:r>
                  <a:endParaRPr lang="ru-RU" sz="2200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8624455" y="3396607"/>
                  <a:ext cx="2729345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Pre-transcriptional silencing</a:t>
                  </a:r>
                  <a:endParaRPr lang="ru-RU" sz="22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167106" y="4991100"/>
                  <a:ext cx="145013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piRNA</a:t>
                  </a:r>
                  <a:endParaRPr lang="ru-RU" sz="2200" b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405692" y="5016402"/>
                  <a:ext cx="167843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miRNA</a:t>
                  </a:r>
                  <a:endParaRPr lang="ru-RU" sz="2200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760239" y="5199610"/>
                  <a:ext cx="146688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siRNA</a:t>
                  </a:r>
                  <a:endParaRPr lang="ru-RU" sz="2200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227125" y="4832707"/>
                  <a:ext cx="169386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lncRNA</a:t>
                  </a:r>
                  <a:endParaRPr lang="ru-RU" sz="2200" b="1" dirty="0"/>
                </a:p>
              </p:txBody>
            </p:sp>
            <p:cxnSp>
              <p:nvCxnSpPr>
                <p:cNvPr id="23" name="Прямая со стрелкой 22"/>
                <p:cNvCxnSpPr>
                  <a:endCxn id="11" idx="0"/>
                </p:cNvCxnSpPr>
                <p:nvPr/>
              </p:nvCxnSpPr>
              <p:spPr>
                <a:xfrm flipH="1">
                  <a:off x="2930237" y="2467505"/>
                  <a:ext cx="1226127" cy="829877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 стрелкой 23"/>
                <p:cNvCxnSpPr/>
                <p:nvPr/>
              </p:nvCxnSpPr>
              <p:spPr>
                <a:xfrm>
                  <a:off x="6442364" y="2373245"/>
                  <a:ext cx="852053" cy="228511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 стрелкой 24"/>
                <p:cNvCxnSpPr/>
                <p:nvPr/>
              </p:nvCxnSpPr>
              <p:spPr>
                <a:xfrm flipH="1">
                  <a:off x="6733309" y="3117937"/>
                  <a:ext cx="429491" cy="447947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 стрелкой 25"/>
                <p:cNvCxnSpPr/>
                <p:nvPr/>
              </p:nvCxnSpPr>
              <p:spPr>
                <a:xfrm>
                  <a:off x="8139545" y="3104799"/>
                  <a:ext cx="879763" cy="291808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 стрелкой 26"/>
                <p:cNvCxnSpPr>
                  <a:cxnSpLocks/>
                  <a:endCxn id="19" idx="0"/>
                </p:cNvCxnSpPr>
                <p:nvPr/>
              </p:nvCxnSpPr>
              <p:spPr>
                <a:xfrm flipH="1">
                  <a:off x="5892172" y="4674314"/>
                  <a:ext cx="167160" cy="316786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 стрелкой 27"/>
                <p:cNvCxnSpPr>
                  <a:cxnSpLocks/>
                  <a:endCxn id="20" idx="0"/>
                </p:cNvCxnSpPr>
                <p:nvPr/>
              </p:nvCxnSpPr>
              <p:spPr>
                <a:xfrm>
                  <a:off x="6999707" y="4756339"/>
                  <a:ext cx="245203" cy="260063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 стрелкой 28"/>
                <p:cNvCxnSpPr/>
                <p:nvPr/>
              </p:nvCxnSpPr>
              <p:spPr>
                <a:xfrm>
                  <a:off x="7941159" y="4313069"/>
                  <a:ext cx="242456" cy="886541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 стрелкой 29"/>
                <p:cNvCxnSpPr/>
                <p:nvPr/>
              </p:nvCxnSpPr>
              <p:spPr>
                <a:xfrm>
                  <a:off x="9858936" y="4506748"/>
                  <a:ext cx="0" cy="335132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 стрелкой 30"/>
                <p:cNvCxnSpPr/>
                <p:nvPr/>
              </p:nvCxnSpPr>
              <p:spPr>
                <a:xfrm>
                  <a:off x="3515590" y="3711231"/>
                  <a:ext cx="543792" cy="828463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 стрелкой 31"/>
                <p:cNvCxnSpPr/>
                <p:nvPr/>
              </p:nvCxnSpPr>
              <p:spPr>
                <a:xfrm>
                  <a:off x="2767445" y="3752452"/>
                  <a:ext cx="280556" cy="787242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 стрелкой 32"/>
                <p:cNvCxnSpPr/>
                <p:nvPr/>
              </p:nvCxnSpPr>
              <p:spPr>
                <a:xfrm flipH="1">
                  <a:off x="1645227" y="3810941"/>
                  <a:ext cx="237257" cy="787999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 стрелкой 33"/>
                <p:cNvCxnSpPr/>
                <p:nvPr/>
              </p:nvCxnSpPr>
              <p:spPr>
                <a:xfrm flipH="1">
                  <a:off x="680603" y="3696229"/>
                  <a:ext cx="778454" cy="728816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/>
              <p:cNvSpPr txBox="1"/>
              <p:nvPr/>
            </p:nvSpPr>
            <p:spPr>
              <a:xfrm>
                <a:off x="8084127" y="1319110"/>
                <a:ext cx="27293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Differential expression during embryogenesis</a:t>
                </a:r>
                <a:endParaRPr lang="ru-RU" b="1" dirty="0"/>
              </a:p>
            </p:txBody>
          </p:sp>
          <p:cxnSp>
            <p:nvCxnSpPr>
              <p:cNvPr id="9" name="Прямая соединительная линия 8"/>
              <p:cNvCxnSpPr>
                <a:endCxn id="5" idx="7"/>
              </p:cNvCxnSpPr>
              <p:nvPr/>
            </p:nvCxnSpPr>
            <p:spPr>
              <a:xfrm flipH="1">
                <a:off x="8428351" y="1953506"/>
                <a:ext cx="487709" cy="47848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92241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1473</TotalTime>
  <Words>1780</Words>
  <Application>Microsoft Office PowerPoint</Application>
  <PresentationFormat>Экран (4:3)</PresentationFormat>
  <Paragraphs>137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Bookman Old Style</vt:lpstr>
      <vt:lpstr>Calibri</vt:lpstr>
      <vt:lpstr>Cambria</vt:lpstr>
      <vt:lpstr>Gill Sans MT</vt:lpstr>
      <vt:lpstr>Times New Roman</vt:lpstr>
      <vt:lpstr>Wingdings</vt:lpstr>
      <vt:lpstr>Wingdings 3</vt:lpstr>
      <vt:lpstr>Начальная</vt:lpstr>
      <vt:lpstr>Лекція 1в   Нуклеїнові кислоти як носії і гаранти реалізації генетичної інформації</vt:lpstr>
      <vt:lpstr>РНК – реалізація генетичної інформації</vt:lpstr>
      <vt:lpstr>рРНК</vt:lpstr>
      <vt:lpstr>Презентация PowerPoint</vt:lpstr>
      <vt:lpstr>рРНК </vt:lpstr>
      <vt:lpstr>тРНК</vt:lpstr>
      <vt:lpstr>тРНК</vt:lpstr>
      <vt:lpstr>Презентация PowerPoint</vt:lpstr>
      <vt:lpstr>Некодуючі РНК</vt:lpstr>
      <vt:lpstr>Презентация PowerPoint</vt:lpstr>
      <vt:lpstr>Синтез нуклеїнових кислот та білків</vt:lpstr>
      <vt:lpstr>Транскрипція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Трансляція – біосинтез білка на рибосомах.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1. Вступ.  Історія розвитку генетики.  Матеріальні основи спадковості.</dc:title>
  <dc:creator>Саня</dc:creator>
  <cp:lastModifiedBy>helenVoit@gmail.com</cp:lastModifiedBy>
  <cp:revision>57</cp:revision>
  <dcterms:created xsi:type="dcterms:W3CDTF">2019-06-03T01:49:52Z</dcterms:created>
  <dcterms:modified xsi:type="dcterms:W3CDTF">2021-02-17T06:29:35Z</dcterms:modified>
</cp:coreProperties>
</file>