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7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Курортні ресурси 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Закарпатська область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499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Г</a:t>
            </a:r>
            <a:r>
              <a:rPr lang="ru-RU" b="1" dirty="0" err="1" smtClean="0"/>
              <a:t>еографічне</a:t>
            </a:r>
            <a:r>
              <a:rPr lang="ru-RU" b="1" dirty="0" smtClean="0"/>
              <a:t> </a:t>
            </a:r>
            <a:r>
              <a:rPr lang="ru-RU" b="1" dirty="0"/>
              <a:t>та </a:t>
            </a:r>
            <a:r>
              <a:rPr lang="ru-RU" b="1" dirty="0" err="1"/>
              <a:t>геополітичне</a:t>
            </a:r>
            <a:r>
              <a:rPr lang="ru-RU" b="1" dirty="0"/>
              <a:t> </a:t>
            </a:r>
            <a:r>
              <a:rPr lang="ru-RU" b="1" dirty="0" err="1"/>
              <a:t>розташування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/>
              <a:t>Закарпаття</a:t>
            </a:r>
            <a:r>
              <a:rPr lang="ru-RU" sz="2000" dirty="0"/>
              <a:t> – </a:t>
            </a:r>
            <a:r>
              <a:rPr lang="ru-RU" sz="2000" dirty="0" err="1"/>
              <a:t>наймолодша</a:t>
            </a:r>
            <a:r>
              <a:rPr lang="ru-RU" sz="2000" dirty="0"/>
              <a:t> область </a:t>
            </a:r>
            <a:r>
              <a:rPr lang="ru-RU" sz="2000" dirty="0" err="1"/>
              <a:t>України</a:t>
            </a:r>
            <a:r>
              <a:rPr lang="ru-RU" sz="2000" dirty="0"/>
              <a:t>, як </a:t>
            </a:r>
            <a:r>
              <a:rPr lang="ru-RU" sz="2000" dirty="0" err="1"/>
              <a:t>адміністративно-територіальна</a:t>
            </a:r>
            <a:r>
              <a:rPr lang="ru-RU" sz="2000" dirty="0"/>
              <a:t> </a:t>
            </a:r>
            <a:r>
              <a:rPr lang="ru-RU" sz="2000" dirty="0" err="1"/>
              <a:t>одиниця</a:t>
            </a:r>
            <a:r>
              <a:rPr lang="ru-RU" sz="2000" dirty="0"/>
              <a:t> </a:t>
            </a:r>
            <a:r>
              <a:rPr lang="ru-RU" sz="2000" dirty="0" err="1"/>
              <a:t>перебуває</a:t>
            </a:r>
            <a:r>
              <a:rPr lang="ru-RU" sz="2000" dirty="0"/>
              <a:t> у </a:t>
            </a:r>
            <a:r>
              <a:rPr lang="ru-RU" sz="2000" dirty="0" err="1"/>
              <a:t>складі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з 22 </a:t>
            </a:r>
            <a:r>
              <a:rPr lang="ru-RU" sz="2000" dirty="0" err="1"/>
              <a:t>січня</a:t>
            </a:r>
            <a:r>
              <a:rPr lang="ru-RU" sz="2000" dirty="0"/>
              <a:t> 1946 року.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Область </a:t>
            </a:r>
            <a:r>
              <a:rPr lang="ru-RU" sz="2000" dirty="0" err="1"/>
              <a:t>розташована</a:t>
            </a:r>
            <a:r>
              <a:rPr lang="ru-RU" sz="2000" dirty="0"/>
              <a:t> на </a:t>
            </a:r>
            <a:r>
              <a:rPr lang="ru-RU" sz="2000" dirty="0" err="1"/>
              <a:t>південному</a:t>
            </a:r>
            <a:r>
              <a:rPr lang="ru-RU" sz="2000" dirty="0"/>
              <a:t> </a:t>
            </a:r>
            <a:r>
              <a:rPr lang="ru-RU" sz="2000" dirty="0" err="1"/>
              <a:t>заході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, </a:t>
            </a:r>
            <a:r>
              <a:rPr lang="ru-RU" sz="2000" dirty="0" err="1"/>
              <a:t>займає</a:t>
            </a:r>
            <a:r>
              <a:rPr lang="ru-RU" sz="2000" dirty="0"/>
              <a:t> </a:t>
            </a:r>
            <a:r>
              <a:rPr lang="ru-RU" sz="2000" dirty="0" err="1"/>
              <a:t>південно-західну</a:t>
            </a:r>
            <a:r>
              <a:rPr lang="ru-RU" sz="2000" dirty="0"/>
              <a:t> </a:t>
            </a:r>
            <a:r>
              <a:rPr lang="ru-RU" sz="2000" dirty="0" err="1"/>
              <a:t>частину</a:t>
            </a:r>
            <a:r>
              <a:rPr lang="ru-RU" sz="2000" dirty="0"/>
              <a:t> </a:t>
            </a:r>
            <a:r>
              <a:rPr lang="ru-RU" sz="2000" dirty="0" err="1"/>
              <a:t>Українських</a:t>
            </a:r>
            <a:r>
              <a:rPr lang="ru-RU" sz="2000" dirty="0"/>
              <a:t> Карпат та </a:t>
            </a:r>
            <a:r>
              <a:rPr lang="ru-RU" sz="2000" dirty="0" err="1"/>
              <a:t>північно-східну</a:t>
            </a:r>
            <a:r>
              <a:rPr lang="ru-RU" sz="2000" dirty="0"/>
              <a:t> </a:t>
            </a:r>
            <a:r>
              <a:rPr lang="ru-RU" sz="2000" dirty="0" err="1"/>
              <a:t>частину</a:t>
            </a:r>
            <a:r>
              <a:rPr lang="ru-RU" sz="2000" dirty="0"/>
              <a:t> </a:t>
            </a:r>
            <a:r>
              <a:rPr lang="ru-RU" sz="2000" dirty="0" err="1"/>
              <a:t>Середньодунайської</a:t>
            </a:r>
            <a:r>
              <a:rPr lang="ru-RU" sz="2000" dirty="0"/>
              <a:t> </a:t>
            </a:r>
            <a:r>
              <a:rPr lang="ru-RU" sz="2000" dirty="0" err="1"/>
              <a:t>низовини</a:t>
            </a:r>
            <a:r>
              <a:rPr lang="ru-RU" sz="2000" dirty="0"/>
              <a:t> по </a:t>
            </a:r>
            <a:r>
              <a:rPr lang="ru-RU" sz="2000" dirty="0" err="1"/>
              <a:t>річці</a:t>
            </a:r>
            <a:r>
              <a:rPr lang="ru-RU" sz="2000" dirty="0"/>
              <a:t> Тиса і </a:t>
            </a:r>
            <a:r>
              <a:rPr lang="ru-RU" sz="2000" dirty="0" err="1"/>
              <a:t>її</a:t>
            </a:r>
            <a:r>
              <a:rPr lang="ru-RU" sz="2000" dirty="0"/>
              <a:t> притоках.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територія</a:t>
            </a:r>
            <a:r>
              <a:rPr lang="ru-RU" sz="2000" dirty="0"/>
              <a:t> становить 128 тис. кв. км, 80% </a:t>
            </a:r>
            <a:r>
              <a:rPr lang="ru-RU" sz="2000" dirty="0" err="1"/>
              <a:t>території</a:t>
            </a:r>
            <a:r>
              <a:rPr lang="ru-RU" sz="2000" dirty="0"/>
              <a:t> гори, 20% - </a:t>
            </a:r>
            <a:r>
              <a:rPr lang="ru-RU" sz="2000" dirty="0" err="1"/>
              <a:t>низини</a:t>
            </a:r>
            <a:r>
              <a:rPr lang="ru-RU" sz="2000" dirty="0"/>
              <a:t> і </a:t>
            </a:r>
            <a:r>
              <a:rPr lang="ru-RU" sz="2000" dirty="0" err="1"/>
              <a:t>тераси</a:t>
            </a:r>
            <a:r>
              <a:rPr lang="ru-RU" sz="2000" dirty="0"/>
              <a:t> </a:t>
            </a:r>
            <a:r>
              <a:rPr lang="ru-RU" sz="2000" dirty="0" err="1"/>
              <a:t>річок</a:t>
            </a:r>
            <a:r>
              <a:rPr lang="ru-RU" sz="2000" dirty="0"/>
              <a:t>. На 1 </a:t>
            </a:r>
            <a:r>
              <a:rPr lang="ru-RU" sz="2000" dirty="0" err="1"/>
              <a:t>січня</a:t>
            </a:r>
            <a:r>
              <a:rPr lang="ru-RU" sz="2000" dirty="0"/>
              <a:t> 1998 року </a:t>
            </a:r>
            <a:r>
              <a:rPr lang="ru-RU" sz="2000" dirty="0" err="1"/>
              <a:t>чисельність</a:t>
            </a:r>
            <a:r>
              <a:rPr lang="ru-RU" sz="2000" dirty="0"/>
              <a:t> </a:t>
            </a:r>
            <a:r>
              <a:rPr lang="ru-RU" sz="2000" dirty="0" err="1"/>
              <a:t>населення</a:t>
            </a:r>
            <a:r>
              <a:rPr lang="ru-RU" sz="2000" dirty="0"/>
              <a:t> краю </a:t>
            </a:r>
            <a:r>
              <a:rPr lang="ru-RU" sz="2000" dirty="0" err="1"/>
              <a:t>склала</a:t>
            </a:r>
            <a:r>
              <a:rPr lang="ru-RU" sz="2000" dirty="0"/>
              <a:t> 1288,2 тис. </a:t>
            </a:r>
            <a:r>
              <a:rPr lang="ru-RU" sz="2000" dirty="0" err="1"/>
              <a:t>чоловік</a:t>
            </a:r>
            <a:r>
              <a:rPr lang="ru-RU" sz="2000" dirty="0"/>
              <a:t> у тому </a:t>
            </a:r>
            <a:r>
              <a:rPr lang="ru-RU" sz="2000" dirty="0" err="1"/>
              <a:t>числі</a:t>
            </a:r>
            <a:r>
              <a:rPr lang="ru-RU" sz="2000" dirty="0"/>
              <a:t> 502,7 тис </a:t>
            </a:r>
            <a:r>
              <a:rPr lang="ru-RU" sz="2000" dirty="0" err="1"/>
              <a:t>чоловік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39% </a:t>
            </a:r>
            <a:r>
              <a:rPr lang="ru-RU" sz="2000" dirty="0" err="1"/>
              <a:t>міського</a:t>
            </a:r>
            <a:r>
              <a:rPr lang="ru-RU" sz="2000" dirty="0"/>
              <a:t>. За </a:t>
            </a:r>
            <a:r>
              <a:rPr lang="ru-RU" sz="2000" dirty="0" err="1"/>
              <a:t>площею</a:t>
            </a:r>
            <a:r>
              <a:rPr lang="ru-RU" sz="2000" dirty="0"/>
              <a:t> </a:t>
            </a:r>
            <a:r>
              <a:rPr lang="ru-RU" sz="2000" dirty="0" err="1"/>
              <a:t>Закарпаття</a:t>
            </a:r>
            <a:r>
              <a:rPr lang="ru-RU" sz="2000" dirty="0"/>
              <a:t> </a:t>
            </a:r>
            <a:r>
              <a:rPr lang="ru-RU" sz="2000" dirty="0" err="1"/>
              <a:t>займає</a:t>
            </a:r>
            <a:r>
              <a:rPr lang="ru-RU" sz="2000" dirty="0"/>
              <a:t> 2,1%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, 19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серед</a:t>
            </a:r>
            <a:r>
              <a:rPr lang="ru-RU" sz="2000" dirty="0"/>
              <a:t> </a:t>
            </a:r>
            <a:r>
              <a:rPr lang="ru-RU" sz="2000" dirty="0" err="1"/>
              <a:t>регіонів</a:t>
            </a:r>
            <a:r>
              <a:rPr lang="ru-RU" sz="2000" dirty="0"/>
              <a:t> за </a:t>
            </a:r>
            <a:r>
              <a:rPr lang="ru-RU" sz="2000" dirty="0" err="1"/>
              <a:t>кількістю</a:t>
            </a:r>
            <a:r>
              <a:rPr lang="ru-RU" sz="2000" dirty="0"/>
              <a:t> </a:t>
            </a:r>
            <a:r>
              <a:rPr lang="ru-RU" sz="2000" dirty="0" err="1"/>
              <a:t>населення</a:t>
            </a:r>
            <a:r>
              <a:rPr lang="ru-RU" sz="2000" dirty="0"/>
              <a:t> та </a:t>
            </a:r>
            <a:r>
              <a:rPr lang="ru-RU" sz="2000" dirty="0" err="1"/>
              <a:t>сьоме</a:t>
            </a:r>
            <a:r>
              <a:rPr lang="ru-RU" sz="2000" dirty="0"/>
              <a:t> (100,6 </a:t>
            </a:r>
            <a:r>
              <a:rPr lang="ru-RU" sz="2000" dirty="0" err="1"/>
              <a:t>чоловік</a:t>
            </a:r>
            <a:r>
              <a:rPr lang="ru-RU" sz="2000" dirty="0"/>
              <a:t> на кв. км.) – за </a:t>
            </a:r>
            <a:r>
              <a:rPr lang="ru-RU" sz="2000" dirty="0" err="1"/>
              <a:t>густотою</a:t>
            </a:r>
            <a:r>
              <a:rPr lang="ru-RU" sz="2000" dirty="0"/>
              <a:t>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У </a:t>
            </a:r>
            <a:r>
              <a:rPr lang="ru-RU" sz="2000" dirty="0" err="1"/>
              <a:t>складі</a:t>
            </a:r>
            <a:r>
              <a:rPr lang="ru-RU" sz="2000" dirty="0"/>
              <a:t> </a:t>
            </a:r>
            <a:r>
              <a:rPr lang="ru-RU" sz="2000" dirty="0" err="1"/>
              <a:t>області</a:t>
            </a:r>
            <a:r>
              <a:rPr lang="ru-RU" sz="2000" dirty="0"/>
              <a:t> 13 </a:t>
            </a:r>
            <a:r>
              <a:rPr lang="ru-RU" sz="2000" dirty="0" err="1"/>
              <a:t>регіонів</a:t>
            </a:r>
            <a:r>
              <a:rPr lang="ru-RU" sz="2000" dirty="0"/>
              <a:t>, 295 </a:t>
            </a:r>
            <a:r>
              <a:rPr lang="ru-RU" sz="2000" dirty="0" err="1"/>
              <a:t>сільських</a:t>
            </a:r>
            <a:r>
              <a:rPr lang="ru-RU" sz="2000" dirty="0"/>
              <a:t> та 20 </a:t>
            </a:r>
            <a:r>
              <a:rPr lang="ru-RU" sz="2000" dirty="0" err="1"/>
              <a:t>селищних</a:t>
            </a:r>
            <a:r>
              <a:rPr lang="ru-RU" sz="2000" dirty="0"/>
              <a:t> Рад, 609 </a:t>
            </a:r>
            <a:r>
              <a:rPr lang="ru-RU" sz="2000" dirty="0" err="1"/>
              <a:t>населених</a:t>
            </a:r>
            <a:r>
              <a:rPr lang="ru-RU" sz="2000" dirty="0"/>
              <a:t> </a:t>
            </a:r>
            <a:r>
              <a:rPr lang="ru-RU" sz="2000" dirty="0" err="1"/>
              <a:t>пунктів</a:t>
            </a:r>
            <a:r>
              <a:rPr lang="ru-RU" sz="2000" dirty="0"/>
              <a:t>, з </a:t>
            </a:r>
            <a:r>
              <a:rPr lang="ru-RU" sz="2000" dirty="0" err="1"/>
              <a:t>яких</a:t>
            </a:r>
            <a:r>
              <a:rPr lang="ru-RU" sz="2000" dirty="0"/>
              <a:t> 20 селищ </a:t>
            </a:r>
            <a:r>
              <a:rPr lang="ru-RU" sz="2000" dirty="0" err="1"/>
              <a:t>міського</a:t>
            </a:r>
            <a:r>
              <a:rPr lang="ru-RU" sz="2000" dirty="0"/>
              <a:t> типу, 10 </a:t>
            </a:r>
            <a:r>
              <a:rPr lang="ru-RU" sz="2000" dirty="0" err="1"/>
              <a:t>міст</a:t>
            </a:r>
            <a:r>
              <a:rPr lang="ru-RU" sz="2000" dirty="0"/>
              <a:t>, у тому </a:t>
            </a:r>
            <a:r>
              <a:rPr lang="ru-RU" sz="2000" dirty="0" err="1"/>
              <a:t>числі</a:t>
            </a:r>
            <a:r>
              <a:rPr lang="ru-RU" sz="2000" dirty="0"/>
              <a:t> Ужгород, Мукачево, Хуст – </a:t>
            </a:r>
            <a:r>
              <a:rPr lang="ru-RU" sz="2000" dirty="0" err="1"/>
              <a:t>обласного</a:t>
            </a:r>
            <a:r>
              <a:rPr lang="ru-RU" sz="2000" dirty="0"/>
              <a:t> </a:t>
            </a:r>
            <a:r>
              <a:rPr lang="ru-RU" sz="2000" dirty="0" err="1"/>
              <a:t>підпорядкування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96516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Географічне</a:t>
            </a:r>
            <a:r>
              <a:rPr lang="ru-RU" b="1" dirty="0"/>
              <a:t> та </a:t>
            </a:r>
            <a:r>
              <a:rPr lang="ru-RU" b="1" dirty="0" err="1"/>
              <a:t>геополітичне</a:t>
            </a:r>
            <a:r>
              <a:rPr lang="ru-RU" b="1" dirty="0"/>
              <a:t> </a:t>
            </a:r>
            <a:r>
              <a:rPr lang="ru-RU" b="1" dirty="0" err="1"/>
              <a:t>розташування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9971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err="1" smtClean="0"/>
              <a:t>Закарпаття</a:t>
            </a:r>
            <a:r>
              <a:rPr lang="ru-RU" sz="1800" dirty="0" smtClean="0"/>
              <a:t> </a:t>
            </a:r>
            <a:r>
              <a:rPr lang="ru-RU" sz="1800" dirty="0"/>
              <a:t>– </a:t>
            </a:r>
            <a:r>
              <a:rPr lang="ru-RU" sz="1800" dirty="0" err="1"/>
              <a:t>єдина</a:t>
            </a:r>
            <a:r>
              <a:rPr lang="ru-RU" sz="1800" dirty="0"/>
              <a:t> область </a:t>
            </a:r>
            <a:r>
              <a:rPr lang="ru-RU" sz="1800" dirty="0" err="1"/>
              <a:t>України</a:t>
            </a:r>
            <a:r>
              <a:rPr lang="ru-RU" sz="1800" dirty="0"/>
              <a:t>, яка </a:t>
            </a:r>
            <a:r>
              <a:rPr lang="ru-RU" sz="1800" dirty="0" err="1"/>
              <a:t>розташована</a:t>
            </a:r>
            <a:r>
              <a:rPr lang="ru-RU" sz="1800" dirty="0"/>
              <a:t> за </a:t>
            </a:r>
            <a:r>
              <a:rPr lang="ru-RU" sz="1800" dirty="0" err="1"/>
              <a:t>головними</a:t>
            </a:r>
            <a:r>
              <a:rPr lang="ru-RU" sz="1800" dirty="0"/>
              <a:t> </a:t>
            </a:r>
            <a:r>
              <a:rPr lang="ru-RU" sz="1800" dirty="0" err="1"/>
              <a:t>Карпатськими</a:t>
            </a:r>
            <a:r>
              <a:rPr lang="ru-RU" sz="1800" dirty="0"/>
              <a:t> хребтами.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підсилює</a:t>
            </a:r>
            <a:r>
              <a:rPr lang="ru-RU" sz="1800" dirty="0"/>
              <a:t> </a:t>
            </a:r>
            <a:r>
              <a:rPr lang="ru-RU" sz="1800" dirty="0" err="1"/>
              <a:t>її</a:t>
            </a:r>
            <a:r>
              <a:rPr lang="ru-RU" sz="1800" dirty="0"/>
              <a:t> </a:t>
            </a:r>
            <a:r>
              <a:rPr lang="ru-RU" sz="1800" dirty="0" err="1"/>
              <a:t>транспортну</a:t>
            </a:r>
            <a:r>
              <a:rPr lang="ru-RU" sz="1800" dirty="0"/>
              <a:t> </a:t>
            </a:r>
            <a:r>
              <a:rPr lang="ru-RU" sz="1800" dirty="0" err="1"/>
              <a:t>віддаленість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решти</a:t>
            </a:r>
            <a:r>
              <a:rPr lang="ru-RU" sz="1800" dirty="0"/>
              <a:t> </a:t>
            </a:r>
            <a:r>
              <a:rPr lang="ru-RU" sz="1800" dirty="0" err="1"/>
              <a:t>території</a:t>
            </a:r>
            <a:r>
              <a:rPr lang="ru-RU" sz="1800" dirty="0"/>
              <a:t> </a:t>
            </a:r>
            <a:r>
              <a:rPr lang="ru-RU" sz="1800" dirty="0" err="1"/>
              <a:t>країни</a:t>
            </a:r>
            <a:r>
              <a:rPr lang="ru-RU" sz="1800" dirty="0"/>
              <a:t>, </a:t>
            </a:r>
            <a:r>
              <a:rPr lang="ru-RU" sz="1800" dirty="0" err="1"/>
              <a:t>зв’язок</a:t>
            </a:r>
            <a:r>
              <a:rPr lang="ru-RU" sz="1800" dirty="0"/>
              <a:t> з </a:t>
            </a:r>
            <a:r>
              <a:rPr lang="ru-RU" sz="1800" dirty="0" err="1"/>
              <a:t>якою</a:t>
            </a:r>
            <a:r>
              <a:rPr lang="ru-RU" sz="1800" dirty="0"/>
              <a:t> </a:t>
            </a:r>
            <a:r>
              <a:rPr lang="ru-RU" sz="1800" dirty="0" err="1"/>
              <a:t>можливий</a:t>
            </a:r>
            <a:r>
              <a:rPr lang="ru-RU" sz="1800" dirty="0"/>
              <a:t> </a:t>
            </a:r>
            <a:r>
              <a:rPr lang="ru-RU" sz="1800" dirty="0" err="1"/>
              <a:t>лише</a:t>
            </a:r>
            <a:r>
              <a:rPr lang="ru-RU" sz="1800" dirty="0"/>
              <a:t> через перевали. </a:t>
            </a:r>
            <a:r>
              <a:rPr lang="ru-RU" sz="1800" dirty="0" err="1"/>
              <a:t>Найбільше</a:t>
            </a:r>
            <a:r>
              <a:rPr lang="ru-RU" sz="1800" dirty="0"/>
              <a:t> </a:t>
            </a:r>
            <a:r>
              <a:rPr lang="ru-RU" sz="1800" dirty="0" err="1"/>
              <a:t>значення</a:t>
            </a:r>
            <a:r>
              <a:rPr lang="ru-RU" sz="1800" dirty="0"/>
              <a:t> </a:t>
            </a:r>
            <a:r>
              <a:rPr lang="ru-RU" sz="1800" dirty="0" err="1"/>
              <a:t>серед</a:t>
            </a:r>
            <a:r>
              <a:rPr lang="ru-RU" sz="1800" dirty="0"/>
              <a:t> тих </a:t>
            </a:r>
            <a:r>
              <a:rPr lang="ru-RU" sz="1800" dirty="0" err="1"/>
              <a:t>мають</a:t>
            </a:r>
            <a:r>
              <a:rPr lang="ru-RU" sz="1800" dirty="0"/>
              <a:t> </a:t>
            </a:r>
            <a:r>
              <a:rPr lang="ru-RU" sz="1800" dirty="0" err="1"/>
              <a:t>Ужоцький</a:t>
            </a:r>
            <a:r>
              <a:rPr lang="ru-RU" sz="1800" dirty="0"/>
              <a:t> (абсолютна </a:t>
            </a:r>
            <a:r>
              <a:rPr lang="ru-RU" sz="1800" dirty="0" err="1"/>
              <a:t>висота</a:t>
            </a:r>
            <a:r>
              <a:rPr lang="ru-RU" sz="1800" dirty="0"/>
              <a:t> 889 м), </a:t>
            </a:r>
            <a:r>
              <a:rPr lang="ru-RU" sz="1800" dirty="0" err="1"/>
              <a:t>Верецький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Ворітський</a:t>
            </a:r>
            <a:r>
              <a:rPr lang="ru-RU" sz="1800" dirty="0"/>
              <a:t> (839 м), </a:t>
            </a:r>
            <a:r>
              <a:rPr lang="ru-RU" sz="1800" dirty="0" err="1"/>
              <a:t>Воловецький</a:t>
            </a:r>
            <a:r>
              <a:rPr lang="ru-RU" sz="1800" dirty="0"/>
              <a:t> (1014 м), </a:t>
            </a:r>
            <a:r>
              <a:rPr lang="ru-RU" sz="1800" dirty="0" err="1"/>
              <a:t>Яблуницький</a:t>
            </a:r>
            <a:r>
              <a:rPr lang="ru-RU" sz="1800" dirty="0"/>
              <a:t> (931 м).</a:t>
            </a:r>
            <a:br>
              <a:rPr lang="ru-RU" sz="1800" dirty="0"/>
            </a:br>
            <a:r>
              <a:rPr lang="ru-RU" sz="1800" dirty="0" err="1"/>
              <a:t>Відомо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Закарпатська</a:t>
            </a:r>
            <a:r>
              <a:rPr lang="ru-RU" sz="1800" dirty="0"/>
              <a:t> область є </a:t>
            </a:r>
            <a:r>
              <a:rPr lang="ru-RU" sz="1800" dirty="0" err="1"/>
              <a:t>географічним</a:t>
            </a:r>
            <a:r>
              <a:rPr lang="ru-RU" sz="1800" dirty="0"/>
              <a:t> центром </a:t>
            </a:r>
            <a:r>
              <a:rPr lang="ru-RU" sz="1800" dirty="0" err="1"/>
              <a:t>Європи</a:t>
            </a:r>
            <a:r>
              <a:rPr lang="ru-RU" sz="1800" dirty="0"/>
              <a:t>: за </a:t>
            </a:r>
            <a:r>
              <a:rPr lang="ru-RU" sz="1800" dirty="0" err="1"/>
              <a:t>однієї</a:t>
            </a:r>
            <a:r>
              <a:rPr lang="ru-RU" sz="1800" dirty="0"/>
              <a:t> з </a:t>
            </a:r>
            <a:r>
              <a:rPr lang="ru-RU" sz="1800" dirty="0" err="1"/>
              <a:t>версій</a:t>
            </a:r>
            <a:r>
              <a:rPr lang="ru-RU" sz="1800" dirty="0"/>
              <a:t> </a:t>
            </a:r>
            <a:r>
              <a:rPr lang="ru-RU" sz="1800" dirty="0" err="1"/>
              <a:t>біля</a:t>
            </a:r>
            <a:r>
              <a:rPr lang="ru-RU" sz="1800" dirty="0"/>
              <a:t> с. </a:t>
            </a:r>
            <a:r>
              <a:rPr lang="ru-RU" sz="1800" dirty="0" err="1"/>
              <a:t>Ділове</a:t>
            </a:r>
            <a:r>
              <a:rPr lang="ru-RU" sz="1800" dirty="0"/>
              <a:t> </a:t>
            </a:r>
            <a:r>
              <a:rPr lang="ru-RU" sz="1800" dirty="0" err="1"/>
              <a:t>Рахівського</a:t>
            </a:r>
            <a:r>
              <a:rPr lang="ru-RU" sz="1800" dirty="0"/>
              <a:t> району </a:t>
            </a:r>
            <a:r>
              <a:rPr lang="ru-RU" sz="1800" dirty="0" err="1"/>
              <a:t>міститься</a:t>
            </a:r>
            <a:r>
              <a:rPr lang="ru-RU" sz="1800" dirty="0"/>
              <a:t> </a:t>
            </a:r>
            <a:r>
              <a:rPr lang="ru-RU" sz="1800" dirty="0" err="1"/>
              <a:t>географічний</a:t>
            </a:r>
            <a:r>
              <a:rPr lang="ru-RU" sz="1800" dirty="0"/>
              <a:t> центр </a:t>
            </a:r>
            <a:r>
              <a:rPr lang="ru-RU" sz="1800" dirty="0" err="1"/>
              <a:t>Європи</a:t>
            </a:r>
            <a:r>
              <a:rPr lang="ru-RU" sz="1800" dirty="0"/>
              <a:t>.</a:t>
            </a:r>
            <a:br>
              <a:rPr lang="ru-RU" sz="1800" dirty="0"/>
            </a:br>
            <a:r>
              <a:rPr lang="ru-RU" sz="1800" dirty="0" err="1"/>
              <a:t>Географічне</a:t>
            </a:r>
            <a:r>
              <a:rPr lang="ru-RU" sz="1800" dirty="0"/>
              <a:t> </a:t>
            </a:r>
            <a:r>
              <a:rPr lang="ru-RU" sz="1800" dirty="0" err="1"/>
              <a:t>положення</a:t>
            </a:r>
            <a:r>
              <a:rPr lang="ru-RU" sz="1800" dirty="0"/>
              <a:t> </a:t>
            </a:r>
            <a:r>
              <a:rPr lang="ru-RU" sz="1800" dirty="0" err="1"/>
              <a:t>Закарпаття</a:t>
            </a:r>
            <a:r>
              <a:rPr lang="ru-RU" sz="1800" dirty="0"/>
              <a:t> </a:t>
            </a:r>
            <a:r>
              <a:rPr lang="ru-RU" sz="1800" dirty="0" err="1"/>
              <a:t>характеризується</a:t>
            </a:r>
            <a:r>
              <a:rPr lang="ru-RU" sz="1800" dirty="0"/>
              <a:t> </a:t>
            </a:r>
            <a:r>
              <a:rPr lang="ru-RU" sz="1800" dirty="0" err="1"/>
              <a:t>ще</a:t>
            </a:r>
            <a:r>
              <a:rPr lang="ru-RU" sz="1800" dirty="0"/>
              <a:t> й такими рисами:</a:t>
            </a:r>
            <a:br>
              <a:rPr lang="ru-RU" sz="1800" dirty="0"/>
            </a:br>
            <a:r>
              <a:rPr lang="ru-RU" sz="1800" dirty="0" err="1"/>
              <a:t>Відстань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західної</a:t>
            </a:r>
            <a:r>
              <a:rPr lang="ru-RU" sz="1800" dirty="0"/>
              <a:t> </a:t>
            </a:r>
            <a:r>
              <a:rPr lang="ru-RU" sz="1800" dirty="0" err="1"/>
              <a:t>крайньої</a:t>
            </a:r>
            <a:r>
              <a:rPr lang="ru-RU" sz="1800" dirty="0"/>
              <a:t> точки </a:t>
            </a:r>
            <a:r>
              <a:rPr lang="ru-RU" sz="1800" dirty="0" err="1"/>
              <a:t>області</a:t>
            </a:r>
            <a:r>
              <a:rPr lang="ru-RU" sz="1800" dirty="0"/>
              <a:t> до </a:t>
            </a:r>
            <a:r>
              <a:rPr lang="ru-RU" sz="1800" dirty="0" err="1"/>
              <a:t>східної</a:t>
            </a:r>
            <a:r>
              <a:rPr lang="ru-RU" sz="1800" dirty="0"/>
              <a:t> </a:t>
            </a:r>
            <a:r>
              <a:rPr lang="ru-RU" sz="1800" dirty="0" err="1"/>
              <a:t>сягає</a:t>
            </a:r>
            <a:r>
              <a:rPr lang="ru-RU" sz="1800" dirty="0"/>
              <a:t> 190 км. по </a:t>
            </a:r>
            <a:r>
              <a:rPr lang="ru-RU" sz="1800" dirty="0" err="1"/>
              <a:t>прямій</a:t>
            </a:r>
            <a:r>
              <a:rPr lang="ru-RU" sz="1800" dirty="0"/>
              <a:t>, </a:t>
            </a:r>
            <a:r>
              <a:rPr lang="ru-RU" sz="1800" dirty="0" err="1"/>
              <a:t>протяжність</a:t>
            </a:r>
            <a:r>
              <a:rPr lang="ru-RU" sz="1800" dirty="0"/>
              <a:t> з </a:t>
            </a:r>
            <a:r>
              <a:rPr lang="ru-RU" sz="1800" dirty="0" err="1"/>
              <a:t>півночі</a:t>
            </a:r>
            <a:r>
              <a:rPr lang="ru-RU" sz="1800" dirty="0"/>
              <a:t> та </a:t>
            </a:r>
            <a:r>
              <a:rPr lang="ru-RU" sz="1800" dirty="0" err="1"/>
              <a:t>південь</a:t>
            </a:r>
            <a:r>
              <a:rPr lang="ru-RU" sz="1800" dirty="0"/>
              <a:t> – 100 км.</a:t>
            </a:r>
            <a:br>
              <a:rPr lang="ru-RU" sz="1800" dirty="0"/>
            </a:br>
            <a:r>
              <a:rPr lang="ru-RU" sz="1800" dirty="0" err="1"/>
              <a:t>Географічний</a:t>
            </a:r>
            <a:r>
              <a:rPr lang="ru-RU" sz="1800" dirty="0"/>
              <a:t> центр </a:t>
            </a:r>
            <a:r>
              <a:rPr lang="ru-RU" sz="1800" dirty="0" err="1"/>
              <a:t>області</a:t>
            </a:r>
            <a:r>
              <a:rPr lang="ru-RU" sz="1800" dirty="0"/>
              <a:t> </a:t>
            </a:r>
            <a:r>
              <a:rPr lang="ru-RU" sz="1800" dirty="0" err="1"/>
              <a:t>знаходиться</a:t>
            </a:r>
            <a:r>
              <a:rPr lang="ru-RU" sz="1800" dirty="0"/>
              <a:t> </a:t>
            </a:r>
            <a:r>
              <a:rPr lang="ru-RU" sz="1800" dirty="0" err="1"/>
              <a:t>біля</a:t>
            </a:r>
            <a:r>
              <a:rPr lang="ru-RU" sz="1800" dirty="0"/>
              <a:t> гори Кук, </a:t>
            </a:r>
            <a:r>
              <a:rPr lang="ru-RU" sz="1800" dirty="0" err="1"/>
              <a:t>що</a:t>
            </a:r>
            <a:r>
              <a:rPr lang="ru-RU" sz="1800" dirty="0"/>
              <a:t> в </a:t>
            </a:r>
            <a:r>
              <a:rPr lang="ru-RU" sz="1800" dirty="0" err="1"/>
              <a:t>Поляному</a:t>
            </a:r>
            <a:r>
              <a:rPr lang="ru-RU" sz="1800" dirty="0"/>
              <a:t> </a:t>
            </a:r>
            <a:r>
              <a:rPr lang="ru-RU" sz="1800" dirty="0" err="1"/>
              <a:t>хребті</a:t>
            </a:r>
            <a:r>
              <a:rPr lang="ru-RU" sz="1800" dirty="0"/>
              <a:t>, на </a:t>
            </a:r>
            <a:r>
              <a:rPr lang="ru-RU" sz="1800" dirty="0" err="1"/>
              <a:t>меті</a:t>
            </a:r>
            <a:r>
              <a:rPr lang="ru-RU" sz="1800" dirty="0"/>
              <a:t> </a:t>
            </a:r>
            <a:r>
              <a:rPr lang="ru-RU" sz="1800" dirty="0" err="1"/>
              <a:t>Іршавського</a:t>
            </a:r>
            <a:r>
              <a:rPr lang="ru-RU" sz="1800" dirty="0"/>
              <a:t> та </a:t>
            </a:r>
            <a:r>
              <a:rPr lang="ru-RU" sz="1800" dirty="0" err="1"/>
              <a:t>Міжгірського</a:t>
            </a:r>
            <a:r>
              <a:rPr lang="ru-RU" sz="1800" dirty="0"/>
              <a:t> </a:t>
            </a:r>
            <a:r>
              <a:rPr lang="ru-RU" sz="1800" dirty="0" err="1"/>
              <a:t>районів</a:t>
            </a:r>
            <a:r>
              <a:rPr lang="ru-RU" sz="1800" dirty="0"/>
              <a:t>.</a:t>
            </a:r>
            <a:br>
              <a:rPr lang="ru-RU" sz="1800" dirty="0"/>
            </a:br>
            <a:r>
              <a:rPr lang="ru-RU" sz="1800" dirty="0"/>
              <a:t>Область </a:t>
            </a:r>
            <a:r>
              <a:rPr lang="ru-RU" sz="1800" dirty="0" err="1"/>
              <a:t>розташована</a:t>
            </a:r>
            <a:r>
              <a:rPr lang="ru-RU" sz="1800" dirty="0"/>
              <a:t> на </a:t>
            </a:r>
            <a:r>
              <a:rPr lang="ru-RU" sz="1800" dirty="0" err="1"/>
              <a:t>стику</a:t>
            </a:r>
            <a:r>
              <a:rPr lang="ru-RU" sz="1800" dirty="0"/>
              <a:t> </a:t>
            </a:r>
            <a:r>
              <a:rPr lang="ru-RU" sz="1800" dirty="0" err="1"/>
              <a:t>української</a:t>
            </a:r>
            <a:r>
              <a:rPr lang="ru-RU" sz="1800" dirty="0"/>
              <a:t>, </a:t>
            </a:r>
            <a:r>
              <a:rPr lang="ru-RU" sz="1800" dirty="0" err="1"/>
              <a:t>угорської</a:t>
            </a:r>
            <a:r>
              <a:rPr lang="ru-RU" sz="1800" dirty="0"/>
              <a:t> і </a:t>
            </a:r>
            <a:r>
              <a:rPr lang="ru-RU" sz="1800" dirty="0" err="1"/>
              <a:t>румунської</a:t>
            </a:r>
            <a:r>
              <a:rPr lang="ru-RU" sz="1800" dirty="0"/>
              <a:t> </a:t>
            </a:r>
            <a:r>
              <a:rPr lang="ru-RU" sz="1800" dirty="0" err="1"/>
              <a:t>етнічних</a:t>
            </a:r>
            <a:r>
              <a:rPr lang="ru-RU" sz="1800" dirty="0"/>
              <a:t> </a:t>
            </a:r>
            <a:r>
              <a:rPr lang="ru-RU" sz="1800" dirty="0" err="1"/>
              <a:t>територій</a:t>
            </a:r>
            <a:r>
              <a:rPr lang="ru-RU" sz="1800" dirty="0"/>
              <a:t>,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становлять</a:t>
            </a:r>
            <a:r>
              <a:rPr lang="ru-RU" sz="1800" dirty="0"/>
              <a:t> </a:t>
            </a:r>
            <a:r>
              <a:rPr lang="ru-RU" sz="1800" dirty="0" err="1"/>
              <a:t>відповідно</a:t>
            </a:r>
            <a:r>
              <a:rPr lang="ru-RU" sz="1800" dirty="0"/>
              <a:t> 89%, 10,5% і 0,5%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її</a:t>
            </a:r>
            <a:r>
              <a:rPr lang="ru-RU" sz="1800" dirty="0"/>
              <a:t> </a:t>
            </a:r>
            <a:r>
              <a:rPr lang="ru-RU" sz="1800" dirty="0" err="1"/>
              <a:t>площі</a:t>
            </a:r>
            <a:r>
              <a:rPr lang="ru-RU" sz="1800" dirty="0"/>
              <a:t>.</a:t>
            </a:r>
            <a:br>
              <a:rPr lang="ru-RU" sz="1800" dirty="0"/>
            </a:br>
            <a:r>
              <a:rPr lang="ru-RU" sz="1800" dirty="0" err="1" smtClean="0"/>
              <a:t>Унікальне</a:t>
            </a:r>
            <a:r>
              <a:rPr lang="ru-RU" sz="1800" dirty="0" smtClean="0"/>
              <a:t> </a:t>
            </a:r>
            <a:r>
              <a:rPr lang="ru-RU" sz="1800" dirty="0" err="1"/>
              <a:t>геополітичне</a:t>
            </a:r>
            <a:r>
              <a:rPr lang="ru-RU" sz="1800" dirty="0"/>
              <a:t> та </a:t>
            </a:r>
            <a:r>
              <a:rPr lang="ru-RU" sz="1800" dirty="0" err="1"/>
              <a:t>географічне</a:t>
            </a:r>
            <a:r>
              <a:rPr lang="ru-RU" sz="1800" dirty="0"/>
              <a:t> </a:t>
            </a:r>
            <a:r>
              <a:rPr lang="ru-RU" sz="1800" dirty="0" err="1"/>
              <a:t>розташування</a:t>
            </a:r>
            <a:r>
              <a:rPr lang="ru-RU" sz="1800" dirty="0"/>
              <a:t> </a:t>
            </a:r>
            <a:r>
              <a:rPr lang="ru-RU" sz="1800" dirty="0" err="1"/>
              <a:t>Закарпатської</a:t>
            </a:r>
            <a:r>
              <a:rPr lang="ru-RU" sz="1800" dirty="0"/>
              <a:t> </a:t>
            </a:r>
            <a:r>
              <a:rPr lang="ru-RU" sz="1800" dirty="0" err="1"/>
              <a:t>області</a:t>
            </a:r>
            <a:r>
              <a:rPr lang="ru-RU" sz="1800" dirty="0"/>
              <a:t> </a:t>
            </a:r>
            <a:r>
              <a:rPr lang="ru-RU" sz="1800" dirty="0" err="1"/>
              <a:t>можна</a:t>
            </a:r>
            <a:r>
              <a:rPr lang="ru-RU" sz="1800" dirty="0"/>
              <a:t> </a:t>
            </a:r>
            <a:r>
              <a:rPr lang="ru-RU" sz="1800" dirty="0" err="1"/>
              <a:t>характеризувати</a:t>
            </a:r>
            <a:r>
              <a:rPr lang="ru-RU" sz="1800" dirty="0"/>
              <a:t> у </a:t>
            </a:r>
            <a:r>
              <a:rPr lang="ru-RU" sz="1800" dirty="0" err="1"/>
              <a:t>багатьох</a:t>
            </a:r>
            <a:r>
              <a:rPr lang="ru-RU" sz="1800" dirty="0"/>
              <a:t> </a:t>
            </a:r>
            <a:r>
              <a:rPr lang="ru-RU" sz="1800" dirty="0" err="1"/>
              <a:t>вимірах</a:t>
            </a:r>
            <a:r>
              <a:rPr lang="ru-RU" sz="1800" dirty="0"/>
              <a:t>. Але </a:t>
            </a:r>
            <a:r>
              <a:rPr lang="ru-RU" sz="1800" dirty="0" err="1"/>
              <a:t>основним</a:t>
            </a:r>
            <a:r>
              <a:rPr lang="ru-RU" sz="1800" dirty="0"/>
              <a:t> з них є </a:t>
            </a:r>
            <a:r>
              <a:rPr lang="ru-RU" sz="1800" dirty="0" err="1"/>
              <a:t>безпрецендентна</a:t>
            </a:r>
            <a:r>
              <a:rPr lang="ru-RU" sz="1800" dirty="0"/>
              <a:t> </a:t>
            </a:r>
            <a:r>
              <a:rPr lang="ru-RU" sz="1800" dirty="0" err="1"/>
              <a:t>повіть</a:t>
            </a:r>
            <a:r>
              <a:rPr lang="ru-RU" sz="1800" dirty="0"/>
              <a:t> для </a:t>
            </a:r>
            <a:r>
              <a:rPr lang="ru-RU" sz="1800" dirty="0" err="1"/>
              <a:t>світової</a:t>
            </a:r>
            <a:r>
              <a:rPr lang="ru-RU" sz="1800" dirty="0"/>
              <a:t> практики </a:t>
            </a:r>
            <a:r>
              <a:rPr lang="ru-RU" sz="1800" dirty="0" err="1"/>
              <a:t>позиційна</a:t>
            </a:r>
            <a:r>
              <a:rPr lang="ru-RU" sz="1800" dirty="0"/>
              <a:t> </a:t>
            </a:r>
            <a:r>
              <a:rPr lang="ru-RU" sz="1800" dirty="0" err="1"/>
              <a:t>дислокація</a:t>
            </a:r>
            <a:r>
              <a:rPr lang="ru-RU" sz="1800" dirty="0"/>
              <a:t> з </a:t>
            </a:r>
            <a:r>
              <a:rPr lang="ru-RU" sz="1800" dirty="0" err="1"/>
              <a:t>чотирма</a:t>
            </a:r>
            <a:r>
              <a:rPr lang="ru-RU" sz="1800" dirty="0"/>
              <a:t> </a:t>
            </a:r>
            <a:r>
              <a:rPr lang="ru-RU" sz="1800" dirty="0" err="1"/>
              <a:t>країнами</a:t>
            </a:r>
            <a:r>
              <a:rPr lang="ru-RU" sz="1800" dirty="0"/>
              <a:t> </a:t>
            </a:r>
            <a:r>
              <a:rPr lang="ru-RU" sz="1800" dirty="0" err="1"/>
              <a:t>Європи</a:t>
            </a:r>
            <a:r>
              <a:rPr lang="ru-RU" sz="1800" dirty="0"/>
              <a:t> – </a:t>
            </a:r>
            <a:r>
              <a:rPr lang="ru-RU" sz="1800" dirty="0" err="1"/>
              <a:t>Польшею</a:t>
            </a:r>
            <a:r>
              <a:rPr lang="ru-RU" sz="1800" dirty="0"/>
              <a:t>, </a:t>
            </a:r>
            <a:r>
              <a:rPr lang="ru-RU" sz="1800" dirty="0" err="1"/>
              <a:t>Словаччиною</a:t>
            </a:r>
            <a:r>
              <a:rPr lang="ru-RU" sz="1800" dirty="0"/>
              <a:t>, </a:t>
            </a:r>
            <a:r>
              <a:rPr lang="ru-RU" sz="1800" dirty="0" err="1"/>
              <a:t>Угорщиною</a:t>
            </a:r>
            <a:r>
              <a:rPr lang="ru-RU" sz="1800" dirty="0"/>
              <a:t> і </a:t>
            </a:r>
            <a:r>
              <a:rPr lang="ru-RU" sz="1800" dirty="0" err="1"/>
              <a:t>Румунією</a:t>
            </a:r>
            <a:r>
              <a:rPr lang="ru-RU" sz="1800" dirty="0"/>
              <a:t>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805303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Курортні ресурси </a:t>
            </a:r>
            <a:r>
              <a:rPr lang="uk-UA" dirty="0"/>
              <a:t>З</a:t>
            </a:r>
            <a:r>
              <a:rPr lang="uk-UA" dirty="0" smtClean="0"/>
              <a:t>акарпаття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/>
              <a:t>Курортні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 </a:t>
            </a:r>
            <a:r>
              <a:rPr lang="ru-RU" u="sng" dirty="0" err="1"/>
              <a:t>Закарпаття</a:t>
            </a:r>
            <a:r>
              <a:rPr lang="ru-RU" u="sng" dirty="0"/>
              <a:t> </a:t>
            </a:r>
            <a:r>
              <a:rPr lang="ru-RU" dirty="0"/>
              <a:t> - </a:t>
            </a:r>
            <a:r>
              <a:rPr lang="ru-RU" dirty="0" err="1"/>
              <a:t>близько</a:t>
            </a:r>
            <a:r>
              <a:rPr lang="ru-RU" dirty="0"/>
              <a:t> 500 </a:t>
            </a:r>
            <a:r>
              <a:rPr lang="ru-RU" dirty="0" err="1"/>
              <a:t>джерел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представляють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вод. </a:t>
            </a:r>
            <a:r>
              <a:rPr lang="ru-RU" dirty="0" err="1"/>
              <a:t>Мінеральними</a:t>
            </a:r>
            <a:r>
              <a:rPr lang="ru-RU" dirty="0"/>
              <a:t> водами типу "</a:t>
            </a:r>
            <a:r>
              <a:rPr lang="ru-RU" dirty="0" err="1"/>
              <a:t>Лужанська</a:t>
            </a:r>
            <a:r>
              <a:rPr lang="ru-RU" dirty="0"/>
              <a:t>" </a:t>
            </a:r>
            <a:r>
              <a:rPr lang="ru-RU" dirty="0" err="1"/>
              <a:t>багато</a:t>
            </a:r>
            <a:r>
              <a:rPr lang="ru-RU" dirty="0"/>
              <a:t> село </a:t>
            </a:r>
            <a:r>
              <a:rPr lang="ru-RU" dirty="0" err="1"/>
              <a:t>Солочин</a:t>
            </a:r>
            <a:r>
              <a:rPr lang="ru-RU" dirty="0"/>
              <a:t>, с. Поляна - водою "Поляна купель" і "</a:t>
            </a:r>
            <a:r>
              <a:rPr lang="ru-RU" dirty="0" err="1"/>
              <a:t>Квасова</a:t>
            </a:r>
            <a:r>
              <a:rPr lang="ru-RU" dirty="0"/>
              <a:t> поляна". Вода "</a:t>
            </a:r>
            <a:r>
              <a:rPr lang="ru-RU" dirty="0" err="1"/>
              <a:t>Шаянська</a:t>
            </a:r>
            <a:r>
              <a:rPr lang="ru-RU" dirty="0"/>
              <a:t>" за </a:t>
            </a:r>
            <a:r>
              <a:rPr lang="ru-RU" dirty="0" err="1"/>
              <a:t>своїм</a:t>
            </a:r>
            <a:r>
              <a:rPr lang="ru-RU" dirty="0"/>
              <a:t> складом </a:t>
            </a:r>
            <a:r>
              <a:rPr lang="ru-RU" dirty="0" err="1"/>
              <a:t>близька</a:t>
            </a:r>
            <a:r>
              <a:rPr lang="ru-RU" dirty="0"/>
              <a:t> до </a:t>
            </a:r>
            <a:r>
              <a:rPr lang="ru-RU" dirty="0" err="1"/>
              <a:t>мінеральних</a:t>
            </a:r>
            <a:r>
              <a:rPr lang="ru-RU" dirty="0"/>
              <a:t> вод "</a:t>
            </a:r>
            <a:r>
              <a:rPr lang="ru-RU" dirty="0" err="1"/>
              <a:t>Боржомі</a:t>
            </a:r>
            <a:r>
              <a:rPr lang="ru-RU" dirty="0"/>
              <a:t>" і "</a:t>
            </a:r>
            <a:r>
              <a:rPr lang="ru-RU" dirty="0" err="1"/>
              <a:t>Єсентуки</a:t>
            </a:r>
            <a:r>
              <a:rPr lang="ru-RU" dirty="0"/>
              <a:t>". </a:t>
            </a:r>
            <a:r>
              <a:rPr lang="ru-RU" dirty="0" err="1"/>
              <a:t>Мінеральні</a:t>
            </a:r>
            <a:r>
              <a:rPr lang="ru-RU" dirty="0"/>
              <a:t> води </a:t>
            </a:r>
            <a:r>
              <a:rPr lang="ru-RU" dirty="0" err="1"/>
              <a:t>Карпатського</a:t>
            </a:r>
            <a:r>
              <a:rPr lang="ru-RU" dirty="0"/>
              <a:t> </a:t>
            </a:r>
            <a:r>
              <a:rPr lang="ru-RU" dirty="0" err="1"/>
              <a:t>родовища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бальнеотерапії</a:t>
            </a:r>
            <a:r>
              <a:rPr lang="ru-RU" dirty="0"/>
              <a:t> в </a:t>
            </a:r>
            <a:r>
              <a:rPr lang="ru-RU" dirty="0" err="1"/>
              <a:t>лікувальних</a:t>
            </a:r>
            <a:r>
              <a:rPr lang="ru-RU" dirty="0"/>
              <a:t> ваннах і </a:t>
            </a:r>
            <a:r>
              <a:rPr lang="ru-RU" dirty="0" err="1"/>
              <a:t>басейнах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для </a:t>
            </a:r>
            <a:r>
              <a:rPr lang="ru-RU" dirty="0" err="1"/>
              <a:t>питного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з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краси</a:t>
            </a:r>
            <a:r>
              <a:rPr lang="ru-RU" dirty="0"/>
              <a:t>. У </a:t>
            </a:r>
            <a:r>
              <a:rPr lang="ru-RU" dirty="0" err="1"/>
              <a:t>містечку</a:t>
            </a:r>
            <a:r>
              <a:rPr lang="ru-RU" dirty="0"/>
              <a:t> </a:t>
            </a:r>
            <a:r>
              <a:rPr lang="ru-RU" dirty="0" err="1"/>
              <a:t>Солотвино</a:t>
            </a:r>
            <a:r>
              <a:rPr lang="ru-RU" dirty="0"/>
              <a:t> вас </a:t>
            </a:r>
            <a:r>
              <a:rPr lang="ru-RU" dirty="0" err="1"/>
              <a:t>очікують</a:t>
            </a:r>
            <a:r>
              <a:rPr lang="ru-RU" dirty="0"/>
              <a:t> </a:t>
            </a:r>
            <a:r>
              <a:rPr lang="ru-RU" dirty="0" err="1"/>
              <a:t>солоні</a:t>
            </a:r>
            <a:r>
              <a:rPr lang="ru-RU" dirty="0"/>
              <a:t> озера і </a:t>
            </a:r>
            <a:r>
              <a:rPr lang="ru-RU" dirty="0" err="1"/>
              <a:t>шахти</a:t>
            </a:r>
            <a:r>
              <a:rPr lang="ru-RU" dirty="0"/>
              <a:t>, </a:t>
            </a:r>
            <a:r>
              <a:rPr lang="ru-RU" dirty="0" err="1"/>
              <a:t>відвідини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лікують</a:t>
            </a:r>
            <a:r>
              <a:rPr lang="ru-RU" dirty="0"/>
              <a:t> </a:t>
            </a:r>
            <a:r>
              <a:rPr lang="ru-RU" dirty="0" err="1"/>
              <a:t>астматиків</a:t>
            </a:r>
            <a:r>
              <a:rPr lang="ru-RU" dirty="0"/>
              <a:t>. </a:t>
            </a:r>
            <a:r>
              <a:rPr lang="ru-RU" dirty="0" err="1"/>
              <a:t>Цілющі</a:t>
            </a:r>
            <a:r>
              <a:rPr lang="ru-RU" dirty="0"/>
              <a:t>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багатства</a:t>
            </a:r>
            <a:r>
              <a:rPr lang="ru-RU" dirty="0"/>
              <a:t> і </a:t>
            </a:r>
            <a:r>
              <a:rPr lang="ru-RU" dirty="0" err="1"/>
              <a:t>сучасна</a:t>
            </a:r>
            <a:r>
              <a:rPr lang="ru-RU" dirty="0"/>
              <a:t> </a:t>
            </a:r>
            <a:r>
              <a:rPr lang="ru-RU" dirty="0" err="1"/>
              <a:t>медична</a:t>
            </a:r>
            <a:r>
              <a:rPr lang="ru-RU" dirty="0"/>
              <a:t> база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</a:t>
            </a:r>
            <a:r>
              <a:rPr lang="ru-RU" dirty="0" err="1"/>
              <a:t>шлунково-кишкового</a:t>
            </a:r>
            <a:r>
              <a:rPr lang="ru-RU" dirty="0"/>
              <a:t> тракту, </a:t>
            </a:r>
            <a:r>
              <a:rPr lang="ru-RU" dirty="0" err="1"/>
              <a:t>печінки</a:t>
            </a:r>
            <a:r>
              <a:rPr lang="ru-RU" dirty="0"/>
              <a:t> і </a:t>
            </a:r>
            <a:r>
              <a:rPr lang="ru-RU" dirty="0" err="1"/>
              <a:t>жовчовивідних</a:t>
            </a:r>
            <a:r>
              <a:rPr lang="ru-RU" dirty="0"/>
              <a:t> </a:t>
            </a:r>
            <a:r>
              <a:rPr lang="ru-RU" dirty="0" err="1"/>
              <a:t>шляхів</a:t>
            </a:r>
            <a:r>
              <a:rPr lang="ru-RU" dirty="0"/>
              <a:t>,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серцево-судинної</a:t>
            </a:r>
            <a:r>
              <a:rPr lang="ru-RU" dirty="0"/>
              <a:t> і </a:t>
            </a:r>
            <a:r>
              <a:rPr lang="ru-RU" dirty="0" err="1"/>
              <a:t>нервової</a:t>
            </a:r>
            <a:r>
              <a:rPr lang="ru-RU" dirty="0"/>
              <a:t> систем. </a:t>
            </a:r>
            <a:r>
              <a:rPr lang="ru-RU" dirty="0" err="1"/>
              <a:t>Відпочинок</a:t>
            </a:r>
            <a:r>
              <a:rPr lang="ru-RU" dirty="0"/>
              <a:t> на курортах Карпат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чисті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і </a:t>
            </a:r>
            <a:r>
              <a:rPr lang="ru-RU" dirty="0" err="1"/>
              <a:t>оздоровчі</a:t>
            </a:r>
            <a:r>
              <a:rPr lang="ru-RU" dirty="0"/>
              <a:t>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17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Курортні ресурси Закарпаття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err="1"/>
              <a:t>Клімат</a:t>
            </a:r>
            <a:r>
              <a:rPr lang="ru-RU" dirty="0"/>
              <a:t> в Карпатах </a:t>
            </a:r>
            <a:r>
              <a:rPr lang="ru-RU" dirty="0" err="1"/>
              <a:t>помірний</a:t>
            </a:r>
            <a:r>
              <a:rPr lang="ru-RU" dirty="0"/>
              <a:t>, </a:t>
            </a:r>
            <a:r>
              <a:rPr lang="ru-RU" dirty="0" err="1"/>
              <a:t>перехідний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морського</a:t>
            </a:r>
            <a:r>
              <a:rPr lang="ru-RU" dirty="0"/>
              <a:t> до континентального. </a:t>
            </a:r>
            <a:r>
              <a:rPr lang="ru-RU" dirty="0" err="1"/>
              <a:t>Клімат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область </a:t>
            </a:r>
            <a:r>
              <a:rPr lang="ru-RU" dirty="0" err="1"/>
              <a:t>знаходиться</a:t>
            </a:r>
            <a:r>
              <a:rPr lang="ru-RU" dirty="0"/>
              <a:t> в самому </a:t>
            </a:r>
            <a:r>
              <a:rPr lang="ru-RU" dirty="0" err="1"/>
              <a:t>серці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. </a:t>
            </a:r>
            <a:r>
              <a:rPr lang="ru-RU" dirty="0" err="1"/>
              <a:t>Високі</a:t>
            </a:r>
            <a:r>
              <a:rPr lang="ru-RU" dirty="0"/>
              <a:t> гори </a:t>
            </a:r>
            <a:r>
              <a:rPr lang="ru-RU" dirty="0" err="1"/>
              <a:t>захищають</a:t>
            </a:r>
            <a:r>
              <a:rPr lang="ru-RU" dirty="0"/>
              <a:t> край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холодних</a:t>
            </a:r>
            <a:r>
              <a:rPr lang="ru-RU" dirty="0"/>
              <a:t> </a:t>
            </a:r>
            <a:r>
              <a:rPr lang="ru-RU" dirty="0" err="1"/>
              <a:t>північних</a:t>
            </a:r>
            <a:r>
              <a:rPr lang="ru-RU" dirty="0"/>
              <a:t> </a:t>
            </a:r>
            <a:r>
              <a:rPr lang="ru-RU" dirty="0" err="1"/>
              <a:t>вітрів</a:t>
            </a:r>
            <a:r>
              <a:rPr lang="ru-RU" dirty="0"/>
              <a:t>, а </a:t>
            </a:r>
            <a:r>
              <a:rPr lang="ru-RU" dirty="0" err="1"/>
              <a:t>вологий</a:t>
            </a:r>
            <a:r>
              <a:rPr lang="ru-RU" dirty="0"/>
              <a:t> </a:t>
            </a:r>
            <a:r>
              <a:rPr lang="ru-RU" dirty="0" err="1"/>
              <a:t>помірно</a:t>
            </a:r>
            <a:r>
              <a:rPr lang="ru-RU" dirty="0"/>
              <a:t> - </a:t>
            </a:r>
            <a:r>
              <a:rPr lang="ru-RU" dirty="0" err="1"/>
              <a:t>континентальний</a:t>
            </a:r>
            <a:r>
              <a:rPr lang="ru-RU" dirty="0"/>
              <a:t> </a:t>
            </a:r>
            <a:r>
              <a:rPr lang="ru-RU" dirty="0" err="1"/>
              <a:t>клімат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літо</a:t>
            </a:r>
            <a:r>
              <a:rPr lang="ru-RU" dirty="0"/>
              <a:t> тут - тепле, а зима - </a:t>
            </a:r>
            <a:r>
              <a:rPr lang="ru-RU" dirty="0" err="1"/>
              <a:t>м'яка</a:t>
            </a:r>
            <a:r>
              <a:rPr lang="ru-RU" dirty="0"/>
              <a:t>. Максимальна температура </a:t>
            </a:r>
            <a:r>
              <a:rPr lang="ru-RU" dirty="0" err="1"/>
              <a:t>влітку</a:t>
            </a:r>
            <a:r>
              <a:rPr lang="ru-RU" dirty="0"/>
              <a:t> - + 40°С , </a:t>
            </a:r>
            <a:r>
              <a:rPr lang="ru-RU" dirty="0" err="1"/>
              <a:t>мінімальна</a:t>
            </a:r>
            <a:r>
              <a:rPr lang="ru-RU" dirty="0"/>
              <a:t> </a:t>
            </a:r>
            <a:r>
              <a:rPr lang="ru-RU" dirty="0" err="1"/>
              <a:t>взимку</a:t>
            </a:r>
            <a:r>
              <a:rPr lang="ru-RU" dirty="0"/>
              <a:t> - 32°С. Опади </a:t>
            </a:r>
            <a:r>
              <a:rPr lang="ru-RU" dirty="0" err="1"/>
              <a:t>складають</a:t>
            </a:r>
            <a:r>
              <a:rPr lang="ru-RU" dirty="0"/>
              <a:t>: </a:t>
            </a:r>
            <a:r>
              <a:rPr lang="ru-RU" dirty="0" err="1"/>
              <a:t>мінімум</a:t>
            </a:r>
            <a:r>
              <a:rPr lang="ru-RU" dirty="0"/>
              <a:t> - 642 мм, максимум - 1.411 мм. </a:t>
            </a:r>
            <a:r>
              <a:rPr lang="ru-RU" dirty="0" err="1"/>
              <a:t>Загалом</a:t>
            </a:r>
            <a:r>
              <a:rPr lang="ru-RU" dirty="0"/>
              <a:t>, той,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приїжджає</a:t>
            </a:r>
            <a:r>
              <a:rPr lang="ru-RU" dirty="0"/>
              <a:t> в </a:t>
            </a:r>
            <a:r>
              <a:rPr lang="ru-RU" dirty="0" err="1"/>
              <a:t>Карпати</a:t>
            </a:r>
            <a:r>
              <a:rPr lang="ru-RU" dirty="0"/>
              <a:t> з </a:t>
            </a:r>
            <a:r>
              <a:rPr lang="ru-RU" dirty="0" err="1"/>
              <a:t>півночі</a:t>
            </a:r>
            <a:r>
              <a:rPr lang="ru-RU" dirty="0"/>
              <a:t>, </a:t>
            </a:r>
            <a:r>
              <a:rPr lang="ru-RU" dirty="0" err="1"/>
              <a:t>знаходить</a:t>
            </a:r>
            <a:r>
              <a:rPr lang="ru-RU" dirty="0"/>
              <a:t> тут </a:t>
            </a:r>
            <a:r>
              <a:rPr lang="ru-RU" dirty="0" err="1"/>
              <a:t>теплий</a:t>
            </a:r>
            <a:r>
              <a:rPr lang="ru-RU" dirty="0"/>
              <a:t> </a:t>
            </a:r>
            <a:r>
              <a:rPr lang="ru-RU" dirty="0" err="1"/>
              <a:t>південь</a:t>
            </a:r>
            <a:r>
              <a:rPr lang="ru-RU" dirty="0"/>
              <a:t>, а люди з </a:t>
            </a:r>
            <a:r>
              <a:rPr lang="ru-RU" dirty="0" err="1"/>
              <a:t>півдня</a:t>
            </a:r>
            <a:r>
              <a:rPr lang="ru-RU" dirty="0"/>
              <a:t> - </a:t>
            </a:r>
            <a:r>
              <a:rPr lang="ru-RU" dirty="0" err="1"/>
              <a:t>прохолодну</a:t>
            </a:r>
            <a:r>
              <a:rPr lang="ru-RU" dirty="0"/>
              <a:t> </a:t>
            </a:r>
            <a:r>
              <a:rPr lang="ru-RU" dirty="0" err="1"/>
              <a:t>північ</a:t>
            </a:r>
            <a:r>
              <a:rPr lang="ru-RU" dirty="0"/>
              <a:t>. </a:t>
            </a:r>
            <a:r>
              <a:rPr lang="ru-RU" dirty="0" err="1"/>
              <a:t>Туристи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східних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шукають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заходу, а </a:t>
            </a:r>
            <a:r>
              <a:rPr lang="ru-RU" dirty="0" err="1"/>
              <a:t>західні</a:t>
            </a:r>
            <a:r>
              <a:rPr lang="ru-RU" dirty="0"/>
              <a:t> </a:t>
            </a:r>
            <a:r>
              <a:rPr lang="ru-RU" dirty="0" err="1"/>
              <a:t>туристи</a:t>
            </a:r>
            <a:r>
              <a:rPr lang="ru-RU" dirty="0"/>
              <a:t> -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східні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Карпат </a:t>
            </a:r>
            <a:r>
              <a:rPr lang="ru-RU" dirty="0" smtClean="0"/>
              <a:t> </a:t>
            </a:r>
            <a:r>
              <a:rPr lang="ru-RU" dirty="0" err="1"/>
              <a:t>вкрита</a:t>
            </a:r>
            <a:r>
              <a:rPr lang="ru-RU" dirty="0"/>
              <a:t> </a:t>
            </a:r>
            <a:r>
              <a:rPr lang="ru-RU" dirty="0" err="1"/>
              <a:t>хвойними</a:t>
            </a:r>
            <a:r>
              <a:rPr lang="ru-RU" dirty="0"/>
              <a:t> і </a:t>
            </a:r>
            <a:r>
              <a:rPr lang="ru-RU" dirty="0" err="1"/>
              <a:t>буковими</a:t>
            </a:r>
            <a:r>
              <a:rPr lang="ru-RU" dirty="0"/>
              <a:t> </a:t>
            </a:r>
            <a:r>
              <a:rPr lang="ru-RU" dirty="0" err="1"/>
              <a:t>лісами</a:t>
            </a:r>
            <a:r>
              <a:rPr lang="ru-RU" dirty="0"/>
              <a:t>, але є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побачити</a:t>
            </a:r>
            <a:r>
              <a:rPr lang="ru-RU" dirty="0"/>
              <a:t> </a:t>
            </a:r>
            <a:r>
              <a:rPr lang="ru-RU" dirty="0" err="1"/>
              <a:t>ялини</a:t>
            </a:r>
            <a:r>
              <a:rPr lang="ru-RU" dirty="0"/>
              <a:t> і дуби, </a:t>
            </a:r>
            <a:r>
              <a:rPr lang="ru-RU" dirty="0" err="1"/>
              <a:t>граби</a:t>
            </a:r>
            <a:r>
              <a:rPr lang="ru-RU" dirty="0"/>
              <a:t>, сосни, </a:t>
            </a:r>
            <a:r>
              <a:rPr lang="ru-RU" dirty="0" err="1"/>
              <a:t>черешні</a:t>
            </a:r>
            <a:r>
              <a:rPr lang="ru-RU" dirty="0"/>
              <a:t>, </a:t>
            </a:r>
            <a:r>
              <a:rPr lang="ru-RU" dirty="0" err="1"/>
              <a:t>горіхи</a:t>
            </a:r>
            <a:r>
              <a:rPr lang="ru-RU" dirty="0"/>
              <a:t>. На горах </a:t>
            </a:r>
            <a:r>
              <a:rPr lang="ru-RU" dirty="0" err="1"/>
              <a:t>розташувалися</a:t>
            </a:r>
            <a:r>
              <a:rPr lang="ru-RU" dirty="0"/>
              <a:t> </a:t>
            </a:r>
            <a:r>
              <a:rPr lang="ru-RU" dirty="0" err="1"/>
              <a:t>альпійські</a:t>
            </a:r>
            <a:r>
              <a:rPr lang="ru-RU" dirty="0"/>
              <a:t> луки, де </a:t>
            </a:r>
            <a:r>
              <a:rPr lang="ru-RU" dirty="0" err="1"/>
              <a:t>знайшли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притулок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. Тут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витоки</a:t>
            </a:r>
            <a:r>
              <a:rPr lang="ru-RU" dirty="0"/>
              <a:t> </a:t>
            </a:r>
            <a:r>
              <a:rPr lang="ru-RU" dirty="0" err="1"/>
              <a:t>річок</a:t>
            </a:r>
            <a:r>
              <a:rPr lang="ru-RU" dirty="0"/>
              <a:t> </a:t>
            </a:r>
            <a:r>
              <a:rPr lang="ru-RU" dirty="0" err="1"/>
              <a:t>західного</a:t>
            </a:r>
            <a:r>
              <a:rPr lang="ru-RU" dirty="0"/>
              <a:t> </a:t>
            </a:r>
            <a:r>
              <a:rPr lang="ru-RU" dirty="0" err="1"/>
              <a:t>регіону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- Прута, </a:t>
            </a:r>
            <a:r>
              <a:rPr lang="ru-RU" dirty="0" err="1"/>
              <a:t>Черемоші</a:t>
            </a:r>
            <a:r>
              <a:rPr lang="ru-RU" dirty="0"/>
              <a:t>, </a:t>
            </a:r>
            <a:r>
              <a:rPr lang="ru-RU" dirty="0" err="1"/>
              <a:t>Лімниці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по праву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найчистішими</a:t>
            </a:r>
            <a:r>
              <a:rPr lang="ru-RU" dirty="0"/>
              <a:t> </a:t>
            </a:r>
            <a:r>
              <a:rPr lang="ru-RU" dirty="0" err="1"/>
              <a:t>річками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. </a:t>
            </a:r>
            <a:r>
              <a:rPr lang="ru-RU" dirty="0" err="1"/>
              <a:t>Навесні</a:t>
            </a:r>
            <a:r>
              <a:rPr lang="ru-RU" dirty="0"/>
              <a:t> в Карпатах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відвідати</a:t>
            </a:r>
            <a:r>
              <a:rPr lang="ru-RU" dirty="0"/>
              <a:t> долину </a:t>
            </a:r>
            <a:r>
              <a:rPr lang="ru-RU" dirty="0" err="1"/>
              <a:t>нарцисів</a:t>
            </a:r>
            <a:r>
              <a:rPr lang="ru-RU" dirty="0"/>
              <a:t>. У горах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тому </a:t>
            </a:r>
            <a:r>
              <a:rPr lang="ru-RU" dirty="0" err="1"/>
              <a:t>утворилися</a:t>
            </a:r>
            <a:r>
              <a:rPr lang="ru-RU" dirty="0"/>
              <a:t> </a:t>
            </a:r>
            <a:r>
              <a:rPr lang="ru-RU" dirty="0" err="1"/>
              <a:t>карстові</a:t>
            </a:r>
            <a:r>
              <a:rPr lang="ru-RU" dirty="0"/>
              <a:t> </a:t>
            </a:r>
            <a:r>
              <a:rPr lang="ru-RU" dirty="0" err="1"/>
              <a:t>печери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поклади</a:t>
            </a:r>
            <a:r>
              <a:rPr lang="ru-RU" dirty="0"/>
              <a:t> </a:t>
            </a:r>
            <a:r>
              <a:rPr lang="ru-RU" dirty="0" err="1"/>
              <a:t>кам'яної</a:t>
            </a:r>
            <a:r>
              <a:rPr lang="ru-RU" dirty="0"/>
              <a:t> </a:t>
            </a:r>
            <a:r>
              <a:rPr lang="ru-RU" dirty="0" err="1"/>
              <a:t>солі</a:t>
            </a:r>
            <a:r>
              <a:rPr lang="ru-RU" dirty="0"/>
              <a:t>. Над </a:t>
            </a:r>
            <a:r>
              <a:rPr lang="ru-RU" dirty="0" err="1"/>
              <a:t>родовищами</a:t>
            </a:r>
            <a:r>
              <a:rPr lang="ru-RU" dirty="0"/>
              <a:t> </a:t>
            </a:r>
            <a:r>
              <a:rPr lang="ru-RU" dirty="0" err="1"/>
              <a:t>розташувалися</a:t>
            </a:r>
            <a:r>
              <a:rPr lang="ru-RU" dirty="0"/>
              <a:t> </a:t>
            </a:r>
            <a:r>
              <a:rPr lang="ru-RU" dirty="0" err="1"/>
              <a:t>солоні</a:t>
            </a:r>
            <a:r>
              <a:rPr lang="ru-RU" dirty="0"/>
              <a:t> озера, за </a:t>
            </a:r>
            <a:r>
              <a:rPr lang="ru-RU" dirty="0" err="1"/>
              <a:t>лікувальними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 </a:t>
            </a:r>
            <a:r>
              <a:rPr lang="ru-RU" dirty="0" err="1"/>
              <a:t>наближаються</a:t>
            </a:r>
            <a:r>
              <a:rPr lang="ru-RU" dirty="0"/>
              <a:t> до "Мертвого моря" в </a:t>
            </a:r>
            <a:r>
              <a:rPr lang="ru-RU" dirty="0" err="1"/>
              <a:t>Ізраїлі</a:t>
            </a:r>
            <a:r>
              <a:rPr lang="ru-RU" dirty="0"/>
              <a:t>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8241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Курорти Закарпаття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Свалява</a:t>
            </a:r>
          </a:p>
          <a:p>
            <a:r>
              <a:rPr lang="uk-UA" dirty="0" smtClean="0"/>
              <a:t>Косино</a:t>
            </a:r>
          </a:p>
          <a:p>
            <a:r>
              <a:rPr lang="uk-UA" dirty="0" err="1" smtClean="0"/>
              <a:t>Шаян</a:t>
            </a:r>
            <a:r>
              <a:rPr lang="uk-UA" dirty="0" smtClean="0"/>
              <a:t> </a:t>
            </a:r>
          </a:p>
          <a:p>
            <a:r>
              <a:rPr lang="uk-UA" dirty="0" smtClean="0"/>
              <a:t>Берегове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5100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/>
          <a:lstStyle/>
          <a:p>
            <a:r>
              <a:rPr lang="uk-UA" dirty="0" smtClean="0"/>
              <a:t>Берегове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На </a:t>
            </a:r>
            <a:r>
              <a:rPr lang="ru-RU" dirty="0" err="1"/>
              <a:t>території</a:t>
            </a:r>
            <a:r>
              <a:rPr lang="ru-RU" dirty="0"/>
              <a:t> курорту у Береговому є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і </a:t>
            </a:r>
            <a:r>
              <a:rPr lang="ru-RU" dirty="0" err="1"/>
              <a:t>басейнів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термальними</a:t>
            </a:r>
            <a:r>
              <a:rPr lang="ru-RU" dirty="0"/>
              <a:t> водами, </a:t>
            </a:r>
            <a:r>
              <a:rPr lang="ru-RU" dirty="0" err="1"/>
              <a:t>купатися</a:t>
            </a:r>
            <a:r>
              <a:rPr lang="ru-RU" dirty="0"/>
              <a:t>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як </a:t>
            </a:r>
            <a:r>
              <a:rPr lang="ru-RU" dirty="0" err="1"/>
              <a:t>влітку</a:t>
            </a:r>
            <a:r>
              <a:rPr lang="ru-RU" dirty="0"/>
              <a:t>, так і </a:t>
            </a:r>
            <a:r>
              <a:rPr lang="ru-RU" dirty="0" err="1"/>
              <a:t>взимку.Басейн</a:t>
            </a:r>
            <a:r>
              <a:rPr lang="ru-RU" dirty="0"/>
              <a:t> з термальною </a:t>
            </a:r>
            <a:r>
              <a:rPr lang="ru-RU" dirty="0" err="1"/>
              <a:t>мінеральною</a:t>
            </a:r>
            <a:r>
              <a:rPr lang="ru-RU" dirty="0"/>
              <a:t> водою </a:t>
            </a:r>
            <a:r>
              <a:rPr lang="ru-RU" dirty="0" err="1"/>
              <a:t>працює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 </a:t>
            </a:r>
            <a:r>
              <a:rPr lang="ru-RU" dirty="0" err="1"/>
              <a:t>готелю</a:t>
            </a:r>
            <a:r>
              <a:rPr lang="ru-RU" dirty="0"/>
              <a:t> "</a:t>
            </a:r>
            <a:r>
              <a:rPr lang="ru-RU" dirty="0" err="1"/>
              <a:t>Закарпаття</a:t>
            </a:r>
            <a:r>
              <a:rPr lang="ru-RU" dirty="0"/>
              <a:t>" (</a:t>
            </a:r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Корятовича</a:t>
            </a:r>
            <a:r>
              <a:rPr lang="ru-RU" dirty="0"/>
              <a:t>, 1),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відкрили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у 1967 </a:t>
            </a:r>
            <a:r>
              <a:rPr lang="ru-RU" dirty="0" err="1"/>
              <a:t>р.Закарпатська</a:t>
            </a:r>
            <a:r>
              <a:rPr lang="ru-RU" dirty="0"/>
              <a:t> </a:t>
            </a:r>
            <a:r>
              <a:rPr lang="ru-RU" dirty="0" err="1"/>
              <a:t>сірководнева</a:t>
            </a:r>
            <a:r>
              <a:rPr lang="ru-RU" dirty="0"/>
              <a:t> термальна вода -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цілюща</a:t>
            </a:r>
            <a:r>
              <a:rPr lang="ru-RU" dirty="0"/>
              <a:t>. Вона </a:t>
            </a:r>
            <a:r>
              <a:rPr lang="ru-RU" dirty="0" err="1"/>
              <a:t>багата</a:t>
            </a:r>
            <a:r>
              <a:rPr lang="ru-RU" dirty="0"/>
              <a:t> на </a:t>
            </a:r>
            <a:r>
              <a:rPr lang="ru-RU" dirty="0" err="1"/>
              <a:t>залізо</a:t>
            </a:r>
            <a:r>
              <a:rPr lang="ru-RU" dirty="0"/>
              <a:t>, </a:t>
            </a:r>
            <a:r>
              <a:rPr lang="ru-RU" dirty="0" err="1"/>
              <a:t>натрій</a:t>
            </a:r>
            <a:r>
              <a:rPr lang="ru-RU" dirty="0"/>
              <a:t>, </a:t>
            </a:r>
            <a:r>
              <a:rPr lang="ru-RU" dirty="0" err="1"/>
              <a:t>калій</a:t>
            </a:r>
            <a:r>
              <a:rPr lang="ru-RU" dirty="0"/>
              <a:t>, йод і фтор.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є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куточках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: </a:t>
            </a:r>
            <a:r>
              <a:rPr lang="ru-RU" dirty="0" err="1"/>
              <a:t>Ісландії</a:t>
            </a:r>
            <a:r>
              <a:rPr lang="ru-RU" dirty="0"/>
              <a:t>, </a:t>
            </a:r>
            <a:r>
              <a:rPr lang="ru-RU" dirty="0" err="1"/>
              <a:t>Новій</a:t>
            </a:r>
            <a:r>
              <a:rPr lang="ru-RU" dirty="0"/>
              <a:t> </a:t>
            </a:r>
            <a:r>
              <a:rPr lang="ru-RU" dirty="0" err="1"/>
              <a:t>Зеландії</a:t>
            </a:r>
            <a:r>
              <a:rPr lang="ru-RU" dirty="0"/>
              <a:t>, на </a:t>
            </a:r>
            <a:r>
              <a:rPr lang="ru-RU" dirty="0" err="1"/>
              <a:t>Курильських</a:t>
            </a:r>
            <a:r>
              <a:rPr lang="ru-RU" dirty="0"/>
              <a:t> островах і в </a:t>
            </a:r>
            <a:r>
              <a:rPr lang="ru-RU" dirty="0" err="1"/>
              <a:t>українському</a:t>
            </a:r>
            <a:r>
              <a:rPr lang="ru-RU" dirty="0"/>
              <a:t> Береговому. </a:t>
            </a:r>
            <a:r>
              <a:rPr lang="ru-RU" dirty="0" err="1"/>
              <a:t>Мінералізація</a:t>
            </a:r>
            <a:r>
              <a:rPr lang="ru-RU" dirty="0"/>
              <a:t> води тут становить 24%. </a:t>
            </a:r>
            <a:r>
              <a:rPr lang="ru-RU" dirty="0" err="1"/>
              <a:t>Басейн</a:t>
            </a:r>
            <a:r>
              <a:rPr lang="ru-RU" dirty="0"/>
              <a:t> </a:t>
            </a:r>
            <a:r>
              <a:rPr lang="ru-RU" dirty="0" err="1"/>
              <a:t>наповнюється</a:t>
            </a:r>
            <a:r>
              <a:rPr lang="ru-RU" dirty="0"/>
              <a:t> з гейзера </a:t>
            </a:r>
            <a:r>
              <a:rPr lang="ru-RU" dirty="0" err="1"/>
              <a:t>глибиною</a:t>
            </a:r>
            <a:r>
              <a:rPr lang="ru-RU" dirty="0"/>
              <a:t> 1500 м </a:t>
            </a:r>
            <a:r>
              <a:rPr lang="ru-RU" dirty="0" err="1"/>
              <a:t>кремнієво</a:t>
            </a:r>
            <a:r>
              <a:rPr lang="ru-RU" dirty="0"/>
              <a:t>-</a:t>
            </a:r>
            <a:r>
              <a:rPr lang="ru-RU" dirty="0" err="1"/>
              <a:t>азото</a:t>
            </a:r>
            <a:r>
              <a:rPr lang="ru-RU" dirty="0"/>
              <a:t>-</a:t>
            </a:r>
            <a:r>
              <a:rPr lang="ru-RU" dirty="0" err="1"/>
              <a:t>вуглекисло</a:t>
            </a:r>
            <a:r>
              <a:rPr lang="ru-RU" dirty="0"/>
              <a:t>-хлоридно-</a:t>
            </a:r>
            <a:r>
              <a:rPr lang="ru-RU" dirty="0" err="1"/>
              <a:t>натрієвими</a:t>
            </a:r>
            <a:r>
              <a:rPr lang="ru-RU" dirty="0"/>
              <a:t> водами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мінералізації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знищують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бактерій.Ці</a:t>
            </a:r>
            <a:r>
              <a:rPr lang="ru-RU" dirty="0"/>
              <a:t> води позитивно </a:t>
            </a:r>
            <a:r>
              <a:rPr lang="ru-RU" dirty="0" err="1"/>
              <a:t>впливають</a:t>
            </a:r>
            <a:r>
              <a:rPr lang="ru-RU" dirty="0"/>
              <a:t> на </a:t>
            </a:r>
            <a:r>
              <a:rPr lang="ru-RU" dirty="0" err="1"/>
              <a:t>організм</a:t>
            </a:r>
            <a:r>
              <a:rPr lang="ru-RU" dirty="0"/>
              <a:t> і 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лікувальні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у </a:t>
            </a:r>
            <a:r>
              <a:rPr lang="ru-RU" dirty="0" err="1"/>
              <a:t>відновленні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стабілізації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вони </a:t>
            </a:r>
            <a:r>
              <a:rPr lang="ru-RU" dirty="0" err="1"/>
              <a:t>захищають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хвороб </a:t>
            </a:r>
            <a:r>
              <a:rPr lang="ru-RU" dirty="0" err="1"/>
              <a:t>Паркінсона</a:t>
            </a:r>
            <a:r>
              <a:rPr lang="ru-RU" dirty="0"/>
              <a:t> та Альцгеймера, </a:t>
            </a:r>
            <a:r>
              <a:rPr lang="ru-RU" dirty="0" err="1"/>
              <a:t>лікують</a:t>
            </a:r>
            <a:r>
              <a:rPr lang="ru-RU" dirty="0"/>
              <a:t> </a:t>
            </a:r>
            <a:r>
              <a:rPr lang="ru-RU" dirty="0" err="1"/>
              <a:t>серцево-судинні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, </a:t>
            </a:r>
            <a:r>
              <a:rPr lang="ru-RU" dirty="0" err="1"/>
              <a:t>стабілізують</a:t>
            </a:r>
            <a:r>
              <a:rPr lang="ru-RU" dirty="0"/>
              <a:t> </a:t>
            </a:r>
            <a:r>
              <a:rPr lang="ru-RU" dirty="0" err="1"/>
              <a:t>серцевий</a:t>
            </a:r>
            <a:r>
              <a:rPr lang="ru-RU" dirty="0"/>
              <a:t> ритм, </a:t>
            </a:r>
            <a:r>
              <a:rPr lang="ru-RU" dirty="0" err="1"/>
              <a:t>зменшують</a:t>
            </a:r>
            <a:r>
              <a:rPr lang="ru-RU" dirty="0"/>
              <a:t> </a:t>
            </a:r>
            <a:r>
              <a:rPr lang="ru-RU" dirty="0" err="1"/>
              <a:t>ожиріння</a:t>
            </a:r>
            <a:r>
              <a:rPr lang="ru-RU" dirty="0"/>
              <a:t>, </a:t>
            </a:r>
            <a:r>
              <a:rPr lang="ru-RU" dirty="0" err="1"/>
              <a:t>знижують</a:t>
            </a:r>
            <a:r>
              <a:rPr lang="ru-RU" dirty="0"/>
              <a:t> вагу,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покращують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знімають</a:t>
            </a:r>
            <a:r>
              <a:rPr lang="ru-RU" dirty="0"/>
              <a:t> </a:t>
            </a:r>
            <a:r>
              <a:rPr lang="ru-RU" dirty="0" err="1"/>
              <a:t>безсоння</a:t>
            </a:r>
            <a:r>
              <a:rPr lang="ru-RU" dirty="0"/>
              <a:t>, </a:t>
            </a:r>
            <a:r>
              <a:rPr lang="ru-RU" dirty="0" err="1"/>
              <a:t>відновлюють</a:t>
            </a:r>
            <a:r>
              <a:rPr lang="ru-RU" dirty="0"/>
              <a:t> </a:t>
            </a:r>
            <a:r>
              <a:rPr lang="ru-RU" dirty="0" err="1"/>
              <a:t>гормональний</a:t>
            </a:r>
            <a:r>
              <a:rPr lang="ru-RU" dirty="0"/>
              <a:t>, </a:t>
            </a:r>
            <a:r>
              <a:rPr lang="ru-RU" dirty="0" err="1"/>
              <a:t>ендокринний</a:t>
            </a:r>
            <a:r>
              <a:rPr lang="ru-RU" dirty="0"/>
              <a:t> баланс </a:t>
            </a:r>
            <a:r>
              <a:rPr lang="ru-RU" dirty="0" err="1"/>
              <a:t>організму</a:t>
            </a:r>
            <a:r>
              <a:rPr lang="ru-RU" dirty="0"/>
              <a:t>, </a:t>
            </a:r>
            <a:r>
              <a:rPr lang="ru-RU" dirty="0" err="1"/>
              <a:t>допомагають</a:t>
            </a:r>
            <a:r>
              <a:rPr lang="ru-RU" dirty="0"/>
              <a:t> при головному болю і болю в </a:t>
            </a:r>
            <a:r>
              <a:rPr lang="ru-RU" dirty="0" err="1"/>
              <a:t>суглобах</a:t>
            </a:r>
            <a:r>
              <a:rPr lang="ru-RU" dirty="0"/>
              <a:t>, </a:t>
            </a:r>
            <a:r>
              <a:rPr lang="ru-RU" dirty="0" err="1"/>
              <a:t>усувають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</a:t>
            </a:r>
            <a:r>
              <a:rPr lang="ru-RU" dirty="0" err="1"/>
              <a:t>шкіри</a:t>
            </a:r>
            <a:r>
              <a:rPr lang="ru-RU" dirty="0"/>
              <a:t>, </a:t>
            </a:r>
            <a:r>
              <a:rPr lang="ru-RU" dirty="0" err="1"/>
              <a:t>випадіння</a:t>
            </a:r>
            <a:r>
              <a:rPr lang="ru-RU" dirty="0"/>
              <a:t> </a:t>
            </a:r>
            <a:r>
              <a:rPr lang="ru-RU" dirty="0" err="1"/>
              <a:t>волосся</a:t>
            </a:r>
            <a:r>
              <a:rPr lang="ru-RU" dirty="0"/>
              <a:t> та </a:t>
            </a:r>
            <a:r>
              <a:rPr lang="ru-RU" dirty="0" err="1"/>
              <a:t>знімають</a:t>
            </a:r>
            <a:r>
              <a:rPr lang="ru-RU" dirty="0"/>
              <a:t> </a:t>
            </a:r>
            <a:r>
              <a:rPr lang="ru-RU" dirty="0" err="1"/>
              <a:t>стрес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85997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Берегове</a:t>
            </a:r>
            <a:endParaRPr lang="ru-RU" dirty="0"/>
          </a:p>
        </p:txBody>
      </p:sp>
      <p:pic>
        <p:nvPicPr>
          <p:cNvPr id="2050" name="Picture 2" descr="C:\Users\1\Pictures\37f15702c893d195db277d6a4702610b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5608" y="1609725"/>
            <a:ext cx="6462184" cy="484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9360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114</TotalTime>
  <Words>358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Курортні ресурси світу</vt:lpstr>
      <vt:lpstr>Географічне та геополітичне розташування </vt:lpstr>
      <vt:lpstr>Географічне та геополітичне розташування</vt:lpstr>
      <vt:lpstr>Курортні ресурси Закарпаття </vt:lpstr>
      <vt:lpstr>Курортні ресурси Закарпаття </vt:lpstr>
      <vt:lpstr>Курорти Закарпаття</vt:lpstr>
      <vt:lpstr>Берегове</vt:lpstr>
      <vt:lpstr>Берегове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Курортні ресурси світу</dc:title>
  <dc:creator>Наташа</dc:creator>
  <cp:lastModifiedBy>Наташа</cp:lastModifiedBy>
  <cp:revision>6</cp:revision>
  <dcterms:created xsi:type="dcterms:W3CDTF">2018-04-12T15:54:40Z</dcterms:created>
  <dcterms:modified xsi:type="dcterms:W3CDTF">2018-04-12T17:59:25Z</dcterms:modified>
</cp:coreProperties>
</file>