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6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DAD6B9-D891-4F1A-BB5F-BC44485C3A37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6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00034" y="357166"/>
            <a:ext cx="821537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cs typeface="Courier New" pitchFamily="49" charset="0"/>
              </a:rPr>
              <a:t>Державотворчі процеси та політичний розвиток незалежної </a:t>
            </a:r>
            <a:r>
              <a:rPr lang="uk-UA" sz="4000" dirty="0" smtClean="0">
                <a:solidFill>
                  <a:schemeClr val="bg1"/>
                </a:solidFill>
                <a:cs typeface="Courier New" pitchFamily="49" charset="0"/>
              </a:rPr>
              <a:t>України.</a:t>
            </a:r>
            <a:br>
              <a:rPr lang="uk-UA" sz="4000" dirty="0" smtClean="0">
                <a:solidFill>
                  <a:schemeClr val="bg1"/>
                </a:solidFill>
                <a:cs typeface="Courier New" pitchFamily="49" charset="0"/>
              </a:rPr>
            </a:br>
            <a:r>
              <a:rPr lang="uk-UA" sz="4000" dirty="0" smtClean="0">
                <a:solidFill>
                  <a:schemeClr val="bg1"/>
                </a:solidFill>
                <a:cs typeface="Courier New" pitchFamily="49" charset="0"/>
              </a:rPr>
              <a:t>Конституція України</a:t>
            </a:r>
            <a:endParaRPr lang="uk-UA" sz="4000" dirty="0">
              <a:solidFill>
                <a:schemeClr val="bg1"/>
              </a:solidFill>
              <a:cs typeface="Courier New" pitchFamily="49" charset="0"/>
            </a:endParaRPr>
          </a:p>
          <a:p>
            <a:pPr algn="ctr"/>
            <a:endParaRPr lang="uk-UA" sz="2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9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143248"/>
            <a:ext cx="4196953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088" y="404813"/>
            <a:ext cx="7273925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Риси політики Президента України Л.Кучми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844675"/>
            <a:ext cx="3311525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Протягом 1994 – 1999 змінилося 4 уряди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2852738"/>
            <a:ext cx="3313112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Гальмування економічної кризи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0113" y="3900488"/>
            <a:ext cx="3311525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Утвердження України на міжнародній арені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525" y="1844675"/>
            <a:ext cx="3311525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Недостатні темпи соціально – економічних реформ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07025" y="2852738"/>
            <a:ext cx="3311525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Зупинення гіперінфляції, запровадження гривні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3900488"/>
            <a:ext cx="3313113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Прийняття Конституції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історія\00096779_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1398588"/>
            <a:ext cx="3960813" cy="4765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643050"/>
            <a:ext cx="3857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Конституція – Основний Закон держави, політичний нормативно-правовий акт, який закріплює основи суспільного ладу, державний устрій, систему, порядок утворення, принципи організації та діяльності державних органів, права й обов’язки громадян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650" y="115888"/>
            <a:ext cx="7777163" cy="5762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Конституційний процес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908050"/>
            <a:ext cx="2808287" cy="13827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Конституція УРСР 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( 1978 )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84888" y="922338"/>
            <a:ext cx="2879725" cy="13684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Декларація про державний суверенітет України 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( 16.07.1990)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4391819" y="-2085181"/>
            <a:ext cx="360362" cy="90741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2708275"/>
            <a:ext cx="8856662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 етап – 1990 - 1993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3141663"/>
            <a:ext cx="8856663" cy="28797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Жовтень 1990 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- Конституційна комісія;</a:t>
            </a:r>
          </a:p>
          <a:p>
            <a:pPr algn="just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Червень 1991 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– схвалення концепції нової Конституції України;</a:t>
            </a:r>
          </a:p>
          <a:p>
            <a:pPr algn="just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Липень 1992 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– всенародне обговорення проекту Конституції України;</a:t>
            </a:r>
          </a:p>
          <a:p>
            <a:pPr algn="just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Жовтень 1993 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– подання проекту Конституції до Верховної Ради України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928802"/>
            <a:ext cx="8856663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ІІ етап – 1994 - 1996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000372"/>
            <a:ext cx="8856662" cy="28797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  <a:defRPr/>
            </a:pP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Листопад 1994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 - утворення нової Конституційної комісії ( Л.Кучма, О.Мороз );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08.06.1995 – прийняття Конституційного договору між Верховної Радою та Президентом України;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20.03.1996 – передача проекту Конституції України до Верховної Ради;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28.06.1996 –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 сесія Верховної Ради прийняла Конституцію України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40200" y="115888"/>
            <a:ext cx="4968875" cy="6492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Основні положення Конституції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5508625" y="765175"/>
            <a:ext cx="3384550" cy="93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>
            <a:off x="5508625" y="765175"/>
            <a:ext cx="3384550" cy="151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5508625" y="765175"/>
            <a:ext cx="3384550" cy="201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508625" y="765175"/>
            <a:ext cx="3384550" cy="2735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508625" y="765175"/>
            <a:ext cx="3384550" cy="3600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508625" y="765175"/>
            <a:ext cx="3384550" cy="4464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508625" y="765175"/>
            <a:ext cx="3384550" cy="5111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380288" y="765175"/>
            <a:ext cx="1512887" cy="5040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600450" y="441325"/>
            <a:ext cx="539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0" y="80963"/>
            <a:ext cx="3600450" cy="136842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Україна – суверенна, незалежна, демократична, соціальна, правова держава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1555750"/>
            <a:ext cx="5508625" cy="5778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Україна –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президентсько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– парламентська республіка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205038"/>
            <a:ext cx="5508625" cy="431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Україна – унітарна республіка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781300"/>
            <a:ext cx="5508625" cy="5762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Вищий законодавчий орган – Верховна Рада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50" y="3500438"/>
            <a:ext cx="5489575" cy="5762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Виконавча влада – КМ України, місцеві державні адміністрації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50" y="4233863"/>
            <a:ext cx="5489575" cy="7794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Єдине джерело влади – народ, який здійснює її через референдум або вибори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050" y="5157788"/>
            <a:ext cx="5489575" cy="5746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Державна мова - українська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876925"/>
            <a:ext cx="5487988" cy="5762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Гарантія демократичних прав і свобод, різноманітних форм власності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24525" y="5805488"/>
            <a:ext cx="3311525" cy="1008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Принцип мирного, взаємовигідного співробітництва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57150" y="1217613"/>
          <a:ext cx="5573713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5578323" imgH="5212532" progId="Excel.Chart.8">
                  <p:embed/>
                </p:oleObj>
              </mc:Choice>
              <mc:Fallback>
                <p:oleObj r:id="rId3" imgW="5578323" imgH="521253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217613"/>
                        <a:ext cx="5573713" cy="521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285728"/>
            <a:ext cx="7258072" cy="9223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Вибори до Верховної Ради України </a:t>
            </a:r>
            <a:br>
              <a:rPr kumimoji="0" lang="uk-UA" sz="2800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</a:br>
            <a:r>
              <a:rPr kumimoji="0" lang="uk-UA" sz="2800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( березень 1998 )</a:t>
            </a:r>
            <a:endParaRPr kumimoji="0" lang="ru-RU" sz="2800" b="1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1500" y="1341438"/>
            <a:ext cx="316865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Особливості виборів: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Змішана ( мажоритарно – пропорційна система);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Перевага в парламенті лівих партій;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Жодна партія не змогла сформувати більшість;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Відсутність внутрішньої єдності всередині блоків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14480" y="214290"/>
            <a:ext cx="6461141" cy="635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Президентські вибори 1999 р.</a:t>
            </a:r>
            <a:endParaRPr kumimoji="0" lang="ru-RU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:\історія\800px-Вибори_1999-u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685800"/>
            <a:ext cx="53879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14414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500570"/>
            <a:ext cx="17922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29256" y="2071678"/>
            <a:ext cx="35290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Особливості президен6нтських виборів: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Зареєстровано 13 кандидатів;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Вибори проходили в два тури;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 І турі перемогу здобули Л.Кучма та П.Симоненко;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 ІІ турі переміг Л.Кучма ( 56,25% 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425"/>
            <a:ext cx="8569325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913" y="260350"/>
            <a:ext cx="684053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Всеукраїнський референдум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16.04.2000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8" y="1557338"/>
            <a:ext cx="320198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Недовіра Верховній Раді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8" y="2565400"/>
            <a:ext cx="3451225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Скорочення кількості депутатів до 300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8" y="3681413"/>
            <a:ext cx="3778250" cy="133191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Право Президента на розпуск Верховної ради, якщо протягом 1 місяця не сформована більшість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1500" y="1557338"/>
            <a:ext cx="3467100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Скасування депутатської недоторканності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163" y="2565400"/>
            <a:ext cx="375443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двопалатного 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парламенту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263" y="3681413"/>
            <a:ext cx="397033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Прийняття Конституції на Всеукраїнському референдумі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8775" y="5429264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Courier New" pitchFamily="49" charset="0"/>
                <a:cs typeface="Courier New" pitchFamily="49" charset="0"/>
              </a:rPr>
              <a:t>Березень 2003р. – відмова від ідеї двопалатного парламенту та скорочення кількості депутатів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348038" y="908050"/>
            <a:ext cx="1403350" cy="973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52813" y="908050"/>
            <a:ext cx="1298575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779838" y="908050"/>
            <a:ext cx="971550" cy="277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51388" y="908050"/>
            <a:ext cx="468312" cy="2665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51388" y="908050"/>
            <a:ext cx="541337" cy="194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51388" y="908050"/>
            <a:ext cx="82867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Вибори до Верховної Ради України </a:t>
            </a:r>
            <a:b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 березень 2002 )</a:t>
            </a:r>
            <a:endParaRPr kumimoji="0" lang="ru-RU" sz="28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Диаграмма 2"/>
          <p:cNvGraphicFramePr>
            <a:graphicFrameLocks/>
          </p:cNvGraphicFramePr>
          <p:nvPr/>
        </p:nvGraphicFramePr>
        <p:xfrm>
          <a:off x="57150" y="1217613"/>
          <a:ext cx="5573713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5578323" imgH="5212532" progId="Excel.Chart.8">
                  <p:embed/>
                </p:oleObj>
              </mc:Choice>
              <mc:Fallback>
                <p:oleObj r:id="rId3" imgW="5578323" imgH="521253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217613"/>
                        <a:ext cx="5573713" cy="521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1500" y="1341438"/>
            <a:ext cx="3168650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Особливості виборів: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 мажоритарними округами перемогу здобули проурядові депутати;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Поразка лівих партій;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Пропрезидентська більшість була нетривкою;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Опозиція не готова створити власну більшість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88" y="188913"/>
            <a:ext cx="2557462" cy="172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latin typeface="Courier New" pitchFamily="49" charset="0"/>
                <a:cs typeface="Courier New" pitchFamily="49" charset="0"/>
              </a:rPr>
              <a:t>перехід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000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latin typeface="Courier New" pitchFamily="49" charset="0"/>
                <a:cs typeface="Courier New" pitchFamily="49" charset="0"/>
              </a:rPr>
              <a:t>тоталітарної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latin typeface="Courier New" pitchFamily="49" charset="0"/>
                <a:cs typeface="Courier New" pitchFamily="49" charset="0"/>
              </a:rPr>
              <a:t>системи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sz="2000" b="1" dirty="0" err="1">
                <a:latin typeface="Courier New" pitchFamily="49" charset="0"/>
                <a:cs typeface="Courier New" pitchFamily="49" charset="0"/>
              </a:rPr>
              <a:t>демократії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88" y="1916113"/>
            <a:ext cx="2557462" cy="504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Політична сфера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43663" y="188913"/>
            <a:ext cx="2559050" cy="172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latin typeface="Courier New" pitchFamily="49" charset="0"/>
                <a:cs typeface="Courier New" pitchFamily="49" charset="0"/>
              </a:rPr>
              <a:t>перехід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командно-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директивної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ринкової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економіки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3663" y="1916113"/>
            <a:ext cx="2559050" cy="504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Економічна сфера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88" y="2816225"/>
            <a:ext cx="8640762" cy="504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Основні завдання державотворення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88" y="3698875"/>
            <a:ext cx="2557462" cy="5032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Соціальна  сфера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88" y="4181475"/>
            <a:ext cx="2557462" cy="20558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latin typeface="Courier New" pitchFamily="49" charset="0"/>
                <a:cs typeface="Courier New" pitchFamily="49" charset="0"/>
              </a:rPr>
              <a:t>перехід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людини-гвинтика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» до активного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творця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власної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долі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5175" y="3698875"/>
            <a:ext cx="2559050" cy="5032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Міжнародна сфера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13113" y="4221163"/>
            <a:ext cx="2557462" cy="23034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latin typeface="Courier New" pitchFamily="49" charset="0"/>
                <a:cs typeface="Courier New" pitchFamily="49" charset="0"/>
              </a:rPr>
              <a:t>Перехід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політики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конфронтації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радянських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часів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інтеграції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міжнародне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співтовариство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3663" y="3676650"/>
            <a:ext cx="2559050" cy="504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Гуманітарна сфера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4181475"/>
            <a:ext cx="2559050" cy="18002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latin typeface="Courier New" pitchFamily="49" charset="0"/>
                <a:cs typeface="Courier New" pitchFamily="49" charset="0"/>
              </a:rPr>
              <a:t>Перехід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класових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загальнолюдських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цінностей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913" y="260350"/>
            <a:ext cx="684053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Політична реформа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2004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8" y="1557338"/>
            <a:ext cx="320198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Обрання депутатів за партійними списками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8" y="2565400"/>
            <a:ext cx="3451225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уряду більшістю парламенту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643314"/>
            <a:ext cx="3778250" cy="7556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Право Президента на розпуск Верховної ради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363" y="4941888"/>
            <a:ext cx="4465637" cy="12588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Визнання результатів всеукраїнського референдуму без затвердження будь – яким органом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348038" y="908050"/>
            <a:ext cx="1403350" cy="973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452813" y="908050"/>
            <a:ext cx="1298575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779838" y="908050"/>
            <a:ext cx="971550" cy="277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265613" y="908050"/>
            <a:ext cx="485775" cy="4033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51388" y="908050"/>
            <a:ext cx="468312" cy="2665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148263" y="3681413"/>
            <a:ext cx="3970337" cy="1260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Розмежування часу виборів до Верховної Ради, місцевого самоврядування, Президента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751388" y="908050"/>
            <a:ext cx="541337" cy="194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364163" y="2565400"/>
            <a:ext cx="3754437" cy="792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Перехід до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парламентсько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– президентської республіки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751388" y="908050"/>
            <a:ext cx="82867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651500" y="1557338"/>
            <a:ext cx="3467100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Розподіл парламенту на 2 палати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4450"/>
            <a:ext cx="3348038" cy="4683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Криза режиму Л.Кучми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4213" y="619125"/>
            <a:ext cx="3527425" cy="863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Масова фальсифікація владою результатів виборів 2004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23850" y="619125"/>
            <a:ext cx="0" cy="1154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195513" y="1482725"/>
            <a:ext cx="0" cy="290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0" y="1773238"/>
            <a:ext cx="9144000" cy="5762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ПРИЧИНИ ПОМАРАНЧЕВОЇ РЕВОЛЮЦІЇ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9338" y="639763"/>
            <a:ext cx="3313112" cy="77311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Втручання Росії у внутрішні справи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626225" y="1482725"/>
            <a:ext cx="0" cy="290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8675688" y="619125"/>
            <a:ext cx="0" cy="1154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364163" y="44450"/>
            <a:ext cx="3779837" cy="4683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atin typeface="Courier New" pitchFamily="49" charset="0"/>
                <a:cs typeface="Courier New" pitchFamily="49" charset="0"/>
              </a:rPr>
              <a:t>Боротьба політичних еліт за владу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50" y="2565400"/>
            <a:ext cx="3348038" cy="4683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Події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7550" y="3449638"/>
            <a:ext cx="3529013" cy="8651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Масові виступи населення 22.11 – 08.12.2004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63" y="4724400"/>
            <a:ext cx="3348037" cy="4683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Політична криза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363" y="3449638"/>
            <a:ext cx="3527425" cy="8651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Сепаратистські виступи на Сході і Півдні України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5963" y="4652963"/>
            <a:ext cx="3348037" cy="46831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Погіршення економічної ситуації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Президентські вибори 2004 р.</a:t>
            </a:r>
            <a:endParaRPr kumimoji="0" lang="ru-RU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0" y="1500174"/>
            <a:ext cx="4038600" cy="4964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Особливості виборів: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Проходили в три тури: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uk-UA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31.10.2004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В.Ющенко ( 39,26%), В.Янукович ( 39,11%);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uk-UA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21.11.2004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ЦВК оголосила переможцем В.Януковича, опозиція звинуватила ЦВК у фальсифікації виборів,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початок помаранчевої революції»;</a:t>
            </a: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08.12.2004 ВР прийняла пакет документів, переобрання ЦВК;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uk-UA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26.12.2004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В.Ющенко ( 51,99%), Янукович ( 44,21%).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23.01.2005 – В.Ющенко прийняв присягу на вірність Україні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636713"/>
            <a:ext cx="143986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I:\історія\629_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2850" y="1635125"/>
            <a:ext cx="15113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історія\800px-Вибори_20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9700" y="3449638"/>
            <a:ext cx="519430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Вибори до Верховної Ради України </a:t>
            </a:r>
            <a:br>
              <a:rPr kumimoji="0" lang="uk-UA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( 2006 )</a:t>
            </a:r>
            <a:endParaRPr kumimoji="0" lang="ru-RU" sz="20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57150" y="1217613"/>
          <a:ext cx="5573713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5578323" imgH="5212532" progId="Excel.Chart.8">
                  <p:embed/>
                </p:oleObj>
              </mc:Choice>
              <mc:Fallback>
                <p:oleObj r:id="rId3" imgW="5578323" imgH="521253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217613"/>
                        <a:ext cx="5573713" cy="521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70550" y="2420938"/>
            <a:ext cx="31686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Особливості виборів: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Проходили за партійними  списками;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Взяло участь 45 політичних партій і блоків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Позачергові вибори до Верховної Ради України             </a:t>
            </a:r>
            <a:r>
              <a:rPr kumimoji="0" lang="uk-UA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( 30.09.2007 )</a:t>
            </a:r>
            <a:endParaRPr kumimoji="0" lang="ru-RU" sz="20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Диаграмма 2"/>
          <p:cNvGraphicFramePr>
            <a:graphicFrameLocks/>
          </p:cNvGraphicFramePr>
          <p:nvPr/>
        </p:nvGraphicFramePr>
        <p:xfrm>
          <a:off x="57150" y="1217613"/>
          <a:ext cx="5573713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5578323" imgH="5212532" progId="Excel.Chart.8">
                  <p:embed/>
                </p:oleObj>
              </mc:Choice>
              <mc:Fallback>
                <p:oleObj r:id="rId3" imgW="5578323" imgH="521253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217613"/>
                        <a:ext cx="5573713" cy="521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70550" y="2420938"/>
            <a:ext cx="31686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Особливості виборів: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Проходили за пропорційною системою в загальнодержавному виборчому окрузі.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Прохідний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бар»єр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– 3% набраних голосів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історія\800px-UkrElect2010t1pic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22225"/>
            <a:ext cx="4538663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3284538"/>
            <a:ext cx="47466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16463" y="333375"/>
            <a:ext cx="424815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Особливості президентських виборів 2010р.: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І тур – 17 січня 2010 – В.Янукович ( 37,32%), Ю.Тимошенко ( 25,05%);</a:t>
            </a:r>
          </a:p>
          <a:p>
            <a:pPr>
              <a:defRPr/>
            </a:pPr>
            <a:endParaRPr lang="uk-UA" b="1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ІІ тур – 7 лютого 2010 – В.Янукович  ( 48,95% ), Ю.Тимошенко ( 45,47% 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438" y="3141663"/>
            <a:ext cx="2108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4838" y="3141663"/>
            <a:ext cx="2065337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932363" y="5589588"/>
            <a:ext cx="40322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30.09.2010 – Конституційний Суд відмінив Політичну реформу 2004 року.</a:t>
            </a:r>
            <a:endParaRPr lang="ru-RU" b="1" u="sng" dirty="0">
              <a:solidFill>
                <a:schemeClr val="accent4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Вибори до Верховної Ради України </a:t>
            </a:r>
            <a:b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2012</a:t>
            </a:r>
            <a:endParaRPr kumimoji="0" lang="ru-RU" sz="28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:\історія\Ukr_elections_2012_multimandate_oblas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54562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67338" y="1341438"/>
            <a:ext cx="3668712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Особливості виборів: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встановлено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п'ятивідсотковий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прохідний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бар'єр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Встановлено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змішану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систему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виборів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: 225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депутатів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обираються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загальнодержавному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багатомандатному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окрузі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виборчими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списками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політичних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партій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, а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інші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225 — за мажоритарною системою в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одномандатних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округах. 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b="1" u="sng" dirty="0">
                <a:latin typeface="Courier New" pitchFamily="49" charset="0"/>
                <a:cs typeface="Courier New" pitchFamily="49" charset="0"/>
              </a:rPr>
              <a:t>Участь у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виборах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беруть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тільки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політичні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партії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; участь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блоків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складаються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з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партій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, не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передбачено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3" y="2000240"/>
            <a:ext cx="91367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 smtClean="0">
                <a:solidFill>
                  <a:schemeClr val="accent4">
                    <a:lumMod val="75000"/>
                  </a:schemeClr>
                </a:solidFill>
              </a:rPr>
              <a:t>«Конституція України»</a:t>
            </a:r>
            <a:endParaRPr lang="ru-RU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683568" y="731520"/>
            <a:ext cx="6860232" cy="6009848"/>
          </a:xfrm>
          <a:prstGeom prst="rect">
            <a:avLst/>
          </a:prstGeom>
        </p:spPr>
        <p:txBody>
          <a:bodyPr/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джерело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права.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засади демократичного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ладу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Територіальне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верховенство –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повнота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незалежність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межах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території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71480"/>
            <a:ext cx="7943439" cy="5378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713" y="115888"/>
            <a:ext cx="2557462" cy="50482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Визначення громадянства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02163" y="115888"/>
            <a:ext cx="2559050" cy="5048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Створення ЗС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88" y="765175"/>
            <a:ext cx="2557462" cy="5032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Фіксація кордонів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70663" y="754063"/>
            <a:ext cx="2559050" cy="7921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Визначення державної символіки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88" y="2816225"/>
            <a:ext cx="8640762" cy="5048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 К Л А Д О В І      Д Е Р Ж А В О Т В О Р Е Н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Н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221163"/>
            <a:ext cx="2557463" cy="12239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державних органів влади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97238" y="5445125"/>
            <a:ext cx="2557462" cy="10080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Запровадження власної грошової одиниці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67488" y="4221163"/>
            <a:ext cx="2557462" cy="18002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законодавчої бази.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Прийняття Конституції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14282" y="214290"/>
            <a:ext cx="8929718" cy="664371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Термін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походить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лат.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Constitutio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установлення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устрій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Термін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походить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лат.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Constitutio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установлення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устрій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таким законом,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встановлює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систему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порядок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діяльності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права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обов’язки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словами,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встановлює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закріплює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устрій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називають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Законом.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Верховною Радою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сесії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28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червня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1996 р. Цей день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тоді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проголошено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святом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народу,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оскільки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Законом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закріплює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підвалини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всього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статус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громадянина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організації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діяльності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державного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апарату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основою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останньою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розуміють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сукупність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усіх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явищ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існують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приводу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реалізації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охорони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Вона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зміцнює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державу,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політичному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єднанню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соціально-економічному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цілому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188640"/>
            <a:ext cx="8286808" cy="602644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Визначальні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риси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сучасних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конституцій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такі:зазвичай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пов’язані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із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закріпленням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де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Визначальні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риси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сучасних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конституцій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такі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зазвичай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пов’язані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із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закріпленням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демократичного ладу,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хоч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історія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знає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винятки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цього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правила (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конституції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тоталітарних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держав);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спрямовані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передусім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закріплення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прав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свобод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людини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громадянина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; народ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визнається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основним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джерелом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влади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суспільстві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;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державна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влада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діє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основі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принципу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поділу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влади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законодавчу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виконавчу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судову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гілки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;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найважливішим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принципом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суспільного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життя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вважають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принцип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порозуміння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розумного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компромісу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між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різними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соціальними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верствами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населення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політичними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угрупованнями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;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закріплюється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? принцип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ідеологічної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багатоманітності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, яка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звільняє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особистість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диктатури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панівної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думки.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9" y="214290"/>
            <a:ext cx="8938462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43000" y="731520"/>
            <a:ext cx="6400800" cy="56498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водночас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законом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всього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водночас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всього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Звідси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поняття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лад”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передбачає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об’єднання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державного начал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єдине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ціле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Особливо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притаманно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коституціям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світової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війни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розпаду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 званого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соціалістичного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табору.Отже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водночас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законом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всього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Звідси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поняття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лад”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передбачає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об’єднання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державного начал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єдине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ціле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Особливо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притаманно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коституціям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світової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війни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розпаду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 званого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соціалістичного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табору.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5" y="214290"/>
            <a:ext cx="8710103" cy="638306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28596" y="500042"/>
            <a:ext cx="8286808" cy="62151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преамбули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15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(161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розпочинається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традиційно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іменується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преамбулою.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проголошено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приймається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Верховною Радою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імені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народу”,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складають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всіх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національностей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основою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українськоюнацією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усім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Українським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народом права 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самовизначення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”.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преамбулі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зафіксовано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завдання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свобод,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гідних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умов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зміцнення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громадянської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злагоди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зміцнення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демократичної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держави.Конституція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преамбули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(161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розпочинається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традиційно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іменується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преамбулою.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проголошено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приймається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Верховною Радою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імені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народу”,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складають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всіх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національностей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основою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українськоюнацією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усім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Українським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народом права 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самовизначення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”.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преамбулі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зафіксовано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завдання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свобод,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гідних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умов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зміцнення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громадянської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злагоди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зміцнення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демократичної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611560" y="731520"/>
            <a:ext cx="6932240" cy="6009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 – «Загальні засади»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2 – «Права, свободи та обов*язки людини і громадянина»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3 – «Вибори,Референдум»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4 – «Верховна Рада України»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5 – «Президент України»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6 – «Кабінет Міністрів України, інші органи виконавчої влади»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7 – «Прокуратура»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8 – «Правосуддя»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9 – «Територіальний устрій України»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10 – «Автономна Республіка Крим»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11 – «Місцеве самоврядування»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12 – «Конституційний суд України»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13 – «Внесення змін до конституції України»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14 – «Прикінцеві положення»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15 – «Перехідні положення»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uk-UA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06" y="3286124"/>
            <a:ext cx="3716650" cy="316721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43000" y="731520"/>
            <a:ext cx="6525344" cy="464169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засади”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засади”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статей.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ньому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закріплено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базою для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регулювання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найважливіших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відносин.Розділ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засади”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статей.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ньому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закріплено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базою для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регулювання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найважливіших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71472" y="731520"/>
            <a:ext cx="7929618" cy="572181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Стаття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проголошує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суверенною,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демократичною, с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проголошує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суверенною,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демократичною,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правовою державою.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Суверенність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неподільною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межах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кордонів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цієї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рівноправність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взаємовідносинах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державами.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підвалини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забезпечують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законодавчої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виконавчої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судової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підпорядкування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підзвітність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цієї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іноземним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міжнародних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відносинах.Стаття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проголошує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суверенною,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демократичною,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правовою державою.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Суверенність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неподільною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межах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кордонів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цієї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рівноправність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взаємовідносинах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державами.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підвалини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забезпечують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законодавчої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виконавчої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судової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підпорядкування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підзвітність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цієї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іноземним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міжнародних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95536" y="731520"/>
            <a:ext cx="7704856" cy="4641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Стаття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проголошує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унітарною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тобто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державою, в межах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немає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утворень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суверенітету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державами,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виходу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України.Стаття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проголошує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унітарною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тобто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державою, в межах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немає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утворень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суверенітету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державами,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виходу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2888" y="115888"/>
            <a:ext cx="8640762" cy="13335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УКРАЇНИ – глава держави, який гарантує державний суверенітет, територіальну цілісність України, дотримання Конституції України, прав і свобод людини й громадянина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888" y="1490663"/>
            <a:ext cx="2557462" cy="50323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Законодавча влада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8" y="2060575"/>
            <a:ext cx="2557462" cy="28082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– вищий законодавчий орган;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 місцях – обласні, районні, міські, селищні, сільські ради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575" y="1489075"/>
            <a:ext cx="2559050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Виконавча влада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89288" y="2060575"/>
            <a:ext cx="2557462" cy="36718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Кабінет Міністрів України 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( уряд );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міністерства, відомства, державні комітети;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місцеві державні адміністрації, виконавчі комітети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11900" y="1489075"/>
            <a:ext cx="2559050" cy="4937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Судова влада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6188" y="2060575"/>
            <a:ext cx="2557462" cy="25923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Верховний Суд України,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Конституційний Суд;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загальні, арбітражні, військові суди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5876925"/>
            <a:ext cx="8488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Які історичні національні традиції було покладено в основу формування органів влади в Україні?</a:t>
            </a:r>
            <a:endParaRPr lang="ru-RU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85728"/>
            <a:ext cx="6447931" cy="635023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731520"/>
            <a:ext cx="8463314" cy="58407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складу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входять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Автономна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Республіка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Вінницька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Волинська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Дніпропетровська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Донецька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Житомирська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Закарпатська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Запорізька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Франківська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Київська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Кіровоградська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Луганська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Львівська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Миколаївська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Одеська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Полтавська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Рівенська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Сумська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Тернопільська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Херсонська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Хмельницька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Черкаська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Чернівецька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Чернігівська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Київ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Севастополь .”До складу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входять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Автономна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Республіка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Вінницька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Волинська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Дніпропетровська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Донецька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Житомирська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Закарпатська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Запорізька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Франківська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Київська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Кіровоградська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Луганська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Львівська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Миколаївська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Одеська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Полтавська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Рівенська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Сумська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Тернопільська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Херсонська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Хмельницька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Черкаська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Чернівецька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Чернігівська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Київ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Севастополь .”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59484"/>
            <a:ext cx="8773851" cy="659851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07504" y="731520"/>
            <a:ext cx="8352928" cy="47137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встановлені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спеціальними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законами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встановлені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спеціальними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законами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розпізнавальні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знаки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конкретної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уособлюють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суверенітет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деяких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випадках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сповнені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певного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ідеологічного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змісту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визначила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Прапор,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Герб,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встановлюється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урахуванням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малого Державного Герба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герба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Війська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Запорізького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Гімн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Наведено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описи.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91" y="0"/>
            <a:ext cx="57845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57930"/>
            <a:ext cx="5887136" cy="641434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0" y="285728"/>
            <a:ext cx="7732130" cy="618599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728" y="260648"/>
            <a:ext cx="29992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Висновок</a:t>
            </a:r>
            <a:r>
              <a:rPr kumimoji="0" lang="uk-UA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85720" y="1071546"/>
            <a:ext cx="8572560" cy="5429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зважаючи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порівняно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норм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починаючи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Руської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Правди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Пилипа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Орлика 1710 р., IV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Універсалу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Ради 9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січня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1918 року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закінчуючи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УРСР 1978 року ,яка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за основу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1996 року)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сміливо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Основного Закону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державотворенні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молодої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Проаналізувавши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прийшли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висновку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демократії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як: свобода слова, думки,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віросповідання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 народу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обирати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бути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ін.Отже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зважаючи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порівняно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норм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починаючи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Руської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Правди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Пилипа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Орлика 1710 р., IV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Універсалу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Ради 9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січня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1918 року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закінчуючи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УРСР 1978 року ,яка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за основу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1996 року)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сміливо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Основного Закону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державотворенні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молодої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Проаналізувавши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прийшли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висновку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демократії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як: свобода слова, думки,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віросповідання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 народу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обирати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бути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6600" y="404813"/>
            <a:ext cx="2590800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2988" y="1628775"/>
            <a:ext cx="2592387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625" y="1595438"/>
            <a:ext cx="2592388" cy="719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Кабінет Міністрів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>
            <a:off x="3743325" y="1341438"/>
            <a:ext cx="1657350" cy="792162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500563" y="2147888"/>
            <a:ext cx="142875" cy="863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3068638"/>
            <a:ext cx="8642350" cy="2663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Державний устрій 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========================================================= </a:t>
            </a:r>
          </a:p>
          <a:p>
            <a:pPr algn="ctr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елементи парламентської республіки</a:t>
            </a:r>
          </a:p>
          <a:p>
            <a:pPr algn="ctr">
              <a:defRPr/>
            </a:pPr>
            <a:endParaRPr lang="uk-UA" sz="20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 елементи президентського правління</a:t>
            </a:r>
          </a:p>
          <a:p>
            <a:pPr algn="ctr">
              <a:defRPr/>
            </a:pPr>
            <a:endParaRPr lang="uk-UA" sz="20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 елементи радянської влади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684213" y="4217988"/>
            <a:ext cx="719137" cy="936625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6600" y="404813"/>
            <a:ext cx="2590800" cy="7207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2988" y="1628775"/>
            <a:ext cx="2592387" cy="7207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743325" y="1341438"/>
            <a:ext cx="1657350" cy="792162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625" y="1595438"/>
            <a:ext cx="2592388" cy="7191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Кабінет Міністрів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00563" y="2147888"/>
            <a:ext cx="142875" cy="8636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068638"/>
            <a:ext cx="2590800" cy="7207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Три центри влади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550" y="4652963"/>
            <a:ext cx="2592388" cy="7207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51275" y="4941888"/>
            <a:ext cx="1728788" cy="71437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525" y="4581525"/>
            <a:ext cx="2592388" cy="7191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550" y="5589588"/>
            <a:ext cx="7345363" cy="7191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1992 – запровадження державних адміністрацій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260350"/>
            <a:ext cx="2592387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635375" y="495300"/>
            <a:ext cx="1728788" cy="2508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525" y="260350"/>
            <a:ext cx="2592388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50825" y="1220788"/>
            <a:ext cx="3529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Що в діях Президента України Л.Кравчука могло викликати незадоволення депутатів Верховної Ради </a:t>
            </a:r>
            <a:r>
              <a:rPr lang="uk-UA" sz="24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України?</a:t>
            </a:r>
            <a:endParaRPr lang="ru-RU" sz="24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350" y="1412875"/>
            <a:ext cx="2736850" cy="2663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1992 – запровадження державних адміністрацій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( Укази Президента «Про представника Президента» «Положення про місцеву адміністрацію»)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188" y="4437063"/>
            <a:ext cx="2592387" cy="17287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1994 ліквідація державних адміністрацій та повернення влади радам та їх виконкомам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4581525"/>
            <a:ext cx="2592387" cy="172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Реформування радянської системи управління, зміцнення виконавчої вертикалі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476250"/>
            <a:ext cx="3949700" cy="9667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Неефективний розподіл владних повноважень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6825" y="476250"/>
            <a:ext cx="3819525" cy="93662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Роздвоєність виконавчої влади: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- уряд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88" y="2133600"/>
            <a:ext cx="8640762" cy="11874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Прояви кризи процесу державотворення ( 1991 – 1994 )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813" y="4221163"/>
            <a:ext cx="3940175" cy="122396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Невизначеність повноважень зумовила тотальну безвідповідальність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825" y="4221163"/>
            <a:ext cx="3421063" cy="122396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не дала змоги створити сильну виконавську вертикаль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5425" y="5583238"/>
            <a:ext cx="5116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Дайте оцінку діям Верховної Ради України щодо протидії посиленню президентської вертикалі влади.</a:t>
            </a:r>
            <a:endParaRPr lang="ru-RU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285728"/>
            <a:ext cx="7186634" cy="7064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Вибори Президента України 1994</a:t>
            </a:r>
            <a:endParaRPr kumimoji="0" lang="ru-RU" sz="28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:\історія\800px-Вибори_1994-u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22450"/>
            <a:ext cx="56435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940425" y="1412875"/>
            <a:ext cx="2952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Зареєстровано 7 кандидатів;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Проходили у 2 тури;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Найбільше голосів отримали Л.Кравчук ( 37,68%) та Л.Кучма ( 31,25%).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Переміг у виборах у 2 турі Л.Кучма ( 52% голосів).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19.07.1994 – Кучма Л. прийняв присягу на вірність українському народу.</a:t>
            </a:r>
            <a:endParaRPr lang="ru-RU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2547</Words>
  <Application>Microsoft Office PowerPoint</Application>
  <PresentationFormat>Экран (4:3)</PresentationFormat>
  <Paragraphs>209</Paragraphs>
  <Slides>47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Constantia</vt:lpstr>
      <vt:lpstr>Courier New</vt:lpstr>
      <vt:lpstr>Wingdings</vt:lpstr>
      <vt:lpstr>Wingdings 2</vt:lpstr>
      <vt:lpstr>Бумажная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12</cp:revision>
  <dcterms:created xsi:type="dcterms:W3CDTF">2014-05-07T14:17:44Z</dcterms:created>
  <dcterms:modified xsi:type="dcterms:W3CDTF">2018-09-25T14:19:37Z</dcterms:modified>
</cp:coreProperties>
</file>