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32" r:id="rId1"/>
  </p:sldMasterIdLst>
  <p:notesMasterIdLst>
    <p:notesMasterId r:id="rId33"/>
  </p:notesMasterIdLst>
  <p:sldIdLst>
    <p:sldId id="256" r:id="rId2"/>
    <p:sldId id="259" r:id="rId3"/>
    <p:sldId id="290" r:id="rId4"/>
    <p:sldId id="313" r:id="rId5"/>
    <p:sldId id="317" r:id="rId6"/>
    <p:sldId id="274" r:id="rId7"/>
    <p:sldId id="265" r:id="rId8"/>
    <p:sldId id="260" r:id="rId9"/>
    <p:sldId id="270" r:id="rId10"/>
    <p:sldId id="271" r:id="rId11"/>
    <p:sldId id="264" r:id="rId12"/>
    <p:sldId id="261" r:id="rId13"/>
    <p:sldId id="269" r:id="rId14"/>
    <p:sldId id="267" r:id="rId15"/>
    <p:sldId id="272" r:id="rId16"/>
    <p:sldId id="273" r:id="rId17"/>
    <p:sldId id="296" r:id="rId18"/>
    <p:sldId id="297" r:id="rId19"/>
    <p:sldId id="315" r:id="rId20"/>
    <p:sldId id="298" r:id="rId21"/>
    <p:sldId id="31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10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408F0-5608-4FFF-88F6-45F02277C164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CA8683-B920-490E-A858-F7B1C6F587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409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D597E-E8F4-4546-9E02-0C4D73C28875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73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12D9-95D7-49C8-B863-E0BDB08FE709}" type="datetime1">
              <a:rPr lang="ru-RU" smtClean="0"/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E497-10C9-4766-8E7E-983FD281E13A}" type="datetime1">
              <a:rPr lang="ru-RU" smtClean="0"/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DD107-C345-4B85-A4C8-682790C8D842}" type="datetime1">
              <a:rPr lang="ru-RU" smtClean="0"/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EF043-0904-4853-8F62-4AC2B00DF200}" type="datetime1">
              <a:rPr lang="ru-RU" smtClean="0"/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F5A42-3BB5-42D1-889A-C5A12F046E0E}" type="datetime1">
              <a:rPr lang="ru-RU" smtClean="0"/>
              <a:t>22.10.2019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11681-591E-4A64-9B9A-D452A9C61A2A}" type="datetime1">
              <a:rPr lang="ru-RU" smtClean="0"/>
              <a:t>22.10.2019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F10F5-6F33-4DBD-838C-9A8087D6C60F}" type="datetime1">
              <a:rPr lang="ru-RU" smtClean="0"/>
              <a:t>22.10.2019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27C22-F005-4B30-BC41-E9CBC4403B07}" type="datetime1">
              <a:rPr lang="ru-RU" smtClean="0"/>
              <a:t>22.10.2019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33BEA-D85A-47BB-8241-104A3141AFA5}" type="datetime1">
              <a:rPr lang="ru-RU" smtClean="0"/>
              <a:t>22.10.2019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FB0A5-3901-4749-B2CA-517673EBFFE9}" type="datetime1">
              <a:rPr lang="ru-RU" smtClean="0"/>
              <a:t>22.10.2019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AF72-F21D-4E39-B352-109C29786E09}" type="datetime1">
              <a:rPr lang="ru-RU" smtClean="0"/>
              <a:t>22.10.2019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4211CD1-C825-462E-9880-C426BCA6D5E9}" type="datetime1">
              <a:rPr lang="ru-RU" smtClean="0"/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193304"/>
          </a:xfrm>
        </p:spPr>
        <p:txBody>
          <a:bodyPr/>
          <a:lstStyle/>
          <a:p>
            <a:r>
              <a:rPr lang="en-US" dirty="0" smtClean="0"/>
              <a:t>Lecture </a:t>
            </a:r>
            <a:r>
              <a:rPr lang="uk-UA" dirty="0" smtClean="0"/>
              <a:t>2</a:t>
            </a:r>
            <a:r>
              <a:rPr lang="en-US" dirty="0" smtClean="0"/>
              <a:t>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780928"/>
            <a:ext cx="8064896" cy="230337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Ethnos</a:t>
            </a:r>
            <a:r>
              <a:rPr lang="uk-UA" sz="4000" dirty="0" smtClean="0"/>
              <a:t> </a:t>
            </a:r>
            <a:r>
              <a:rPr lang="en-US" sz="4000" dirty="0" smtClean="0"/>
              <a:t>and other types of communities. Ethnos and culture.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2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Nationality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an ethnic group forming a part of one or more political </a:t>
            </a:r>
            <a:r>
              <a:rPr lang="en-US" sz="3600" dirty="0" smtClean="0"/>
              <a:t>nations</a:t>
            </a:r>
            <a:r>
              <a:rPr lang="uk-UA" sz="3600" dirty="0" smtClean="0"/>
              <a:t>.</a:t>
            </a:r>
            <a:endParaRPr lang="en-US" sz="3600" dirty="0" smtClean="0"/>
          </a:p>
          <a:p>
            <a:r>
              <a:rPr lang="en-US" sz="3600" dirty="0"/>
              <a:t>a legal relationship between an individual person and a </a:t>
            </a:r>
            <a:r>
              <a:rPr lang="en-US" sz="3600" dirty="0" smtClean="0"/>
              <a:t>state.</a:t>
            </a:r>
            <a:endParaRPr lang="en-US" sz="3600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940770"/>
            <a:ext cx="5007569" cy="277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36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Race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en-US" sz="3600" dirty="0"/>
              <a:t>a classification system used to categorize humans into large and distinct populations or groups mainly by anatomical </a:t>
            </a:r>
            <a:r>
              <a:rPr lang="en-US" sz="3600" dirty="0" smtClean="0"/>
              <a:t>features.</a:t>
            </a:r>
            <a:endParaRPr lang="ru-RU" sz="36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068960"/>
            <a:ext cx="5425447" cy="325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12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Ethnic </a:t>
            </a:r>
            <a:r>
              <a:rPr lang="en-US" sz="4400" dirty="0" smtClean="0"/>
              <a:t>group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363272" cy="471338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“[</a:t>
            </a:r>
            <a:r>
              <a:rPr lang="en-US" sz="3600" dirty="0"/>
              <a:t>t]hose human groups that </a:t>
            </a:r>
            <a:r>
              <a:rPr lang="en-US" sz="3600" dirty="0" smtClean="0"/>
              <a:t>have </a:t>
            </a:r>
            <a:r>
              <a:rPr lang="en-US" sz="3600" dirty="0"/>
              <a:t>a subjective belief in their common descent because of similarities of physical type or of </a:t>
            </a:r>
            <a:r>
              <a:rPr lang="en-US" sz="3600" dirty="0" smtClean="0"/>
              <a:t>customs, </a:t>
            </a:r>
            <a:r>
              <a:rPr lang="en-US" sz="3600" dirty="0"/>
              <a:t>or because of memories of colonization and migration (...) it does not matter whether or not an objective blood relationship exists” 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 (Max Weber, 1921).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77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Ethnicity 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>
            <a:normAutofit/>
          </a:bodyPr>
          <a:lstStyle/>
          <a:p>
            <a:r>
              <a:rPr lang="en-US" sz="3600" dirty="0"/>
              <a:t>relates to a person’s inner sense of </a:t>
            </a:r>
            <a:r>
              <a:rPr lang="en-US" sz="3600" dirty="0" smtClean="0"/>
              <a:t>collective </a:t>
            </a:r>
            <a:r>
              <a:rPr lang="en-US" sz="3600" dirty="0"/>
              <a:t>identity. </a:t>
            </a:r>
            <a:r>
              <a:rPr lang="en-US" sz="3600" dirty="0" smtClean="0"/>
              <a:t>A subjective </a:t>
            </a:r>
            <a:r>
              <a:rPr lang="en-US" sz="3600" dirty="0"/>
              <a:t>belief of common origins without the necessary genetic links or physical similarity. </a:t>
            </a:r>
            <a:endParaRPr lang="en-US" sz="3600" dirty="0" smtClean="0"/>
          </a:p>
          <a:p>
            <a:r>
              <a:rPr lang="en-US" sz="3600" dirty="0" smtClean="0"/>
              <a:t>An </a:t>
            </a:r>
            <a:r>
              <a:rPr lang="en-US" sz="3600" dirty="0"/>
              <a:t>individual’s identity, which is defined by the characteristics of the ethnic group to which </a:t>
            </a:r>
            <a:r>
              <a:rPr lang="en-US" sz="3600" dirty="0" smtClean="0"/>
              <a:t>he or she </a:t>
            </a:r>
            <a:r>
              <a:rPr lang="en-US" sz="3600" dirty="0"/>
              <a:t>recognizes belonging.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25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13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Contextual usage of </a:t>
            </a:r>
            <a:r>
              <a:rPr lang="en-US" sz="4400" dirty="0" smtClean="0"/>
              <a:t>“race” and “ethnicity</a:t>
            </a:r>
            <a:r>
              <a:rPr lang="en-US" sz="4400" dirty="0"/>
              <a:t>” 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2453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</a:t>
            </a:r>
            <a:r>
              <a:rPr lang="en-US" sz="3600" dirty="0"/>
              <a:t>one radical thing about Barack Obama is his </a:t>
            </a:r>
            <a:r>
              <a:rPr lang="en-US" sz="3600" i="1" u="sng" dirty="0"/>
              <a:t>race</a:t>
            </a:r>
            <a:r>
              <a:rPr lang="en-US" sz="3600" dirty="0"/>
              <a:t>, his name. [New Yorker]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7079" y="3224268"/>
            <a:ext cx="88924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The crowd, diverse in both age and </a:t>
            </a:r>
            <a:r>
              <a:rPr lang="en-US" sz="3600" u="sng" dirty="0"/>
              <a:t>ethnicity</a:t>
            </a:r>
            <a:r>
              <a:rPr lang="en-US" sz="3600" dirty="0"/>
              <a:t>, waved American flags, snapped cell phone pictures of the scene. [Star-Ledger</a:t>
            </a:r>
            <a:r>
              <a:rPr lang="en-US" sz="3600" dirty="0" smtClean="0"/>
              <a:t>]</a:t>
            </a:r>
            <a:endParaRPr lang="en-US" sz="36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9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ctr"/>
            <a:r>
              <a:rPr lang="en-US" dirty="0"/>
              <a:t> </a:t>
            </a:r>
            <a:r>
              <a:rPr lang="en-US" sz="4400" dirty="0" err="1"/>
              <a:t>Ethnicos</a:t>
            </a:r>
            <a:r>
              <a:rPr lang="en-US" sz="4400" dirty="0"/>
              <a:t> 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en-US" sz="3600" dirty="0"/>
              <a:t>(from Greek </a:t>
            </a:r>
            <a:r>
              <a:rPr lang="en-US" sz="3600" dirty="0" smtClean="0"/>
              <a:t>“</a:t>
            </a:r>
            <a:r>
              <a:rPr lang="en-US" sz="3600" dirty="0" err="1" smtClean="0"/>
              <a:t>etnicos</a:t>
            </a:r>
            <a:r>
              <a:rPr lang="en-US" sz="3600" dirty="0" smtClean="0"/>
              <a:t>” </a:t>
            </a:r>
            <a:r>
              <a:rPr lang="en-US" sz="3600" dirty="0"/>
              <a:t>— national, specific to peoples) is a complex of ethnical features which are preserved even after </a:t>
            </a:r>
            <a:r>
              <a:rPr lang="en-US" sz="3600" dirty="0" smtClean="0"/>
              <a:t>migration </a:t>
            </a:r>
            <a:r>
              <a:rPr lang="en-US" sz="3600" dirty="0"/>
              <a:t>of ethnic </a:t>
            </a:r>
            <a:r>
              <a:rPr lang="en-US" sz="3600" dirty="0" smtClean="0"/>
              <a:t>groups.</a:t>
            </a:r>
            <a:endParaRPr lang="ru-RU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719122"/>
            <a:ext cx="5257006" cy="3027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33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en-US" sz="4400" dirty="0" err="1" smtClean="0"/>
              <a:t>Ethnogenesis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435280" cy="5688631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process of formation and development of ethnic groups. The process is connected with the formation of the language, culture and self-awareness of ethnic groups. </a:t>
            </a:r>
            <a:endParaRPr lang="en-US" sz="3600" dirty="0" smtClean="0"/>
          </a:p>
          <a:p>
            <a:pPr marL="0" indent="0" algn="ctr">
              <a:buNone/>
            </a:pPr>
            <a:r>
              <a:rPr lang="en-US" sz="4800" b="1" dirty="0" smtClean="0">
                <a:solidFill>
                  <a:schemeClr val="tx1"/>
                </a:solidFill>
                <a:latin typeface="+mj-lt"/>
              </a:rPr>
              <a:t>Ethnonym</a:t>
            </a:r>
          </a:p>
          <a:p>
            <a:pPr marL="0" indent="0">
              <a:buNone/>
            </a:pPr>
            <a:r>
              <a:rPr lang="en-US" sz="3600" dirty="0" smtClean="0"/>
              <a:t>name of the ethnos</a:t>
            </a:r>
          </a:p>
          <a:p>
            <a:pPr marL="0" indent="0" algn="ctr">
              <a:buNone/>
            </a:pPr>
            <a:r>
              <a:rPr lang="en-US" sz="4800" b="1" dirty="0" smtClean="0">
                <a:solidFill>
                  <a:schemeClr val="tx1"/>
                </a:solidFill>
                <a:latin typeface="+mj-lt"/>
              </a:rPr>
              <a:t>Ethnic identity</a:t>
            </a:r>
          </a:p>
          <a:p>
            <a:pPr marL="0" indent="0">
              <a:buNone/>
            </a:pPr>
            <a:r>
              <a:rPr lang="en-US" sz="3600" dirty="0"/>
              <a:t>a manner in which persons, on account of their ethnic origin, locate themselves psychologically in relation to one or more social systems</a:t>
            </a:r>
            <a:endParaRPr lang="en-US" sz="3600" dirty="0" smtClean="0"/>
          </a:p>
          <a:p>
            <a:pPr marL="0" indent="0">
              <a:buNone/>
            </a:pP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04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“Culture”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6119" y="1289332"/>
            <a:ext cx="8229600" cy="4968592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US" sz="3200" dirty="0" smtClean="0"/>
              <a:t>Derives from “</a:t>
            </a:r>
            <a:r>
              <a:rPr lang="en-US" sz="3200" i="1" dirty="0" err="1" smtClean="0"/>
              <a:t>colere</a:t>
            </a:r>
            <a:r>
              <a:rPr lang="en-US" sz="3200" dirty="0" smtClean="0"/>
              <a:t>” (Latin) = “to cultivate”.</a:t>
            </a:r>
          </a:p>
          <a:p>
            <a:r>
              <a:rPr lang="en-US" sz="3200" b="1" dirty="0" err="1" smtClean="0"/>
              <a:t>humanitas</a:t>
            </a:r>
            <a:r>
              <a:rPr lang="en-US" sz="3200" dirty="0"/>
              <a:t> </a:t>
            </a:r>
            <a:r>
              <a:rPr lang="en-US" sz="3200" dirty="0" smtClean="0"/>
              <a:t>– man vs. animal;</a:t>
            </a:r>
          </a:p>
          <a:p>
            <a:r>
              <a:rPr lang="en-US" sz="3200" b="1" dirty="0" err="1" smtClean="0"/>
              <a:t>urbanitas</a:t>
            </a:r>
            <a:r>
              <a:rPr lang="en-US" sz="3200" b="1" dirty="0" smtClean="0"/>
              <a:t> </a:t>
            </a:r>
            <a:r>
              <a:rPr lang="en-US" sz="3200" dirty="0" smtClean="0"/>
              <a:t>– urban vs. rural;</a:t>
            </a:r>
          </a:p>
          <a:p>
            <a:r>
              <a:rPr lang="en-US" sz="3200" b="1" dirty="0" err="1"/>
              <a:t>c</a:t>
            </a:r>
            <a:r>
              <a:rPr lang="en-US" sz="3200" b="1" dirty="0" err="1" smtClean="0"/>
              <a:t>ivilitas</a:t>
            </a:r>
            <a:r>
              <a:rPr lang="en-US" sz="3200" b="1" dirty="0" smtClean="0"/>
              <a:t> </a:t>
            </a:r>
            <a:r>
              <a:rPr lang="en-US" sz="3200" dirty="0" smtClean="0"/>
              <a:t>– civil good manners vs. barbarism.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691559"/>
            <a:ext cx="3888432" cy="2566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215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Definitions </a:t>
            </a:r>
            <a:r>
              <a:rPr lang="en-US" sz="4400" dirty="0"/>
              <a:t>of </a:t>
            </a:r>
            <a:r>
              <a:rPr lang="en-US" sz="4400" dirty="0" smtClean="0"/>
              <a:t>culture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164</a:t>
            </a:r>
            <a:r>
              <a:rPr lang="en-US" sz="3200" dirty="0" smtClean="0"/>
              <a:t> - listed by Alfred </a:t>
            </a:r>
            <a:r>
              <a:rPr lang="en-US" sz="3200" dirty="0"/>
              <a:t>Kroeber and Clyde </a:t>
            </a:r>
            <a:r>
              <a:rPr lang="en-US" sz="3200" dirty="0" err="1" smtClean="0"/>
              <a:t>Kluckhohn</a:t>
            </a:r>
            <a:r>
              <a:rPr lang="en-US" sz="3200" dirty="0"/>
              <a:t> in </a:t>
            </a:r>
            <a:r>
              <a:rPr lang="en-US" sz="3200" dirty="0" smtClean="0"/>
              <a:t>“</a:t>
            </a:r>
            <a:r>
              <a:rPr lang="en-US" sz="3200" dirty="0"/>
              <a:t>Culture: a Critical Review of Concepts and Definitions</a:t>
            </a:r>
            <a:r>
              <a:rPr lang="en-US" sz="3200" dirty="0" smtClean="0"/>
              <a:t>”</a:t>
            </a:r>
            <a:r>
              <a:rPr lang="ru-RU" sz="3200" dirty="0" smtClean="0"/>
              <a:t> (</a:t>
            </a:r>
            <a:r>
              <a:rPr lang="en-US" sz="3200" dirty="0" smtClean="0"/>
              <a:t>1952</a:t>
            </a:r>
            <a:r>
              <a:rPr lang="en-US" sz="3200" dirty="0"/>
              <a:t>).</a:t>
            </a:r>
            <a:endParaRPr lang="en-US" sz="3200" dirty="0" smtClean="0"/>
          </a:p>
          <a:p>
            <a:r>
              <a:rPr lang="en-US" sz="3200" b="1" dirty="0" smtClean="0"/>
              <a:t>500</a:t>
            </a:r>
            <a:r>
              <a:rPr lang="en-US" sz="3200" dirty="0" smtClean="0"/>
              <a:t> – </a:t>
            </a:r>
            <a:r>
              <a:rPr lang="en-US" sz="3200" dirty="0"/>
              <a:t>by </a:t>
            </a:r>
            <a:r>
              <a:rPr lang="en-US" sz="3200" dirty="0" smtClean="0"/>
              <a:t>the </a:t>
            </a:r>
            <a:r>
              <a:rPr lang="en-US" sz="3200" dirty="0"/>
              <a:t>end of the XX </a:t>
            </a:r>
            <a:r>
              <a:rPr lang="en-US" sz="3200" dirty="0" smtClean="0"/>
              <a:t>century.</a:t>
            </a:r>
          </a:p>
          <a:p>
            <a:r>
              <a:rPr lang="en-US" sz="3200" dirty="0"/>
              <a:t>m</a:t>
            </a:r>
            <a:r>
              <a:rPr lang="en-US" sz="3200" dirty="0" smtClean="0"/>
              <a:t>ore than </a:t>
            </a:r>
            <a:r>
              <a:rPr lang="en-US" sz="3200" b="1" dirty="0" smtClean="0"/>
              <a:t>1000</a:t>
            </a:r>
            <a:r>
              <a:rPr lang="en-US" sz="3200" dirty="0" smtClean="0"/>
              <a:t> – currently.</a:t>
            </a:r>
            <a:endParaRPr lang="en-US" sz="3200" dirty="0"/>
          </a:p>
          <a:p>
            <a:r>
              <a:rPr lang="en-US" sz="3200" dirty="0" smtClean="0"/>
              <a:t>The figures indicate </a:t>
            </a:r>
            <a:r>
              <a:rPr lang="en-US" sz="3200" dirty="0"/>
              <a:t>the </a:t>
            </a:r>
            <a:r>
              <a:rPr lang="en-US" sz="3200" dirty="0" smtClean="0"/>
              <a:t>complexity of the phenomenon and diversity of </a:t>
            </a:r>
            <a:r>
              <a:rPr lang="ru-RU" sz="3200" dirty="0" smtClean="0"/>
              <a:t>                                       </a:t>
            </a:r>
            <a:r>
              <a:rPr lang="en-US" sz="3200" dirty="0" smtClean="0"/>
              <a:t>views on the concept </a:t>
            </a:r>
            <a:r>
              <a:rPr lang="en-US" sz="3200" dirty="0"/>
              <a:t>of </a:t>
            </a:r>
            <a:r>
              <a:rPr lang="en-US" sz="3200" dirty="0" smtClean="0"/>
              <a:t>culture. </a:t>
            </a:r>
            <a:endParaRPr lang="en-US" sz="32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422" y="5085183"/>
            <a:ext cx="3064779" cy="1542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09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Culture vs. a </a:t>
            </a:r>
            <a:r>
              <a:rPr lang="en-US" sz="4400" dirty="0"/>
              <a:t>culture (M. </a:t>
            </a:r>
            <a:r>
              <a:rPr lang="en-US" sz="4400" dirty="0" smtClean="0"/>
              <a:t>Mead)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640960" cy="5184576"/>
          </a:xfrm>
        </p:spPr>
        <p:txBody>
          <a:bodyPr>
            <a:noAutofit/>
          </a:bodyPr>
          <a:lstStyle/>
          <a:p>
            <a:r>
              <a:rPr 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Culture</a:t>
            </a:r>
            <a:r>
              <a:rPr lang="en-US" sz="3500" dirty="0" smtClean="0"/>
              <a:t> – </a:t>
            </a:r>
            <a:r>
              <a:rPr lang="en-US" sz="3500" dirty="0"/>
              <a:t>the whole complex of traditional </a:t>
            </a:r>
            <a:r>
              <a:rPr lang="en-US" sz="3500" dirty="0" smtClean="0"/>
              <a:t>behaviour developed </a:t>
            </a:r>
            <a:r>
              <a:rPr lang="en-US" sz="3500" dirty="0"/>
              <a:t>by the human race </a:t>
            </a:r>
            <a:r>
              <a:rPr lang="en-US" sz="3500" dirty="0" smtClean="0"/>
              <a:t>and </a:t>
            </a:r>
            <a:r>
              <a:rPr lang="en-US" sz="3500" dirty="0"/>
              <a:t>successively learned by each generation. </a:t>
            </a:r>
            <a:endParaRPr lang="en-US" sz="3500" dirty="0" smtClean="0"/>
          </a:p>
          <a:p>
            <a:pPr marL="0" indent="0">
              <a:buNone/>
            </a:pPr>
            <a:endParaRPr lang="en-US" sz="3500" dirty="0" smtClean="0"/>
          </a:p>
          <a:p>
            <a:r>
              <a:rPr 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culture </a:t>
            </a:r>
            <a:r>
              <a:rPr lang="en-US" sz="3500" dirty="0"/>
              <a:t>is less precise. It can mean the forms of traditional behavior </a:t>
            </a:r>
            <a:r>
              <a:rPr lang="en-US" sz="3500" dirty="0" smtClean="0"/>
              <a:t>in a given </a:t>
            </a:r>
            <a:r>
              <a:rPr lang="en-US" sz="3500" dirty="0"/>
              <a:t>society or </a:t>
            </a:r>
            <a:r>
              <a:rPr lang="en-US" sz="3500" dirty="0" smtClean="0"/>
              <a:t>group </a:t>
            </a:r>
            <a:r>
              <a:rPr lang="en-US" sz="3500" dirty="0"/>
              <a:t>of societies, </a:t>
            </a:r>
            <a:r>
              <a:rPr lang="en-US" sz="3500" dirty="0" smtClean="0"/>
              <a:t>or in </a:t>
            </a:r>
            <a:r>
              <a:rPr lang="en-US" sz="3500" dirty="0"/>
              <a:t>certain area, or </a:t>
            </a:r>
            <a:r>
              <a:rPr lang="en-US" sz="3500" dirty="0" smtClean="0"/>
              <a:t>at </a:t>
            </a:r>
            <a:r>
              <a:rPr lang="en-US" sz="3500" dirty="0"/>
              <a:t>a certain period of </a:t>
            </a:r>
            <a:r>
              <a:rPr lang="en-US" sz="3500" dirty="0" smtClean="0"/>
              <a:t>time. </a:t>
            </a:r>
            <a:endParaRPr lang="ru-RU" sz="35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826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Outline</a:t>
            </a:r>
            <a:endParaRPr lang="ru-RU" sz="44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en-US" sz="3600" dirty="0"/>
              <a:t>1. </a:t>
            </a:r>
            <a:r>
              <a:rPr lang="en-US" sz="3600" dirty="0" smtClean="0"/>
              <a:t>Human </a:t>
            </a:r>
            <a:r>
              <a:rPr lang="en-US" sz="3600" dirty="0"/>
              <a:t>varieties and cognate terms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2. Race </a:t>
            </a:r>
            <a:r>
              <a:rPr lang="en-US" sz="3600" dirty="0"/>
              <a:t>vs. ethnicity</a:t>
            </a:r>
            <a:r>
              <a:rPr lang="en-US" sz="3600" dirty="0" smtClean="0"/>
              <a:t>.</a:t>
            </a:r>
            <a:r>
              <a:rPr lang="uk-UA" sz="3600" dirty="0" smtClean="0"/>
              <a:t> </a:t>
            </a:r>
          </a:p>
          <a:p>
            <a:r>
              <a:rPr lang="uk-UA" sz="3600" dirty="0" smtClean="0"/>
              <a:t>3.</a:t>
            </a:r>
            <a:r>
              <a:rPr lang="en-US" sz="3600" dirty="0"/>
              <a:t> Culture as the object of </a:t>
            </a:r>
            <a:r>
              <a:rPr lang="en-US" sz="3600" dirty="0" smtClean="0"/>
              <a:t>ethnology</a:t>
            </a:r>
            <a:endParaRPr lang="ru-RU" sz="3600" dirty="0"/>
          </a:p>
          <a:p>
            <a:pPr lvl="2"/>
            <a:r>
              <a:rPr lang="en-US" sz="3200" dirty="0"/>
              <a:t>3.1 Problem of definition</a:t>
            </a:r>
          </a:p>
          <a:p>
            <a:pPr lvl="2"/>
            <a:r>
              <a:rPr lang="en-US" sz="3200" dirty="0"/>
              <a:t>3.2 Universal views on culture</a:t>
            </a:r>
          </a:p>
          <a:p>
            <a:pPr lvl="2"/>
            <a:r>
              <a:rPr lang="en-US" sz="3200" dirty="0"/>
              <a:t>3.3 Functions of culture</a:t>
            </a:r>
          </a:p>
          <a:p>
            <a:endParaRPr lang="en-US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31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Diverse definitions of culture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5472608"/>
          </a:xfrm>
        </p:spPr>
        <p:txBody>
          <a:bodyPr>
            <a:normAutofit lnSpcReduction="10000"/>
          </a:bodyPr>
          <a:lstStyle/>
          <a:p>
            <a:r>
              <a:rPr lang="en-US" sz="3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Descriptive: </a:t>
            </a:r>
            <a:r>
              <a:rPr lang="en-US" sz="3400" dirty="0"/>
              <a:t>Culture consists of all kinds of human activities, habits, and beliefs such as social organization, economy or </a:t>
            </a:r>
            <a:r>
              <a:rPr lang="en-US" sz="3400" dirty="0" smtClean="0"/>
              <a:t>religion.</a:t>
            </a:r>
          </a:p>
          <a:p>
            <a:endParaRPr lang="en-US" sz="3400" dirty="0"/>
          </a:p>
          <a:p>
            <a:r>
              <a:rPr lang="en-US" sz="3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Historical</a:t>
            </a:r>
            <a:r>
              <a:rPr lang="en-US" sz="3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3400" dirty="0"/>
              <a:t>Culture is social heritage, or tradition, that is passed on to future </a:t>
            </a:r>
            <a:r>
              <a:rPr lang="en-US" sz="3400" dirty="0" smtClean="0"/>
              <a:t>generations.</a:t>
            </a:r>
          </a:p>
          <a:p>
            <a:endParaRPr lang="en-US" sz="3400" dirty="0"/>
          </a:p>
          <a:p>
            <a:r>
              <a:rPr lang="en-US" sz="3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Behavioural</a:t>
            </a:r>
            <a:r>
              <a:rPr lang="en-US" sz="3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3400" dirty="0"/>
              <a:t>Culture is shared, learned human behavior, a way of </a:t>
            </a:r>
            <a:r>
              <a:rPr lang="en-US" sz="3400" dirty="0" smtClean="0"/>
              <a:t>life.</a:t>
            </a:r>
            <a:endParaRPr lang="en-US" sz="34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341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Diverse definitions of culture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5472608"/>
          </a:xfrm>
        </p:spPr>
        <p:txBody>
          <a:bodyPr>
            <a:normAutofit/>
          </a:bodyPr>
          <a:lstStyle/>
          <a:p>
            <a:r>
              <a:rPr lang="en-US" sz="3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Normative</a:t>
            </a:r>
            <a:r>
              <a:rPr lang="en-US" sz="3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3400" dirty="0"/>
              <a:t>Culture comprises ideals, values, </a:t>
            </a:r>
            <a:r>
              <a:rPr lang="en-US" sz="3400" dirty="0" smtClean="0"/>
              <a:t>norms or </a:t>
            </a:r>
            <a:r>
              <a:rPr lang="en-US" sz="3400" dirty="0"/>
              <a:t>rules for </a:t>
            </a:r>
            <a:r>
              <a:rPr lang="en-US" sz="3400" dirty="0" smtClean="0"/>
              <a:t>living.</a:t>
            </a:r>
          </a:p>
          <a:p>
            <a:endParaRPr lang="en-US" sz="3400" dirty="0" smtClean="0"/>
          </a:p>
          <a:p>
            <a:r>
              <a:rPr lang="en-US" sz="3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Functional: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dirty="0"/>
              <a:t>Culture is the way humans solve problems of adapting to the environment or living together</a:t>
            </a:r>
            <a:r>
              <a:rPr lang="en-US" sz="3400" dirty="0" smtClean="0"/>
              <a:t>.</a:t>
            </a:r>
          </a:p>
          <a:p>
            <a:endParaRPr lang="en-US" sz="3400" dirty="0" smtClean="0"/>
          </a:p>
          <a:p>
            <a:r>
              <a:rPr lang="en-US" sz="3400" b="1" u="sng" dirty="0" err="1"/>
              <a:t>Genetical</a:t>
            </a:r>
            <a:r>
              <a:rPr lang="en-US" sz="3400" b="1" u="sng" dirty="0"/>
              <a:t>: </a:t>
            </a:r>
            <a:r>
              <a:rPr lang="en-US" sz="3400" dirty="0"/>
              <a:t>Culture is the result of adjustment of ethnic groups to their habitat/environment.</a:t>
            </a:r>
          </a:p>
          <a:p>
            <a:endParaRPr lang="en-US" sz="34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470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Diverse definitions of culture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91264" cy="5544616"/>
          </a:xfrm>
        </p:spPr>
        <p:txBody>
          <a:bodyPr>
            <a:normAutofit lnSpcReduction="10000"/>
          </a:bodyPr>
          <a:lstStyle/>
          <a:p>
            <a:r>
              <a:rPr lang="en-US" sz="3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Psychological</a:t>
            </a:r>
            <a:r>
              <a:rPr lang="en-US" sz="3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3400" dirty="0"/>
              <a:t>Culture is a complex of ideas, or learned habits, that inhibit impulses and distinguish people from </a:t>
            </a:r>
            <a:r>
              <a:rPr lang="en-US" sz="3400" dirty="0" smtClean="0"/>
              <a:t>animals.</a:t>
            </a:r>
          </a:p>
          <a:p>
            <a:endParaRPr lang="en-US" sz="3400" dirty="0"/>
          </a:p>
          <a:p>
            <a:r>
              <a:rPr lang="en-US" sz="3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Structural: </a:t>
            </a:r>
            <a:r>
              <a:rPr lang="en-US" sz="3400" dirty="0"/>
              <a:t>Culture consists of patterned and interrelated ideas, symbols, or </a:t>
            </a:r>
            <a:r>
              <a:rPr lang="en-US" sz="3400" dirty="0" err="1" smtClean="0"/>
              <a:t>behaviours</a:t>
            </a:r>
            <a:r>
              <a:rPr lang="en-US" sz="3400" dirty="0" smtClean="0"/>
              <a:t>.</a:t>
            </a:r>
          </a:p>
          <a:p>
            <a:endParaRPr lang="en-US" sz="3400" dirty="0"/>
          </a:p>
          <a:p>
            <a:r>
              <a:rPr lang="en-US" sz="3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Symbolic: </a:t>
            </a:r>
            <a:r>
              <a:rPr lang="en-US" sz="3400" dirty="0"/>
              <a:t>Culture is based on arbitrarily assigned meanings that are shared by a </a:t>
            </a:r>
            <a:r>
              <a:rPr lang="en-US" sz="3400" dirty="0" smtClean="0"/>
              <a:t>society.</a:t>
            </a:r>
            <a:endParaRPr lang="en-US" sz="34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34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53941"/>
            <a:ext cx="8229600" cy="9941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en-US" sz="4000" dirty="0" smtClean="0"/>
              <a:t>E</a:t>
            </a:r>
            <a:r>
              <a:rPr lang="en-US" sz="4000" dirty="0"/>
              <a:t>. B. Tylor, “Primitive Culture</a:t>
            </a:r>
            <a:r>
              <a:rPr lang="en-US" sz="4000" dirty="0" smtClean="0"/>
              <a:t>” (1871)</a:t>
            </a:r>
            <a:r>
              <a:rPr lang="en-US" dirty="0" smtClean="0"/>
              <a:t> </a:t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435280" cy="4968592"/>
          </a:xfrm>
        </p:spPr>
        <p:txBody>
          <a:bodyPr/>
          <a:lstStyle/>
          <a:p>
            <a:r>
              <a:rPr lang="en-US" sz="3300" dirty="0"/>
              <a:t>Culture or civilization, taken in its wide, ethnographic sense, is that </a:t>
            </a:r>
            <a:r>
              <a:rPr lang="en-US" sz="3300" dirty="0" smtClean="0"/>
              <a:t>complex whole which includes </a:t>
            </a:r>
            <a:r>
              <a:rPr lang="en-US" sz="3300" dirty="0"/>
              <a:t>knowledge, belief, </a:t>
            </a:r>
            <a:r>
              <a:rPr lang="en-US" sz="3300" dirty="0" smtClean="0"/>
              <a:t>morals</a:t>
            </a:r>
            <a:r>
              <a:rPr lang="en-US" sz="3300" dirty="0"/>
              <a:t>, law, custom and </a:t>
            </a:r>
            <a:r>
              <a:rPr lang="en-US" sz="3300" dirty="0" smtClean="0"/>
              <a:t>any other </a:t>
            </a:r>
            <a:r>
              <a:rPr lang="en-US" sz="3300" dirty="0"/>
              <a:t>habits </a:t>
            </a:r>
            <a:r>
              <a:rPr lang="en-US" sz="3300" dirty="0" smtClean="0"/>
              <a:t>acquired </a:t>
            </a:r>
            <a:r>
              <a:rPr lang="en-US" sz="3300" dirty="0"/>
              <a:t>by man as a </a:t>
            </a:r>
            <a:r>
              <a:rPr lang="en-US" sz="3300" dirty="0" smtClean="0"/>
              <a:t>member of society.</a:t>
            </a:r>
          </a:p>
          <a:p>
            <a:pPr marL="137160" indent="0">
              <a:buNone/>
            </a:pPr>
            <a:endParaRPr lang="en-US" sz="3200" dirty="0" smtClean="0"/>
          </a:p>
          <a:p>
            <a:r>
              <a:rPr lang="en-US" sz="3300" dirty="0" smtClean="0"/>
              <a:t>Socially </a:t>
            </a:r>
            <a:r>
              <a:rPr lang="en-US" sz="3300" dirty="0"/>
              <a:t>patterned human thought </a:t>
            </a:r>
            <a:r>
              <a:rPr lang="ru-RU" sz="3300" dirty="0" smtClean="0"/>
              <a:t>                                     </a:t>
            </a:r>
            <a:r>
              <a:rPr lang="en-US" sz="3300" dirty="0" smtClean="0"/>
              <a:t>and behavior</a:t>
            </a:r>
            <a:r>
              <a:rPr lang="en-US" sz="3300" dirty="0"/>
              <a:t>.</a:t>
            </a:r>
            <a:endParaRPr lang="en-US" sz="3300" dirty="0" smtClean="0"/>
          </a:p>
          <a:p>
            <a:pPr marL="13716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414439"/>
            <a:ext cx="2084101" cy="3054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91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94122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Modern definitions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435280" cy="54006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D. Matsumoto </a:t>
            </a:r>
            <a:r>
              <a:rPr lang="en-US" sz="3600" dirty="0" smtClean="0"/>
              <a:t>(</a:t>
            </a:r>
            <a:r>
              <a:rPr lang="en-US" sz="3600" dirty="0"/>
              <a:t>1996): Culture is the set of attitudes, values, beliefs, and behaviors shared by a group of people, but different for each individual, communicated from one generation to the next.</a:t>
            </a:r>
          </a:p>
          <a:p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24</a:t>
            </a:fld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17553"/>
            <a:ext cx="3110111" cy="3045819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758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78086"/>
            <a:ext cx="822960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en-US" sz="4900" dirty="0" smtClean="0"/>
              <a:t>Universal </a:t>
            </a:r>
            <a:r>
              <a:rPr lang="en-US" sz="4900" dirty="0"/>
              <a:t>views </a:t>
            </a:r>
            <a:r>
              <a:rPr lang="en-US" sz="4900" dirty="0" smtClean="0"/>
              <a:t>on culture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en-US" sz="3200" dirty="0"/>
              <a:t>Culture is the difference between humans and animals.</a:t>
            </a:r>
          </a:p>
          <a:p>
            <a:r>
              <a:rPr lang="en-US" sz="3200" dirty="0"/>
              <a:t>Culture is learned </a:t>
            </a:r>
            <a:r>
              <a:rPr lang="en-US" sz="3200" dirty="0" err="1" smtClean="0"/>
              <a:t>behaviour</a:t>
            </a:r>
            <a:r>
              <a:rPr lang="en-US" sz="3200" dirty="0"/>
              <a:t>. </a:t>
            </a:r>
          </a:p>
          <a:p>
            <a:r>
              <a:rPr lang="en-US" sz="3200" dirty="0" smtClean="0"/>
              <a:t>Culture is carried by society.</a:t>
            </a:r>
            <a:endParaRPr lang="en-US" sz="3200" dirty="0"/>
          </a:p>
          <a:p>
            <a:r>
              <a:rPr lang="en-US" sz="3200" dirty="0"/>
              <a:t>Culture is patterned </a:t>
            </a:r>
            <a:r>
              <a:rPr lang="en-US" sz="3200" dirty="0" smtClean="0"/>
              <a:t>activity.</a:t>
            </a:r>
          </a:p>
          <a:p>
            <a:r>
              <a:rPr lang="en-US" sz="3200" dirty="0" smtClean="0"/>
              <a:t>Culture is transmitted via </a:t>
            </a:r>
            <a:r>
              <a:rPr lang="ru-RU" sz="3200" dirty="0" smtClean="0"/>
              <a:t>                                           </a:t>
            </a:r>
            <a:r>
              <a:rPr lang="en-US" sz="3200" dirty="0" smtClean="0"/>
              <a:t>language</a:t>
            </a:r>
            <a:r>
              <a:rPr lang="ru-RU" sz="3200" dirty="0" smtClean="0"/>
              <a:t>.</a:t>
            </a:r>
            <a:r>
              <a:rPr lang="en-US" sz="3200" dirty="0" smtClean="0"/>
              <a:t> </a:t>
            </a:r>
          </a:p>
          <a:p>
            <a:pPr marL="0" indent="0">
              <a:buNone/>
            </a:pPr>
            <a:r>
              <a:rPr lang="en-US" sz="3200" dirty="0" smtClean="0"/>
              <a:t>                                                  </a:t>
            </a:r>
          </a:p>
          <a:p>
            <a:endParaRPr lang="en-US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25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85289"/>
            <a:ext cx="3672408" cy="2451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581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                                                                  </a:t>
            </a:r>
            <a:r>
              <a:rPr lang="en-US" sz="4400" dirty="0" smtClean="0"/>
              <a:t>Culture is the difference between humans and animals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26</a:t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484313"/>
            <a:ext cx="8229600" cy="4824412"/>
          </a:xfrm>
        </p:spPr>
        <p:txBody>
          <a:bodyPr/>
          <a:lstStyle/>
          <a:p>
            <a:r>
              <a:rPr lang="en-US" sz="3200" dirty="0" smtClean="0"/>
              <a:t>- Tools </a:t>
            </a:r>
            <a:r>
              <a:rPr lang="en-US" sz="3200" dirty="0"/>
              <a:t>using </a:t>
            </a:r>
            <a:r>
              <a:rPr lang="en-US" sz="3200" dirty="0" smtClean="0"/>
              <a:t>vs. </a:t>
            </a:r>
            <a:r>
              <a:rPr lang="en-US" sz="3200" dirty="0"/>
              <a:t>tool </a:t>
            </a:r>
            <a:r>
              <a:rPr lang="en-US" sz="3200" dirty="0" smtClean="0"/>
              <a:t>making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3200" dirty="0" smtClean="0"/>
              <a:t>- Opposable thumb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sz="3200" dirty="0" smtClean="0"/>
              <a:t>- Power grip </a:t>
            </a:r>
            <a:r>
              <a:rPr lang="en-US" sz="3200" dirty="0"/>
              <a:t>vs. </a:t>
            </a:r>
            <a:r>
              <a:rPr lang="uk-UA" sz="3200" dirty="0"/>
              <a:t>р</a:t>
            </a:r>
            <a:r>
              <a:rPr lang="en-US" sz="3200" dirty="0" err="1" smtClean="0"/>
              <a:t>recision</a:t>
            </a:r>
            <a:r>
              <a:rPr lang="en-US" sz="3200" dirty="0" smtClean="0"/>
              <a:t> grip</a:t>
            </a:r>
            <a:endParaRPr lang="en-US" sz="3200" dirty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492896"/>
            <a:ext cx="1419199" cy="199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719" y="1628800"/>
            <a:ext cx="2141182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085184"/>
            <a:ext cx="2073275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548" y="5121695"/>
            <a:ext cx="2206625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549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dirty="0"/>
              <a:t>Culture is learned </a:t>
            </a:r>
            <a:r>
              <a:rPr lang="en-US" sz="4900" dirty="0" err="1" smtClean="0"/>
              <a:t>behaviour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223" y="1587201"/>
            <a:ext cx="2662731" cy="3583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251" y="2109339"/>
            <a:ext cx="4265383" cy="2782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27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89437" y="5217443"/>
            <a:ext cx="2736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Imitative learning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31133" y="5217443"/>
            <a:ext cx="38956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Language-based learning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2729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Culture is carried by society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89654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Society (an </a:t>
            </a:r>
            <a:r>
              <a:rPr lang="en-US" sz="3200" dirty="0"/>
              <a:t>interacting group of </a:t>
            </a:r>
            <a:r>
              <a:rPr lang="en-US" sz="3200" dirty="0" smtClean="0"/>
              <a:t>humans) </a:t>
            </a:r>
            <a:r>
              <a:rPr lang="en-US" sz="3200" dirty="0"/>
              <a:t>is the </a:t>
            </a:r>
            <a:r>
              <a:rPr lang="en-US" sz="3200" dirty="0" smtClean="0"/>
              <a:t>keeper </a:t>
            </a:r>
            <a:r>
              <a:rPr lang="en-US" sz="3200" dirty="0"/>
              <a:t>for </a:t>
            </a:r>
            <a:r>
              <a:rPr lang="en-US" sz="3200" dirty="0" smtClean="0"/>
              <a:t>culture;</a:t>
            </a:r>
            <a:endParaRPr lang="en-US" sz="3200" dirty="0"/>
          </a:p>
          <a:p>
            <a:r>
              <a:rPr lang="en-US" sz="3200" dirty="0" smtClean="0"/>
              <a:t>Society </a:t>
            </a:r>
            <a:r>
              <a:rPr lang="en-US" sz="3200" dirty="0"/>
              <a:t>members participate in </a:t>
            </a:r>
            <a:r>
              <a:rPr lang="en-US" sz="3200" dirty="0" smtClean="0"/>
              <a:t>culture;</a:t>
            </a:r>
            <a:endParaRPr lang="en-US" sz="3200" dirty="0"/>
          </a:p>
          <a:p>
            <a:r>
              <a:rPr lang="en-US" sz="3200" dirty="0"/>
              <a:t>Society &amp; </a:t>
            </a:r>
            <a:r>
              <a:rPr lang="en-US" sz="3200" dirty="0" smtClean="0"/>
              <a:t>culture outlive </a:t>
            </a:r>
            <a:r>
              <a:rPr lang="en-US" sz="3200" dirty="0"/>
              <a:t>the </a:t>
            </a:r>
            <a:r>
              <a:rPr lang="en-US" sz="3200" dirty="0" smtClean="0"/>
              <a:t>individual;</a:t>
            </a:r>
            <a:endParaRPr lang="en-US" sz="3200" dirty="0"/>
          </a:p>
          <a:p>
            <a:r>
              <a:rPr lang="en-US" sz="3200" dirty="0"/>
              <a:t>Society and </a:t>
            </a:r>
            <a:r>
              <a:rPr lang="en-US" sz="3200" dirty="0" smtClean="0"/>
              <a:t>culture determine </a:t>
            </a:r>
            <a:r>
              <a:rPr lang="en-US" sz="3200" dirty="0"/>
              <a:t>social </a:t>
            </a:r>
            <a:r>
              <a:rPr lang="en-US" sz="3200" dirty="0" smtClean="0"/>
              <a:t>behaviour </a:t>
            </a:r>
            <a:r>
              <a:rPr lang="en-US" sz="3200" dirty="0" smtClean="0"/>
              <a:t>through:</a:t>
            </a:r>
            <a:endParaRPr lang="en-US" sz="3200" dirty="0"/>
          </a:p>
          <a:p>
            <a:pPr marL="137160" indent="0">
              <a:buNone/>
            </a:pPr>
            <a:r>
              <a:rPr lang="en-US" sz="3200" dirty="0" smtClean="0"/>
              <a:t>	a</a:t>
            </a:r>
            <a:r>
              <a:rPr lang="en-US" sz="3200" dirty="0"/>
              <a:t>. Stereotypes</a:t>
            </a:r>
            <a:br>
              <a:rPr lang="en-US" sz="3200" dirty="0"/>
            </a:br>
            <a:r>
              <a:rPr lang="en-US" sz="3200" dirty="0" smtClean="0"/>
              <a:t>	b</a:t>
            </a:r>
            <a:r>
              <a:rPr lang="en-US" sz="3200" dirty="0"/>
              <a:t>. </a:t>
            </a:r>
            <a:r>
              <a:rPr lang="en-US" sz="3200" dirty="0" smtClean="0"/>
              <a:t>Model </a:t>
            </a:r>
            <a:r>
              <a:rPr lang="en-US" sz="3200" dirty="0"/>
              <a:t>personalities</a:t>
            </a:r>
            <a:br>
              <a:rPr lang="en-US" sz="3200" dirty="0"/>
            </a:br>
            <a:r>
              <a:rPr lang="en-US" sz="3200" dirty="0" smtClean="0"/>
              <a:t>	c</a:t>
            </a:r>
            <a:r>
              <a:rPr lang="en-US" sz="3200" dirty="0"/>
              <a:t>. National character 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131" y="4293096"/>
            <a:ext cx="3144349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74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dirty="0"/>
              <a:t>Culture is patterned </a:t>
            </a:r>
            <a:r>
              <a:rPr lang="en-US" sz="4900" dirty="0" smtClean="0"/>
              <a:t>behaviour 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52568"/>
          </a:xfrm>
        </p:spPr>
        <p:txBody>
          <a:bodyPr/>
          <a:lstStyle/>
          <a:p>
            <a:r>
              <a:rPr lang="en-US" sz="3200" dirty="0"/>
              <a:t>a. Culture </a:t>
            </a:r>
            <a:r>
              <a:rPr lang="en-US" sz="3200" dirty="0" smtClean="0"/>
              <a:t>vs. </a:t>
            </a:r>
            <a:r>
              <a:rPr lang="en-US" sz="3200" dirty="0" smtClean="0"/>
              <a:t>a culture</a:t>
            </a:r>
            <a:endParaRPr lang="en-US" sz="3200" dirty="0"/>
          </a:p>
          <a:p>
            <a:r>
              <a:rPr lang="en-US" sz="3200" dirty="0"/>
              <a:t>b. Culture is </a:t>
            </a:r>
            <a:r>
              <a:rPr lang="en-US" sz="3200" dirty="0" smtClean="0"/>
              <a:t>a hierarchy </a:t>
            </a:r>
            <a:endParaRPr lang="en-US" sz="3200" dirty="0"/>
          </a:p>
          <a:p>
            <a:r>
              <a:rPr lang="en-US" sz="3200" dirty="0"/>
              <a:t>c. Culture is a system 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809" y="3789040"/>
            <a:ext cx="3939801" cy="2665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25144"/>
            <a:ext cx="4067384" cy="1332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03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Key words</a:t>
            </a:r>
            <a:endParaRPr lang="ru-RU" sz="4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7092367"/>
              </p:ext>
            </p:extLst>
          </p:nvPr>
        </p:nvGraphicFramePr>
        <p:xfrm>
          <a:off x="323528" y="908723"/>
          <a:ext cx="8712967" cy="5837233"/>
        </p:xfrm>
        <a:graphic>
          <a:graphicData uri="http://schemas.openxmlformats.org/drawingml/2006/table">
            <a:tbl>
              <a:tblPr firstRow="1" firstCol="1" bandRow="1"/>
              <a:tblGrid>
                <a:gridCol w="1800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700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784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55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milestone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віхи, основні етапи</a:t>
                      </a:r>
                      <a:endParaRPr lang="ru-RU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customs</a:t>
                      </a:r>
                      <a:endParaRPr lang="ru-RU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звичаї</a:t>
                      </a:r>
                      <a:endParaRPr lang="ru-RU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5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ru-RU" sz="2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cholar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науковець</a:t>
                      </a:r>
                      <a:endParaRPr lang="ru-RU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belonging</a:t>
                      </a:r>
                      <a:endParaRPr lang="ru-RU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приналежність</a:t>
                      </a:r>
                      <a:endParaRPr lang="ru-RU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5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dimension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вимір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caution</a:t>
                      </a:r>
                      <a:endParaRPr lang="ru-RU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обережність</a:t>
                      </a:r>
                      <a:endParaRPr lang="ru-RU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5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on</a:t>
                      </a:r>
                      <a:r>
                        <a:rPr lang="ru-RU" sz="2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average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середньому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inequalit</a:t>
                      </a:r>
                      <a:r>
                        <a:rPr lang="en-US" sz="2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</a:t>
                      </a:r>
                      <a:endParaRPr lang="ru-RU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нерівність</a:t>
                      </a:r>
                      <a:endParaRPr lang="ru-RU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5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to </a:t>
                      </a:r>
                      <a:r>
                        <a:rPr lang="ru-RU" sz="2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declin</a:t>
                      </a:r>
                      <a:r>
                        <a:rPr lang="en-US" sz="2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спадати</a:t>
                      </a:r>
                      <a:endParaRPr lang="ru-RU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heritage</a:t>
                      </a:r>
                      <a:endParaRPr lang="ru-RU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спадщина</a:t>
                      </a:r>
                      <a:endParaRPr lang="ru-RU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5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improvement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покращення</a:t>
                      </a:r>
                      <a:endParaRPr lang="ru-RU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self-awareness</a:t>
                      </a:r>
                      <a:endParaRPr lang="ru-RU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самосвідомість</a:t>
                      </a:r>
                      <a:endParaRPr lang="ru-RU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11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to </a:t>
                      </a:r>
                      <a:r>
                        <a:rPr lang="ru-RU" sz="2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diversif</a:t>
                      </a:r>
                      <a:r>
                        <a:rPr lang="en-US" sz="2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розділити, урізноманітнити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initial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початковий</a:t>
                      </a:r>
                      <a:endParaRPr lang="ru-RU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5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varieties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різновиди</a:t>
                      </a:r>
                      <a:endParaRPr lang="ru-RU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cultivation</a:t>
                      </a:r>
                      <a:endParaRPr lang="ru-RU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обробка</a:t>
                      </a:r>
                      <a:endParaRPr lang="ru-RU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5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descent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походження</a:t>
                      </a:r>
                      <a:endParaRPr lang="ru-RU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behaviour</a:t>
                      </a:r>
                      <a:endParaRPr lang="ru-RU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поведінка</a:t>
                      </a:r>
                      <a:endParaRPr lang="ru-RU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5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ancestor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предок</a:t>
                      </a:r>
                      <a:endParaRPr lang="ru-RU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to </a:t>
                      </a:r>
                      <a:r>
                        <a:rPr lang="ru-RU" sz="2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refer</a:t>
                      </a:r>
                      <a:endParaRPr lang="ru-RU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стосуватись</a:t>
                      </a:r>
                      <a:endParaRPr lang="ru-RU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392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ancestry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родовід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interaction</a:t>
                      </a:r>
                      <a:endParaRPr lang="ru-RU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взаємодія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5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</a:t>
                      </a:r>
                      <a:r>
                        <a:rPr lang="ru-RU" sz="2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orbidden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заборонений</a:t>
                      </a:r>
                      <a:endParaRPr lang="ru-RU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adjustment</a:t>
                      </a:r>
                      <a:endParaRPr lang="ru-RU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пристосування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5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features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риси, якості</a:t>
                      </a:r>
                      <a:endParaRPr lang="ru-RU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to share</a:t>
                      </a:r>
                      <a:endParaRPr lang="ru-RU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поділяти</a:t>
                      </a:r>
                      <a:endParaRPr lang="ru-RU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55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self-sufficient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самодостатній</a:t>
                      </a:r>
                      <a:endParaRPr lang="ru-RU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patterned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схематичний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85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Other properties </a:t>
            </a:r>
            <a:r>
              <a:rPr lang="en-US" sz="4400" dirty="0"/>
              <a:t>of culture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507288" cy="5184576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shared </a:t>
            </a:r>
            <a:r>
              <a:rPr lang="en-US" sz="3200" dirty="0"/>
              <a:t>(it is a social phenomenon</a:t>
            </a:r>
            <a:r>
              <a:rPr lang="en-US" sz="3200" dirty="0" smtClean="0"/>
              <a:t>);</a:t>
            </a:r>
            <a:endParaRPr lang="en-US" sz="3200" dirty="0"/>
          </a:p>
          <a:p>
            <a:r>
              <a:rPr lang="en-US" sz="3200" b="1" dirty="0" smtClean="0"/>
              <a:t>symbolic</a:t>
            </a:r>
            <a:r>
              <a:rPr lang="en-US" sz="3200" dirty="0" smtClean="0"/>
              <a:t> </a:t>
            </a:r>
            <a:r>
              <a:rPr lang="en-US" sz="3200" dirty="0"/>
              <a:t>(speech is a symbolic element of human language</a:t>
            </a:r>
            <a:r>
              <a:rPr lang="en-US" sz="3200" dirty="0" smtClean="0"/>
              <a:t>);</a:t>
            </a:r>
            <a:endParaRPr lang="en-US" sz="3200" dirty="0"/>
          </a:p>
          <a:p>
            <a:r>
              <a:rPr lang="en-US" sz="3200" b="1" dirty="0"/>
              <a:t>transmitted cross-generationally </a:t>
            </a:r>
            <a:r>
              <a:rPr lang="en-US" sz="3200" dirty="0" smtClean="0"/>
              <a:t>(Alfred Kroeber and </a:t>
            </a:r>
            <a:r>
              <a:rPr lang="en-US" sz="3200" dirty="0"/>
              <a:t>Leslie </a:t>
            </a:r>
            <a:r>
              <a:rPr lang="en-US" sz="3200" dirty="0" smtClean="0"/>
              <a:t>White: culture </a:t>
            </a:r>
            <a:r>
              <a:rPr lang="en-US" sz="3200" dirty="0"/>
              <a:t>i</a:t>
            </a:r>
            <a:r>
              <a:rPr lang="en-US" sz="3200" dirty="0" smtClean="0"/>
              <a:t>s </a:t>
            </a:r>
            <a:r>
              <a:rPr lang="en-US" sz="3200" dirty="0"/>
              <a:t>a ‘</a:t>
            </a:r>
            <a:r>
              <a:rPr lang="en-US" sz="3200" dirty="0" smtClean="0"/>
              <a:t>super-organic </a:t>
            </a:r>
            <a:r>
              <a:rPr lang="en-US" sz="3200" dirty="0"/>
              <a:t>entity</a:t>
            </a:r>
            <a:r>
              <a:rPr lang="en-US" sz="3200" dirty="0" smtClean="0"/>
              <a:t>’);</a:t>
            </a:r>
            <a:endParaRPr lang="en-US" sz="3200" dirty="0"/>
          </a:p>
          <a:p>
            <a:r>
              <a:rPr lang="en-US" sz="3200" b="1" dirty="0" smtClean="0"/>
              <a:t>adaptive.</a:t>
            </a:r>
            <a:endParaRPr lang="en-US" sz="3200" b="1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30</a:t>
            </a:fld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214878"/>
            <a:ext cx="4032448" cy="235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372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Functions of </a:t>
            </a:r>
            <a:r>
              <a:rPr lang="en-US" sz="4400" dirty="0" smtClean="0"/>
              <a:t>culture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70912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1. </a:t>
            </a:r>
            <a:r>
              <a:rPr lang="en-US" sz="3600" dirty="0" smtClean="0"/>
              <a:t>Didactic </a:t>
            </a:r>
          </a:p>
          <a:p>
            <a:r>
              <a:rPr lang="en-US" sz="3600" dirty="0" smtClean="0"/>
              <a:t>2. Informative</a:t>
            </a:r>
            <a:r>
              <a:rPr lang="uk-UA" sz="3600" dirty="0" smtClean="0"/>
              <a:t> </a:t>
            </a:r>
            <a:r>
              <a:rPr lang="en-US" sz="3600" dirty="0" smtClean="0"/>
              <a:t>(cumulative)</a:t>
            </a:r>
            <a:endParaRPr lang="en-US" sz="3600" dirty="0"/>
          </a:p>
          <a:p>
            <a:r>
              <a:rPr lang="en-US" sz="3600" dirty="0" smtClean="0"/>
              <a:t>3. </a:t>
            </a:r>
            <a:r>
              <a:rPr lang="en-US" sz="3600" dirty="0"/>
              <a:t>Communicative</a:t>
            </a:r>
          </a:p>
          <a:p>
            <a:r>
              <a:rPr lang="en-US" sz="3600" dirty="0" smtClean="0"/>
              <a:t>4. </a:t>
            </a:r>
            <a:r>
              <a:rPr lang="en-US" sz="3600" dirty="0"/>
              <a:t>Normative</a:t>
            </a:r>
          </a:p>
          <a:p>
            <a:r>
              <a:rPr lang="en-US" sz="3600" dirty="0" smtClean="0"/>
              <a:t>5. </a:t>
            </a:r>
            <a:r>
              <a:rPr lang="en-US" sz="3600" dirty="0"/>
              <a:t>Regulative</a:t>
            </a:r>
          </a:p>
          <a:p>
            <a:r>
              <a:rPr lang="en-US" sz="3600" dirty="0" smtClean="0"/>
              <a:t>6. Semiotic (symbolic)</a:t>
            </a:r>
            <a:endParaRPr lang="en-US" sz="3600" dirty="0"/>
          </a:p>
          <a:p>
            <a:r>
              <a:rPr lang="en-US" sz="3600" dirty="0" smtClean="0"/>
              <a:t>7. Axiological (evaluative)</a:t>
            </a:r>
            <a:endParaRPr lang="en-US" sz="3600" dirty="0"/>
          </a:p>
          <a:p>
            <a:r>
              <a:rPr lang="en-US" sz="3600" dirty="0" smtClean="0"/>
              <a:t>8. </a:t>
            </a:r>
            <a:r>
              <a:rPr lang="en-US" sz="3600" dirty="0" err="1"/>
              <a:t>Adaptational</a:t>
            </a:r>
            <a:endParaRPr lang="en-US" sz="36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31</a:t>
            </a:fld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348880"/>
            <a:ext cx="3241303" cy="2600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9191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US" sz="4400" dirty="0"/>
              <a:t>Human Population Through Time</a:t>
            </a:r>
            <a:endParaRPr lang="ru-RU" sz="4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29223"/>
            <a:ext cx="8640960" cy="544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20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US" sz="4400" dirty="0"/>
              <a:t>Human Population Through Time</a:t>
            </a:r>
            <a:endParaRPr lang="ru-RU" sz="4400" dirty="0"/>
          </a:p>
        </p:txBody>
      </p:sp>
      <p:sp>
        <p:nvSpPr>
          <p:cNvPr id="3" name="AutoShape 2" descr="Картинки по запросу Human Population Through Time"/>
          <p:cNvSpPr>
            <a:spLocks noChangeAspect="1" noChangeArrowheads="1"/>
          </p:cNvSpPr>
          <p:nvPr/>
        </p:nvSpPr>
        <p:spPr bwMode="auto">
          <a:xfrm>
            <a:off x="155575" y="-1546225"/>
            <a:ext cx="573405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Картинки по запросу Human Population Through Time"/>
          <p:cNvSpPr>
            <a:spLocks noChangeAspect="1" noChangeArrowheads="1"/>
          </p:cNvSpPr>
          <p:nvPr/>
        </p:nvSpPr>
        <p:spPr bwMode="auto">
          <a:xfrm>
            <a:off x="307975" y="-1393825"/>
            <a:ext cx="573405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47" y="1484784"/>
            <a:ext cx="8826653" cy="496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12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4400" dirty="0"/>
              <a:t>Human Population Through Time</a:t>
            </a:r>
            <a:endParaRPr lang="ru-RU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86" y="116632"/>
            <a:ext cx="8836254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8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Clan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4929412"/>
          </a:xfrm>
        </p:spPr>
        <p:txBody>
          <a:bodyPr>
            <a:normAutofit/>
          </a:bodyPr>
          <a:lstStyle/>
          <a:p>
            <a:r>
              <a:rPr lang="en-US" sz="3600" dirty="0"/>
              <a:t>an organizational unit in many traditional societies. </a:t>
            </a:r>
            <a:endParaRPr lang="en-US" sz="3600" dirty="0" smtClean="0"/>
          </a:p>
          <a:p>
            <a:r>
              <a:rPr lang="en-US" sz="3600" dirty="0" smtClean="0"/>
              <a:t>A </a:t>
            </a:r>
            <a:r>
              <a:rPr lang="en-US" sz="3600" dirty="0"/>
              <a:t>group of people who have united </a:t>
            </a:r>
            <a:r>
              <a:rPr lang="en-US" sz="3600" dirty="0" smtClean="0"/>
              <a:t>through kinship, usually around a leader. </a:t>
            </a:r>
          </a:p>
          <a:p>
            <a:r>
              <a:rPr lang="en-US" sz="3600" dirty="0" smtClean="0"/>
              <a:t>Membership </a:t>
            </a:r>
            <a:r>
              <a:rPr lang="en-US" sz="3600" dirty="0"/>
              <a:t>in a clan is traditionally defined by </a:t>
            </a:r>
            <a:r>
              <a:rPr lang="en-US" sz="3600" dirty="0" smtClean="0"/>
              <a:t>descent                             </a:t>
            </a:r>
            <a:r>
              <a:rPr lang="en-US" sz="3600" dirty="0"/>
              <a:t>from a common </a:t>
            </a:r>
            <a:r>
              <a:rPr lang="en-US" sz="3600" dirty="0" smtClean="0"/>
              <a:t>                                         ancestor</a:t>
            </a:r>
            <a:r>
              <a:rPr lang="en-US" sz="3600" dirty="0"/>
              <a:t>. </a:t>
            </a:r>
            <a:endParaRPr lang="en-US" sz="36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149079"/>
            <a:ext cx="4392488" cy="247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05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ctr"/>
            <a:r>
              <a:rPr lang="en-US" sz="4400" dirty="0"/>
              <a:t>Tribe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435280" cy="492941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 </a:t>
            </a:r>
            <a:r>
              <a:rPr lang="en-US" sz="3600" dirty="0"/>
              <a:t>form of human social organization </a:t>
            </a:r>
            <a:endParaRPr lang="en-US" sz="3600" dirty="0" smtClean="0"/>
          </a:p>
          <a:p>
            <a:r>
              <a:rPr lang="en-US" sz="3600" dirty="0"/>
              <a:t>i</a:t>
            </a:r>
            <a:r>
              <a:rPr lang="en-US" sz="3600" dirty="0" smtClean="0"/>
              <a:t>s based </a:t>
            </a:r>
            <a:r>
              <a:rPr lang="en-US" sz="3600" dirty="0"/>
              <a:t>on a set of smaller groups (known as bands), having temporary or permanent political integration, </a:t>
            </a:r>
            <a:endParaRPr lang="en-US" sz="3600" dirty="0" smtClean="0"/>
          </a:p>
          <a:p>
            <a:r>
              <a:rPr lang="en-US" sz="3600" dirty="0" smtClean="0"/>
              <a:t>is </a:t>
            </a:r>
            <a:r>
              <a:rPr lang="en-US" sz="3600" dirty="0"/>
              <a:t>defined by traditions of common descent, language, </a:t>
            </a:r>
            <a:r>
              <a:rPr lang="en-US" sz="3600" dirty="0" smtClean="0"/>
              <a:t>culture,                                   and ideology.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52683"/>
            <a:ext cx="3948097" cy="2513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82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Nation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435280" cy="5040559"/>
          </a:xfrm>
        </p:spPr>
        <p:txBody>
          <a:bodyPr>
            <a:normAutofit/>
          </a:bodyPr>
          <a:lstStyle/>
          <a:p>
            <a:r>
              <a:rPr lang="en-US" sz="3600" dirty="0"/>
              <a:t>a stable community of people, formed on the basis of a common language, territory, economic life, </a:t>
            </a:r>
            <a:r>
              <a:rPr lang="en-US" sz="3600" dirty="0" smtClean="0"/>
              <a:t>ethnicity</a:t>
            </a:r>
            <a:r>
              <a:rPr lang="uk-UA" sz="3600" dirty="0" smtClean="0"/>
              <a:t> </a:t>
            </a:r>
            <a:r>
              <a:rPr lang="en-US" sz="3600" dirty="0" smtClean="0"/>
              <a:t>in </a:t>
            </a:r>
            <a:r>
              <a:rPr lang="en-US" sz="3600" dirty="0"/>
              <a:t>a common culture.</a:t>
            </a:r>
            <a:endParaRPr lang="en-US" sz="3600" dirty="0" smtClean="0"/>
          </a:p>
          <a:p>
            <a:r>
              <a:rPr lang="en-US" sz="3600" dirty="0" smtClean="0"/>
              <a:t>is </a:t>
            </a:r>
            <a:r>
              <a:rPr lang="en-US" sz="3600" dirty="0"/>
              <a:t>formed on the basis of the unity of several tribes which share common kinship and </a:t>
            </a:r>
            <a:r>
              <a:rPr lang="en-US" sz="3600" dirty="0" smtClean="0"/>
              <a:t>common or similar</a:t>
            </a:r>
            <a:r>
              <a:rPr lang="uk-UA" sz="3600" dirty="0" smtClean="0"/>
              <a:t> </a:t>
            </a:r>
            <a:r>
              <a:rPr lang="en-US" sz="3600" dirty="0" smtClean="0"/>
              <a:t>languages (Anglo-Saxon</a:t>
            </a:r>
            <a:r>
              <a:rPr lang="en-US" sz="3600" dirty="0"/>
              <a:t>).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62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1147</TotalTime>
  <Words>1213</Words>
  <Application>Microsoft Office PowerPoint</Application>
  <PresentationFormat>Экран (4:3)</PresentationFormat>
  <Paragraphs>214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Паркет</vt:lpstr>
      <vt:lpstr>Lecture 2. </vt:lpstr>
      <vt:lpstr>Outline</vt:lpstr>
      <vt:lpstr>Key words</vt:lpstr>
      <vt:lpstr>Human Population Through Time</vt:lpstr>
      <vt:lpstr>Human Population Through Time</vt:lpstr>
      <vt:lpstr>Human Population Through Time</vt:lpstr>
      <vt:lpstr>Clan</vt:lpstr>
      <vt:lpstr>Tribe</vt:lpstr>
      <vt:lpstr>Nation</vt:lpstr>
      <vt:lpstr>Nationality</vt:lpstr>
      <vt:lpstr>Race</vt:lpstr>
      <vt:lpstr>Ethnic group</vt:lpstr>
      <vt:lpstr>Ethnicity </vt:lpstr>
      <vt:lpstr>Contextual usage of “race” and “ethnicity” </vt:lpstr>
      <vt:lpstr> Ethnicos </vt:lpstr>
      <vt:lpstr>Ethnogenesis</vt:lpstr>
      <vt:lpstr>“Culture”</vt:lpstr>
      <vt:lpstr>Definitions of culture</vt:lpstr>
      <vt:lpstr>Culture vs. a culture (M. Mead)</vt:lpstr>
      <vt:lpstr>Diverse definitions of culture</vt:lpstr>
      <vt:lpstr>Diverse definitions of culture</vt:lpstr>
      <vt:lpstr>Diverse definitions of culture</vt:lpstr>
      <vt:lpstr> E. B. Tylor, “Primitive Culture” (1871)  </vt:lpstr>
      <vt:lpstr>Modern definitions</vt:lpstr>
      <vt:lpstr> Universal views on culture </vt:lpstr>
      <vt:lpstr>                                                                              Culture is the difference between humans and animals </vt:lpstr>
      <vt:lpstr>Culture is learned behaviour </vt:lpstr>
      <vt:lpstr>Culture is carried by society</vt:lpstr>
      <vt:lpstr>Culture is patterned behaviour  </vt:lpstr>
      <vt:lpstr>Other properties of culture</vt:lpstr>
      <vt:lpstr>Functions of culture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</dc:creator>
  <cp:lastModifiedBy>Marina</cp:lastModifiedBy>
  <cp:revision>59</cp:revision>
  <dcterms:created xsi:type="dcterms:W3CDTF">2018-09-03T16:37:26Z</dcterms:created>
  <dcterms:modified xsi:type="dcterms:W3CDTF">2019-10-22T18:02:41Z</dcterms:modified>
</cp:coreProperties>
</file>