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9" r:id="rId6"/>
    <p:sldId id="268" r:id="rId7"/>
    <p:sldId id="267" r:id="rId8"/>
    <p:sldId id="270" r:id="rId9"/>
    <p:sldId id="273" r:id="rId10"/>
    <p:sldId id="274" r:id="rId11"/>
    <p:sldId id="271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EEE8ED"/>
    <a:srgbClr val="A066CB"/>
    <a:srgbClr val="183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2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5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9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1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96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3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87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4717" y="3025211"/>
            <a:ext cx="6250577" cy="21013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4400" b="1" dirty="0">
                <a:solidFill>
                  <a:schemeClr val="bg1"/>
                </a:solidFill>
              </a:rPr>
              <a:t>УПРАВЛІННЯ ЗОБОВʼЯЗАННЯМИ БАНКУ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3402" y="1170662"/>
            <a:ext cx="11505193" cy="25391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b="1" i="1" noProof="1">
                <a:solidFill>
                  <a:srgbClr val="1836B2"/>
                </a:solidFill>
              </a:rPr>
              <a:t>Операції репо.</a:t>
            </a:r>
            <a:r>
              <a:rPr lang="uk-UA" sz="1600" noProof="1"/>
              <a:t> Надання міжбанківської позики під забезпечення цінними паперами за умови зворотного їх викупу після повернення коштів кредиторові </a:t>
            </a:r>
            <a:r>
              <a:rPr lang="uk-UA" sz="1600" b="1" i="1" noProof="1">
                <a:solidFill>
                  <a:srgbClr val="1836B2"/>
                </a:solidFill>
              </a:rPr>
              <a:t>називається угодою репо.</a:t>
            </a:r>
            <a:r>
              <a:rPr lang="uk-UA" sz="1600" noProof="1"/>
              <a:t> Угоди репо є одним з видів ломбардного кредиту на міжбанківському ринку і використовуються, коли учасники недостатньо добре знають один одного або виникає сумнів щодо кредитоспроможності позичальника.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noProof="1" smtClean="0"/>
              <a:t>Залежно </a:t>
            </a:r>
            <a:r>
              <a:rPr lang="uk-UA" sz="1600" noProof="1"/>
              <a:t>від строку дії угоди репо, як і міжбанківські кредити, </a:t>
            </a:r>
            <a:r>
              <a:rPr lang="uk-UA" sz="1600" b="1" i="1" noProof="1">
                <a:solidFill>
                  <a:srgbClr val="1836B2"/>
                </a:solidFill>
              </a:rPr>
              <a:t>бувають трьох типів:</a:t>
            </a:r>
          </a:p>
          <a:p>
            <a:r>
              <a:rPr lang="uk-UA" sz="1600" noProof="1" smtClean="0"/>
              <a:t>1</a:t>
            </a:r>
            <a:r>
              <a:rPr lang="uk-UA" sz="1600" noProof="1"/>
              <a:t>) нічне репо: тривалість — один день, ставка фіксована; </a:t>
            </a:r>
          </a:p>
          <a:p>
            <a:r>
              <a:rPr lang="uk-UA" sz="1600" noProof="1"/>
              <a:t>2) строкове репо: тривалість чітко визначена угодою, ставка фіксована; </a:t>
            </a:r>
          </a:p>
          <a:p>
            <a:r>
              <a:rPr lang="uk-UA" sz="1600" noProof="1"/>
              <a:t>3) безстрокове (відкрите) репо: термін не фіксується, дія угоди припиняється за вимогою однієї зі сторін, ставка плаваюча.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3402" y="138188"/>
            <a:ext cx="7142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Операції</a:t>
            </a:r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репо</a:t>
            </a:r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8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Міжнародні</a:t>
            </a:r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фінансові</a:t>
            </a:r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 ринки.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401" y="3890385"/>
            <a:ext cx="11505193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b="1" i="1" noProof="1">
                <a:solidFill>
                  <a:srgbClr val="1836B2"/>
                </a:solidFill>
              </a:rPr>
              <a:t>Міжнародні фінансові ринки. </a:t>
            </a:r>
            <a:r>
              <a:rPr lang="uk-UA" sz="1600" noProof="1"/>
              <a:t>Одним із популярних джерел запозичення коштів комерційними банками є одержання кредитів на міжнародних фінансових ринках. Доступ на ці ринки мають великі міжнародні банки. Місцеві банки можуть одержати кредит через взаємодію з тими банками, які щоденно працюють на зазначених ринках</a:t>
            </a:r>
            <a:r>
              <a:rPr lang="uk-UA" sz="1600" noProof="1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noProof="1"/>
              <a:t>Традиційна форма короткострокового та середньострокового фінансування на євроринку — </a:t>
            </a:r>
            <a:r>
              <a:rPr lang="ru-RU" sz="1600" b="1" i="1" noProof="1">
                <a:solidFill>
                  <a:srgbClr val="1836B2"/>
                </a:solidFill>
              </a:rPr>
              <a:t>це єврокредит</a:t>
            </a:r>
            <a:r>
              <a:rPr lang="ru-RU" sz="1600" noProof="1"/>
              <a:t>, який існує в </a:t>
            </a:r>
            <a:r>
              <a:rPr lang="ru-RU" sz="1600" b="1" i="1" noProof="1">
                <a:solidFill>
                  <a:srgbClr val="1836B2"/>
                </a:solidFill>
              </a:rPr>
              <a:t>чотирьох основних видах позик</a:t>
            </a:r>
            <a:r>
              <a:rPr lang="ru-RU" sz="1600" noProof="1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noProof="1" smtClean="0"/>
              <a:t>позика </a:t>
            </a:r>
            <a:r>
              <a:rPr lang="ru-RU" sz="1600" noProof="1"/>
              <a:t>з фіксованою ставкою;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noProof="1" smtClean="0"/>
              <a:t>позика </a:t>
            </a:r>
            <a:r>
              <a:rPr lang="ru-RU" sz="1600" noProof="1"/>
              <a:t>з плаваючою ставкою (роловерний кредит);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noProof="1" smtClean="0"/>
              <a:t>резервний </a:t>
            </a:r>
            <a:r>
              <a:rPr lang="ru-RU" sz="1600" noProof="1"/>
              <a:t>кредит, або овердрафт, у євровалюті;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noProof="1" smtClean="0"/>
              <a:t>синдикатний </a:t>
            </a:r>
            <a:r>
              <a:rPr lang="ru-RU" sz="1600" noProof="1"/>
              <a:t>кредит, який надається групою міжнародних банків і дозволяє обмежити кредитний ризик часткою участі в кредитній угоді</a:t>
            </a:r>
            <a:r>
              <a:rPr lang="ru-RU" sz="1600" noProof="1" smtClean="0"/>
              <a:t>.</a:t>
            </a:r>
            <a:endParaRPr lang="ru-RU" sz="1600" noProof="1"/>
          </a:p>
        </p:txBody>
      </p:sp>
    </p:spTree>
    <p:extLst>
      <p:ext uri="{BB962C8B-B14F-4D97-AF65-F5344CB8AC3E}">
        <p14:creationId xmlns:p14="http://schemas.microsoft.com/office/powerpoint/2010/main" val="14485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4892" y="747817"/>
            <a:ext cx="6042487" cy="46274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600" b="1" i="1" noProof="1">
                <a:solidFill>
                  <a:schemeClr val="bg1"/>
                </a:solidFill>
              </a:rPr>
              <a:t>Ринок депозитних сертифікатів</a:t>
            </a:r>
            <a:r>
              <a:rPr lang="uk-UA" sz="1600" b="1" i="1" noProof="1" smtClean="0">
                <a:solidFill>
                  <a:schemeClr val="bg1"/>
                </a:solidFill>
              </a:rPr>
              <a:t>.</a:t>
            </a:r>
            <a:r>
              <a:rPr lang="ru-RU" sz="1400" noProof="1">
                <a:solidFill>
                  <a:schemeClr val="bg1"/>
                </a:solidFill>
              </a:rPr>
              <a:t> Депозитний сертифікат по суті є гібридним інструментом: офіційно — це депозитний рахунок, але практично ДС — це різновид боргової розписки (типу IOY «I owe you» — я вам винен). </a:t>
            </a:r>
            <a:r>
              <a:rPr lang="ru-RU" sz="1400" b="1" i="1" noProof="1">
                <a:solidFill>
                  <a:schemeClr val="bg1"/>
                </a:solidFill>
              </a:rPr>
              <a:t>Депозитний сертифікат</a:t>
            </a:r>
            <a:r>
              <a:rPr lang="ru-RU" sz="1400" noProof="1">
                <a:solidFill>
                  <a:schemeClr val="bg1"/>
                </a:solidFill>
              </a:rPr>
              <a:t> — це процентне боргове зобов’язання (розписка) банку, яке підтверджує вкладення певної суми коштів у банк на визначений термін за конкретною відсотковою ставкою або за ставкою, що розраховується за умовами укладеної угоди</a:t>
            </a:r>
            <a:r>
              <a:rPr lang="ru-RU" sz="1400" noProof="1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noProof="1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600" b="1" i="1" noProof="1">
                <a:solidFill>
                  <a:schemeClr val="bg1"/>
                </a:solidFill>
              </a:rPr>
              <a:t>Ринок комерційних паперів.</a:t>
            </a:r>
            <a:r>
              <a:rPr lang="uk-UA" sz="1600" noProof="1">
                <a:solidFill>
                  <a:schemeClr val="bg1"/>
                </a:solidFill>
              </a:rPr>
              <a:t> </a:t>
            </a:r>
            <a:r>
              <a:rPr lang="uk-UA" sz="1400" noProof="1">
                <a:solidFill>
                  <a:schemeClr val="bg1"/>
                </a:solidFill>
              </a:rPr>
              <a:t>Комерційні папери — це короткострокові незабезпечені боргові зобов’язання, термін обігу яких </a:t>
            </a:r>
            <a:r>
              <a:rPr lang="uk-UA" sz="1400" b="1" i="1" noProof="1">
                <a:solidFill>
                  <a:schemeClr val="bg1"/>
                </a:solidFill>
              </a:rPr>
              <a:t>не перевищує 270 днів.</a:t>
            </a:r>
            <a:r>
              <a:rPr lang="uk-UA" sz="1400" noProof="1" smtClean="0">
                <a:solidFill>
                  <a:schemeClr val="bg1"/>
                </a:solidFill>
              </a:rPr>
              <a:t> Це </a:t>
            </a:r>
            <a:r>
              <a:rPr lang="uk-UA" sz="1400" noProof="1">
                <a:solidFill>
                  <a:schemeClr val="bg1"/>
                </a:solidFill>
              </a:rPr>
              <a:t>джерело запозичення коштів дозволяло банкам розширювати ресурсну базу, незважаючи на обмеження депозитних ставок</a:t>
            </a:r>
            <a:r>
              <a:rPr lang="uk-UA" sz="1400" noProof="1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uk-UA" sz="1400" noProof="1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600" b="1" i="1" noProof="1">
                <a:solidFill>
                  <a:schemeClr val="bg1"/>
                </a:solidFill>
              </a:rPr>
              <a:t>Позики в небанківському секторі. </a:t>
            </a:r>
            <a:r>
              <a:rPr lang="uk-UA" sz="1400" noProof="1">
                <a:solidFill>
                  <a:schemeClr val="bg1"/>
                </a:solidFill>
              </a:rPr>
              <a:t>До фінансових небанківських установ належать </a:t>
            </a:r>
            <a:r>
              <a:rPr lang="uk-UA" sz="1400" b="1" i="1" noProof="1">
                <a:solidFill>
                  <a:schemeClr val="bg1"/>
                </a:solidFill>
              </a:rPr>
              <a:t>пенсійні фонди, страхові компанії, інвестиційні фонди, кредитні спілки, взаємні фонди, трастові компанії. </a:t>
            </a:r>
            <a:r>
              <a:rPr lang="uk-UA" sz="1400" noProof="1">
                <a:solidFill>
                  <a:schemeClr val="bg1"/>
                </a:solidFill>
              </a:rPr>
              <a:t>Як правило, у небанківських установах акумульовано значні кошти, котрі потребують надійних напрямів розміщення. Тимчасово вільні кошти цих учасників ринку можуть вкладатися у високоякісні цінні папери та надаватися на умовах позики надійним клієнтам, якими і є банки.</a:t>
            </a:r>
            <a:r>
              <a:rPr lang="uk-UA" sz="1400" noProof="1" smtClean="0">
                <a:solidFill>
                  <a:schemeClr val="bg1"/>
                </a:solidFill>
              </a:rPr>
              <a:t/>
            </a:r>
            <a:br>
              <a:rPr lang="uk-UA" sz="1400" noProof="1" smtClean="0">
                <a:solidFill>
                  <a:schemeClr val="bg1"/>
                </a:solidFill>
              </a:rPr>
            </a:br>
            <a:endParaRPr lang="uk-UA" sz="14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4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634" y="2415994"/>
            <a:ext cx="9394372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1836B2"/>
                </a:solidFill>
              </a:rPr>
              <a:t>ДЯКУЮ </a:t>
            </a:r>
            <a:r>
              <a:rPr lang="uk-UA" sz="6000" b="1" dirty="0" smtClean="0">
                <a:solidFill>
                  <a:srgbClr val="A066CB"/>
                </a:solidFill>
              </a:rPr>
              <a:t>ЗА</a:t>
            </a:r>
            <a:r>
              <a:rPr lang="uk-UA" sz="6000" b="1" dirty="0" smtClean="0">
                <a:solidFill>
                  <a:srgbClr val="1836B2"/>
                </a:solidFill>
              </a:rPr>
              <a:t> УВАГУ!</a:t>
            </a:r>
            <a:endParaRPr lang="ru-RU" sz="6000" b="1" dirty="0">
              <a:solidFill>
                <a:srgbClr val="183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11" y="770074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План: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99011" y="2387371"/>
            <a:ext cx="5249091" cy="2083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Методи </a:t>
            </a:r>
            <a:r>
              <a:rPr lang="ru-RU" sz="2400" dirty="0" err="1">
                <a:solidFill>
                  <a:schemeClr val="bg1"/>
                </a:solidFill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залученими</a:t>
            </a:r>
            <a:r>
              <a:rPr lang="ru-RU" sz="2400" dirty="0">
                <a:solidFill>
                  <a:schemeClr val="bg1"/>
                </a:solidFill>
              </a:rPr>
              <a:t> коштами банку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bg1"/>
                </a:solidFill>
              </a:rPr>
              <a:t>Особливості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запозиченими</a:t>
            </a:r>
            <a:r>
              <a:rPr lang="ru-RU" sz="2400" dirty="0">
                <a:solidFill>
                  <a:schemeClr val="bg1"/>
                </a:solidFill>
              </a:rPr>
              <a:t> коштами банку.</a:t>
            </a:r>
          </a:p>
        </p:txBody>
      </p:sp>
    </p:spTree>
    <p:extLst>
      <p:ext uri="{BB962C8B-B14F-4D97-AF65-F5344CB8AC3E}">
        <p14:creationId xmlns:p14="http://schemas.microsoft.com/office/powerpoint/2010/main" val="379369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82" y="247068"/>
            <a:ext cx="6325497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sz="3200" b="1" dirty="0" smtClean="0">
                <a:solidFill>
                  <a:srgbClr val="1836B2"/>
                </a:solidFill>
              </a:rPr>
              <a:t>Методи </a:t>
            </a:r>
            <a:r>
              <a:rPr lang="ru-RU" sz="3200" b="1" dirty="0" err="1">
                <a:solidFill>
                  <a:srgbClr val="1836B2"/>
                </a:solidFill>
              </a:rPr>
              <a:t>управління</a:t>
            </a:r>
            <a:r>
              <a:rPr lang="ru-RU" sz="3200" b="1" dirty="0">
                <a:solidFill>
                  <a:srgbClr val="1836B2"/>
                </a:solidFill>
              </a:rPr>
              <a:t> </a:t>
            </a:r>
            <a:r>
              <a:rPr lang="ru-RU" sz="3200" b="1" dirty="0" err="1">
                <a:solidFill>
                  <a:srgbClr val="1836B2"/>
                </a:solidFill>
              </a:rPr>
              <a:t>залученими</a:t>
            </a:r>
            <a:r>
              <a:rPr lang="ru-RU" sz="3200" b="1" dirty="0">
                <a:solidFill>
                  <a:srgbClr val="1836B2"/>
                </a:solidFill>
              </a:rPr>
              <a:t> коштами банку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8255" y="2245838"/>
            <a:ext cx="10866121" cy="393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i="1" noProof="1">
                <a:solidFill>
                  <a:srgbClr val="1836B2"/>
                </a:solidFill>
              </a:rPr>
              <a:t>Залучені кошти</a:t>
            </a:r>
            <a:r>
              <a:rPr lang="ru-RU" sz="1600" noProof="1"/>
              <a:t> є найбільшою частиною пасивів банку, котра в кілька разів перевищує його власні кошти. </a:t>
            </a:r>
            <a:r>
              <a:rPr lang="ru-RU" sz="1600" b="1" i="1" noProof="1">
                <a:solidFill>
                  <a:srgbClr val="1836B2"/>
                </a:solidFill>
              </a:rPr>
              <a:t>Фактично залучені кошти </a:t>
            </a:r>
            <a:r>
              <a:rPr lang="ru-RU" sz="1600" noProof="1"/>
              <a:t>— це основне джерело формування ресурсів комерційного банку, які спрямовуються на проведення активних </a:t>
            </a:r>
            <a:r>
              <a:rPr lang="ru-RU" sz="1600" noProof="1" smtClean="0"/>
              <a:t>операцій</a:t>
            </a:r>
            <a:r>
              <a:rPr lang="uk-UA" sz="1600" noProof="1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600" b="1" i="1" noProof="1">
                <a:solidFill>
                  <a:srgbClr val="1836B2"/>
                </a:solidFill>
              </a:rPr>
              <a:t>До залучених коштів банку </a:t>
            </a:r>
            <a:r>
              <a:rPr lang="uk-UA" sz="1600" b="1" i="1" noProof="1" smtClean="0">
                <a:solidFill>
                  <a:srgbClr val="1836B2"/>
                </a:solidFill>
              </a:rPr>
              <a:t>належать</a:t>
            </a:r>
            <a:r>
              <a:rPr lang="uk-UA" sz="1600" b="1" i="1" noProof="1">
                <a:solidFill>
                  <a:srgbClr val="1836B2"/>
                </a:solidFill>
              </a:rPr>
              <a:t>:</a:t>
            </a:r>
            <a:r>
              <a:rPr lang="uk-UA" sz="1600" b="1" i="1" noProof="1" smtClean="0">
                <a:solidFill>
                  <a:srgbClr val="1836B2"/>
                </a:solidFill>
              </a:rPr>
              <a:t> </a:t>
            </a:r>
            <a:endParaRPr lang="en-US" sz="1600" b="1" i="1" noProof="1">
              <a:solidFill>
                <a:srgbClr val="1836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noProof="1" smtClean="0"/>
              <a:t>залишки коштів на поточних, бюджетних і розрахункових рахунках клієнтів, </a:t>
            </a:r>
            <a:endParaRPr lang="en-US" sz="1600" noProof="1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noProof="1" smtClean="0"/>
              <a:t>ощадні та строкові вклади фізичних і юридичних осіб, </a:t>
            </a:r>
            <a:endParaRPr lang="en-US" sz="1600" noProof="1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noProof="1" smtClean="0"/>
              <a:t>вклади до запитання, </a:t>
            </a:r>
            <a:endParaRPr lang="en-US" sz="1600" noProof="1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1600" noProof="1" smtClean="0"/>
              <a:t>різні види депозитних рахунків, таких як умовні, заставні, брокерські, цільові депозити, депозити в іноземній валюті, а також кошти на кореспондентських рахунках інших банків (лорорахунки).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600" noProof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i="1" noProof="1">
                <a:solidFill>
                  <a:srgbClr val="1836B2"/>
                </a:solidFill>
              </a:rPr>
              <a:t>Метою банківського менеджменту </a:t>
            </a:r>
            <a:r>
              <a:rPr lang="uk-UA" sz="1600" noProof="1"/>
              <a:t>у сфері управління зобов’язаннями банку є залучення достатнього обсягу коштів з найменшими витратами для фінансування тих активних операцій, які має намір здійснити банк</a:t>
            </a:r>
            <a:r>
              <a:rPr lang="uk-UA" sz="1600" noProof="1" smtClean="0"/>
              <a:t>.</a:t>
            </a:r>
            <a:r>
              <a:rPr lang="ru-RU" sz="1600" noProof="1"/>
              <a:t> У банківській практиці всі рахунки клієнтів, відкриті в банку, у цілому називають </a:t>
            </a:r>
            <a:r>
              <a:rPr lang="ru-RU" sz="1600" b="1" i="1" noProof="1">
                <a:solidFill>
                  <a:srgbClr val="1836B2"/>
                </a:solidFill>
              </a:rPr>
              <a:t>депозитами</a:t>
            </a:r>
            <a:r>
              <a:rPr lang="ru-RU" sz="1600" noProof="1"/>
              <a:t>, а залучені кошти — </a:t>
            </a:r>
            <a:r>
              <a:rPr lang="ru-RU" sz="1600" b="1" i="1" noProof="1">
                <a:solidFill>
                  <a:srgbClr val="1836B2"/>
                </a:solidFill>
              </a:rPr>
              <a:t>депозитними зобов’язаннями</a:t>
            </a:r>
            <a:r>
              <a:rPr lang="ru-RU" sz="1600" noProof="1"/>
              <a:t>.</a:t>
            </a:r>
            <a:endParaRPr lang="uk-UA" sz="1600" noProof="1"/>
          </a:p>
        </p:txBody>
      </p:sp>
    </p:spTree>
    <p:extLst>
      <p:ext uri="{BB962C8B-B14F-4D97-AF65-F5344CB8AC3E}">
        <p14:creationId xmlns:p14="http://schemas.microsoft.com/office/powerpoint/2010/main" val="18839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7806" y="2184590"/>
            <a:ext cx="63529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noProof="1" smtClean="0"/>
              <a:t>Для </a:t>
            </a:r>
            <a:r>
              <a:rPr lang="uk-UA" sz="1600" noProof="1"/>
              <a:t>забезпечення бажаної структури, обсягів та рівня витрат за депозитними зобов’язаннями менеджмент використовує різні методи залучення коштів, які загалом поділяються на дві групи — </a:t>
            </a:r>
            <a:r>
              <a:rPr lang="uk-UA" sz="1600" b="1" i="1" noProof="1">
                <a:solidFill>
                  <a:srgbClr val="1836B2"/>
                </a:solidFill>
              </a:rPr>
              <a:t>цінові та нецінові методи </a:t>
            </a:r>
            <a:r>
              <a:rPr lang="uk-UA" sz="1600" noProof="1"/>
              <a:t>управління залученими коштами</a:t>
            </a:r>
            <a:r>
              <a:rPr lang="uk-UA" sz="1600" noProof="1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b="1" i="1" noProof="1">
                <a:solidFill>
                  <a:srgbClr val="1836B2"/>
                </a:solidFill>
              </a:rPr>
              <a:t>Сутність цінових методів </a:t>
            </a:r>
            <a:r>
              <a:rPr lang="uk-UA" sz="1600" noProof="1"/>
              <a:t>полягає у використанні відсоткової ставки за депозитами як головного важеля в конкурентній боротьбі за вільні грошові кошти фізичних і юридичних осіб. Підвищення пропонованої банком ставки дозволяє залучити додаткові ресурси. І, навпаки, банк, перенасичений ресурсами, але обмежений небагатьма прибутковими напрямами їх розміщення, зберігає чи знижує депозитні ставки.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8422" y="221958"/>
            <a:ext cx="7142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Методи </a:t>
            </a:r>
            <a:r>
              <a:rPr lang="ru-RU" sz="32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управління</a:t>
            </a:r>
            <a:r>
              <a:rPr lang="ru-RU" sz="32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залученими</a:t>
            </a:r>
            <a:r>
              <a:rPr lang="ru-RU" sz="32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 коштами </a:t>
            </a:r>
            <a:r>
              <a:rPr lang="ru-RU" sz="3200" b="1" dirty="0" smtClean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банку. Цінові </a:t>
            </a:r>
            <a:r>
              <a:rPr lang="ru-RU" sz="3200" b="1" dirty="0" err="1" smtClean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методи</a:t>
            </a:r>
            <a:endParaRPr lang="ru-RU" sz="3200" b="1" dirty="0">
              <a:solidFill>
                <a:srgbClr val="1836B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49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62" y="289590"/>
            <a:ext cx="7807570" cy="90616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1836B2"/>
                </a:solidFill>
              </a:rPr>
              <a:t>Методи </a:t>
            </a:r>
            <a:r>
              <a:rPr lang="ru-RU" sz="3200" b="1" dirty="0" err="1">
                <a:solidFill>
                  <a:srgbClr val="1836B2"/>
                </a:solidFill>
              </a:rPr>
              <a:t>управління</a:t>
            </a:r>
            <a:r>
              <a:rPr lang="ru-RU" sz="3200" b="1" dirty="0">
                <a:solidFill>
                  <a:srgbClr val="1836B2"/>
                </a:solidFill>
              </a:rPr>
              <a:t> </a:t>
            </a:r>
            <a:r>
              <a:rPr lang="ru-RU" sz="3200" b="1" dirty="0" err="1">
                <a:solidFill>
                  <a:srgbClr val="1836B2"/>
                </a:solidFill>
              </a:rPr>
              <a:t>залученими</a:t>
            </a:r>
            <a:r>
              <a:rPr lang="ru-RU" sz="3200" b="1" dirty="0">
                <a:solidFill>
                  <a:srgbClr val="1836B2"/>
                </a:solidFill>
              </a:rPr>
              <a:t> коштами банку. </a:t>
            </a:r>
            <a:r>
              <a:rPr lang="ru-RU" sz="3200" b="1" dirty="0" err="1" smtClean="0">
                <a:solidFill>
                  <a:srgbClr val="1836B2"/>
                </a:solidFill>
              </a:rPr>
              <a:t>Нецінові</a:t>
            </a:r>
            <a:r>
              <a:rPr lang="ru-RU" sz="3200" b="1" dirty="0" smtClean="0">
                <a:solidFill>
                  <a:srgbClr val="1836B2"/>
                </a:solidFill>
              </a:rPr>
              <a:t> </a:t>
            </a:r>
            <a:r>
              <a:rPr lang="ru-RU" sz="3200" b="1" dirty="0" err="1">
                <a:solidFill>
                  <a:srgbClr val="1836B2"/>
                </a:solidFill>
              </a:rPr>
              <a:t>методи</a:t>
            </a:r>
            <a:endParaRPr lang="ru-RU" sz="3200" b="1" dirty="0">
              <a:solidFill>
                <a:srgbClr val="1836B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2307" y="1485344"/>
            <a:ext cx="9407386" cy="4770537"/>
          </a:xfrm>
          <a:prstGeom prst="rect">
            <a:avLst/>
          </a:prstGeom>
          <a:solidFill>
            <a:srgbClr val="EEE8ED"/>
          </a:solidFill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1836B2"/>
                </a:solidFill>
              </a:rPr>
              <a:t>Нецінові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методи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управління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залученими</a:t>
            </a:r>
            <a:r>
              <a:rPr lang="ru-RU" sz="1600" b="1" i="1" dirty="0">
                <a:solidFill>
                  <a:srgbClr val="1836B2"/>
                </a:solidFill>
              </a:rPr>
              <a:t> коштами банку </a:t>
            </a:r>
            <a:r>
              <a:rPr lang="ru-RU" sz="1600" dirty="0" err="1"/>
              <a:t>базуються</a:t>
            </a:r>
            <a:r>
              <a:rPr lang="ru-RU" sz="1600" dirty="0"/>
              <a:t> на </a:t>
            </a:r>
            <a:r>
              <a:rPr lang="ru-RU" sz="1600" dirty="0" err="1"/>
              <a:t>використанні</a:t>
            </a:r>
            <a:r>
              <a:rPr lang="ru-RU" sz="1600" dirty="0"/>
              <a:t> </a:t>
            </a:r>
            <a:r>
              <a:rPr lang="ru-RU" sz="1600" dirty="0" err="1"/>
              <a:t>різноманітних</a:t>
            </a:r>
            <a:r>
              <a:rPr lang="ru-RU" sz="1600" dirty="0"/>
              <a:t> </a:t>
            </a:r>
            <a:r>
              <a:rPr lang="ru-RU" sz="1600" dirty="0" err="1"/>
              <a:t>прийомів</a:t>
            </a:r>
            <a:r>
              <a:rPr lang="ru-RU" sz="1600" dirty="0"/>
              <a:t> </a:t>
            </a:r>
            <a:r>
              <a:rPr lang="ru-RU" sz="1600" dirty="0" err="1"/>
              <a:t>заохоче¬ння</a:t>
            </a:r>
            <a:r>
              <a:rPr lang="ru-RU" sz="1600" dirty="0"/>
              <a:t> </a:t>
            </a:r>
            <a:r>
              <a:rPr lang="ru-RU" sz="1600" dirty="0" err="1"/>
              <a:t>клієнтів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прямо не </a:t>
            </a:r>
            <a:r>
              <a:rPr lang="ru-RU" sz="1600" dirty="0" err="1"/>
              <a:t>пов’язані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зміною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депозитних</a:t>
            </a:r>
            <a:r>
              <a:rPr lang="ru-RU" sz="1600" dirty="0"/>
              <a:t> ставок. 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1836B2"/>
                </a:solidFill>
              </a:rPr>
              <a:t>До таких </a:t>
            </a:r>
            <a:r>
              <a:rPr lang="ru-RU" sz="1600" b="1" i="1" dirty="0" err="1">
                <a:solidFill>
                  <a:srgbClr val="1836B2"/>
                </a:solidFill>
              </a:rPr>
              <a:t>прийомів</a:t>
            </a:r>
            <a:r>
              <a:rPr lang="ru-RU" sz="1600" b="1" i="1" dirty="0">
                <a:solidFill>
                  <a:srgbClr val="1836B2"/>
                </a:solidFill>
              </a:rPr>
              <a:t> належать</a:t>
            </a:r>
            <a:r>
              <a:rPr lang="ru-RU" sz="1600" dirty="0"/>
              <a:t> реклама; </a:t>
            </a:r>
            <a:r>
              <a:rPr lang="ru-RU" sz="1600" dirty="0" err="1"/>
              <a:t>поліпшений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обслуговування</a:t>
            </a:r>
            <a:r>
              <a:rPr lang="ru-RU" sz="1600" dirty="0"/>
              <a:t>; </a:t>
            </a:r>
            <a:r>
              <a:rPr lang="ru-RU" sz="1600" dirty="0" err="1"/>
              <a:t>розширення</a:t>
            </a:r>
            <a:r>
              <a:rPr lang="ru-RU" sz="1600" dirty="0"/>
              <a:t> спектра </a:t>
            </a:r>
            <a:r>
              <a:rPr lang="ru-RU" sz="1600" dirty="0" err="1"/>
              <a:t>пропонованих</a:t>
            </a:r>
            <a:r>
              <a:rPr lang="ru-RU" sz="1600" dirty="0"/>
              <a:t> банком </a:t>
            </a:r>
            <a:r>
              <a:rPr lang="ru-RU" sz="1600" dirty="0" err="1"/>
              <a:t>рахунків</a:t>
            </a:r>
            <a:r>
              <a:rPr lang="ru-RU" sz="1600" dirty="0"/>
              <a:t> та </a:t>
            </a:r>
            <a:r>
              <a:rPr lang="ru-RU" sz="1600" dirty="0" err="1"/>
              <a:t>послуг</a:t>
            </a:r>
            <a:r>
              <a:rPr lang="ru-RU" sz="1600" dirty="0"/>
              <a:t>; </a:t>
            </a:r>
            <a:r>
              <a:rPr lang="ru-RU" sz="1600" dirty="0" err="1"/>
              <a:t>комплексне</a:t>
            </a:r>
            <a:r>
              <a:rPr lang="ru-RU" sz="1600" dirty="0"/>
              <a:t> </a:t>
            </a:r>
            <a:r>
              <a:rPr lang="ru-RU" sz="1600" dirty="0" err="1"/>
              <a:t>обслуговування</a:t>
            </a:r>
            <a:r>
              <a:rPr lang="ru-RU" sz="1600" dirty="0"/>
              <a:t>; </a:t>
            </a:r>
            <a:r>
              <a:rPr lang="ru-RU" sz="1600" dirty="0" err="1"/>
              <a:t>додаткові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безкоштовних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; </a:t>
            </a:r>
            <a:r>
              <a:rPr lang="ru-RU" sz="1600" dirty="0" err="1"/>
              <a:t>розташування</a:t>
            </a:r>
            <a:r>
              <a:rPr lang="ru-RU" sz="1600" dirty="0"/>
              <a:t> </a:t>
            </a:r>
            <a:r>
              <a:rPr lang="ru-RU" sz="1600" dirty="0" err="1"/>
              <a:t>філій</a:t>
            </a:r>
            <a:r>
              <a:rPr lang="ru-RU" sz="1600" dirty="0"/>
              <a:t> у </a:t>
            </a:r>
            <a:r>
              <a:rPr lang="ru-RU" sz="1600" dirty="0" err="1"/>
              <a:t>місцях</a:t>
            </a:r>
            <a:r>
              <a:rPr lang="ru-RU" sz="1600" dirty="0"/>
              <a:t>, максимально </a:t>
            </a:r>
            <a:r>
              <a:rPr lang="ru-RU" sz="1600" dirty="0" err="1"/>
              <a:t>наближених</a:t>
            </a:r>
            <a:r>
              <a:rPr lang="ru-RU" sz="1600" dirty="0"/>
              <a:t> до </a:t>
            </a:r>
            <a:r>
              <a:rPr lang="ru-RU" sz="1600" dirty="0" err="1"/>
              <a:t>клієнтів</a:t>
            </a:r>
            <a:r>
              <a:rPr lang="ru-RU" sz="1600" dirty="0"/>
              <a:t>; </a:t>
            </a:r>
            <a:r>
              <a:rPr lang="ru-RU" sz="1600" dirty="0" err="1"/>
              <a:t>пристосування</a:t>
            </a:r>
            <a:r>
              <a:rPr lang="ru-RU" sz="1600" dirty="0"/>
              <a:t> </a:t>
            </a:r>
            <a:r>
              <a:rPr lang="ru-RU" sz="1600" dirty="0" err="1"/>
              <a:t>графіка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до потреб </a:t>
            </a:r>
            <a:r>
              <a:rPr lang="ru-RU" sz="1600" dirty="0" err="1"/>
              <a:t>клієнтів</a:t>
            </a:r>
            <a:r>
              <a:rPr lang="ru-RU" sz="1600" dirty="0"/>
              <a:t>. 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1836B2"/>
                </a:solidFill>
              </a:rPr>
              <a:t>У </a:t>
            </a:r>
            <a:r>
              <a:rPr lang="ru-RU" sz="1600" b="1" i="1" dirty="0" err="1">
                <a:solidFill>
                  <a:srgbClr val="1836B2"/>
                </a:solidFill>
              </a:rPr>
              <a:t>боротьбі</a:t>
            </a:r>
            <a:r>
              <a:rPr lang="ru-RU" sz="1600" b="1" i="1" dirty="0">
                <a:solidFill>
                  <a:srgbClr val="1836B2"/>
                </a:solidFill>
              </a:rPr>
              <a:t> за </a:t>
            </a:r>
            <a:r>
              <a:rPr lang="ru-RU" sz="1600" b="1" i="1" dirty="0" err="1">
                <a:solidFill>
                  <a:srgbClr val="1836B2"/>
                </a:solidFill>
              </a:rPr>
              <a:t>клієнтів</a:t>
            </a:r>
            <a:r>
              <a:rPr lang="ru-RU" sz="1600" b="1" i="1" dirty="0">
                <a:solidFill>
                  <a:srgbClr val="1836B2"/>
                </a:solidFill>
              </a:rPr>
              <a:t> банки </a:t>
            </a:r>
            <a:r>
              <a:rPr lang="ru-RU" sz="1600" b="1" i="1" dirty="0" err="1">
                <a:solidFill>
                  <a:srgbClr val="1836B2"/>
                </a:solidFill>
              </a:rPr>
              <a:t>вдаються</a:t>
            </a:r>
            <a:r>
              <a:rPr lang="ru-RU" sz="1600" b="1" i="1" dirty="0">
                <a:solidFill>
                  <a:srgbClr val="1836B2"/>
                </a:solidFill>
              </a:rPr>
              <a:t> до таких </a:t>
            </a:r>
            <a:r>
              <a:rPr lang="ru-RU" sz="1600" b="1" i="1" dirty="0" err="1">
                <a:solidFill>
                  <a:srgbClr val="1836B2"/>
                </a:solidFill>
              </a:rPr>
              <a:t>прийомів</a:t>
            </a:r>
            <a:r>
              <a:rPr lang="ru-RU" sz="1600" dirty="0"/>
              <a:t>, як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лотереї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клієнтів</a:t>
            </a:r>
            <a:r>
              <a:rPr lang="ru-RU" sz="1600" dirty="0"/>
              <a:t>, </a:t>
            </a:r>
            <a:r>
              <a:rPr lang="ru-RU" sz="1600" dirty="0" err="1"/>
              <a:t>безкоштовне</a:t>
            </a:r>
            <a:r>
              <a:rPr lang="ru-RU" sz="1600" dirty="0"/>
              <a:t> </a:t>
            </a:r>
            <a:r>
              <a:rPr lang="ru-RU" sz="1600" dirty="0" err="1"/>
              <a:t>розсилання</a:t>
            </a:r>
            <a:r>
              <a:rPr lang="ru-RU" sz="1600" dirty="0"/>
              <a:t> </a:t>
            </a:r>
            <a:r>
              <a:rPr lang="ru-RU" sz="1600" dirty="0" err="1"/>
              <a:t>виписок</a:t>
            </a:r>
            <a:r>
              <a:rPr lang="ru-RU" sz="1600" dirty="0"/>
              <a:t> з </a:t>
            </a:r>
            <a:r>
              <a:rPr lang="ru-RU" sz="1600" dirty="0" err="1"/>
              <a:t>рахунків</a:t>
            </a:r>
            <a:r>
              <a:rPr lang="ru-RU" sz="1600" dirty="0"/>
              <a:t>, </a:t>
            </a:r>
            <a:r>
              <a:rPr lang="ru-RU" sz="1600" dirty="0" err="1"/>
              <a:t>відкриття</a:t>
            </a:r>
            <a:r>
              <a:rPr lang="ru-RU" sz="1600" dirty="0"/>
              <a:t> </a:t>
            </a:r>
            <a:r>
              <a:rPr lang="ru-RU" sz="1600" dirty="0" err="1"/>
              <a:t>депозитів</a:t>
            </a:r>
            <a:r>
              <a:rPr lang="ru-RU" sz="1600" dirty="0"/>
              <a:t> </a:t>
            </a:r>
            <a:r>
              <a:rPr lang="ru-RU" sz="1600" dirty="0" err="1"/>
              <a:t>новонародженим</a:t>
            </a:r>
            <a:r>
              <a:rPr lang="ru-RU" sz="1600" dirty="0"/>
              <a:t> як </a:t>
            </a:r>
            <a:r>
              <a:rPr lang="ru-RU" sz="1600" dirty="0" err="1"/>
              <a:t>подарунок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банку, </a:t>
            </a:r>
            <a:r>
              <a:rPr lang="ru-RU" sz="1600" dirty="0" err="1"/>
              <a:t>обладнання</a:t>
            </a:r>
            <a:r>
              <a:rPr lang="ru-RU" sz="1600" dirty="0"/>
              <a:t> </a:t>
            </a:r>
            <a:r>
              <a:rPr lang="ru-RU" sz="1600" dirty="0" err="1"/>
              <a:t>безкоштовних</a:t>
            </a:r>
            <a:r>
              <a:rPr lang="ru-RU" sz="1600" dirty="0"/>
              <a:t> </a:t>
            </a:r>
            <a:r>
              <a:rPr lang="ru-RU" sz="1600" dirty="0" err="1"/>
              <a:t>автомобільних</a:t>
            </a:r>
            <a:r>
              <a:rPr lang="ru-RU" sz="1600" dirty="0"/>
              <a:t> стоянок </a:t>
            </a:r>
            <a:r>
              <a:rPr lang="ru-RU" sz="1600" dirty="0" err="1"/>
              <a:t>біля</a:t>
            </a:r>
            <a:r>
              <a:rPr lang="ru-RU" sz="1600" dirty="0"/>
              <a:t> банку,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банкоматів</a:t>
            </a:r>
            <a:r>
              <a:rPr lang="ru-RU" sz="1600" dirty="0"/>
              <a:t> у </a:t>
            </a:r>
            <a:r>
              <a:rPr lang="ru-RU" sz="1600" dirty="0" err="1"/>
              <a:t>громадських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,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безготівкових</a:t>
            </a:r>
            <a:r>
              <a:rPr lang="ru-RU" sz="1600" dirty="0"/>
              <a:t> </a:t>
            </a:r>
            <a:r>
              <a:rPr lang="ru-RU" sz="1600" dirty="0" err="1"/>
              <a:t>розрахунків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пластикових</a:t>
            </a:r>
            <a:r>
              <a:rPr lang="ru-RU" sz="1600" dirty="0"/>
              <a:t> </a:t>
            </a:r>
            <a:r>
              <a:rPr lang="ru-RU" sz="1600" dirty="0" err="1"/>
              <a:t>карток</a:t>
            </a:r>
            <a:r>
              <a:rPr lang="ru-RU" sz="1600" dirty="0"/>
              <a:t>, </a:t>
            </a:r>
            <a:r>
              <a:rPr lang="ru-RU" sz="1600" dirty="0" err="1"/>
              <a:t>надсилання</a:t>
            </a:r>
            <a:r>
              <a:rPr lang="ru-RU" sz="1600" dirty="0"/>
              <a:t> </a:t>
            </a:r>
            <a:r>
              <a:rPr lang="ru-RU" sz="1600" dirty="0" err="1"/>
              <a:t>клієнтам</a:t>
            </a:r>
            <a:r>
              <a:rPr lang="ru-RU" sz="1600" dirty="0"/>
              <a:t> </a:t>
            </a:r>
            <a:r>
              <a:rPr lang="ru-RU" sz="1600" dirty="0" err="1"/>
              <a:t>привітань</a:t>
            </a:r>
            <a:r>
              <a:rPr lang="ru-RU" sz="1600" dirty="0"/>
              <a:t> і </a:t>
            </a:r>
            <a:r>
              <a:rPr lang="ru-RU" sz="1600" dirty="0" err="1"/>
              <a:t>подарунків</a:t>
            </a:r>
            <a:r>
              <a:rPr lang="ru-RU" sz="1600" dirty="0"/>
              <a:t> до свят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</a:t>
            </a:r>
            <a:r>
              <a:rPr lang="ru-RU" sz="1600" dirty="0" err="1"/>
              <a:t>керівництва</a:t>
            </a:r>
            <a:r>
              <a:rPr lang="ru-RU" sz="1600" dirty="0"/>
              <a:t> банку </a:t>
            </a:r>
            <a:r>
              <a:rPr lang="ru-RU" sz="1600" dirty="0" err="1"/>
              <a:t>тощо</a:t>
            </a:r>
            <a:r>
              <a:rPr lang="ru-RU" sz="1600" dirty="0" smtClean="0"/>
              <a:t>.</a:t>
            </a:r>
          </a:p>
          <a:p>
            <a:endParaRPr lang="uk-UA" sz="1600" dirty="0"/>
          </a:p>
          <a:p>
            <a:r>
              <a:rPr lang="ru-RU" sz="1600" dirty="0"/>
              <a:t>У </a:t>
            </a:r>
            <a:r>
              <a:rPr lang="ru-RU" sz="1600" dirty="0" err="1"/>
              <a:t>практиці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банків</a:t>
            </a:r>
            <a:r>
              <a:rPr lang="ru-RU" sz="1600" dirty="0"/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перевага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надається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ціновим</a:t>
            </a:r>
            <a:r>
              <a:rPr lang="ru-RU" sz="1600" b="1" i="1" dirty="0">
                <a:solidFill>
                  <a:srgbClr val="1836B2"/>
                </a:solidFill>
              </a:rPr>
              <a:t> методам </a:t>
            </a:r>
            <a:r>
              <a:rPr lang="ru-RU" sz="1600" b="1" i="1" dirty="0" err="1">
                <a:solidFill>
                  <a:srgbClr val="1836B2"/>
                </a:solidFill>
              </a:rPr>
              <a:t>управління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депозитні</a:t>
            </a:r>
            <a:r>
              <a:rPr lang="ru-RU" sz="1600" dirty="0"/>
              <a:t> ставки </a:t>
            </a:r>
            <a:r>
              <a:rPr lang="ru-RU" sz="1600" dirty="0" err="1"/>
              <a:t>централізовано</a:t>
            </a:r>
            <a:r>
              <a:rPr lang="ru-RU" sz="1600" dirty="0"/>
              <a:t> не </a:t>
            </a:r>
            <a:r>
              <a:rPr lang="ru-RU" sz="1600" dirty="0" err="1"/>
              <a:t>регулюються</a:t>
            </a:r>
            <a:r>
              <a:rPr lang="ru-RU" sz="1600" dirty="0"/>
              <a:t> і </a:t>
            </a:r>
            <a:r>
              <a:rPr lang="ru-RU" sz="1600" dirty="0" err="1"/>
              <a:t>встановлюються</a:t>
            </a:r>
            <a:r>
              <a:rPr lang="ru-RU" sz="1600" dirty="0"/>
              <a:t> менеджментом банку </a:t>
            </a:r>
            <a:r>
              <a:rPr lang="ru-RU" sz="1600" dirty="0" err="1"/>
              <a:t>самостійно</a:t>
            </a:r>
            <a:r>
              <a:rPr lang="ru-RU" sz="1600" dirty="0"/>
              <a:t>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потреби в </a:t>
            </a:r>
            <a:r>
              <a:rPr lang="ru-RU" sz="1600" dirty="0" err="1"/>
              <a:t>залучених</a:t>
            </a:r>
            <a:r>
              <a:rPr lang="ru-RU" sz="1600" dirty="0"/>
              <a:t> коштах. </a:t>
            </a:r>
          </a:p>
        </p:txBody>
      </p:sp>
    </p:spTree>
    <p:extLst>
      <p:ext uri="{BB962C8B-B14F-4D97-AF65-F5344CB8AC3E}">
        <p14:creationId xmlns:p14="http://schemas.microsoft.com/office/powerpoint/2010/main" val="375803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7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5548" y="329881"/>
            <a:ext cx="6241625" cy="554854"/>
          </a:xfrm>
        </p:spPr>
        <p:txBody>
          <a:bodyPr>
            <a:normAutofit fontScale="90000"/>
          </a:bodyPr>
          <a:lstStyle/>
          <a:p>
            <a:pPr lvl="0"/>
            <a:r>
              <a:rPr lang="uk-UA" sz="3200" b="1" dirty="0">
                <a:solidFill>
                  <a:srgbClr val="1836B2"/>
                </a:solidFill>
              </a:rPr>
              <a:t>Визначення депозитної ставки</a:t>
            </a:r>
            <a:endParaRPr lang="ru-RU" sz="3200" b="1" dirty="0">
              <a:solidFill>
                <a:srgbClr val="1836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6775" y="1105489"/>
            <a:ext cx="8078972" cy="5509200"/>
          </a:xfrm>
          <a:prstGeom prst="rect">
            <a:avLst/>
          </a:prstGeom>
          <a:solidFill>
            <a:srgbClr val="EEE8ED"/>
          </a:solidFill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1836B2"/>
                </a:solidFill>
              </a:rPr>
              <a:t>Ціноутворення</a:t>
            </a:r>
            <a:r>
              <a:rPr lang="ru-RU" sz="1600" b="1" i="1" dirty="0">
                <a:solidFill>
                  <a:srgbClr val="1836B2"/>
                </a:solidFill>
              </a:rPr>
              <a:t> за </a:t>
            </a:r>
            <a:r>
              <a:rPr lang="ru-RU" sz="1600" b="1" i="1" dirty="0" err="1">
                <a:solidFill>
                  <a:srgbClr val="1836B2"/>
                </a:solidFill>
              </a:rPr>
              <a:t>депозитними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зобов’язаннями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dirty="0"/>
              <a:t>банку </a:t>
            </a:r>
            <a:r>
              <a:rPr lang="ru-RU" sz="1600" dirty="0" err="1"/>
              <a:t>базується</a:t>
            </a:r>
            <a:r>
              <a:rPr lang="ru-RU" sz="1600" dirty="0"/>
              <a:t> на </a:t>
            </a:r>
            <a:r>
              <a:rPr lang="ru-RU" sz="1600" dirty="0" err="1"/>
              <a:t>аналізі</a:t>
            </a:r>
            <a:r>
              <a:rPr lang="ru-RU" sz="1600" dirty="0"/>
              <a:t> </a:t>
            </a:r>
            <a:r>
              <a:rPr lang="ru-RU" sz="1600" dirty="0" err="1"/>
              <a:t>співвідношення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депозитною </a:t>
            </a:r>
            <a:r>
              <a:rPr lang="ru-RU" sz="1600" dirty="0" err="1"/>
              <a:t>ставкою</a:t>
            </a:r>
            <a:r>
              <a:rPr lang="ru-RU" sz="1600" dirty="0"/>
              <a:t>, яка </a:t>
            </a:r>
            <a:r>
              <a:rPr lang="ru-RU" sz="1600" dirty="0" err="1"/>
              <a:t>відображає</a:t>
            </a:r>
            <a:r>
              <a:rPr lang="ru-RU" sz="1600" dirty="0"/>
              <a:t> </a:t>
            </a:r>
            <a:r>
              <a:rPr lang="ru-RU" sz="1600" dirty="0" err="1"/>
              <a:t>ринкову</a:t>
            </a:r>
            <a:r>
              <a:rPr lang="ru-RU" sz="1600" dirty="0"/>
              <a:t>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залучення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, і </a:t>
            </a:r>
            <a:r>
              <a:rPr lang="ru-RU" sz="1600" dirty="0" err="1"/>
              <a:t>витратами</a:t>
            </a:r>
            <a:r>
              <a:rPr lang="ru-RU" sz="1600" dirty="0"/>
              <a:t> банку з </a:t>
            </a:r>
            <a:r>
              <a:rPr lang="ru-RU" sz="1600" dirty="0" err="1"/>
              <a:t>обслуговування</a:t>
            </a:r>
            <a:r>
              <a:rPr lang="ru-RU" sz="1600" dirty="0"/>
              <a:t> кожного виду </a:t>
            </a:r>
            <a:r>
              <a:rPr lang="ru-RU" sz="1600" dirty="0" err="1"/>
              <a:t>депозитних</a:t>
            </a:r>
            <a:r>
              <a:rPr lang="ru-RU" sz="1600" dirty="0"/>
              <a:t> </a:t>
            </a:r>
            <a:r>
              <a:rPr lang="ru-RU" sz="1600" dirty="0" err="1"/>
              <a:t>рахунків</a:t>
            </a:r>
            <a:r>
              <a:rPr lang="ru-RU" sz="1600" dirty="0" smtClean="0"/>
              <a:t>.</a:t>
            </a:r>
          </a:p>
          <a:p>
            <a:endParaRPr lang="uk-UA" sz="1600" dirty="0"/>
          </a:p>
          <a:p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b="1" i="1" dirty="0">
                <a:solidFill>
                  <a:srgbClr val="1836B2"/>
                </a:solidFill>
              </a:rPr>
              <a:t>на </a:t>
            </a:r>
            <a:r>
              <a:rPr lang="ru-RU" sz="1600" b="1" i="1" dirty="0" err="1">
                <a:solidFill>
                  <a:srgbClr val="1836B2"/>
                </a:solidFill>
              </a:rPr>
              <a:t>рівень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базової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депозитної</a:t>
            </a:r>
            <a:r>
              <a:rPr lang="ru-RU" sz="1600" b="1" i="1" dirty="0">
                <a:solidFill>
                  <a:srgbClr val="1836B2"/>
                </a:solidFill>
              </a:rPr>
              <a:t> ставки </a:t>
            </a:r>
            <a:r>
              <a:rPr lang="ru-RU" sz="1600" dirty="0" err="1"/>
              <a:t>впливають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основні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чинники</a:t>
            </a:r>
            <a:r>
              <a:rPr lang="ru-RU" sz="1600" b="1" i="1" dirty="0">
                <a:solidFill>
                  <a:srgbClr val="1836B2"/>
                </a:solidFill>
              </a:rPr>
              <a:t>: 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реальні</a:t>
            </a:r>
            <a:r>
              <a:rPr lang="ru-RU" sz="1600" dirty="0"/>
              <a:t> </a:t>
            </a:r>
            <a:r>
              <a:rPr lang="ru-RU" sz="1600" dirty="0" err="1"/>
              <a:t>темпи</a:t>
            </a:r>
            <a:r>
              <a:rPr lang="ru-RU" sz="1600" dirty="0"/>
              <a:t> </a:t>
            </a:r>
            <a:r>
              <a:rPr lang="ru-RU" sz="1600" dirty="0" err="1"/>
              <a:t>економічного</a:t>
            </a:r>
            <a:r>
              <a:rPr lang="ru-RU" sz="1600" dirty="0"/>
              <a:t> росту в </a:t>
            </a:r>
            <a:r>
              <a:rPr lang="ru-RU" sz="1600" dirty="0" err="1"/>
              <a:t>країні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очікуваний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інфляції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</a:t>
            </a:r>
            <a:r>
              <a:rPr lang="ru-RU" sz="1600" dirty="0" err="1"/>
              <a:t>вкладання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; 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ризик</a:t>
            </a:r>
            <a:r>
              <a:rPr lang="ru-RU" sz="1600" dirty="0"/>
              <a:t> </a:t>
            </a:r>
            <a:r>
              <a:rPr lang="ru-RU" sz="1600" dirty="0" err="1"/>
              <a:t>неповернення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, </a:t>
            </a:r>
            <a:r>
              <a:rPr lang="ru-RU" sz="1600" dirty="0" err="1"/>
              <a:t>пов’язаний</a:t>
            </a:r>
            <a:r>
              <a:rPr lang="ru-RU" sz="1600" dirty="0"/>
              <a:t> з конкретною </a:t>
            </a:r>
            <a:r>
              <a:rPr lang="ru-RU" sz="1600" dirty="0" err="1"/>
              <a:t>банківською</a:t>
            </a:r>
            <a:r>
              <a:rPr lang="ru-RU" sz="1600" dirty="0"/>
              <a:t> </a:t>
            </a:r>
            <a:r>
              <a:rPr lang="ru-RU" sz="1600" dirty="0" err="1"/>
              <a:t>установою</a:t>
            </a:r>
            <a:r>
              <a:rPr lang="ru-RU" sz="1600" dirty="0" smtClean="0"/>
              <a:t>.</a:t>
            </a:r>
          </a:p>
          <a:p>
            <a:endParaRPr lang="uk-UA" sz="1600" dirty="0"/>
          </a:p>
          <a:p>
            <a:r>
              <a:rPr lang="ru-RU" sz="1600" dirty="0"/>
              <a:t>За </a:t>
            </a: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економічним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змістом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відсоткова</a:t>
            </a:r>
            <a:r>
              <a:rPr lang="ru-RU" sz="1600" b="1" i="1" dirty="0">
                <a:solidFill>
                  <a:srgbClr val="1836B2"/>
                </a:solidFill>
              </a:rPr>
              <a:t> ставка </a:t>
            </a:r>
            <a:r>
              <a:rPr lang="ru-RU" sz="1600" dirty="0"/>
              <a:t>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ринкова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(</a:t>
            </a:r>
            <a:r>
              <a:rPr lang="ru-RU" sz="1600" dirty="0" err="1"/>
              <a:t>вартість</a:t>
            </a:r>
            <a:r>
              <a:rPr lang="ru-RU" sz="1600" dirty="0"/>
              <a:t>) грошей, яка </a:t>
            </a:r>
            <a:r>
              <a:rPr lang="ru-RU" sz="1600" dirty="0" err="1"/>
              <a:t>відображає</a:t>
            </a:r>
            <a:r>
              <a:rPr lang="ru-RU" sz="1600" dirty="0"/>
              <a:t> </a:t>
            </a:r>
            <a:r>
              <a:rPr lang="ru-RU" sz="1600" dirty="0" err="1"/>
              <a:t>альтернативні</a:t>
            </a:r>
            <a:r>
              <a:rPr lang="ru-RU" sz="1600" dirty="0"/>
              <a:t> </a:t>
            </a:r>
            <a:r>
              <a:rPr lang="ru-RU" sz="1600" dirty="0" err="1"/>
              <a:t>варіанти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 та </a:t>
            </a:r>
            <a:r>
              <a:rPr lang="ru-RU" sz="1600" dirty="0" err="1"/>
              <a:t>ризики</a:t>
            </a:r>
            <a:r>
              <a:rPr lang="ru-RU" sz="1600" dirty="0"/>
              <a:t>. </a:t>
            </a:r>
            <a:r>
              <a:rPr lang="ru-RU" sz="1600" dirty="0" err="1"/>
              <a:t>Депозитна</a:t>
            </a:r>
            <a:r>
              <a:rPr lang="ru-RU" sz="1600" dirty="0"/>
              <a:t> ставка є платою </a:t>
            </a:r>
            <a:r>
              <a:rPr lang="ru-RU" sz="1600" dirty="0" err="1"/>
              <a:t>власникові</a:t>
            </a:r>
            <a:r>
              <a:rPr lang="ru-RU" sz="1600" dirty="0"/>
              <a:t> </a:t>
            </a:r>
            <a:r>
              <a:rPr lang="ru-RU" sz="1600" dirty="0" err="1"/>
              <a:t>тимчасово</a:t>
            </a:r>
            <a:r>
              <a:rPr lang="ru-RU" sz="1600" dirty="0"/>
              <a:t> </a:t>
            </a:r>
            <a:r>
              <a:rPr lang="ru-RU" sz="1600" dirty="0" err="1"/>
              <a:t>вільних</a:t>
            </a:r>
            <a:r>
              <a:rPr lang="ru-RU" sz="1600" dirty="0"/>
              <a:t> </a:t>
            </a:r>
            <a:r>
              <a:rPr lang="ru-RU" sz="1600" dirty="0" err="1"/>
              <a:t>грошових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 за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впродовж</a:t>
            </a:r>
            <a:r>
              <a:rPr lang="ru-RU" sz="1600" dirty="0"/>
              <a:t> </a:t>
            </a:r>
            <a:r>
              <a:rPr lang="ru-RU" sz="1600" dirty="0" err="1"/>
              <a:t>певного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часу, і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компенсувати</a:t>
            </a:r>
            <a:r>
              <a:rPr lang="ru-RU" sz="1600" dirty="0"/>
              <a:t> </a:t>
            </a:r>
            <a:r>
              <a:rPr lang="ru-RU" sz="1600" dirty="0" err="1"/>
              <a:t>упущені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за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напрямів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uk-UA" sz="1600" dirty="0"/>
          </a:p>
          <a:p>
            <a:r>
              <a:rPr lang="ru-RU" sz="1600" dirty="0" err="1"/>
              <a:t>Визначаючи</a:t>
            </a:r>
            <a:r>
              <a:rPr lang="ru-RU" sz="1600" dirty="0"/>
              <a:t> </a:t>
            </a:r>
            <a:r>
              <a:rPr lang="ru-RU" sz="1600" dirty="0" err="1"/>
              <a:t>депозитну</a:t>
            </a:r>
            <a:r>
              <a:rPr lang="ru-RU" sz="1600" dirty="0"/>
              <a:t> ставку, банк повинен </a:t>
            </a:r>
            <a:r>
              <a:rPr lang="ru-RU" sz="1600" dirty="0" err="1"/>
              <a:t>ураховувати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власник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грошових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заощаджень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розглядає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різні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варіанти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вкладення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коштів</a:t>
            </a:r>
            <a:r>
              <a:rPr lang="ru-RU" sz="1600" dirty="0"/>
              <a:t>: </a:t>
            </a:r>
            <a:r>
              <a:rPr lang="ru-RU" sz="1600" dirty="0" err="1"/>
              <a:t>підприємницьку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, </a:t>
            </a:r>
            <a:r>
              <a:rPr lang="ru-RU" sz="1600" dirty="0" err="1"/>
              <a:t>купівлю</a:t>
            </a:r>
            <a:r>
              <a:rPr lang="ru-RU" sz="1600" dirty="0"/>
              <a:t> </a:t>
            </a:r>
            <a:r>
              <a:rPr lang="ru-RU" sz="1600" dirty="0" err="1"/>
              <a:t>реальних</a:t>
            </a:r>
            <a:r>
              <a:rPr lang="ru-RU" sz="1600" dirty="0"/>
              <a:t> </a:t>
            </a:r>
            <a:r>
              <a:rPr lang="ru-RU" sz="1600" dirty="0" err="1"/>
              <a:t>активів</a:t>
            </a:r>
            <a:r>
              <a:rPr lang="ru-RU" sz="1600" dirty="0"/>
              <a:t> (золото, </a:t>
            </a:r>
            <a:r>
              <a:rPr lang="ru-RU" sz="1600" dirty="0" err="1"/>
              <a:t>будівлі</a:t>
            </a:r>
            <a:r>
              <a:rPr lang="ru-RU" sz="1600" dirty="0"/>
              <a:t>, </a:t>
            </a:r>
            <a:r>
              <a:rPr lang="ru-RU" sz="1600" dirty="0" err="1"/>
              <a:t>автомобілі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</a:t>
            </a:r>
            <a:r>
              <a:rPr lang="ru-RU" sz="1600" dirty="0" err="1"/>
              <a:t>придбання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, </a:t>
            </a:r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позик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вибору</a:t>
            </a:r>
            <a:r>
              <a:rPr lang="ru-RU" sz="1600" dirty="0"/>
              <a:t> одного з </a:t>
            </a:r>
            <a:r>
              <a:rPr lang="ru-RU" sz="1600" dirty="0" err="1"/>
              <a:t>варіантів</a:t>
            </a:r>
            <a:r>
              <a:rPr lang="ru-RU" sz="1600" dirty="0"/>
              <a:t> </a:t>
            </a:r>
            <a:r>
              <a:rPr lang="ru-RU" sz="1600" dirty="0" err="1"/>
              <a:t>інвестор</a:t>
            </a:r>
            <a:r>
              <a:rPr lang="ru-RU" sz="1600" dirty="0"/>
              <a:t> </a:t>
            </a:r>
            <a:r>
              <a:rPr lang="ru-RU" sz="1600" dirty="0" err="1"/>
              <a:t>прагне</a:t>
            </a:r>
            <a:r>
              <a:rPr lang="ru-RU" sz="1600" dirty="0"/>
              <a:t> </a:t>
            </a:r>
            <a:r>
              <a:rPr lang="ru-RU" sz="1600" dirty="0" err="1"/>
              <a:t>компенсувати</a:t>
            </a:r>
            <a:r>
              <a:rPr lang="ru-RU" sz="1600" dirty="0"/>
              <a:t> </a:t>
            </a:r>
            <a:r>
              <a:rPr lang="ru-RU" sz="1600" dirty="0" err="1"/>
              <a:t>втрачені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одержання</a:t>
            </a:r>
            <a:r>
              <a:rPr lang="ru-RU" sz="1600" dirty="0"/>
              <a:t> доходу,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передбачалися</a:t>
            </a:r>
            <a:r>
              <a:rPr lang="ru-RU" sz="1600" dirty="0"/>
              <a:t> в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варіантах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2" y="1607644"/>
            <a:ext cx="3039318" cy="169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8" y="4232822"/>
            <a:ext cx="3046682" cy="169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4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032" y="212714"/>
            <a:ext cx="5659167" cy="78145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uk-UA" sz="3200" b="1" dirty="0">
                <a:solidFill>
                  <a:srgbClr val="1836B2"/>
                </a:solidFill>
              </a:rPr>
              <a:t>Реальна відсоткова ставка</a:t>
            </a:r>
            <a:endParaRPr lang="ru-RU" sz="3200" b="1" dirty="0">
              <a:solidFill>
                <a:srgbClr val="1836B2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360491" y="1153844"/>
            <a:ext cx="5394248" cy="2079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noProof="1">
                <a:solidFill>
                  <a:srgbClr val="1836B2"/>
                </a:solidFill>
              </a:rPr>
              <a:t>Реальна відсоткова ставка для будь-яких вкладень </a:t>
            </a:r>
            <a:r>
              <a:rPr lang="ru-RU" sz="1600" noProof="1"/>
              <a:t>— це ставка на майбутній період, і в момент інвестування вона невідома. Отже, розрахунки відсоткових ставок за депозитом ґрунтуються на оцінці чи прогнозі рівня реального економічного росту, який очікується протягом періоду вкладення коштів. Розрахунки  виконуються за формулою </a:t>
            </a:r>
            <a:r>
              <a:rPr lang="ru-RU" sz="1600" b="1" i="1" noProof="1">
                <a:solidFill>
                  <a:srgbClr val="1836B2"/>
                </a:solidFill>
              </a:rPr>
              <a:t>визначення майбутньої вартості грошей (FV):</a:t>
            </a:r>
            <a:endParaRPr lang="uk-UA" sz="1600" b="1" i="1" noProof="1">
              <a:solidFill>
                <a:srgbClr val="1836B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513" y="3392970"/>
            <a:ext cx="5819686" cy="21168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032" y="57684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err="1">
                <a:solidFill>
                  <a:srgbClr val="1836B2"/>
                </a:solidFill>
              </a:rPr>
              <a:t>Довіряючи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свої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заощадження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dirty="0"/>
              <a:t>тому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іншому</a:t>
            </a:r>
            <a:r>
              <a:rPr lang="ru-RU" sz="1600" dirty="0"/>
              <a:t> </a:t>
            </a:r>
            <a:r>
              <a:rPr lang="ru-RU" sz="1600" dirty="0" err="1"/>
              <a:t>банкові</a:t>
            </a:r>
            <a:r>
              <a:rPr lang="ru-RU" sz="1600" dirty="0"/>
              <a:t>, </a:t>
            </a:r>
            <a:r>
              <a:rPr lang="ru-RU" sz="1600" dirty="0" err="1"/>
              <a:t>інвестор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на себе </a:t>
            </a:r>
            <a:r>
              <a:rPr lang="ru-RU" sz="1600" b="1" i="1" dirty="0" err="1">
                <a:solidFill>
                  <a:srgbClr val="1836B2"/>
                </a:solidFill>
              </a:rPr>
              <a:t>певний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ризик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відображає</a:t>
            </a:r>
            <a:r>
              <a:rPr lang="ru-RU" sz="1600" dirty="0"/>
              <a:t> </a:t>
            </a:r>
            <a:r>
              <a:rPr lang="ru-RU" sz="1600" dirty="0" err="1"/>
              <a:t>ймовірність</a:t>
            </a:r>
            <a:r>
              <a:rPr lang="ru-RU" sz="1600" dirty="0"/>
              <a:t> </a:t>
            </a:r>
            <a:r>
              <a:rPr lang="ru-RU" sz="1600" dirty="0" err="1"/>
              <a:t>неповернення</a:t>
            </a:r>
            <a:r>
              <a:rPr lang="ru-RU" sz="1600" dirty="0"/>
              <a:t> грошей. </a:t>
            </a:r>
          </a:p>
        </p:txBody>
      </p:sp>
    </p:spTree>
    <p:extLst>
      <p:ext uri="{BB962C8B-B14F-4D97-AF65-F5344CB8AC3E}">
        <p14:creationId xmlns:p14="http://schemas.microsoft.com/office/powerpoint/2010/main" val="291167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84935" y="1617071"/>
            <a:ext cx="7744098" cy="75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noProof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Особливості управління запозиченими коштами банку</a:t>
            </a:r>
            <a:endParaRPr lang="uk-UA" sz="2900" b="1" noProof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708" y="2668492"/>
            <a:ext cx="780515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1836B2"/>
                </a:solidFill>
              </a:rPr>
              <a:t>Традиційним </a:t>
            </a:r>
            <a:r>
              <a:rPr lang="ru-RU" sz="1600" b="1" i="1" dirty="0" err="1">
                <a:solidFill>
                  <a:srgbClr val="1836B2"/>
                </a:solidFill>
              </a:rPr>
              <a:t>джерелом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формування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ресурсів</a:t>
            </a:r>
            <a:r>
              <a:rPr lang="ru-RU" sz="1600" b="1" i="1" dirty="0">
                <a:solidFill>
                  <a:srgbClr val="1836B2"/>
                </a:solidFill>
              </a:rPr>
              <a:t> банку </a:t>
            </a:r>
            <a:r>
              <a:rPr lang="ru-RU" sz="1600" dirty="0"/>
              <a:t>є </a:t>
            </a:r>
            <a:r>
              <a:rPr lang="ru-RU" sz="1600" dirty="0" err="1"/>
              <a:t>вклади</a:t>
            </a:r>
            <a:r>
              <a:rPr lang="ru-RU" sz="1600" dirty="0"/>
              <a:t> </a:t>
            </a:r>
            <a:r>
              <a:rPr lang="ru-RU" sz="1600" dirty="0" err="1"/>
              <a:t>клієнтів</a:t>
            </a:r>
            <a:r>
              <a:rPr lang="ru-RU" sz="1600" dirty="0"/>
              <a:t>, але з </a:t>
            </a:r>
            <a:r>
              <a:rPr lang="ru-RU" sz="1600" dirty="0" err="1"/>
              <a:t>розширенням</a:t>
            </a:r>
            <a:r>
              <a:rPr lang="ru-RU" sz="1600" dirty="0"/>
              <a:t> </a:t>
            </a:r>
            <a:r>
              <a:rPr lang="ru-RU" sz="1600" dirty="0" err="1"/>
              <a:t>банківської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виникає</a:t>
            </a:r>
            <a:r>
              <a:rPr lang="ru-RU" sz="1600" dirty="0"/>
              <a:t> потреба в </a:t>
            </a:r>
            <a:r>
              <a:rPr lang="ru-RU" sz="1600" dirty="0" err="1"/>
              <a:t>пошуку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ресурсної</a:t>
            </a:r>
            <a:r>
              <a:rPr lang="ru-RU" sz="1600" dirty="0"/>
              <a:t> </a:t>
            </a:r>
            <a:r>
              <a:rPr lang="ru-RU" sz="1600" dirty="0" err="1"/>
              <a:t>бази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Операцію</a:t>
            </a:r>
            <a:r>
              <a:rPr lang="ru-RU" sz="1600" dirty="0" smtClean="0"/>
              <a:t> </a:t>
            </a:r>
            <a:r>
              <a:rPr lang="ru-RU" sz="1600" dirty="0" err="1"/>
              <a:t>запозичення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купівлею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фондів</a:t>
            </a:r>
            <a:r>
              <a:rPr lang="ru-RU" sz="1600" dirty="0"/>
              <a:t>, а </a:t>
            </a:r>
            <a:r>
              <a:rPr lang="ru-RU" sz="1600" dirty="0" err="1"/>
              <a:t>джерела</a:t>
            </a:r>
            <a:r>
              <a:rPr lang="ru-RU" sz="1600" dirty="0"/>
              <a:t> </a:t>
            </a:r>
            <a:r>
              <a:rPr lang="ru-RU" sz="1600" dirty="0" err="1"/>
              <a:t>запозичення</a:t>
            </a:r>
            <a:r>
              <a:rPr lang="ru-RU" sz="1600" dirty="0"/>
              <a:t> — </a:t>
            </a:r>
            <a:r>
              <a:rPr lang="ru-RU" sz="1600" b="1" i="1" dirty="0" err="1">
                <a:solidFill>
                  <a:srgbClr val="1836B2"/>
                </a:solidFill>
              </a:rPr>
              <a:t>недепозитними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зобов’язаннями</a:t>
            </a:r>
            <a:r>
              <a:rPr lang="ru-RU" sz="1600" b="1" i="1" dirty="0">
                <a:solidFill>
                  <a:srgbClr val="1836B2"/>
                </a:solidFill>
              </a:rPr>
              <a:t> банку</a:t>
            </a:r>
            <a:r>
              <a:rPr lang="ru-RU" sz="1600" dirty="0"/>
              <a:t>. </a:t>
            </a:r>
            <a:r>
              <a:rPr lang="ru-RU" sz="1600" dirty="0" err="1"/>
              <a:t>Особливість</a:t>
            </a:r>
            <a:r>
              <a:rPr lang="ru-RU" sz="1600" dirty="0"/>
              <a:t> </a:t>
            </a:r>
            <a:r>
              <a:rPr lang="ru-RU" sz="1600" dirty="0" err="1"/>
              <a:t>запозичених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в тому, </a:t>
            </a:r>
            <a:r>
              <a:rPr lang="ru-RU" sz="1600" dirty="0" err="1"/>
              <a:t>що</a:t>
            </a:r>
            <a:r>
              <a:rPr lang="ru-RU" sz="1600" dirty="0"/>
              <a:t> у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ініціатором</a:t>
            </a:r>
            <a:r>
              <a:rPr lang="ru-RU" sz="1600" dirty="0"/>
              <a:t> </a:t>
            </a:r>
            <a:r>
              <a:rPr lang="ru-RU" sz="1600" dirty="0" err="1"/>
              <a:t>виступає</a:t>
            </a:r>
            <a:r>
              <a:rPr lang="ru-RU" sz="1600" dirty="0"/>
              <a:t> банк, </a:t>
            </a:r>
            <a:r>
              <a:rPr lang="ru-RU" sz="1600" dirty="0" err="1"/>
              <a:t>тоді</a:t>
            </a:r>
            <a:r>
              <a:rPr lang="ru-RU" sz="1600" dirty="0"/>
              <a:t> як у </a:t>
            </a:r>
            <a:r>
              <a:rPr lang="ru-RU" sz="1600" dirty="0" err="1"/>
              <a:t>створенні</a:t>
            </a:r>
            <a:r>
              <a:rPr lang="ru-RU" sz="1600" dirty="0"/>
              <a:t> </a:t>
            </a:r>
            <a:r>
              <a:rPr lang="ru-RU" sz="1600" dirty="0" err="1"/>
              <a:t>депозитної</a:t>
            </a:r>
            <a:r>
              <a:rPr lang="ru-RU" sz="1600" dirty="0"/>
              <a:t> </a:t>
            </a:r>
            <a:r>
              <a:rPr lang="ru-RU" sz="1600" dirty="0" err="1"/>
              <a:t>бази</a:t>
            </a:r>
            <a:r>
              <a:rPr lang="ru-RU" sz="1600" dirty="0"/>
              <a:t> </a:t>
            </a:r>
            <a:r>
              <a:rPr lang="ru-RU" sz="1600" dirty="0" err="1"/>
              <a:t>ініціатива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</a:t>
            </a:r>
            <a:r>
              <a:rPr lang="ru-RU" sz="1600" dirty="0" err="1"/>
              <a:t>клієнтам</a:t>
            </a:r>
            <a:r>
              <a:rPr lang="ru-RU" sz="1600" dirty="0" smtClean="0"/>
              <a:t>.</a:t>
            </a:r>
          </a:p>
          <a:p>
            <a:r>
              <a:rPr lang="ru-RU" sz="1600" b="1" i="1" dirty="0" err="1">
                <a:solidFill>
                  <a:srgbClr val="1836B2"/>
                </a:solidFill>
              </a:rPr>
              <a:t>Основні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джерела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запозичення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коштів</a:t>
            </a:r>
            <a:r>
              <a:rPr lang="ru-RU" sz="1600" b="1" i="1" dirty="0">
                <a:solidFill>
                  <a:srgbClr val="1836B2"/>
                </a:solidFill>
              </a:rPr>
              <a:t> для </a:t>
            </a:r>
            <a:r>
              <a:rPr lang="ru-RU" sz="1600" b="1" i="1" dirty="0" err="1">
                <a:solidFill>
                  <a:srgbClr val="1836B2"/>
                </a:solidFill>
              </a:rPr>
              <a:t>банківських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установ</a:t>
            </a:r>
            <a:r>
              <a:rPr lang="ru-RU" sz="1600" b="1" i="1" dirty="0">
                <a:solidFill>
                  <a:srgbClr val="1836B2"/>
                </a:solidFill>
              </a:rPr>
              <a:t> </a:t>
            </a:r>
            <a:r>
              <a:rPr lang="ru-RU" sz="1600" b="1" i="1" dirty="0" err="1">
                <a:solidFill>
                  <a:srgbClr val="1836B2"/>
                </a:solidFill>
              </a:rPr>
              <a:t>такі</a:t>
            </a:r>
            <a:r>
              <a:rPr lang="ru-RU" sz="1600" b="1" i="1" dirty="0">
                <a:solidFill>
                  <a:srgbClr val="1836B2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позики</a:t>
            </a:r>
            <a:r>
              <a:rPr lang="ru-RU" sz="1600" dirty="0" smtClean="0"/>
              <a:t> </a:t>
            </a:r>
            <a:r>
              <a:rPr lang="ru-RU" sz="1600" dirty="0"/>
              <a:t>в центральному банку (ЦБ);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міжбанківський</a:t>
            </a:r>
            <a:r>
              <a:rPr lang="ru-RU" sz="1600" dirty="0" smtClean="0"/>
              <a:t> </a:t>
            </a:r>
            <a:r>
              <a:rPr lang="ru-RU" sz="1600" dirty="0" err="1"/>
              <a:t>ринок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проведення</a:t>
            </a:r>
            <a:r>
              <a:rPr lang="ru-RU" sz="1600" dirty="0" smtClean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 </a:t>
            </a:r>
            <a:r>
              <a:rPr lang="ru-RU" sz="1600" dirty="0" err="1"/>
              <a:t>репо</a:t>
            </a:r>
            <a:r>
              <a:rPr lang="ru-RU" sz="16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міжнародний</a:t>
            </a:r>
            <a:r>
              <a:rPr lang="ru-RU" sz="1600" dirty="0" smtClean="0"/>
              <a:t> </a:t>
            </a:r>
            <a:r>
              <a:rPr lang="ru-RU" sz="1600" dirty="0" err="1"/>
              <a:t>фінансовий</a:t>
            </a:r>
            <a:r>
              <a:rPr lang="ru-RU" sz="1600" dirty="0"/>
              <a:t> </a:t>
            </a:r>
            <a:r>
              <a:rPr lang="ru-RU" sz="1600" dirty="0" err="1"/>
              <a:t>ринок</a:t>
            </a:r>
            <a:r>
              <a:rPr lang="ru-RU" sz="1600" dirty="0"/>
              <a:t> (</a:t>
            </a:r>
            <a:r>
              <a:rPr lang="ru-RU" sz="1600" dirty="0" err="1"/>
              <a:t>євроринок</a:t>
            </a:r>
            <a:r>
              <a:rPr lang="ru-RU" sz="1600" dirty="0"/>
              <a:t>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ринок</a:t>
            </a:r>
            <a:r>
              <a:rPr lang="ru-RU" sz="1600" dirty="0" smtClean="0"/>
              <a:t> </a:t>
            </a:r>
            <a:r>
              <a:rPr lang="ru-RU" sz="1600" dirty="0" err="1"/>
              <a:t>депозитних</a:t>
            </a:r>
            <a:r>
              <a:rPr lang="ru-RU" sz="1600" dirty="0"/>
              <a:t> </a:t>
            </a:r>
            <a:r>
              <a:rPr lang="ru-RU" sz="1600" dirty="0" err="1"/>
              <a:t>сертифікатів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ринок</a:t>
            </a:r>
            <a:r>
              <a:rPr lang="ru-RU" sz="1600" dirty="0" smtClean="0"/>
              <a:t> </a:t>
            </a:r>
            <a:r>
              <a:rPr lang="ru-RU" sz="1600" dirty="0" err="1"/>
              <a:t>комерційних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позики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небанківському</a:t>
            </a:r>
            <a:r>
              <a:rPr lang="ru-RU" sz="1600" dirty="0"/>
              <a:t> </a:t>
            </a:r>
            <a:r>
              <a:rPr lang="ru-RU" sz="1600" dirty="0" err="1"/>
              <a:t>секторі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323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3403" y="1230483"/>
            <a:ext cx="11505193" cy="238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b="1" i="1" noProof="1">
                <a:solidFill>
                  <a:srgbClr val="1836B2"/>
                </a:solidFill>
              </a:rPr>
              <a:t>Позики в центральному банку.</a:t>
            </a:r>
            <a:r>
              <a:rPr lang="uk-UA" sz="1600" noProof="1" smtClean="0"/>
              <a:t> Вартість </a:t>
            </a:r>
            <a:r>
              <a:rPr lang="uk-UA" sz="1600" noProof="1"/>
              <a:t>запозичення коштів у центральному банку (ЦБ) визначається обліковою ставкою. </a:t>
            </a:r>
            <a:r>
              <a:rPr lang="uk-UA" sz="1600" b="1" i="1" noProof="1">
                <a:solidFill>
                  <a:srgbClr val="1836B2"/>
                </a:solidFill>
              </a:rPr>
              <a:t>Облікова ставка (ставка рефінансування)</a:t>
            </a:r>
            <a:r>
              <a:rPr lang="uk-UA" sz="1600" noProof="1"/>
              <a:t> — це відсоткова ставка ЦБ за операціями кредитування комерційних банків через рефінансування їх активних операцій. Одержання кредиту від ЦБ розглядається не як право, а як привілей для комерційного банку, оскільки серед недепозитних джерел воно найдешевше. Як правило, центральний банк надає кредити тим банкам, які зазнають тимчасових труднощів у формуванні ресурсів, або для підтримання їхньої ліквідності. При цьому припускається, що позика має короткостроковий характер</a:t>
            </a:r>
            <a:r>
              <a:rPr lang="uk-UA" sz="1600" noProof="1" smtClean="0"/>
              <a:t>.</a:t>
            </a:r>
          </a:p>
          <a:p>
            <a:r>
              <a:rPr lang="ru-RU" sz="1600" b="1" i="1" noProof="1">
                <a:solidFill>
                  <a:srgbClr val="1836B2"/>
                </a:solidFill>
              </a:rPr>
              <a:t>Рефінансування</a:t>
            </a:r>
            <a:r>
              <a:rPr lang="ru-RU" sz="1600" noProof="1"/>
              <a:t> комерційних банків Національним банком України </a:t>
            </a:r>
            <a:r>
              <a:rPr lang="ru-RU" sz="1600" b="1" i="1" noProof="1">
                <a:solidFill>
                  <a:srgbClr val="1836B2"/>
                </a:solidFill>
              </a:rPr>
              <a:t>здійснюється через: </a:t>
            </a:r>
          </a:p>
          <a:p>
            <a:r>
              <a:rPr lang="ru-RU" sz="1600" noProof="1"/>
              <a:t>•проведення операцій на відкритому ринку; </a:t>
            </a:r>
          </a:p>
          <a:p>
            <a:r>
              <a:rPr lang="ru-RU" sz="1600" noProof="1"/>
              <a:t>•надання стабілізаційних кредитів</a:t>
            </a:r>
            <a:r>
              <a:rPr lang="ru-RU" sz="1600" noProof="1" smtClean="0"/>
              <a:t>.</a:t>
            </a:r>
            <a:endParaRPr lang="ru-RU" sz="1600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343402" y="138188"/>
            <a:ext cx="7142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Позики в центральному банку. Міжбанківський </a:t>
            </a:r>
            <a:r>
              <a:rPr lang="ru-RU" sz="28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ринок</a:t>
            </a:r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+mj-lt"/>
                <a:ea typeface="+mj-ea"/>
                <a:cs typeface="+mj-cs"/>
              </a:rPr>
              <a:t>ресурсів</a:t>
            </a:r>
            <a:r>
              <a:rPr lang="ru-RU" sz="2800" b="1" dirty="0">
                <a:solidFill>
                  <a:srgbClr val="1836B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402" y="3967297"/>
            <a:ext cx="11505193" cy="25391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b="1" i="1" noProof="1">
                <a:solidFill>
                  <a:srgbClr val="1836B2"/>
                </a:solidFill>
              </a:rPr>
              <a:t>Міжбанківський ринок ресурсів.</a:t>
            </a:r>
            <a:r>
              <a:rPr lang="uk-UA" sz="1600" noProof="1"/>
              <a:t> Популярним джерелом запозичення коштів для банків є міжбанківський кредит. Міжбанківський ринок кредитних ресурсів — це </a:t>
            </a:r>
            <a:r>
              <a:rPr lang="uk-UA" sz="1600" b="1" i="1" noProof="1">
                <a:solidFill>
                  <a:srgbClr val="1836B2"/>
                </a:solidFill>
              </a:rPr>
              <a:t>ефективний механізм перерозподілу грошових коштів.</a:t>
            </a:r>
            <a:r>
              <a:rPr lang="uk-UA" sz="1600" noProof="1"/>
              <a:t> З одного боку, міжбанківський кредит дозволяє банкам з недостатньою ресурсною базою виконувати вимоги ЦБ або задовольняти потреби клієнтів у кредитах. З іншого боку, міжбанківський ринок служить для підтримки зростання депозитів і надає кредиторам можливість вигідного розміщення тимчасово вільних коштів</a:t>
            </a:r>
            <a:r>
              <a:rPr lang="uk-UA" sz="1600" noProof="1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noProof="1"/>
              <a:t>На міжбанківському ринку </a:t>
            </a:r>
            <a:r>
              <a:rPr lang="ru-RU" sz="1600" b="1" i="1" noProof="1">
                <a:solidFill>
                  <a:srgbClr val="1836B2"/>
                </a:solidFill>
              </a:rPr>
              <a:t>укладаються кредитні угоди трьох типів:</a:t>
            </a:r>
          </a:p>
          <a:p>
            <a:r>
              <a:rPr lang="ru-RU" sz="1600" noProof="1" smtClean="0"/>
              <a:t>1</a:t>
            </a:r>
            <a:r>
              <a:rPr lang="ru-RU" sz="1600" noProof="1"/>
              <a:t>) одноденні; </a:t>
            </a:r>
          </a:p>
          <a:p>
            <a:r>
              <a:rPr lang="ru-RU" sz="1600" noProof="1"/>
              <a:t>2) строкові; </a:t>
            </a:r>
          </a:p>
          <a:p>
            <a:r>
              <a:rPr lang="ru-RU" sz="1600" noProof="1"/>
              <a:t>3) безстрокові.</a:t>
            </a:r>
          </a:p>
        </p:txBody>
      </p:sp>
    </p:spTree>
    <p:extLst>
      <p:ext uri="{BB962C8B-B14F-4D97-AF65-F5344CB8AC3E}">
        <p14:creationId xmlns:p14="http://schemas.microsoft.com/office/powerpoint/2010/main" val="4207534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1451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Montserrat</vt:lpstr>
      <vt:lpstr>Montserrat Light</vt:lpstr>
      <vt:lpstr>Wingdings</vt:lpstr>
      <vt:lpstr>Тема Office</vt:lpstr>
      <vt:lpstr>УПРАВЛІННЯ ЗОБОВʼЯЗАННЯМИ БАНКУ</vt:lpstr>
      <vt:lpstr>План:</vt:lpstr>
      <vt:lpstr>Методи управління залученими коштами банку</vt:lpstr>
      <vt:lpstr>Презентация PowerPoint</vt:lpstr>
      <vt:lpstr>Методи управління залученими коштами банку. Нецінові методи</vt:lpstr>
      <vt:lpstr>Визначення депозитної ставки</vt:lpstr>
      <vt:lpstr>Реальна відсоткова ставка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оцінювання економічного ризику</dc:title>
  <dc:creator>Пользователь</dc:creator>
  <cp:lastModifiedBy>Инна</cp:lastModifiedBy>
  <cp:revision>37</cp:revision>
  <dcterms:created xsi:type="dcterms:W3CDTF">2022-04-14T10:23:18Z</dcterms:created>
  <dcterms:modified xsi:type="dcterms:W3CDTF">2023-02-19T06:57:40Z</dcterms:modified>
</cp:coreProperties>
</file>