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C%D0%B5%D1%85%D0%B0%D0%BD%D1%96%D0%B7%D0%BC%D1%96" TargetMode="External"/><Relationship Id="rId2" Type="http://schemas.openxmlformats.org/officeDocument/2006/relationships/hyperlink" Target="http://ua-referat.com/%D0%97%D0%BD%D0%B0%D0%BD%D0%BD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C%D0%BE%D0%B4%D0%B5%D0%BB%D1%8E%D0%B2%D0%B0%D0%BD%D0%BD%D1%8F" TargetMode="External"/><Relationship Id="rId2" Type="http://schemas.openxmlformats.org/officeDocument/2006/relationships/hyperlink" Target="http://ua-referat.com/%D0%A2%D0%B5%D0%BE%D1%80%D1%96%D1%8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F%D1%80%D0%BE%D1%86%D0%B5%D1%81" TargetMode="External"/><Relationship Id="rId2" Type="http://schemas.openxmlformats.org/officeDocument/2006/relationships/hyperlink" Target="http://ua-referat.com/%D0%A1%D1%82%D0%B0%D1%82%D0%B8%D1%81%D1%82%D0%B8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ua-referat.com/%D0%A3%D0%BF%D1%80%D0%B0%D0%B2%D0%BB%D1%96%D0%BD%D0%BD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2%D1%96%D0%B4%D0%BF%D0%BE%D0%B2%D1%96%D0%B4%D1%96_%D0%BD%D0%B0_%D0%BF%D0%B8%D1%82%D0%B0%D0%BD%D0%BD%D1%8F" TargetMode="External"/><Relationship Id="rId2" Type="http://schemas.openxmlformats.org/officeDocument/2006/relationships/hyperlink" Target="http://ua-referat.com/%D0%94%D0%B8%D1%81%D0%BA%D1%83%D1%81%D1%8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Соціологія національної безпеки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Скворець</a:t>
            </a:r>
            <a:r>
              <a:rPr lang="uk-UA" dirty="0" smtClean="0"/>
              <a:t> В.О.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84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безпека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208" y="1853248"/>
            <a:ext cx="696536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До початку XXI </a:t>
            </a:r>
            <a:r>
              <a:rPr lang="ru-RU" sz="2400" dirty="0" err="1"/>
              <a:t>століття</a:t>
            </a:r>
            <a:r>
              <a:rPr lang="ru-RU" sz="2400" dirty="0"/>
              <a:t> </a:t>
            </a:r>
            <a:r>
              <a:rPr lang="ru-RU" sz="2400" dirty="0" err="1"/>
              <a:t>оформилася</a:t>
            </a:r>
            <a:r>
              <a:rPr lang="ru-RU" sz="2400" dirty="0"/>
              <a:t> </a:t>
            </a:r>
            <a:r>
              <a:rPr lang="ru-RU" sz="2400" dirty="0" err="1"/>
              <a:t>наукова</a:t>
            </a:r>
            <a:r>
              <a:rPr lang="ru-RU" sz="2400" dirty="0"/>
              <a:t> проблема </a:t>
            </a:r>
            <a:r>
              <a:rPr lang="ru-RU" sz="2400" dirty="0" err="1"/>
              <a:t>невідповідності</a:t>
            </a:r>
            <a:r>
              <a:rPr lang="ru-RU" sz="2400" dirty="0"/>
              <a:t> </a:t>
            </a:r>
            <a:r>
              <a:rPr lang="ru-RU" sz="2400" dirty="0" err="1"/>
              <a:t>наявного</a:t>
            </a:r>
            <a:r>
              <a:rPr lang="ru-RU" sz="2400" dirty="0"/>
              <a:t> </a:t>
            </a:r>
            <a:r>
              <a:rPr lang="ru-RU" sz="2400" dirty="0" err="1"/>
              <a:t>соціологічного</a:t>
            </a:r>
            <a:r>
              <a:rPr lang="ru-RU" sz="2400" dirty="0"/>
              <a:t> теоретичного та </a:t>
            </a:r>
            <a:r>
              <a:rPr lang="ru-RU" sz="2400" dirty="0" err="1"/>
              <a:t>емпіричного</a:t>
            </a:r>
            <a:r>
              <a:rPr lang="ru-RU" sz="2400" dirty="0"/>
              <a:t> </a:t>
            </a:r>
            <a:r>
              <a:rPr lang="ru-RU" sz="2400" dirty="0" err="1">
                <a:hlinkClick r:id="rId2" tooltip="Знання"/>
              </a:rPr>
              <a:t>знання</a:t>
            </a:r>
            <a:r>
              <a:rPr lang="ru-RU" sz="2400" dirty="0"/>
              <a:t> про </a:t>
            </a:r>
            <a:r>
              <a:rPr lang="ru-RU" sz="2400" dirty="0" err="1"/>
              <a:t>безпеку</a:t>
            </a:r>
            <a:r>
              <a:rPr lang="ru-RU" sz="2400" dirty="0"/>
              <a:t> </a:t>
            </a:r>
            <a:r>
              <a:rPr lang="ru-RU" sz="2400" dirty="0" err="1"/>
              <a:t>новим</a:t>
            </a:r>
            <a:r>
              <a:rPr lang="ru-RU" sz="2400" dirty="0"/>
              <a:t> </a:t>
            </a:r>
            <a:r>
              <a:rPr lang="ru-RU" sz="2400" dirty="0" err="1"/>
              <a:t>вимогам</a:t>
            </a:r>
            <a:r>
              <a:rPr lang="ru-RU" sz="2400" dirty="0"/>
              <a:t> до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>
                <a:hlinkClick r:id="rId3" tooltip="Механізмі"/>
              </a:rPr>
              <a:t>механізмів</a:t>
            </a:r>
            <a:r>
              <a:rPr lang="ru-RU" sz="2400" dirty="0"/>
              <a:t>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безпечного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 в </a:t>
            </a:r>
            <a:r>
              <a:rPr lang="ru-RU" sz="2400" dirty="0" err="1"/>
              <a:t>умовах</a:t>
            </a:r>
            <a:r>
              <a:rPr lang="ru-RU" sz="2400" dirty="0"/>
              <a:t> </a:t>
            </a:r>
            <a:r>
              <a:rPr lang="ru-RU" sz="2400" dirty="0" err="1"/>
              <a:t>глобалізації</a:t>
            </a:r>
            <a:r>
              <a:rPr lang="ru-RU" sz="2400" dirty="0"/>
              <a:t> в XXI </a:t>
            </a:r>
            <a:r>
              <a:rPr lang="ru-RU" sz="2400" dirty="0" err="1"/>
              <a:t>столітті</a:t>
            </a:r>
            <a:r>
              <a:rPr lang="ru-RU" sz="24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570" y="2051499"/>
            <a:ext cx="4098164" cy="409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281" y="855183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На початку </a:t>
            </a:r>
            <a:r>
              <a:rPr lang="en-US" dirty="0"/>
              <a:t>XXI </a:t>
            </a:r>
            <a:r>
              <a:rPr lang="ru-RU" dirty="0" err="1"/>
              <a:t>століття</a:t>
            </a:r>
            <a:r>
              <a:rPr lang="ru-RU" dirty="0"/>
              <a:t> проблематика </a:t>
            </a:r>
            <a:r>
              <a:rPr lang="ru-RU" dirty="0" err="1"/>
              <a:t>ризиків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областях </a:t>
            </a:r>
            <a:r>
              <a:rPr lang="ru-RU" dirty="0" err="1"/>
              <a:t>знання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економіці</a:t>
            </a:r>
            <a:endParaRPr lang="ru-RU" dirty="0" smtClean="0"/>
          </a:p>
          <a:p>
            <a:r>
              <a:rPr lang="ru-RU" dirty="0" err="1" smtClean="0"/>
              <a:t>психологія</a:t>
            </a:r>
            <a:r>
              <a:rPr lang="ru-RU" dirty="0" smtClean="0"/>
              <a:t>,</a:t>
            </a:r>
          </a:p>
          <a:p>
            <a:r>
              <a:rPr lang="ru-RU" dirty="0" err="1"/>
              <a:t>м</a:t>
            </a:r>
            <a:r>
              <a:rPr lang="ru-RU" dirty="0" err="1" smtClean="0"/>
              <a:t>едицини</a:t>
            </a:r>
            <a:endParaRPr lang="ru-RU" dirty="0" smtClean="0"/>
          </a:p>
          <a:p>
            <a:r>
              <a:rPr lang="ru-RU" dirty="0" err="1" smtClean="0"/>
              <a:t>історії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соціології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smtClean="0"/>
              <a:t>науках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 smtClean="0"/>
              <a:t>політології</a:t>
            </a:r>
            <a:endParaRPr lang="ru-RU" dirty="0" smtClean="0"/>
          </a:p>
          <a:p>
            <a:pPr marL="0" indent="0" algn="ctr">
              <a:buNone/>
            </a:pPr>
            <a:r>
              <a:rPr lang="ru-RU" b="1" i="1" dirty="0" err="1" smtClean="0"/>
              <a:t>Ризик</a:t>
            </a:r>
            <a:r>
              <a:rPr lang="ru-RU" b="1" i="1" dirty="0" smtClean="0"/>
              <a:t> </a:t>
            </a:r>
            <a:r>
              <a:rPr lang="ru-RU" b="1" i="1" dirty="0" err="1"/>
              <a:t>розглядається</a:t>
            </a:r>
            <a:r>
              <a:rPr lang="ru-RU" b="1" i="1" dirty="0"/>
              <a:t> в рамках </a:t>
            </a:r>
            <a:r>
              <a:rPr lang="ru-RU" b="1" i="1" dirty="0" err="1"/>
              <a:t>теорій</a:t>
            </a:r>
            <a:r>
              <a:rPr lang="ru-RU" b="1" i="1" dirty="0"/>
              <a:t> </a:t>
            </a:r>
            <a:r>
              <a:rPr lang="ru-RU" b="1" i="1" dirty="0" err="1"/>
              <a:t>ігор</a:t>
            </a:r>
            <a:r>
              <a:rPr lang="ru-RU" b="1" i="1" dirty="0"/>
              <a:t>, в </a:t>
            </a:r>
            <a:r>
              <a:rPr lang="ru-RU" b="1" i="1" dirty="0" err="1">
                <a:hlinkClick r:id="rId2" tooltip="Теорія"/>
              </a:rPr>
              <a:t>теоріях</a:t>
            </a:r>
            <a:r>
              <a:rPr lang="ru-RU" b="1" i="1" dirty="0"/>
              <a:t> </a:t>
            </a:r>
            <a:r>
              <a:rPr lang="ru-RU" b="1" i="1" dirty="0" err="1"/>
              <a:t>прийняття</a:t>
            </a:r>
            <a:r>
              <a:rPr lang="ru-RU" b="1" i="1" dirty="0"/>
              <a:t> </a:t>
            </a:r>
            <a:r>
              <a:rPr lang="ru-RU" b="1" i="1" dirty="0" err="1"/>
              <a:t>рішень</a:t>
            </a:r>
            <a:r>
              <a:rPr lang="ru-RU" b="1" i="1" dirty="0"/>
              <a:t> і в </a:t>
            </a:r>
            <a:r>
              <a:rPr lang="ru-RU" b="1" i="1" dirty="0" err="1"/>
              <a:t>дослідженні</a:t>
            </a:r>
            <a:r>
              <a:rPr lang="ru-RU" b="1" i="1" dirty="0"/>
              <a:t> </a:t>
            </a:r>
            <a:r>
              <a:rPr lang="ru-RU" b="1" i="1" dirty="0" err="1"/>
              <a:t>операцій</a:t>
            </a:r>
            <a:r>
              <a:rPr lang="ru-RU" b="1" i="1" dirty="0"/>
              <a:t>; </a:t>
            </a:r>
            <a:r>
              <a:rPr lang="ru-RU" b="1" i="1" dirty="0" err="1"/>
              <a:t>проводяться</a:t>
            </a:r>
            <a:r>
              <a:rPr lang="ru-RU" b="1" i="1" dirty="0"/>
              <a:t> </a:t>
            </a:r>
            <a:r>
              <a:rPr lang="ru-RU" b="1" i="1" dirty="0" err="1"/>
              <a:t>міждисциплінарні</a:t>
            </a:r>
            <a:r>
              <a:rPr lang="ru-RU" b="1" i="1" dirty="0"/>
              <a:t> </a:t>
            </a:r>
            <a:r>
              <a:rPr lang="ru-RU" b="1" i="1" dirty="0" err="1"/>
              <a:t>теоретичні</a:t>
            </a:r>
            <a:r>
              <a:rPr lang="ru-RU" b="1" i="1" dirty="0"/>
              <a:t> </a:t>
            </a:r>
            <a:r>
              <a:rPr lang="ru-RU" b="1" i="1" dirty="0" err="1"/>
              <a:t>дослідження</a:t>
            </a:r>
            <a:r>
              <a:rPr lang="ru-RU" b="1" i="1" dirty="0"/>
              <a:t> </a:t>
            </a:r>
            <a:r>
              <a:rPr lang="ru-RU" b="1" i="1" dirty="0" err="1"/>
              <a:t>різних</a:t>
            </a:r>
            <a:r>
              <a:rPr lang="ru-RU" b="1" i="1" dirty="0"/>
              <a:t> </a:t>
            </a:r>
            <a:r>
              <a:rPr lang="ru-RU" b="1" i="1" dirty="0" err="1"/>
              <a:t>технологічних</a:t>
            </a:r>
            <a:r>
              <a:rPr lang="ru-RU" b="1" i="1" dirty="0"/>
              <a:t> </a:t>
            </a:r>
            <a:r>
              <a:rPr lang="ru-RU" b="1" i="1" dirty="0" err="1"/>
              <a:t>ризиків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включають</a:t>
            </a:r>
            <a:r>
              <a:rPr lang="ru-RU" b="1" i="1" dirty="0"/>
              <a:t> </a:t>
            </a:r>
            <a:r>
              <a:rPr lang="ru-RU" b="1" i="1" dirty="0" err="1"/>
              <a:t>етапи</a:t>
            </a:r>
            <a:r>
              <a:rPr lang="ru-RU" b="1" i="1" dirty="0"/>
              <a:t> </a:t>
            </a:r>
            <a:r>
              <a:rPr lang="ru-RU" b="1" i="1" dirty="0" err="1"/>
              <a:t>комп'ютерного</a:t>
            </a:r>
            <a:r>
              <a:rPr lang="ru-RU" b="1" i="1" dirty="0"/>
              <a:t> </a:t>
            </a:r>
            <a:r>
              <a:rPr lang="ru-RU" b="1" i="1" dirty="0" err="1">
                <a:hlinkClick r:id="rId3" tooltip="Моделювання"/>
              </a:rPr>
              <a:t>моделювання</a:t>
            </a:r>
            <a:r>
              <a:rPr lang="ru-RU" b="1" i="1" dirty="0"/>
              <a:t> та </a:t>
            </a:r>
            <a:r>
              <a:rPr lang="ru-RU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експериментального</a:t>
            </a:r>
            <a:r>
              <a:rPr lang="ru-RU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випробування</a:t>
            </a:r>
            <a:r>
              <a:rPr lang="ru-RU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399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87297" cy="1170020"/>
          </a:xfrm>
        </p:spPr>
        <p:txBody>
          <a:bodyPr/>
          <a:lstStyle/>
          <a:p>
            <a:r>
              <a:rPr lang="ru-RU" dirty="0" err="1"/>
              <a:t>Соціологія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предмета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039" y="2413527"/>
            <a:ext cx="8946541" cy="41954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Тому</a:t>
            </a:r>
            <a:r>
              <a:rPr lang="ru-RU" dirty="0"/>
              <a:t>, </a:t>
            </a:r>
            <a:r>
              <a:rPr lang="ru-RU" dirty="0" err="1"/>
              <a:t>почасти</a:t>
            </a:r>
            <a:r>
              <a:rPr lang="ru-RU" dirty="0"/>
              <a:t>, </a:t>
            </a:r>
            <a:r>
              <a:rPr lang="ru-RU" dirty="0" err="1"/>
              <a:t>соціологи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тут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критиків</a:t>
            </a:r>
            <a:r>
              <a:rPr lang="ru-RU" dirty="0"/>
              <a:t>, </a:t>
            </a:r>
            <a:r>
              <a:rPr lang="ru-RU" dirty="0" err="1"/>
              <a:t>піддаючи</a:t>
            </a:r>
            <a:r>
              <a:rPr lang="ru-RU" dirty="0"/>
              <a:t> </a:t>
            </a:r>
            <a:r>
              <a:rPr lang="ru-RU" dirty="0" err="1"/>
              <a:t>сумніву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точніше</a:t>
            </a:r>
            <a:r>
              <a:rPr lang="ru-RU" dirty="0"/>
              <a:t>, </a:t>
            </a:r>
            <a:r>
              <a:rPr lang="ru-RU" dirty="0" err="1"/>
              <a:t>коректуючи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err="1"/>
              <a:t>посилки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будували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прихильники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У </a:t>
            </a:r>
            <a:r>
              <a:rPr lang="ru-RU" dirty="0"/>
              <a:t>позитивному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констатувати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соціологія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з </a:t>
            </a:r>
            <a:r>
              <a:rPr lang="ru-RU" dirty="0" err="1"/>
              <a:t>динамічного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і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методологічних</a:t>
            </a:r>
            <a:r>
              <a:rPr lang="ru-RU" dirty="0"/>
              <a:t> тез:</a:t>
            </a:r>
          </a:p>
          <a:p>
            <a:r>
              <a:rPr lang="ru-RU" dirty="0"/>
              <a:t>1)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(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)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модернізують</a:t>
            </a:r>
            <a:r>
              <a:rPr lang="ru-RU" dirty="0"/>
              <a:t> </a:t>
            </a:r>
            <a:r>
              <a:rPr lang="ru-RU" dirty="0" err="1"/>
              <a:t>вразливість</a:t>
            </a:r>
            <a:r>
              <a:rPr lang="ru-RU" dirty="0"/>
              <a:t> як </a:t>
            </a:r>
            <a:r>
              <a:rPr lang="ru-RU" dirty="0" err="1"/>
              <a:t>суспільства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так і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.</a:t>
            </a:r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(</a:t>
            </a:r>
            <a:r>
              <a:rPr lang="ru-RU" dirty="0" err="1"/>
              <a:t>розподіл</a:t>
            </a:r>
            <a:r>
              <a:rPr lang="ru-RU" dirty="0"/>
              <a:t>) </a:t>
            </a:r>
            <a:r>
              <a:rPr lang="ru-RU" dirty="0" err="1"/>
              <a:t>ризику</a:t>
            </a:r>
            <a:r>
              <a:rPr lang="ru-RU" dirty="0"/>
              <a:t> (і,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нерівні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). 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катастроф (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33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547" y="0"/>
            <a:ext cx="9404723" cy="140053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088" y="1532586"/>
            <a:ext cx="4949820" cy="47158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dirty="0"/>
              <a:t>У </a:t>
            </a:r>
            <a:r>
              <a:rPr lang="ru-RU" sz="2800" dirty="0" err="1"/>
              <a:t>сучасній</a:t>
            </a:r>
            <a:r>
              <a:rPr lang="ru-RU" sz="2800" dirty="0"/>
              <a:t> </a:t>
            </a:r>
            <a:r>
              <a:rPr lang="ru-RU" sz="2800" dirty="0" err="1"/>
              <a:t>науково-публіцистичній</a:t>
            </a:r>
            <a:r>
              <a:rPr lang="ru-RU" sz="2800" dirty="0"/>
              <a:t> </a:t>
            </a:r>
            <a:r>
              <a:rPr lang="ru-RU" sz="2800" dirty="0" err="1"/>
              <a:t>літературі</a:t>
            </a:r>
            <a:r>
              <a:rPr lang="ru-RU" sz="2800" dirty="0"/>
              <a:t> </a:t>
            </a:r>
            <a:r>
              <a:rPr lang="ru-RU" sz="2800" dirty="0" err="1"/>
              <a:t>домінує</a:t>
            </a:r>
            <a:r>
              <a:rPr lang="ru-RU" sz="2800" dirty="0"/>
              <a:t> так званий </a:t>
            </a:r>
            <a:r>
              <a:rPr lang="ru-RU" sz="2800" dirty="0" err="1">
                <a:hlinkClick r:id="rId2" tooltip="Статистика"/>
              </a:rPr>
              <a:t>статистичний</a:t>
            </a:r>
            <a:r>
              <a:rPr lang="ru-RU" sz="2800" dirty="0"/>
              <a:t> </a:t>
            </a:r>
            <a:r>
              <a:rPr lang="ru-RU" sz="2800" dirty="0" err="1"/>
              <a:t>підхід</a:t>
            </a:r>
            <a:r>
              <a:rPr lang="ru-RU" sz="2800" dirty="0"/>
              <a:t> (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раціоналістична</a:t>
            </a:r>
            <a:r>
              <a:rPr lang="ru-RU" sz="2800" dirty="0"/>
              <a:t> </a:t>
            </a:r>
            <a:r>
              <a:rPr lang="ru-RU" sz="2800" dirty="0" err="1"/>
              <a:t>традиція</a:t>
            </a:r>
            <a:r>
              <a:rPr lang="ru-RU" sz="2800" dirty="0"/>
              <a:t>), яка </a:t>
            </a:r>
            <a:r>
              <a:rPr lang="ru-RU" sz="2800" dirty="0" err="1"/>
              <a:t>трактує</a:t>
            </a:r>
            <a:r>
              <a:rPr lang="ru-RU" sz="2800" dirty="0"/>
              <a:t> </a:t>
            </a:r>
            <a:r>
              <a:rPr lang="ru-RU" sz="2800" dirty="0" err="1"/>
              <a:t>ризик</a:t>
            </a:r>
            <a:r>
              <a:rPr lang="ru-RU" sz="2800" dirty="0"/>
              <a:t> як </a:t>
            </a:r>
            <a:r>
              <a:rPr lang="ru-RU" sz="2800" dirty="0" err="1"/>
              <a:t>ймовірність</a:t>
            </a:r>
            <a:r>
              <a:rPr lang="ru-RU" sz="2800" dirty="0"/>
              <a:t> </a:t>
            </a:r>
            <a:r>
              <a:rPr lang="ru-RU" sz="2800" dirty="0" err="1"/>
              <a:t>настання</a:t>
            </a:r>
            <a:r>
              <a:rPr lang="ru-RU" sz="2800" dirty="0"/>
              <a:t> </a:t>
            </a:r>
            <a:r>
              <a:rPr lang="ru-RU" sz="2800" dirty="0" err="1"/>
              <a:t>несприятливої</a:t>
            </a:r>
            <a:r>
              <a:rPr lang="ru-RU" sz="2800" dirty="0"/>
              <a:t> ​​</a:t>
            </a:r>
            <a:r>
              <a:rPr lang="ru-RU" sz="2800" dirty="0" err="1"/>
              <a:t>події</a:t>
            </a:r>
            <a:r>
              <a:rPr lang="ru-RU" sz="2800" dirty="0"/>
              <a:t>, у </a:t>
            </a:r>
            <a:r>
              <a:rPr lang="ru-RU" sz="2800" dirty="0" err="1"/>
              <a:t>зв'язку</a:t>
            </a:r>
            <a:r>
              <a:rPr lang="ru-RU" sz="2800" dirty="0"/>
              <a:t> з </a:t>
            </a:r>
            <a:r>
              <a:rPr lang="ru-RU" sz="2800" dirty="0" err="1"/>
              <a:t>чим</a:t>
            </a:r>
            <a:r>
              <a:rPr lang="ru-RU" sz="2800" dirty="0"/>
              <a:t> </a:t>
            </a:r>
            <a:r>
              <a:rPr lang="ru-RU" sz="2800" dirty="0" err="1"/>
              <a:t>уявлення</a:t>
            </a:r>
            <a:r>
              <a:rPr lang="ru-RU" sz="2800" dirty="0"/>
              <a:t> про </a:t>
            </a:r>
            <a:r>
              <a:rPr lang="ru-RU" sz="2800" dirty="0" err="1"/>
              <a:t>ризик</a:t>
            </a:r>
            <a:r>
              <a:rPr lang="ru-RU" sz="2800" dirty="0"/>
              <a:t> часто </a:t>
            </a:r>
            <a:r>
              <a:rPr lang="ru-RU" sz="2800" dirty="0" err="1"/>
              <a:t>пов'язують</a:t>
            </a:r>
            <a:r>
              <a:rPr lang="ru-RU" sz="2800" dirty="0"/>
              <a:t> з </a:t>
            </a:r>
            <a:r>
              <a:rPr lang="ru-RU" sz="2800" dirty="0" err="1">
                <a:hlinkClick r:id="rId3" tooltip="Процес"/>
              </a:rPr>
              <a:t>процесом</a:t>
            </a:r>
            <a:r>
              <a:rPr lang="ru-RU" sz="2800" dirty="0"/>
              <a:t> </a:t>
            </a:r>
            <a:r>
              <a:rPr lang="ru-RU" sz="2800" dirty="0" err="1"/>
              <a:t>прийняття</a:t>
            </a:r>
            <a:r>
              <a:rPr lang="ru-RU" sz="2800" dirty="0"/>
              <a:t> </a:t>
            </a:r>
            <a:r>
              <a:rPr lang="ru-RU" sz="2800" dirty="0" err="1"/>
              <a:t>рішень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запобігання</a:t>
            </a:r>
            <a:r>
              <a:rPr lang="ru-RU" sz="2800" dirty="0"/>
              <a:t> і </a:t>
            </a:r>
            <a:r>
              <a:rPr lang="ru-RU" sz="2800" dirty="0" err="1">
                <a:hlinkClick r:id="rId4" tooltip="Управління"/>
              </a:rPr>
              <a:t>управління</a:t>
            </a:r>
            <a:r>
              <a:rPr lang="ru-RU" sz="2800" dirty="0"/>
              <a:t> </a:t>
            </a:r>
            <a:r>
              <a:rPr lang="ru-RU" sz="2800" dirty="0" err="1"/>
              <a:t>ризиком</a:t>
            </a:r>
            <a:r>
              <a:rPr lang="ru-RU" sz="28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545" y="1853248"/>
            <a:ext cx="4244725" cy="31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704" y="2052918"/>
            <a:ext cx="10406129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/>
              <a:t>У </a:t>
            </a:r>
            <a:r>
              <a:rPr lang="ru-RU" sz="2800" i="1" dirty="0" err="1"/>
              <a:t>цілому</a:t>
            </a:r>
            <a:r>
              <a:rPr lang="ru-RU" sz="2800" i="1" dirty="0"/>
              <a:t> в </a:t>
            </a:r>
            <a:r>
              <a:rPr lang="ru-RU" sz="2800" i="1" dirty="0" err="1"/>
              <a:t>сучасній</a:t>
            </a:r>
            <a:r>
              <a:rPr lang="ru-RU" sz="2800" i="1" dirty="0"/>
              <a:t> </a:t>
            </a:r>
            <a:r>
              <a:rPr lang="ru-RU" sz="2800" i="1" dirty="0" err="1"/>
              <a:t>науково-публіцистичній</a:t>
            </a:r>
            <a:r>
              <a:rPr lang="ru-RU" sz="2800" i="1" dirty="0"/>
              <a:t> </a:t>
            </a:r>
            <a:r>
              <a:rPr lang="ru-RU" sz="2800" i="1" dirty="0" err="1"/>
              <a:t>літературі</a:t>
            </a:r>
            <a:r>
              <a:rPr lang="ru-RU" sz="2800" i="1" dirty="0"/>
              <a:t> в </a:t>
            </a:r>
            <a:r>
              <a:rPr lang="ru-RU" sz="2800" i="1" dirty="0" err="1"/>
              <a:t>області</a:t>
            </a:r>
            <a:r>
              <a:rPr lang="ru-RU" sz="2800" i="1" dirty="0"/>
              <a:t> </a:t>
            </a:r>
            <a:r>
              <a:rPr lang="ru-RU" sz="2800" i="1" dirty="0" err="1"/>
              <a:t>ріскологіі</a:t>
            </a:r>
            <a:r>
              <a:rPr lang="ru-RU" sz="2800" i="1" dirty="0"/>
              <a:t> та </a:t>
            </a:r>
            <a:r>
              <a:rPr lang="ru-RU" sz="2800" i="1" dirty="0" err="1"/>
              <a:t>соціології</a:t>
            </a:r>
            <a:r>
              <a:rPr lang="ru-RU" sz="2800" i="1" dirty="0"/>
              <a:t> </a:t>
            </a:r>
            <a:r>
              <a:rPr lang="ru-RU" sz="2800" i="1" dirty="0" err="1"/>
              <a:t>ризику</a:t>
            </a:r>
            <a:r>
              <a:rPr lang="ru-RU" sz="2800" i="1" dirty="0"/>
              <a:t> </a:t>
            </a:r>
            <a:r>
              <a:rPr lang="ru-RU" sz="2800" i="1" dirty="0" err="1">
                <a:hlinkClick r:id="rId2" tooltip="Дискусы"/>
              </a:rPr>
              <a:t>дискусії</a:t>
            </a:r>
            <a:r>
              <a:rPr lang="ru-RU" sz="2800" i="1" dirty="0"/>
              <a:t> </a:t>
            </a:r>
            <a:r>
              <a:rPr lang="ru-RU" sz="2800" i="1" dirty="0" err="1"/>
              <a:t>зосереджені</a:t>
            </a:r>
            <a:r>
              <a:rPr lang="ru-RU" sz="2800" i="1" dirty="0"/>
              <a:t> </a:t>
            </a:r>
            <a:r>
              <a:rPr lang="ru-RU" sz="2800" i="1" dirty="0" err="1"/>
              <a:t>навколо</a:t>
            </a:r>
            <a:r>
              <a:rPr lang="ru-RU" sz="2800" i="1" dirty="0"/>
              <a:t> </a:t>
            </a:r>
            <a:r>
              <a:rPr lang="ru-RU" sz="2800" i="1" dirty="0" err="1">
                <a:hlinkClick r:id="rId3" tooltip="Відповіді на питання"/>
              </a:rPr>
              <a:t>відповіді</a:t>
            </a:r>
            <a:r>
              <a:rPr lang="ru-RU" sz="2800" i="1" dirty="0">
                <a:hlinkClick r:id="rId3" tooltip="Відповіді на питання"/>
              </a:rPr>
              <a:t> на </a:t>
            </a:r>
            <a:r>
              <a:rPr lang="ru-RU" sz="2800" i="1" dirty="0" err="1">
                <a:hlinkClick r:id="rId3" tooltip="Відповіді на питання"/>
              </a:rPr>
              <a:t>питання</a:t>
            </a:r>
            <a:r>
              <a:rPr lang="ru-RU" sz="2800" i="1" dirty="0"/>
              <a:t>: </a:t>
            </a:r>
            <a:r>
              <a:rPr lang="ru-RU" sz="2800" i="1" dirty="0" err="1"/>
              <a:t>чи</a:t>
            </a:r>
            <a:r>
              <a:rPr lang="ru-RU" sz="2800" i="1" dirty="0"/>
              <a:t> є </a:t>
            </a:r>
            <a:r>
              <a:rPr lang="ru-RU" sz="2800" i="1" dirty="0" err="1"/>
              <a:t>ризик</a:t>
            </a:r>
            <a:r>
              <a:rPr lang="ru-RU" sz="2800" i="1" dirty="0"/>
              <a:t> </a:t>
            </a:r>
            <a:r>
              <a:rPr lang="ru-RU" sz="2800" i="1" dirty="0" err="1"/>
              <a:t>статистичними</a:t>
            </a:r>
            <a:r>
              <a:rPr lang="ru-RU" sz="2800" i="1" dirty="0"/>
              <a:t> </a:t>
            </a:r>
            <a:r>
              <a:rPr lang="ru-RU" sz="2800" i="1" dirty="0" err="1"/>
              <a:t>або</a:t>
            </a:r>
            <a:r>
              <a:rPr lang="ru-RU" sz="2800" i="1" dirty="0"/>
              <a:t> </a:t>
            </a:r>
            <a:r>
              <a:rPr lang="ru-RU" sz="2800" i="1" dirty="0" err="1"/>
              <a:t>ситуативним</a:t>
            </a:r>
            <a:r>
              <a:rPr lang="ru-RU" sz="2800" i="1" dirty="0"/>
              <a:t> феноменом; </a:t>
            </a:r>
            <a:r>
              <a:rPr lang="ru-RU" sz="2800" i="1" dirty="0" err="1"/>
              <a:t>суб'єктивним</a:t>
            </a:r>
            <a:r>
              <a:rPr lang="ru-RU" sz="2800" i="1" dirty="0"/>
              <a:t> </a:t>
            </a:r>
            <a:r>
              <a:rPr lang="ru-RU" sz="2800" i="1" dirty="0" err="1"/>
              <a:t>соціально-психологічним</a:t>
            </a:r>
            <a:r>
              <a:rPr lang="ru-RU" sz="2800" i="1" dirty="0"/>
              <a:t> конструктом </a:t>
            </a:r>
            <a:r>
              <a:rPr lang="ru-RU" sz="2800" i="1" dirty="0" err="1"/>
              <a:t>або</a:t>
            </a:r>
            <a:r>
              <a:rPr lang="ru-RU" sz="2800" i="1" dirty="0"/>
              <a:t> ж </a:t>
            </a:r>
            <a:r>
              <a:rPr lang="ru-RU" sz="2800" i="1" dirty="0" err="1"/>
              <a:t>об'єктивним</a:t>
            </a:r>
            <a:r>
              <a:rPr lang="ru-RU" sz="2800" i="1" dirty="0"/>
              <a:t> </a:t>
            </a:r>
            <a:r>
              <a:rPr lang="ru-RU" sz="2800" i="1" dirty="0" err="1"/>
              <a:t>соціально-економічним</a:t>
            </a:r>
            <a:r>
              <a:rPr lang="ru-RU" sz="2800" i="1" dirty="0"/>
              <a:t> </a:t>
            </a:r>
            <a:r>
              <a:rPr lang="ru-RU" sz="2800" i="1" dirty="0" err="1"/>
              <a:t>явищем</a:t>
            </a:r>
            <a:r>
              <a:rPr lang="ru-RU" sz="28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063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</TotalTime>
  <Words>296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Соціологія національної безпеки</vt:lpstr>
      <vt:lpstr>Національна безпека</vt:lpstr>
      <vt:lpstr>Презентация PowerPoint</vt:lpstr>
      <vt:lpstr>Соціологія знаходиться в процесі визначення предмета своїх інтересів у сфері дослідження ризиків.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національної безпеки</dc:title>
  <dc:creator>Kate</dc:creator>
  <cp:lastModifiedBy>Kate</cp:lastModifiedBy>
  <cp:revision>2</cp:revision>
  <dcterms:created xsi:type="dcterms:W3CDTF">2016-01-22T09:38:06Z</dcterms:created>
  <dcterms:modified xsi:type="dcterms:W3CDTF">2016-01-22T09:50:34Z</dcterms:modified>
</cp:coreProperties>
</file>