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 id="297" r:id="rId43"/>
    <p:sldId id="312" r:id="rId44"/>
    <p:sldId id="311" r:id="rId45"/>
    <p:sldId id="308" r:id="rId46"/>
    <p:sldId id="303" r:id="rId47"/>
    <p:sldId id="300" r:id="rId48"/>
    <p:sldId id="302" r:id="rId49"/>
    <p:sldId id="305" r:id="rId50"/>
    <p:sldId id="301" r:id="rId51"/>
    <p:sldId id="320" r:id="rId52"/>
    <p:sldId id="319" r:id="rId53"/>
    <p:sldId id="310" r:id="rId54"/>
    <p:sldId id="317" r:id="rId55"/>
    <p:sldId id="298" r:id="rId56"/>
    <p:sldId id="318" r:id="rId57"/>
    <p:sldId id="299" r:id="rId58"/>
    <p:sldId id="321" r:id="rId59"/>
    <p:sldId id="307" r:id="rId60"/>
    <p:sldId id="315" r:id="rId61"/>
    <p:sldId id="309" r:id="rId62"/>
    <p:sldId id="322" r:id="rId63"/>
    <p:sldId id="314" r:id="rId64"/>
    <p:sldId id="313" r:id="rId65"/>
    <p:sldId id="306" r:id="rId66"/>
    <p:sldId id="304"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27.09.2024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27.09.2024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27.09.2024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27.09.2024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27.09.2024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27.09.2024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27.09.2024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27.09.2024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27.09.2024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webp"/><Relationship Id="rId2" Type="http://schemas.openxmlformats.org/officeDocument/2006/relationships/image" Target="../media/image41.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6.jf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p>
        </p:txBody>
      </p:sp>
    </p:spTree>
    <p:extLst>
      <p:ext uri="{BB962C8B-B14F-4D97-AF65-F5344CB8AC3E}">
        <p14:creationId xmlns:p14="http://schemas.microsoft.com/office/powerpoint/2010/main" val="392206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a:latin typeface="Times New Roman" panose="02020603050405020304" pitchFamily="18" charset="0"/>
                <a:cs typeface="Times New Roman" panose="02020603050405020304" pitchFamily="18" charset="0"/>
              </a:rPr>
              <a:t>поділяються на </a:t>
            </a:r>
            <a:r>
              <a:rPr lang="uk-UA" sz="2000" b="1" i="1" dirty="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a:latin typeface="Times New Roman" panose="02020603050405020304" pitchFamily="18" charset="0"/>
                <a:cs typeface="Times New Roman" panose="02020603050405020304" pitchFamily="18" charset="0"/>
              </a:rPr>
              <a:t>М.Мішелетті</a:t>
            </a:r>
            <a:r>
              <a:rPr lang="uk-UA" sz="2000" dirty="0">
                <a:latin typeface="Times New Roman" panose="02020603050405020304" pitchFamily="18" charset="0"/>
                <a:cs typeface="Times New Roman" panose="02020603050405020304" pitchFamily="18" charset="0"/>
              </a:rPr>
              <a:t> виділяє </a:t>
            </a:r>
            <a:r>
              <a:rPr lang="uk-UA" sz="2000" b="1" dirty="0">
                <a:latin typeface="Times New Roman" panose="02020603050405020304" pitchFamily="18" charset="0"/>
                <a:cs typeface="Times New Roman" panose="02020603050405020304" pitchFamily="18" charset="0"/>
              </a:rPr>
              <a:t>вісім</a:t>
            </a:r>
            <a:r>
              <a:rPr lang="uk-UA" sz="2000" dirty="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a:latin typeface="Times New Roman" panose="02020603050405020304" pitchFamily="18" charset="0"/>
                <a:cs typeface="Times New Roman" panose="02020603050405020304" pitchFamily="18" charset="0"/>
              </a:rPr>
              <a:t>: </a:t>
            </a:r>
            <a:r>
              <a:rPr lang="uk-UA" sz="2000" b="1" i="1" dirty="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a:latin typeface="Times New Roman" panose="02020603050405020304" pitchFamily="18" charset="0"/>
                <a:cs typeface="Times New Roman" panose="02020603050405020304" pitchFamily="18" charset="0"/>
              </a:rPr>
              <a:t>народовладдя та конституційності</a:t>
            </a:r>
            <a:r>
              <a:rPr lang="uk-UA" sz="2000" dirty="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p>
        </p:txBody>
      </p:sp>
    </p:spTree>
    <p:extLst>
      <p:ext uri="{BB962C8B-B14F-4D97-AF65-F5344CB8AC3E}">
        <p14:creationId xmlns:p14="http://schemas.microsoft.com/office/powerpoint/2010/main" val="147676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Політико-правові засади побудови правової держави.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p>
        </p:txBody>
      </p:sp>
    </p:spTree>
    <p:extLst>
      <p:ext uri="{BB962C8B-B14F-4D97-AF65-F5344CB8AC3E}">
        <p14:creationId xmlns:p14="http://schemas.microsoft.com/office/powerpoint/2010/main" val="131585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a:latin typeface="Times New Roman" panose="02020603050405020304" pitchFamily="18" charset="0"/>
                <a:cs typeface="Times New Roman" panose="02020603050405020304" pitchFamily="18" charset="0"/>
              </a:rPr>
              <a:t>Наприкінці ХІХ ст. вчений із </a:t>
            </a:r>
            <a:r>
              <a:rPr lang="uk-UA" sz="2300" dirty="0" err="1">
                <a:latin typeface="Times New Roman" panose="02020603050405020304" pitchFamily="18" charset="0"/>
                <a:cs typeface="Times New Roman" panose="02020603050405020304" pitchFamily="18" charset="0"/>
              </a:rPr>
              <a:t>Принстонського</a:t>
            </a:r>
            <a:r>
              <a:rPr lang="uk-UA" sz="2300" dirty="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a:latin typeface="Times New Roman" panose="02020603050405020304" pitchFamily="18" charset="0"/>
                <a:cs typeface="Times New Roman" panose="02020603050405020304" pitchFamily="18" charset="0"/>
              </a:rPr>
              <a:t>державної влади </a:t>
            </a:r>
            <a:r>
              <a:rPr lang="uk-UA" sz="2300" dirty="0">
                <a:latin typeface="Times New Roman" panose="02020603050405020304" pitchFamily="18" charset="0"/>
                <a:cs typeface="Times New Roman" panose="02020603050405020304" pitchFamily="18" charset="0"/>
              </a:rPr>
              <a:t>на </a:t>
            </a:r>
            <a:r>
              <a:rPr lang="uk-UA" sz="2300" b="1" dirty="0">
                <a:latin typeface="Times New Roman" panose="02020603050405020304" pitchFamily="18" charset="0"/>
                <a:cs typeface="Times New Roman" panose="02020603050405020304" pitchFamily="18" charset="0"/>
              </a:rPr>
              <a:t>політичне керівництво </a:t>
            </a:r>
            <a:r>
              <a:rPr lang="uk-UA" sz="2300" dirty="0">
                <a:latin typeface="Times New Roman" panose="02020603050405020304" pitchFamily="18" charset="0"/>
                <a:cs typeface="Times New Roman" panose="02020603050405020304" pitchFamily="18" charset="0"/>
              </a:rPr>
              <a:t>і </a:t>
            </a:r>
            <a:r>
              <a:rPr lang="uk-UA" sz="2300" b="1" dirty="0">
                <a:latin typeface="Times New Roman" panose="02020603050405020304" pitchFamily="18" charset="0"/>
                <a:cs typeface="Times New Roman" panose="02020603050405020304" pitchFamily="18" charset="0"/>
              </a:rPr>
              <a:t>адміністративну діяльність</a:t>
            </a:r>
            <a:r>
              <a:rPr lang="uk-UA" sz="2300" dirty="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вважав, що </a:t>
            </a:r>
            <a:r>
              <a:rPr lang="uk-UA" sz="2300" b="1" i="1" dirty="0">
                <a:latin typeface="Times New Roman" panose="02020603050405020304" pitchFamily="18" charset="0"/>
                <a:cs typeface="Times New Roman" panose="02020603050405020304" pitchFamily="18" charset="0"/>
              </a:rPr>
              <a:t>держава виконує дві базові функції</a:t>
            </a:r>
            <a:r>
              <a:rPr lang="uk-UA" sz="2300" dirty="0">
                <a:latin typeface="Times New Roman" panose="02020603050405020304" pitchFamily="18" charset="0"/>
                <a:cs typeface="Times New Roman" panose="02020603050405020304" pitchFamily="18" charset="0"/>
              </a:rPr>
              <a:t>: </a:t>
            </a:r>
            <a:r>
              <a:rPr lang="uk-UA" sz="2300" b="1" dirty="0">
                <a:latin typeface="Times New Roman" panose="02020603050405020304" pitchFamily="18" charset="0"/>
                <a:cs typeface="Times New Roman" panose="02020603050405020304" pitchFamily="18" charset="0"/>
              </a:rPr>
              <a:t>політичну</a:t>
            </a:r>
            <a:r>
              <a:rPr lang="uk-UA" sz="2300" dirty="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a:latin typeface="Times New Roman" panose="02020603050405020304" pitchFamily="18" charset="0"/>
                <a:cs typeface="Times New Roman" panose="02020603050405020304" pitchFamily="18" charset="0"/>
              </a:rPr>
              <a:t>адміністративну</a:t>
            </a:r>
            <a:r>
              <a:rPr lang="uk-UA" sz="2300" dirty="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Політична функція держави</a:t>
            </a:r>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Адміністративна 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Державна політика</a:t>
            </a:r>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extLst>
                    <a:ext uri="{9D8B030D-6E8A-4147-A177-3AD203B41FA5}">
                      <a16:colId xmlns:a16="http://schemas.microsoft.com/office/drawing/2014/main" val="20000"/>
                    </a:ext>
                  </a:extLst>
                </a:gridCol>
                <a:gridCol w="2049517">
                  <a:extLst>
                    <a:ext uri="{9D8B030D-6E8A-4147-A177-3AD203B41FA5}">
                      <a16:colId xmlns:a16="http://schemas.microsoft.com/office/drawing/2014/main" val="20001"/>
                    </a:ext>
                  </a:extLst>
                </a:gridCol>
                <a:gridCol w="2725672">
                  <a:extLst>
                    <a:ext uri="{9D8B030D-6E8A-4147-A177-3AD203B41FA5}">
                      <a16:colId xmlns:a16="http://schemas.microsoft.com/office/drawing/2014/main" val="20002"/>
                    </a:ext>
                  </a:extLst>
                </a:gridCol>
                <a:gridCol w="2555776">
                  <a:extLst>
                    <a:ext uri="{9D8B030D-6E8A-4147-A177-3AD203B41FA5}">
                      <a16:colId xmlns:a16="http://schemas.microsoft.com/office/drawing/2014/main" val="20003"/>
                    </a:ext>
                  </a:extLst>
                </a:gridCol>
              </a:tblGrid>
              <a:tr h="548679">
                <a:tc>
                  <a:txBody>
                    <a:bodyPr/>
                    <a:lstStyle/>
                    <a:p>
                      <a:pPr algn="ctr"/>
                      <a:r>
                        <a:rPr lang="uk-UA" sz="1600" dirty="0"/>
                        <a:t>рівні</a:t>
                      </a:r>
                    </a:p>
                  </a:txBody>
                  <a:tcPr/>
                </a:tc>
                <a:tc>
                  <a:txBody>
                    <a:bodyPr/>
                    <a:lstStyle/>
                    <a:p>
                      <a:r>
                        <a:rPr lang="uk-UA" sz="1600" dirty="0"/>
                        <a:t>Політичний</a:t>
                      </a:r>
                    </a:p>
                  </a:txBody>
                  <a:tcPr/>
                </a:tc>
                <a:tc>
                  <a:txBody>
                    <a:bodyPr/>
                    <a:lstStyle/>
                    <a:p>
                      <a:pPr algn="ctr"/>
                      <a:r>
                        <a:rPr lang="uk-UA" sz="1600" dirty="0"/>
                        <a:t>Державно-управлінський</a:t>
                      </a:r>
                    </a:p>
                  </a:txBody>
                  <a:tcPr/>
                </a:tc>
                <a:tc>
                  <a:txBody>
                    <a:bodyPr/>
                    <a:lstStyle/>
                    <a:p>
                      <a:r>
                        <a:rPr lang="uk-UA" sz="1600" dirty="0"/>
                        <a:t>Адміністративний</a:t>
                      </a:r>
                    </a:p>
                  </a:txBody>
                  <a:tcPr/>
                </a:tc>
                <a:extLst>
                  <a:ext uri="{0D108BD9-81ED-4DB2-BD59-A6C34878D82A}">
                    <a16:rowId xmlns:a16="http://schemas.microsoft.com/office/drawing/2014/main" val="10000"/>
                  </a:ext>
                </a:extLst>
              </a:tr>
              <a:tr h="612915">
                <a:tc>
                  <a:txBody>
                    <a:bodyPr/>
                    <a:lstStyle/>
                    <a:p>
                      <a:r>
                        <a:rPr lang="uk-UA" sz="1600" dirty="0"/>
                        <a:t>Міжнародний</a:t>
                      </a:r>
                    </a:p>
                  </a:txBody>
                  <a:tcPr/>
                </a:tc>
                <a:tc>
                  <a:txBody>
                    <a:bodyPr/>
                    <a:lstStyle/>
                    <a:p>
                      <a:pPr algn="ctr"/>
                      <a:r>
                        <a:rPr lang="uk-UA" sz="1600" dirty="0"/>
                        <a:t>Міжнародні відносини</a:t>
                      </a:r>
                    </a:p>
                  </a:txBody>
                  <a:tcPr/>
                </a:tc>
                <a:tc>
                  <a:txBody>
                    <a:bodyPr/>
                    <a:lstStyle/>
                    <a:p>
                      <a:r>
                        <a:rPr lang="uk-UA" sz="1600" dirty="0"/>
                        <a:t>Участь</a:t>
                      </a:r>
                      <a:r>
                        <a:rPr lang="uk-UA" sz="1600" baseline="0" dirty="0"/>
                        <a:t> та координація в міжнародних програмах</a:t>
                      </a:r>
                      <a:endParaRPr lang="uk-UA" sz="1600" dirty="0"/>
                    </a:p>
                  </a:txBody>
                  <a:tcPr/>
                </a:tc>
                <a:tc>
                  <a:txBody>
                    <a:bodyPr/>
                    <a:lstStyle/>
                    <a:p>
                      <a:r>
                        <a:rPr lang="uk-UA" sz="1600" dirty="0"/>
                        <a:t>Фінансування перспективних проектів</a:t>
                      </a:r>
                      <a:r>
                        <a:rPr lang="uk-UA" sz="1600" baseline="0" dirty="0"/>
                        <a:t> </a:t>
                      </a:r>
                      <a:endParaRPr lang="uk-UA" sz="1600" dirty="0"/>
                    </a:p>
                  </a:txBody>
                  <a:tcPr/>
                </a:tc>
                <a:extLst>
                  <a:ext uri="{0D108BD9-81ED-4DB2-BD59-A6C34878D82A}">
                    <a16:rowId xmlns:a16="http://schemas.microsoft.com/office/drawing/2014/main" val="10001"/>
                  </a:ext>
                </a:extLst>
              </a:tr>
              <a:tr h="672229">
                <a:tc>
                  <a:txBody>
                    <a:bodyPr/>
                    <a:lstStyle/>
                    <a:p>
                      <a:r>
                        <a:rPr lang="uk-UA" sz="1600" dirty="0"/>
                        <a:t>Національний</a:t>
                      </a:r>
                    </a:p>
                  </a:txBody>
                  <a:tcPr/>
                </a:tc>
                <a:tc>
                  <a:txBody>
                    <a:bodyPr/>
                    <a:lstStyle/>
                    <a:p>
                      <a:r>
                        <a:rPr lang="uk-UA" sz="1600" dirty="0"/>
                        <a:t>Вищі органи влади</a:t>
                      </a:r>
                    </a:p>
                    <a:p>
                      <a:pPr algn="ctr"/>
                      <a:r>
                        <a:rPr lang="uk-UA" sz="1600" dirty="0"/>
                        <a:t>держави</a:t>
                      </a:r>
                    </a:p>
                  </a:txBody>
                  <a:tcPr/>
                </a:tc>
                <a:tc>
                  <a:txBody>
                    <a:bodyPr/>
                    <a:lstStyle/>
                    <a:p>
                      <a:r>
                        <a:rPr lang="uk-UA" sz="1600" dirty="0"/>
                        <a:t>Державні органи та інституції</a:t>
                      </a:r>
                    </a:p>
                  </a:txBody>
                  <a:tcPr/>
                </a:tc>
                <a:tc>
                  <a:txBody>
                    <a:bodyPr/>
                    <a:lstStyle/>
                    <a:p>
                      <a:r>
                        <a:rPr lang="uk-UA" sz="1600" dirty="0"/>
                        <a:t>Виконавчі структури</a:t>
                      </a:r>
                    </a:p>
                  </a:txBody>
                  <a:tcPr/>
                </a:tc>
                <a:extLst>
                  <a:ext uri="{0D108BD9-81ED-4DB2-BD59-A6C34878D82A}">
                    <a16:rowId xmlns:a16="http://schemas.microsoft.com/office/drawing/2014/main" val="10002"/>
                  </a:ext>
                </a:extLst>
              </a:tr>
              <a:tr h="810629">
                <a:tc>
                  <a:txBody>
                    <a:bodyPr/>
                    <a:lstStyle/>
                    <a:p>
                      <a:r>
                        <a:rPr lang="uk-UA" sz="1600" dirty="0"/>
                        <a:t>Регіональний</a:t>
                      </a:r>
                    </a:p>
                  </a:txBody>
                  <a:tcPr/>
                </a:tc>
                <a:tc>
                  <a:txBody>
                    <a:bodyPr/>
                    <a:lstStyle/>
                    <a:p>
                      <a:r>
                        <a:rPr lang="uk-UA" sz="1600" dirty="0"/>
                        <a:t>Регіональні органи врядування</a:t>
                      </a:r>
                    </a:p>
                  </a:txBody>
                  <a:tcPr/>
                </a:tc>
                <a:tc>
                  <a:txBody>
                    <a:bodyPr/>
                    <a:lstStyle/>
                    <a:p>
                      <a:r>
                        <a:rPr lang="uk-UA" sz="1600" dirty="0"/>
                        <a:t>Регіональні представництва центральних органів </a:t>
                      </a:r>
                    </a:p>
                  </a:txBody>
                  <a:tcPr/>
                </a:tc>
                <a:tc>
                  <a:txBody>
                    <a:bodyPr/>
                    <a:lstStyle/>
                    <a:p>
                      <a:r>
                        <a:rPr lang="uk-UA" sz="1600" dirty="0"/>
                        <a:t>Регіональні структури</a:t>
                      </a:r>
                    </a:p>
                  </a:txBody>
                  <a:tcPr/>
                </a:tc>
                <a:extLst>
                  <a:ext uri="{0D108BD9-81ED-4DB2-BD59-A6C34878D82A}">
                    <a16:rowId xmlns:a16="http://schemas.microsoft.com/office/drawing/2014/main" val="10003"/>
                  </a:ext>
                </a:extLst>
              </a:tr>
              <a:tr h="810629">
                <a:tc>
                  <a:txBody>
                    <a:bodyPr/>
                    <a:lstStyle/>
                    <a:p>
                      <a:r>
                        <a:rPr lang="uk-UA" sz="1600" dirty="0"/>
                        <a:t>Місцевий</a:t>
                      </a:r>
                    </a:p>
                  </a:txBody>
                  <a:tcPr/>
                </a:tc>
                <a:tc>
                  <a:txBody>
                    <a:bodyPr/>
                    <a:lstStyle/>
                    <a:p>
                      <a:r>
                        <a:rPr lang="uk-UA" sz="1600" dirty="0"/>
                        <a:t>Самоврядні інституції</a:t>
                      </a:r>
                    </a:p>
                  </a:txBody>
                  <a:tcPr/>
                </a:tc>
                <a:tc>
                  <a:txBody>
                    <a:bodyPr/>
                    <a:lstStyle/>
                    <a:p>
                      <a:r>
                        <a:rPr lang="uk-UA" sz="1600" dirty="0"/>
                        <a:t>Самоврядні представницькі органи влади</a:t>
                      </a:r>
                    </a:p>
                  </a:txBody>
                  <a:tcPr/>
                </a:tc>
                <a:tc>
                  <a:txBody>
                    <a:bodyPr/>
                    <a:lstStyle/>
                    <a:p>
                      <a:r>
                        <a:rPr lang="uk-UA" sz="1600" dirty="0"/>
                        <a:t>Громадськість, особистість</a:t>
                      </a:r>
                    </a:p>
                  </a:txBody>
                  <a:tcPr/>
                </a:tc>
                <a:extLst>
                  <a:ext uri="{0D108BD9-81ED-4DB2-BD59-A6C34878D82A}">
                    <a16:rowId xmlns:a16="http://schemas.microsoft.com/office/drawing/2014/main" val="10004"/>
                  </a:ext>
                </a:extLst>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solidFill>
                <a:srgbClr val="FF0000"/>
              </a:solidFill>
            </a:endParaRPr>
          </a:p>
          <a:p>
            <a:pPr algn="ctr"/>
            <a:r>
              <a:rPr lang="uk-UA" sz="1600" dirty="0">
                <a:solidFill>
                  <a:srgbClr val="FF0000"/>
                </a:solidFill>
              </a:rPr>
              <a:t>Держава</a:t>
            </a:r>
          </a:p>
          <a:p>
            <a:pPr algn="ctr"/>
            <a:endParaRPr lang="uk-UA" sz="1600" dirty="0">
              <a:solidFill>
                <a:srgbClr val="FF0000"/>
              </a:solidFill>
            </a:endParaRPr>
          </a:p>
          <a:p>
            <a:pPr algn="ctr"/>
            <a:endParaRPr lang="uk-UA" sz="1600" dirty="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a:solidFill>
                  <a:srgbClr val="FF0000"/>
                </a:solidFill>
              </a:rPr>
              <a:t>Особистість</a:t>
            </a: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a:solidFill>
                  <a:srgbClr val="FF0000"/>
                </a:solidFill>
              </a:rPr>
              <a:t>Суспільство</a:t>
            </a: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Державоцентриська</a:t>
            </a:r>
            <a:r>
              <a:rPr lang="uk-UA" dirty="0"/>
              <a:t> модель ДУ+ДП</a:t>
            </a:r>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Менеджеріальна</a:t>
            </a:r>
            <a:r>
              <a:rPr lang="uk-UA" dirty="0"/>
              <a:t> модель ДУ+ДП</a:t>
            </a:r>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Соціально-орієнтована модель ДУ+ДП</a:t>
            </a:r>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a:t>Кінцева мета правової політики - побудова правової держави</a:t>
            </a:r>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Політика</a:t>
            </a:r>
            <a:r>
              <a:rPr lang="uk-UA" sz="2800" dirty="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Під </a:t>
            </a:r>
            <a:r>
              <a:rPr lang="uk-UA" sz="2800" dirty="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p>
        </p:txBody>
      </p:sp>
    </p:spTree>
    <p:extLst>
      <p:ext uri="{BB962C8B-B14F-4D97-AF65-F5344CB8AC3E}">
        <p14:creationId xmlns:p14="http://schemas.microsoft.com/office/powerpoint/2010/main" val="4266553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solidFill>
                  <a:srgbClr val="0070C0"/>
                </a:solidFill>
                <a:effectLst>
                  <a:outerShdw blurRad="76200" dist="50800" dir="5400000" algn="tl" rotWithShape="0">
                    <a:srgbClr val="000000">
                      <a:alpha val="65000"/>
                    </a:srgbClr>
                  </a:outerShdw>
                </a:effectLst>
              </a:rPr>
              <a:t>Влада</a:t>
            </a: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a:ln w="11430"/>
                <a:solidFill>
                  <a:srgbClr val="FFFF00"/>
                </a:solidFill>
                <a:effectLst>
                  <a:outerShdw blurRad="76200" dist="50800" dir="5400000" algn="tl" rotWithShape="0">
                    <a:srgbClr val="000000">
                      <a:alpha val="65000"/>
                    </a:srgbClr>
                  </a:outerShdw>
                </a:effectLst>
              </a:rPr>
              <a:t>РЕСУРСИ</a:t>
            </a: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a:solidFill>
                  <a:srgbClr val="FF0000"/>
                </a:solidFill>
              </a:rPr>
              <a:t>адміністрування</a:t>
            </a: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a:solidFill>
                  <a:srgbClr val="FF0000"/>
                </a:solidFill>
              </a:rPr>
              <a:t>Бюджетна політика</a:t>
            </a: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a:solidFill>
                  <a:srgbClr val="FF0000"/>
                </a:solidFill>
              </a:rPr>
              <a:t>Фінансова політика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a:latin typeface="Times New Roman" panose="02020603050405020304" pitchFamily="18" charset="0"/>
                <a:cs typeface="Times New Roman" panose="02020603050405020304" pitchFamily="18" charset="0"/>
              </a:rPr>
              <a:t>Ринкова та планова економічні моделі</a:t>
            </a: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a:solidFill>
                  <a:srgbClr val="FF0000"/>
                </a:solidFill>
              </a:rPr>
              <a:t>Податкова політика</a:t>
            </a: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a:latin typeface="Times New Roman" panose="02020603050405020304" pitchFamily="18" charset="0"/>
                <a:cs typeface="Times New Roman" panose="02020603050405020304" pitchFamily="18" charset="0"/>
              </a:rPr>
              <a:t>, збалансованого розвитку еколого-господарських, </a:t>
            </a:r>
            <a:r>
              <a:rPr lang="uk-UA" sz="2000" dirty="0" err="1">
                <a:latin typeface="Times New Roman" panose="02020603050405020304" pitchFamily="18" charset="0"/>
                <a:cs typeface="Times New Roman" panose="02020603050405020304" pitchFamily="18" charset="0"/>
              </a:rPr>
              <a:t>етноландшафтних</a:t>
            </a:r>
            <a:r>
              <a:rPr lang="uk-UA" sz="2000" dirty="0">
                <a:latin typeface="Times New Roman" panose="02020603050405020304" pitchFamily="18" charset="0"/>
                <a:cs typeface="Times New Roman" panose="02020603050405020304" pitchFamily="18" charset="0"/>
              </a:rPr>
              <a:t> і </a:t>
            </a:r>
            <a:r>
              <a:rPr lang="uk-UA" sz="2000" dirty="0" err="1">
                <a:latin typeface="Times New Roman" panose="02020603050405020304" pitchFamily="18" charset="0"/>
                <a:cs typeface="Times New Roman" panose="02020603050405020304" pitchFamily="18" charset="0"/>
              </a:rPr>
              <a:t>природоресурсних</a:t>
            </a:r>
            <a:r>
              <a:rPr lang="uk-UA" sz="2000" dirty="0">
                <a:latin typeface="Times New Roman" panose="02020603050405020304" pitchFamily="18" charset="0"/>
                <a:cs typeface="Times New Roman" panose="02020603050405020304" pitchFamily="18" charset="0"/>
              </a:rPr>
              <a:t> систем.</a:t>
            </a: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a:solidFill>
                  <a:srgbClr val="FF0000"/>
                </a:solidFill>
              </a:rPr>
              <a:t>Стимулююча функція</a:t>
            </a: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a:solidFill>
                  <a:srgbClr val="FF0000"/>
                </a:solidFill>
              </a:rPr>
              <a:t>Контролююча функція</a:t>
            </a: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a:solidFill>
                  <a:srgbClr val="FF0000"/>
                </a:solidFill>
              </a:rPr>
              <a:t>Регламентуюча функція</a:t>
            </a: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a:solidFill>
                  <a:srgbClr val="FF0000"/>
                </a:solidFill>
              </a:rPr>
              <a:t>Цілепокладення</a:t>
            </a:r>
            <a:r>
              <a:rPr lang="uk-UA" sz="2400" dirty="0">
                <a:solidFill>
                  <a:srgbClr val="FF0000"/>
                </a:solidFill>
              </a:rPr>
              <a:t> функція</a:t>
            </a: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a:solidFill>
                  <a:srgbClr val="FF0000"/>
                </a:solidFill>
              </a:rPr>
              <a:t>Організуюча функція</a:t>
            </a: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a:solidFill>
                  <a:srgbClr val="FF0000"/>
                </a:solidFill>
              </a:rPr>
              <a:t>Управління 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Гуманітарна ПД</a:t>
            </a: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Економічна ПД</a:t>
            </a: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ПД в політичних аспектів</a:t>
            </a: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a:solidFill>
                  <a:srgbClr val="7030A0"/>
                </a:solidFill>
              </a:rPr>
              <a:t>"Декларації соціального прогресу і розвитку", проголошеній резолюцією 2542 (XXIV) Генеральної Асамблеї ООН ще в грудні 1969 р. </a:t>
            </a: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2C5C60E-B0D5-63B1-5A18-3875A1E3DAF5}"/>
              </a:ext>
            </a:extLst>
          </p:cNvPr>
          <p:cNvSpPr/>
          <p:nvPr/>
        </p:nvSpPr>
        <p:spPr>
          <a:xfrm>
            <a:off x="107504" y="843677"/>
            <a:ext cx="8856984" cy="5170646"/>
          </a:xfrm>
          <a:prstGeom prst="rect">
            <a:avLst/>
          </a:prstGeom>
          <a:solidFill>
            <a:schemeClr val="accent5">
              <a:lumMod val="60000"/>
              <a:lumOff val="40000"/>
            </a:schemeClr>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ДЕРЖАВНА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РЕГІОНАЛЬНА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ПОЛІТИКА</a:t>
            </a:r>
          </a:p>
        </p:txBody>
      </p:sp>
    </p:spTree>
    <p:extLst>
      <p:ext uri="{BB962C8B-B14F-4D97-AF65-F5344CB8AC3E}">
        <p14:creationId xmlns:p14="http://schemas.microsoft.com/office/powerpoint/2010/main" val="423834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C1BEAA3-C57D-000E-3C29-3EF693EB1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8784976" cy="6552728"/>
          </a:xfrm>
          <a:prstGeom prst="rect">
            <a:avLst/>
          </a:prstGeom>
        </p:spPr>
      </p:pic>
    </p:spTree>
    <p:extLst>
      <p:ext uri="{BB962C8B-B14F-4D97-AF65-F5344CB8AC3E}">
        <p14:creationId xmlns:p14="http://schemas.microsoft.com/office/powerpoint/2010/main" val="1155240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6E02D10-2F8B-468D-E7BE-95E37A1F1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6" y="0"/>
            <a:ext cx="9144000" cy="6858000"/>
          </a:xfrm>
          <a:prstGeom prst="rect">
            <a:avLst/>
          </a:prstGeom>
        </p:spPr>
      </p:pic>
    </p:spTree>
    <p:extLst>
      <p:ext uri="{BB962C8B-B14F-4D97-AF65-F5344CB8AC3E}">
        <p14:creationId xmlns:p14="http://schemas.microsoft.com/office/powerpoint/2010/main" val="342732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53BAE17-08D3-DB63-20F3-07FACE223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6632"/>
            <a:ext cx="8568952" cy="6588732"/>
          </a:xfrm>
          <a:prstGeom prst="rect">
            <a:avLst/>
          </a:prstGeom>
        </p:spPr>
      </p:pic>
    </p:spTree>
    <p:extLst>
      <p:ext uri="{BB962C8B-B14F-4D97-AF65-F5344CB8AC3E}">
        <p14:creationId xmlns:p14="http://schemas.microsoft.com/office/powerpoint/2010/main" val="2480395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9" y="0"/>
            <a:ext cx="9144000" cy="7294305"/>
          </a:xfrm>
          <a:prstGeom prst="rect">
            <a:avLst/>
          </a:prstGeom>
        </p:spPr>
        <p:txBody>
          <a:bodyPr wrap="square">
            <a:spAutoFit/>
          </a:bodyPr>
          <a:lstStyle/>
          <a:p>
            <a:r>
              <a:rPr lang="uk-UA" dirty="0"/>
              <a:t>Державна регіональна політика базується на низці принципів. </a:t>
            </a:r>
            <a:r>
              <a:rPr lang="uk-UA" dirty="0">
                <a:solidFill>
                  <a:srgbClr val="FF0000"/>
                </a:solidFill>
              </a:rPr>
              <a:t>Принципи політики регіонального розвитку</a:t>
            </a:r>
            <a:r>
              <a:rPr lang="uk-UA" dirty="0"/>
              <a:t> - це </a:t>
            </a:r>
            <a:r>
              <a:rPr lang="uk-UA" dirty="0" err="1"/>
              <a:t>науково</a:t>
            </a:r>
            <a:r>
              <a:rPr lang="uk-UA" dirty="0"/>
              <a:t> обґрунтовані ідеї і положення, якими керуються в </a:t>
            </a:r>
            <a:r>
              <a:rPr lang="uk-UA" dirty="0" err="1"/>
              <a:t>практичній</a:t>
            </a:r>
            <a:r>
              <a:rPr lang="uk-UA" dirty="0"/>
              <a:t> діяльності при формуванні політики та її реалізації. Згідно з чинною нормативно-правовою базою </a:t>
            </a:r>
            <a:r>
              <a:rPr lang="uk-UA" dirty="0">
                <a:solidFill>
                  <a:srgbClr val="FF0000"/>
                </a:solidFill>
              </a:rPr>
              <a:t>принципами державної регіональної політики </a:t>
            </a:r>
            <a:r>
              <a:rPr lang="uk-UA" dirty="0"/>
              <a:t>є такі: 1) </a:t>
            </a:r>
            <a:r>
              <a:rPr lang="uk-UA" dirty="0">
                <a:solidFill>
                  <a:srgbClr val="FF0000"/>
                </a:solidFill>
              </a:rPr>
              <a:t>конституційності та законності </a:t>
            </a:r>
            <a:r>
              <a:rPr lang="uk-UA" dirty="0"/>
              <a:t>- відповідності Конституції та законам України, актам Верховної Ради України, Президента України та Кабінету Міністрів України; 2) </a:t>
            </a:r>
            <a:r>
              <a:rPr lang="uk-UA" dirty="0">
                <a:solidFill>
                  <a:srgbClr val="FF0000"/>
                </a:solidFill>
              </a:rPr>
              <a:t>координації</a:t>
            </a:r>
            <a:r>
              <a:rPr lang="uk-UA" dirty="0"/>
              <a:t> - просторового узгодження секторальних політик, цілей, пріоритетів та дій центральних і місцевих органів виконавчої влади, органів місцевого самоврядування; 3) </a:t>
            </a:r>
            <a:r>
              <a:rPr lang="uk-UA" dirty="0">
                <a:solidFill>
                  <a:srgbClr val="FF0000"/>
                </a:solidFill>
              </a:rPr>
              <a:t>єдності</a:t>
            </a:r>
            <a:r>
              <a:rPr lang="uk-UA" dirty="0"/>
              <a:t> - неодмінності забезпечення просторової, політичної, економічної, інформаційної, соціальної, гуманітарної цілісності України; 4) </a:t>
            </a:r>
            <a:r>
              <a:rPr lang="uk-UA" dirty="0">
                <a:solidFill>
                  <a:srgbClr val="FF0000"/>
                </a:solidFill>
              </a:rPr>
              <a:t>децентралізації</a:t>
            </a:r>
            <a:r>
              <a:rPr lang="uk-UA" dirty="0"/>
              <a:t> - збалансованого розподілу владних повноважень з управління розвитком територій між центральними і місцевими органами виконавчої влади та органами місцевого самоврядування з передачею відповідних ресурсів; 5) </a:t>
            </a:r>
            <a:r>
              <a:rPr lang="uk-UA" dirty="0" err="1">
                <a:solidFill>
                  <a:srgbClr val="FF0000"/>
                </a:solidFill>
              </a:rPr>
              <a:t>деконцентрації</a:t>
            </a:r>
            <a:r>
              <a:rPr lang="uk-UA" dirty="0">
                <a:solidFill>
                  <a:srgbClr val="FF0000"/>
                </a:solidFill>
              </a:rPr>
              <a:t> </a:t>
            </a:r>
            <a:r>
              <a:rPr lang="uk-UA" dirty="0"/>
              <a:t>- перерозподілу владних повноважень у межах системи органів виконавчої влади - від центральних до місцевих; 6) </a:t>
            </a:r>
            <a:r>
              <a:rPr lang="uk-UA" dirty="0" err="1">
                <a:solidFill>
                  <a:srgbClr val="FF0000"/>
                </a:solidFill>
              </a:rPr>
              <a:t>субсидіарності</a:t>
            </a:r>
            <a:r>
              <a:rPr lang="uk-UA" dirty="0"/>
              <a:t> - прийняття рішень та надання публічних послуг на найближчому до громадянина рівні (відповідні повноваження можуть передаватись на вищий рівень управління лише з міркувань ефективності та економії); 7</a:t>
            </a:r>
            <a:r>
              <a:rPr lang="uk-UA" dirty="0">
                <a:solidFill>
                  <a:srgbClr val="FF0000"/>
                </a:solidFill>
              </a:rPr>
              <a:t>) партнерства </a:t>
            </a:r>
            <a:r>
              <a:rPr lang="uk-UA" dirty="0"/>
              <a:t>- узгодження цілей, пріоритетів і дій органів виконавчої влади та органів місцевого самоврядування з іншими суб'єктами регіонального розвитку, забезпечення тісного співробітництва, кооперації та солідарності між ними в процесі формування та реалізації державної регіональної політики; 8) </a:t>
            </a:r>
            <a:r>
              <a:rPr lang="uk-UA" dirty="0">
                <a:solidFill>
                  <a:srgbClr val="FF0000"/>
                </a:solidFill>
              </a:rPr>
              <a:t>відкритості - прозорості</a:t>
            </a:r>
            <a:r>
              <a:rPr lang="uk-UA" dirty="0"/>
              <a:t>, прогнозованості, передбачуваності діяльності органів державної влади та органів місцевого самоврядування у сфері формування та реалізації державної регіональної політики; 9) </a:t>
            </a:r>
            <a:r>
              <a:rPr lang="uk-UA" dirty="0">
                <a:solidFill>
                  <a:srgbClr val="FF0000"/>
                </a:solidFill>
              </a:rPr>
              <a:t>сталого розвитку</a:t>
            </a:r>
            <a:r>
              <a:rPr lang="uk-UA" dirty="0"/>
              <a:t> - розвитку суспільства, що дає змогу задовольняти потреби нинішнього покоління з урахуванням інтересів майбутніх поколінь; 10) </a:t>
            </a:r>
            <a:r>
              <a:rPr lang="uk-UA" dirty="0">
                <a:solidFill>
                  <a:srgbClr val="FF0000"/>
                </a:solidFill>
              </a:rPr>
              <a:t>історичної спадкоємності </a:t>
            </a:r>
            <a:r>
              <a:rPr lang="uk-UA" dirty="0"/>
              <a:t>- врахування та збереження позитивних надбань попереднього розвитку регіонів.</a:t>
            </a:r>
          </a:p>
        </p:txBody>
      </p:sp>
    </p:spTree>
    <p:extLst>
      <p:ext uri="{BB962C8B-B14F-4D97-AF65-F5344CB8AC3E}">
        <p14:creationId xmlns:p14="http://schemas.microsoft.com/office/powerpoint/2010/main" val="726461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851"/>
            <a:ext cx="9144000" cy="6124754"/>
          </a:xfrm>
          <a:prstGeom prst="rect">
            <a:avLst/>
          </a:prstGeom>
        </p:spPr>
        <p:txBody>
          <a:bodyPr wrap="square">
            <a:spAutoFit/>
          </a:bodyPr>
          <a:lstStyle/>
          <a:p>
            <a:r>
              <a:rPr lang="uk-UA" sz="2800" dirty="0">
                <a:solidFill>
                  <a:srgbClr val="FF0000"/>
                </a:solidFill>
              </a:rPr>
              <a:t>Державна регіональна політика здійснюється у напрямах</a:t>
            </a:r>
            <a:r>
              <a:rPr lang="uk-UA" sz="2600" dirty="0"/>
              <a:t>: - створення ефективної системи публічної влади в регіонах, спроможної забезпечити сталий розвиток територій, надання якісних публічних послуг людям; - </a:t>
            </a:r>
            <a:r>
              <a:rPr lang="uk-UA" sz="2600" dirty="0">
                <a:solidFill>
                  <a:srgbClr val="FF0000"/>
                </a:solidFill>
              </a:rPr>
              <a:t>сприяння поліпшенню матеріального фінансового, інформаційного, кадрового та іншого ресурсного забезпечення розвитку регіонів, виконанню завдань місцевим самоврядуванням</a:t>
            </a:r>
            <a:r>
              <a:rPr lang="uk-UA" sz="2600" dirty="0"/>
              <a:t>; - стимулювання міжрегіональної інтеграції, подолання міжрегіонального відчуження та інтеграції регіональних інформаційних, освітніх просторів у єдиний загальноукраїнський простір; - розробка ефективних механізмів представництва на загальнонаціональному рівні інтересів регіонів, а на регіональному - територіальних громад, урахування самобутності регіонів та їх конкурентних переваг під час формування та реалізації державної регіональної політики.</a:t>
            </a:r>
          </a:p>
        </p:txBody>
      </p:sp>
    </p:spTree>
    <p:extLst>
      <p:ext uri="{BB962C8B-B14F-4D97-AF65-F5344CB8AC3E}">
        <p14:creationId xmlns:p14="http://schemas.microsoft.com/office/powerpoint/2010/main" val="2613874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923"/>
            <a:ext cx="9144000" cy="3908762"/>
          </a:xfrm>
          <a:prstGeom prst="rect">
            <a:avLst/>
          </a:prstGeom>
        </p:spPr>
        <p:txBody>
          <a:bodyPr wrap="square">
            <a:spAutoFit/>
          </a:bodyPr>
          <a:lstStyle/>
          <a:p>
            <a:r>
              <a:rPr lang="uk-UA" sz="2800" b="1" dirty="0">
                <a:solidFill>
                  <a:srgbClr val="FF0000"/>
                </a:solidFill>
              </a:rPr>
              <a:t>Мета державної регіональної політики досягається шляхом</a:t>
            </a:r>
            <a:r>
              <a:rPr lang="uk-UA" sz="2400" dirty="0"/>
              <a:t>: </a:t>
            </a:r>
          </a:p>
          <a:p>
            <a:pPr marL="457200" indent="-457200">
              <a:buAutoNum type="arabicParenR"/>
            </a:pPr>
            <a:r>
              <a:rPr lang="uk-UA" sz="2400" dirty="0"/>
              <a:t>створення умов для збалансованого розвитку регіонів; </a:t>
            </a:r>
          </a:p>
          <a:p>
            <a:pPr marL="457200" indent="-457200">
              <a:buAutoNum type="arabicParenR"/>
            </a:pPr>
            <a:r>
              <a:rPr lang="uk-UA" sz="2400" dirty="0"/>
              <a:t>інтеграції регіонів у єдиному політичному, правовому, економічному, інформаційному, культурному просторі; </a:t>
            </a:r>
          </a:p>
          <a:p>
            <a:pPr marL="457200" indent="-457200">
              <a:buAutoNum type="arabicParenR"/>
            </a:pPr>
            <a:r>
              <a:rPr lang="uk-UA" sz="2400" dirty="0"/>
              <a:t>ефективного використання потенціалу регіонів з урахуванням їх географічних, природних, історичних, економічних, екологічних, демографічних та інших особливостей, етнічних і культурних традицій;</a:t>
            </a:r>
          </a:p>
          <a:p>
            <a:pPr marL="457200" indent="-457200">
              <a:buAutoNum type="arabicParenR"/>
            </a:pPr>
            <a:r>
              <a:rPr lang="uk-UA" sz="2400" dirty="0"/>
              <a:t>підвищення конкурентоспроможності регіонів</a:t>
            </a:r>
          </a:p>
        </p:txBody>
      </p:sp>
    </p:spTree>
    <p:extLst>
      <p:ext uri="{BB962C8B-B14F-4D97-AF65-F5344CB8AC3E}">
        <p14:creationId xmlns:p14="http://schemas.microsoft.com/office/powerpoint/2010/main" val="24726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212" y="476672"/>
            <a:ext cx="8064896" cy="2677656"/>
          </a:xfrm>
          <a:prstGeom prst="rect">
            <a:avLst/>
          </a:prstGeom>
        </p:spPr>
        <p:txBody>
          <a:bodyPr wrap="square">
            <a:spAutoFit/>
          </a:bodyPr>
          <a:lstStyle/>
          <a:p>
            <a:r>
              <a:rPr lang="uk-UA" sz="2800" b="1" dirty="0">
                <a:solidFill>
                  <a:srgbClr val="FF0000"/>
                </a:solidFill>
              </a:rPr>
              <a:t>Принципи політики регіонального розвитку </a:t>
            </a:r>
            <a:r>
              <a:rPr lang="uk-UA" sz="2800" dirty="0"/>
              <a:t>- це науково обґрунтовані ідеї і положення, якими керуються в практичній діяльності при формуванні політики та її реалізації. Згідно з чинною нормативно-правовою базою принципами державної регіональної політики є такі: </a:t>
            </a:r>
          </a:p>
        </p:txBody>
      </p:sp>
    </p:spTree>
    <p:extLst>
      <p:ext uri="{BB962C8B-B14F-4D97-AF65-F5344CB8AC3E}">
        <p14:creationId xmlns:p14="http://schemas.microsoft.com/office/powerpoint/2010/main" val="5775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98" y="0"/>
            <a:ext cx="9036496" cy="6617196"/>
          </a:xfrm>
          <a:prstGeom prst="rect">
            <a:avLst/>
          </a:prstGeom>
        </p:spPr>
        <p:txBody>
          <a:bodyPr wrap="square">
            <a:spAutoFit/>
          </a:bodyPr>
          <a:lstStyle/>
          <a:p>
            <a:r>
              <a:rPr lang="uk-UA" sz="2800" b="1" dirty="0">
                <a:solidFill>
                  <a:srgbClr val="FF0000"/>
                </a:solidFill>
              </a:rPr>
              <a:t>Пріоритетами державної регіональної політики </a:t>
            </a:r>
            <a:r>
              <a:rPr lang="uk-UA" sz="2200" dirty="0"/>
              <a:t>є: - формування нормативно-правової бази, необхідної для реалізації Концепції державної регіональної політики, зокрема прийняття закону про засади державної регіональної </a:t>
            </a:r>
            <a:r>
              <a:rPr lang="uk-UA" sz="2200" dirty="0" err="1"/>
              <a:t>політики</a:t>
            </a:r>
            <a:r>
              <a:rPr lang="uk-UA" sz="2200" dirty="0"/>
              <a:t>, інших законів, внесення змін до чинних законів України; - приведення законодавства України у відповідність із документами Ради Європи та </a:t>
            </a:r>
            <a:r>
              <a:rPr lang="uk-UA" sz="2200" dirty="0" err="1"/>
              <a:t>Європейського</a:t>
            </a:r>
            <a:r>
              <a:rPr lang="uk-UA" sz="2200" dirty="0"/>
              <a:t> Союзу, які визначають принципи регіональної політики і розвитку; - оптимізація територіальної основи публічної влади з упорядкуванням меж </a:t>
            </a:r>
            <a:r>
              <a:rPr lang="uk-UA" sz="2200" dirty="0" err="1"/>
              <a:t>адміністративно-територіальних</a:t>
            </a:r>
            <a:r>
              <a:rPr lang="uk-UA" sz="2200" dirty="0"/>
              <a:t> одиниць, чітким розподілом сфери повноважень між місцевими </a:t>
            </a:r>
            <a:r>
              <a:rPr lang="uk-UA" sz="2200" dirty="0" err="1"/>
              <a:t>органами</a:t>
            </a:r>
            <a:r>
              <a:rPr lang="uk-UA" sz="2200" dirty="0"/>
              <a:t> виконавчої влади та органами місцевого самоврядування; - створення та підтримання повноцінного життєвого середовища, підвищення якості життя людей, зменшення територіальної диференціації за індексом людського розвитку, </a:t>
            </a:r>
            <a:r>
              <a:rPr lang="uk-UA" sz="2200" dirty="0" err="1">
                <a:solidFill>
                  <a:srgbClr val="FF0000"/>
                </a:solidFill>
              </a:rPr>
              <a:t>формування</a:t>
            </a:r>
            <a:r>
              <a:rPr lang="uk-UA" sz="2200" dirty="0">
                <a:solidFill>
                  <a:srgbClr val="FF0000"/>
                </a:solidFill>
              </a:rPr>
              <a:t> поліцентричної системи розвитку території держави</a:t>
            </a:r>
            <a:r>
              <a:rPr lang="uk-UA" sz="2200" dirty="0"/>
              <a:t>; - запровадження механізмів визначення "проблемних" територій у регіонах та вжиття заходів щодо державного реагування на ситуації, які склалися в них; -запровадження більш дієвих механізмів державної підтримки міжрегіональної інтеграції, виконання міжрегіональних проектів та програм ефективного використання місцевих ресурсів;</a:t>
            </a:r>
          </a:p>
        </p:txBody>
      </p:sp>
    </p:spTree>
    <p:extLst>
      <p:ext uri="{BB962C8B-B14F-4D97-AF65-F5344CB8AC3E}">
        <p14:creationId xmlns:p14="http://schemas.microsoft.com/office/powerpoint/2010/main" val="3387793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EE386E0-A94F-9959-BAC3-8F90EAF22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20" y="615398"/>
            <a:ext cx="8178159" cy="5627204"/>
          </a:xfrm>
          <a:prstGeom prst="rect">
            <a:avLst/>
          </a:prstGeom>
        </p:spPr>
      </p:pic>
    </p:spTree>
    <p:extLst>
      <p:ext uri="{BB962C8B-B14F-4D97-AF65-F5344CB8AC3E}">
        <p14:creationId xmlns:p14="http://schemas.microsoft.com/office/powerpoint/2010/main" val="3027710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35EC53-0F99-B34C-FA07-C71FB0D7E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12" y="188640"/>
            <a:ext cx="8712076" cy="6480720"/>
          </a:xfrm>
          <a:prstGeom prst="rect">
            <a:avLst/>
          </a:prstGeom>
        </p:spPr>
      </p:pic>
    </p:spTree>
    <p:extLst>
      <p:ext uri="{BB962C8B-B14F-4D97-AF65-F5344CB8AC3E}">
        <p14:creationId xmlns:p14="http://schemas.microsoft.com/office/powerpoint/2010/main" val="937139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6420DF92-EC79-D014-D47F-3E764999E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63" y="476672"/>
            <a:ext cx="8110673" cy="5904656"/>
          </a:xfrm>
          <a:prstGeom prst="rect">
            <a:avLst/>
          </a:prstGeom>
        </p:spPr>
      </p:pic>
    </p:spTree>
    <p:extLst>
      <p:ext uri="{BB962C8B-B14F-4D97-AF65-F5344CB8AC3E}">
        <p14:creationId xmlns:p14="http://schemas.microsoft.com/office/powerpoint/2010/main" val="2535187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A1AED01-FF22-DB2A-D747-38AB975C9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70" y="188640"/>
            <a:ext cx="8902926" cy="6552728"/>
          </a:xfrm>
          <a:prstGeom prst="rect">
            <a:avLst/>
          </a:prstGeom>
        </p:spPr>
      </p:pic>
    </p:spTree>
    <p:extLst>
      <p:ext uri="{BB962C8B-B14F-4D97-AF65-F5344CB8AC3E}">
        <p14:creationId xmlns:p14="http://schemas.microsoft.com/office/powerpoint/2010/main" val="1072083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0912952D-283D-7562-366C-F18F5E4E5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3716"/>
            <a:ext cx="8064896" cy="6744284"/>
          </a:xfrm>
          <a:prstGeom prst="rect">
            <a:avLst/>
          </a:prstGeom>
        </p:spPr>
      </p:pic>
    </p:spTree>
    <p:extLst>
      <p:ext uri="{BB962C8B-B14F-4D97-AF65-F5344CB8AC3E}">
        <p14:creationId xmlns:p14="http://schemas.microsoft.com/office/powerpoint/2010/main" val="1149082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C753D436-8BFA-B982-9A10-370FFE013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8640960" cy="6264696"/>
          </a:xfrm>
          <a:prstGeom prst="rect">
            <a:avLst/>
          </a:prstGeom>
        </p:spPr>
      </p:pic>
    </p:spTree>
    <p:extLst>
      <p:ext uri="{BB962C8B-B14F-4D97-AF65-F5344CB8AC3E}">
        <p14:creationId xmlns:p14="http://schemas.microsoft.com/office/powerpoint/2010/main" val="697350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F9D7D11-3AB5-E2BD-EAF3-B53E62233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583"/>
            <a:ext cx="9144000" cy="4296834"/>
          </a:xfrm>
          <a:prstGeom prst="rect">
            <a:avLst/>
          </a:prstGeom>
        </p:spPr>
      </p:pic>
    </p:spTree>
    <p:extLst>
      <p:ext uri="{BB962C8B-B14F-4D97-AF65-F5344CB8AC3E}">
        <p14:creationId xmlns:p14="http://schemas.microsoft.com/office/powerpoint/2010/main" val="192315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DDC5E0DD-FB83-F9E5-23B9-06C333CA3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545" y="3560932"/>
            <a:ext cx="5654108" cy="3180435"/>
          </a:xfrm>
          <a:prstGeom prst="rect">
            <a:avLst/>
          </a:prstGeom>
        </p:spPr>
      </p:pic>
      <p:pic>
        <p:nvPicPr>
          <p:cNvPr id="9" name="Рисунок 8">
            <a:extLst>
              <a:ext uri="{FF2B5EF4-FFF2-40B4-BE49-F238E27FC236}">
                <a16:creationId xmlns:a16="http://schemas.microsoft.com/office/drawing/2014/main" id="{6620DA5A-888C-C46E-CB28-4941B84B3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6633"/>
            <a:ext cx="6294553" cy="3528392"/>
          </a:xfrm>
          <a:prstGeom prst="rect">
            <a:avLst/>
          </a:prstGeom>
        </p:spPr>
      </p:pic>
    </p:spTree>
    <p:extLst>
      <p:ext uri="{BB962C8B-B14F-4D97-AF65-F5344CB8AC3E}">
        <p14:creationId xmlns:p14="http://schemas.microsoft.com/office/powerpoint/2010/main" val="2423145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67D24186-F422-89F7-61DE-915BE1A7A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16632"/>
            <a:ext cx="4824536" cy="3618402"/>
          </a:xfrm>
          <a:prstGeom prst="rect">
            <a:avLst/>
          </a:prstGeom>
        </p:spPr>
      </p:pic>
      <p:pic>
        <p:nvPicPr>
          <p:cNvPr id="15" name="Рисунок 14">
            <a:extLst>
              <a:ext uri="{FF2B5EF4-FFF2-40B4-BE49-F238E27FC236}">
                <a16:creationId xmlns:a16="http://schemas.microsoft.com/office/drawing/2014/main" id="{F810CC85-515F-38A2-6FC7-BC9180D9D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685723"/>
            <a:ext cx="4064000" cy="3048000"/>
          </a:xfrm>
          <a:prstGeom prst="rect">
            <a:avLst/>
          </a:prstGeom>
        </p:spPr>
      </p:pic>
    </p:spTree>
    <p:extLst>
      <p:ext uri="{BB962C8B-B14F-4D97-AF65-F5344CB8AC3E}">
        <p14:creationId xmlns:p14="http://schemas.microsoft.com/office/powerpoint/2010/main" val="142545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C32DC084-6108-19FB-7575-D56419281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5980"/>
            <a:ext cx="9144000" cy="5146040"/>
          </a:xfrm>
          <a:prstGeom prst="rect">
            <a:avLst/>
          </a:prstGeom>
        </p:spPr>
      </p:pic>
    </p:spTree>
    <p:extLst>
      <p:ext uri="{BB962C8B-B14F-4D97-AF65-F5344CB8AC3E}">
        <p14:creationId xmlns:p14="http://schemas.microsoft.com/office/powerpoint/2010/main" val="992525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3D43DB6E-CCE0-5D94-A8D7-883D2B221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792594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86108EC-2618-C0F4-52B5-901D6155F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253"/>
            <a:ext cx="9144000" cy="5141494"/>
          </a:xfrm>
          <a:prstGeom prst="rect">
            <a:avLst/>
          </a:prstGeom>
        </p:spPr>
      </p:pic>
    </p:spTree>
    <p:extLst>
      <p:ext uri="{BB962C8B-B14F-4D97-AF65-F5344CB8AC3E}">
        <p14:creationId xmlns:p14="http://schemas.microsoft.com/office/powerpoint/2010/main" val="3041950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2D64AC0-8D3D-319F-4703-1B5BA1D61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3626321" cy="4470069"/>
          </a:xfrm>
          <a:prstGeom prst="rect">
            <a:avLst/>
          </a:prstGeom>
        </p:spPr>
      </p:pic>
    </p:spTree>
    <p:extLst>
      <p:ext uri="{BB962C8B-B14F-4D97-AF65-F5344CB8AC3E}">
        <p14:creationId xmlns:p14="http://schemas.microsoft.com/office/powerpoint/2010/main" val="3207239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963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6401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895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Об'єкти  державної політики </a:t>
            </a:r>
            <a:r>
              <a:rPr lang="uk-UA" sz="2000" dirty="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a:solidFill>
                  <a:srgbClr val="FF0000"/>
                </a:solidFill>
                <a:latin typeface="Times New Roman" panose="02020603050405020304" pitchFamily="18" charset="0"/>
                <a:cs typeface="Times New Roman" panose="02020603050405020304" pitchFamily="18" charset="0"/>
              </a:rPr>
              <a:t>Об'єкти політики </a:t>
            </a:r>
            <a:r>
              <a:rPr lang="uk-UA" sz="2000" dirty="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p>
        </p:txBody>
      </p:sp>
    </p:spTree>
    <p:extLst>
      <p:ext uri="{BB962C8B-B14F-4D97-AF65-F5344CB8AC3E}">
        <p14:creationId xmlns:p14="http://schemas.microsoft.com/office/powerpoint/2010/main" val="37242987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1742</Words>
  <Application>Microsoft Office PowerPoint</Application>
  <PresentationFormat>Екран (4:3)</PresentationFormat>
  <Paragraphs>99</Paragraphs>
  <Slides>66</Slides>
  <Notes>3</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66</vt:i4>
      </vt:variant>
    </vt:vector>
  </HeadingPairs>
  <TitlesOfParts>
    <vt:vector size="70" baseType="lpstr">
      <vt:lpstr>Arial</vt:lpstr>
      <vt:lpstr>Calibri</vt:lpstr>
      <vt:lpstr>Times New Roman</vt:lpstr>
      <vt:lpstr>Тема Office</vt:lpstr>
      <vt:lpstr>Презентація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user</cp:lastModifiedBy>
  <cp:revision>118</cp:revision>
  <dcterms:created xsi:type="dcterms:W3CDTF">2022-09-01T08:21:12Z</dcterms:created>
  <dcterms:modified xsi:type="dcterms:W3CDTF">2024-09-27T12:49:20Z</dcterms:modified>
</cp:coreProperties>
</file>