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1343" r:id="rId3"/>
    <p:sldId id="1387" r:id="rId4"/>
    <p:sldId id="1349" r:id="rId5"/>
    <p:sldId id="1350" r:id="rId6"/>
    <p:sldId id="1351" r:id="rId7"/>
    <p:sldId id="1344" r:id="rId8"/>
    <p:sldId id="1345" r:id="rId9"/>
    <p:sldId id="1346" r:id="rId10"/>
    <p:sldId id="1347" r:id="rId11"/>
    <p:sldId id="1352" r:id="rId12"/>
    <p:sldId id="1353" r:id="rId13"/>
    <p:sldId id="1354" r:id="rId14"/>
    <p:sldId id="1355" r:id="rId15"/>
    <p:sldId id="1358" r:id="rId16"/>
    <p:sldId id="1360" r:id="rId17"/>
    <p:sldId id="1362" r:id="rId18"/>
    <p:sldId id="1363" r:id="rId19"/>
    <p:sldId id="1361" r:id="rId20"/>
    <p:sldId id="1364" r:id="rId21"/>
    <p:sldId id="1365" r:id="rId22"/>
    <p:sldId id="1366" r:id="rId23"/>
    <p:sldId id="1359" r:id="rId24"/>
    <p:sldId id="1367" r:id="rId25"/>
    <p:sldId id="1371" r:id="rId26"/>
    <p:sldId id="1368" r:id="rId27"/>
    <p:sldId id="1373" r:id="rId28"/>
    <p:sldId id="1369" r:id="rId29"/>
    <p:sldId id="1374" r:id="rId30"/>
    <p:sldId id="1375" r:id="rId31"/>
    <p:sldId id="1376" r:id="rId32"/>
    <p:sldId id="1377" r:id="rId33"/>
    <p:sldId id="1378" r:id="rId34"/>
    <p:sldId id="1382" r:id="rId35"/>
    <p:sldId id="1383" r:id="rId36"/>
    <p:sldId id="1384" r:id="rId37"/>
    <p:sldId id="1385" r:id="rId38"/>
    <p:sldId id="1386" r:id="rId39"/>
    <p:sldId id="335" r:id="rId40"/>
    <p:sldId id="643" r:id="rId41"/>
    <p:sldId id="644" r:id="rId42"/>
    <p:sldId id="304" r:id="rId43"/>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19426B"/>
    <a:srgbClr val="C55A11"/>
    <a:srgbClr val="EF7521"/>
    <a:srgbClr val="13B1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Помір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Стиль із теми 2 – акцент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Стиль із теми 2 – акцент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447" autoAdjust="0"/>
    <p:restoredTop sz="94660"/>
  </p:normalViewPr>
  <p:slideViewPr>
    <p:cSldViewPr snapToGrid="0">
      <p:cViewPr varScale="1">
        <p:scale>
          <a:sx n="61" d="100"/>
          <a:sy n="61" d="100"/>
        </p:scale>
        <p:origin x="418"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1" Type="http://schemas.openxmlformats.org/officeDocument/2006/relationships/image" Target="../media/image17.png"/></Relationships>
</file>

<file path=ppt/diagrams/_rels/data2.xml.rels><?xml version="1.0" encoding="UTF-8" standalone="yes"?>
<Relationships xmlns="http://schemas.openxmlformats.org/package/2006/relationships"><Relationship Id="rId1" Type="http://schemas.openxmlformats.org/officeDocument/2006/relationships/image" Target="../media/image45.png"/></Relationships>
</file>

<file path=ppt/diagrams/_rels/data3.xml.rels><?xml version="1.0" encoding="UTF-8" standalone="yes"?>
<Relationships xmlns="http://schemas.openxmlformats.org/package/2006/relationships"><Relationship Id="rId1" Type="http://schemas.openxmlformats.org/officeDocument/2006/relationships/image" Target="../media/image45.png"/></Relationships>
</file>

<file path=ppt/diagrams/_rels/data5.xml.rels><?xml version="1.0" encoding="UTF-8" standalone="yes"?>
<Relationships xmlns="http://schemas.openxmlformats.org/package/2006/relationships"><Relationship Id="rId1" Type="http://schemas.openxmlformats.org/officeDocument/2006/relationships/image" Target="../media/image47.png"/></Relationships>
</file>

<file path=ppt/diagrams/_rels/drawing1.xml.rels><?xml version="1.0" encoding="UTF-8" standalone="yes"?>
<Relationships xmlns="http://schemas.openxmlformats.org/package/2006/relationships"><Relationship Id="rId1" Type="http://schemas.openxmlformats.org/officeDocument/2006/relationships/image" Target="../media/image1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45.png"/></Relationships>
</file>

<file path=ppt/diagrams/_rels/drawing5.xml.rels><?xml version="1.0" encoding="UTF-8" standalone="yes"?>
<Relationships xmlns="http://schemas.openxmlformats.org/package/2006/relationships"><Relationship Id="rId1" Type="http://schemas.openxmlformats.org/officeDocument/2006/relationships/image" Target="../media/image47.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пізнання сутності досліджуваного об'єкта, «будови» й механізму взаємодії його складових;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пояснення вже відомих результатів досліджень;</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прогнозування поведінки системи при різних зовнішніх впливах;</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оптимізація та пошук правильного способу керування об'єктом.</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5977">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D2F74AD-5B6A-4346-8349-090AC68FEE9A}" type="pres">
      <dgm:prSet presAssocID="{1B81C372-925C-46FC-96B1-2F1AAF945560}" presName="text_2" presStyleLbl="node1" presStyleIdx="1" presStyleCnt="4" custScaleY="125977">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46297F79-2755-4E7F-87B4-88629DD167EF}" type="pres">
      <dgm:prSet presAssocID="{FFF60420-B008-4E57-9B7A-8B5C4B8F1F0F}" presName="text_3" presStyleLbl="node1" presStyleIdx="2" presStyleCnt="4" custScaleY="125977">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E97A966C-ADE1-481C-9602-29D743F1F5D5}" type="pres">
      <dgm:prSet presAssocID="{574467BF-CB95-4D99-A5FA-460B08A3B1CD}" presName="text_4" presStyleLbl="node1" presStyleIdx="3" presStyleCnt="4" custScaleY="125977">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вивчати явища й об'єкти, які не відтворюються або не існують у реальних умовах;</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візуалізувати об'єкти будь-якої природи, у тому числі й абстрактні;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досліджувати явища і процеси в динаміці їх існування;</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«керувати часом» (прискорювати або уповільнювати </a:t>
          </a:r>
          <a:r>
            <a:rPr lang="uk-UA" i="1" noProof="0" dirty="0" err="1"/>
            <a:t>модельованиі</a:t>
          </a:r>
          <a:r>
            <a:rPr lang="uk-UA" i="1" noProof="0" dirty="0"/>
            <a:t> процеси);</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dgm:spPr/>
      <dgm:t>
        <a:bodyPr/>
        <a:lstStyle/>
        <a:p>
          <a:r>
            <a:rPr lang="uk-UA" i="1" noProof="0" dirty="0"/>
            <a:t>здійснювати багаторазові випробування моделі, кожного разу повертаючи її в початковий стан;</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dgm:spPr>
        <a:solidFill>
          <a:srgbClr val="7030A0"/>
        </a:solidFill>
      </dgm:spPr>
      <dgm:t>
        <a:bodyPr/>
        <a:lstStyle/>
        <a:p>
          <a:r>
            <a:rPr lang="uk-UA" i="1" noProof="0" dirty="0"/>
            <a:t>отримувати різні характеристики об'єкта в числовому або графічному вигляді;</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dgm:spPr/>
      <dgm:t>
        <a:bodyPr/>
        <a:lstStyle/>
        <a:p>
          <a:r>
            <a:rPr lang="uk-UA" i="1" noProof="0" dirty="0">
              <a:solidFill>
                <a:srgbClr val="002060"/>
              </a:solidFill>
            </a:rPr>
            <a:t>знаходити оптимальну конструкцію об'єкта, не виготовляючи його пробних екземплярів;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dgm:spPr/>
      <dgm:t>
        <a:bodyPr/>
        <a:lstStyle/>
        <a:p>
          <a:r>
            <a:rPr lang="uk-UA" i="1" noProof="0" dirty="0"/>
            <a:t>проводити експерименти без ризику негативних наслідків для здоров'я людини або навколишнього середовища.</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26293">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26293">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26293">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26293">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noProof="0" dirty="0">
              <a:solidFill>
                <a:srgbClr val="002060"/>
              </a:solidFill>
            </a:rPr>
            <a:t>Аналіз, інтерпретація</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noProof="0" dirty="0"/>
            <a:t>зіставлення результатів моделювання з реальною поведінкою досліджуваного об'єкта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noProof="0" dirty="0"/>
            <a:t>за необхідності, подальше уточнення моделі.</a:t>
          </a:r>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D77BD33-EC30-46AC-BD24-401E734F8176}" type="doc">
      <dgm:prSet loTypeId="urn:microsoft.com/office/officeart/2008/layout/VerticalCurvedList" loCatId="list" qsTypeId="urn:microsoft.com/office/officeart/2005/8/quickstyle/simple5" qsCatId="simple" csTypeId="urn:microsoft.com/office/officeart/2005/8/colors/colorful1" csCatId="colorful" phldr="1"/>
      <dgm:spPr/>
      <dgm:t>
        <a:bodyPr/>
        <a:lstStyle/>
        <a:p>
          <a:endParaRPr lang="uk-UA"/>
        </a:p>
      </dgm:t>
    </dgm:pt>
    <dgm:pt modelId="{D44B0D79-7F04-44B9-9C7C-CD28C17613D0}">
      <dgm:prSet phldrT="[Текст]" custT="1"/>
      <dgm:spPr/>
      <dgm:t>
        <a:bodyPr/>
        <a:lstStyle/>
        <a:p>
          <a:r>
            <a:rPr lang="uk-UA" sz="2200" i="1" noProof="0" dirty="0"/>
            <a:t>дослідник сам викликає досліджуване явище, а не чекає, коли воно з'явиться;</a:t>
          </a:r>
        </a:p>
      </dgm:t>
    </dgm:pt>
    <dgm:pt modelId="{CBC678DE-E0F6-4248-85B7-DD8409BBE0F4}" type="parTrans" cxnId="{F5ABE5B7-449B-46C8-BE46-F3A4F660E09A}">
      <dgm:prSet/>
      <dgm:spPr/>
      <dgm:t>
        <a:bodyPr/>
        <a:lstStyle/>
        <a:p>
          <a:endParaRPr lang="uk-UA" i="1"/>
        </a:p>
      </dgm:t>
    </dgm:pt>
    <dgm:pt modelId="{CB2F3BEF-FA31-40CA-87C5-7058F5D23E9E}" type="sibTrans" cxnId="{F5ABE5B7-449B-46C8-BE46-F3A4F660E09A}">
      <dgm:prSet/>
      <dgm:spPr/>
      <dgm:t>
        <a:bodyPr/>
        <a:lstStyle/>
        <a:p>
          <a:endParaRPr lang="uk-UA" i="1"/>
        </a:p>
      </dgm:t>
    </dgm:pt>
    <dgm:pt modelId="{1B81C372-925C-46FC-96B1-2F1AAF945560}">
      <dgm:prSet phldrT="[Текст]" custT="1"/>
      <dgm:spPr>
        <a:solidFill>
          <a:srgbClr val="7030A0"/>
        </a:solidFill>
      </dgm:spPr>
      <dgm:t>
        <a:bodyPr/>
        <a:lstStyle/>
        <a:p>
          <a:r>
            <a:rPr lang="uk-UA" sz="2200" i="1" noProof="0" dirty="0"/>
            <a:t>можна змінювати умови протікання процесу, що вивчається;</a:t>
          </a:r>
        </a:p>
      </dgm:t>
    </dgm:pt>
    <dgm:pt modelId="{EFDD7AA1-CE6D-4DAE-A006-A48F62651F7D}" type="parTrans" cxnId="{A6441D21-127F-4A5A-946F-CDEE8A3F4D19}">
      <dgm:prSet/>
      <dgm:spPr/>
      <dgm:t>
        <a:bodyPr/>
        <a:lstStyle/>
        <a:p>
          <a:endParaRPr lang="uk-UA" i="1"/>
        </a:p>
      </dgm:t>
    </dgm:pt>
    <dgm:pt modelId="{EAA467BD-7E67-4E63-841E-1141B6CA2872}" type="sibTrans" cxnId="{A6441D21-127F-4A5A-946F-CDEE8A3F4D19}">
      <dgm:prSet/>
      <dgm:spPr/>
      <dgm:t>
        <a:bodyPr/>
        <a:lstStyle/>
        <a:p>
          <a:endParaRPr lang="uk-UA" i="1"/>
        </a:p>
      </dgm:t>
    </dgm:pt>
    <dgm:pt modelId="{FFF60420-B008-4E57-9B7A-8B5C4B8F1F0F}">
      <dgm:prSet phldrT="[Текст]" custT="1"/>
      <dgm:spPr/>
      <dgm:t>
        <a:bodyPr/>
        <a:lstStyle/>
        <a:p>
          <a:r>
            <a:rPr lang="uk-UA" sz="2200" i="1" noProof="0" dirty="0">
              <a:solidFill>
                <a:srgbClr val="002060"/>
              </a:solidFill>
            </a:rPr>
            <a:t>в експерименті можна поперемінно виключати окремі умови з метою встановлення закономірних зв'язків;</a:t>
          </a:r>
        </a:p>
      </dgm:t>
    </dgm:pt>
    <dgm:pt modelId="{F58F1996-42CF-41B9-87C6-9B7541547FDC}" type="parTrans" cxnId="{62C63869-0694-4175-851B-A15176CAA5F3}">
      <dgm:prSet/>
      <dgm:spPr/>
      <dgm:t>
        <a:bodyPr/>
        <a:lstStyle/>
        <a:p>
          <a:endParaRPr lang="uk-UA" i="1"/>
        </a:p>
      </dgm:t>
    </dgm:pt>
    <dgm:pt modelId="{893D8247-1D02-4E45-A80D-A06E4F50304F}" type="sibTrans" cxnId="{62C63869-0694-4175-851B-A15176CAA5F3}">
      <dgm:prSet/>
      <dgm:spPr/>
      <dgm:t>
        <a:bodyPr/>
        <a:lstStyle/>
        <a:p>
          <a:endParaRPr lang="uk-UA" i="1"/>
        </a:p>
      </dgm:t>
    </dgm:pt>
    <dgm:pt modelId="{574467BF-CB95-4D99-A5FA-460B08A3B1CD}">
      <dgm:prSet phldrT="[Текст]" custT="1"/>
      <dgm:spPr/>
      <dgm:t>
        <a:bodyPr/>
        <a:lstStyle/>
        <a:p>
          <a:r>
            <a:rPr lang="uk-UA" sz="2200" i="1" noProof="0" dirty="0"/>
            <a:t>експеримент дає змогу варіювати кількісне співвідношення умов і здійснювати математичну обробку даних.</a:t>
          </a:r>
        </a:p>
      </dgm:t>
    </dgm:pt>
    <dgm:pt modelId="{0F061BA2-5564-42A8-83BD-2FAEFB9E7F8C}" type="parTrans" cxnId="{30A8916B-4F0E-4CFD-BBDB-2B015C36E62E}">
      <dgm:prSet/>
      <dgm:spPr/>
      <dgm:t>
        <a:bodyPr/>
        <a:lstStyle/>
        <a:p>
          <a:endParaRPr lang="uk-UA" i="1"/>
        </a:p>
      </dgm:t>
    </dgm:pt>
    <dgm:pt modelId="{583EE810-A9FA-4532-AC5C-F17662F9099C}" type="sibTrans" cxnId="{30A8916B-4F0E-4CFD-BBDB-2B015C36E62E}">
      <dgm:prSet/>
      <dgm:spPr/>
      <dgm:t>
        <a:bodyPr/>
        <a:lstStyle/>
        <a:p>
          <a:endParaRPr lang="uk-UA" i="1"/>
        </a:p>
      </dgm:t>
    </dgm:pt>
    <dgm:pt modelId="{C1C788E7-40FA-4439-878F-2CC8367B8F22}" type="pres">
      <dgm:prSet presAssocID="{BD77BD33-EC30-46AC-BD24-401E734F8176}" presName="Name0" presStyleCnt="0">
        <dgm:presLayoutVars>
          <dgm:chMax val="7"/>
          <dgm:chPref val="7"/>
          <dgm:dir/>
        </dgm:presLayoutVars>
      </dgm:prSet>
      <dgm:spPr/>
      <dgm:t>
        <a:bodyPr/>
        <a:lstStyle/>
        <a:p>
          <a:endParaRPr lang="uk-UA"/>
        </a:p>
      </dgm:t>
    </dgm:pt>
    <dgm:pt modelId="{0B7B7FCB-7340-4C8C-9CEC-44D83247E09F}" type="pres">
      <dgm:prSet presAssocID="{BD77BD33-EC30-46AC-BD24-401E734F8176}" presName="Name1" presStyleCnt="0"/>
      <dgm:spPr/>
    </dgm:pt>
    <dgm:pt modelId="{8D39F2BC-8176-4C61-8E04-72E8B55182E0}" type="pres">
      <dgm:prSet presAssocID="{BD77BD33-EC30-46AC-BD24-401E734F8176}" presName="cycle" presStyleCnt="0"/>
      <dgm:spPr/>
    </dgm:pt>
    <dgm:pt modelId="{09BAB6D9-5BBE-46FE-9243-AD21CFADB3C1}" type="pres">
      <dgm:prSet presAssocID="{BD77BD33-EC30-46AC-BD24-401E734F8176}" presName="srcNode" presStyleLbl="node1" presStyleIdx="0" presStyleCnt="4"/>
      <dgm:spPr/>
    </dgm:pt>
    <dgm:pt modelId="{C7661E35-6C55-4B51-BE17-D9D67599F310}" type="pres">
      <dgm:prSet presAssocID="{BD77BD33-EC30-46AC-BD24-401E734F8176}" presName="conn" presStyleLbl="parChTrans1D2" presStyleIdx="0" presStyleCnt="1"/>
      <dgm:spPr/>
      <dgm:t>
        <a:bodyPr/>
        <a:lstStyle/>
        <a:p>
          <a:endParaRPr lang="uk-UA"/>
        </a:p>
      </dgm:t>
    </dgm:pt>
    <dgm:pt modelId="{7DF117A4-BB7B-4C63-B83D-1D769ED77955}" type="pres">
      <dgm:prSet presAssocID="{BD77BD33-EC30-46AC-BD24-401E734F8176}" presName="extraNode" presStyleLbl="node1" presStyleIdx="0" presStyleCnt="4"/>
      <dgm:spPr/>
    </dgm:pt>
    <dgm:pt modelId="{79FA0555-FEE1-4173-AD86-0A4FAA4240E0}" type="pres">
      <dgm:prSet presAssocID="{BD77BD33-EC30-46AC-BD24-401E734F8176}" presName="dstNode" presStyleLbl="node1" presStyleIdx="0" presStyleCnt="4"/>
      <dgm:spPr/>
    </dgm:pt>
    <dgm:pt modelId="{EE2EA9E0-CBE5-43E4-BB02-325D168626A4}" type="pres">
      <dgm:prSet presAssocID="{D44B0D79-7F04-44B9-9C7C-CD28C17613D0}" presName="text_1" presStyleLbl="node1" presStyleIdx="0" presStyleCnt="4" custScaleY="116182" custLinFactNeighborX="-246">
        <dgm:presLayoutVars>
          <dgm:bulletEnabled val="1"/>
        </dgm:presLayoutVars>
      </dgm:prSet>
      <dgm:spPr/>
      <dgm:t>
        <a:bodyPr/>
        <a:lstStyle/>
        <a:p>
          <a:endParaRPr lang="uk-UA"/>
        </a:p>
      </dgm:t>
    </dgm:pt>
    <dgm:pt modelId="{F906E761-2B35-4D8A-8B73-C29A5CF5CBDF}" type="pres">
      <dgm:prSet presAssocID="{D44B0D79-7F04-44B9-9C7C-CD28C17613D0}" presName="accent_1" presStyleCnt="0"/>
      <dgm:spPr/>
    </dgm:pt>
    <dgm:pt modelId="{27878C57-BBF6-4C22-88FA-1C3D4933722D}" type="pres">
      <dgm:prSet presAssocID="{D44B0D79-7F04-44B9-9C7C-CD28C17613D0}" presName="accentRepeatNode" presStyleLbl="solidFgAcc1" presStyleIdx="0"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AD2F74AD-5B6A-4346-8349-090AC68FEE9A}" type="pres">
      <dgm:prSet presAssocID="{1B81C372-925C-46FC-96B1-2F1AAF945560}" presName="text_2" presStyleLbl="node1" presStyleIdx="1" presStyleCnt="4" custScaleY="116182" custLinFactNeighborX="-252">
        <dgm:presLayoutVars>
          <dgm:bulletEnabled val="1"/>
        </dgm:presLayoutVars>
      </dgm:prSet>
      <dgm:spPr/>
      <dgm:t>
        <a:bodyPr/>
        <a:lstStyle/>
        <a:p>
          <a:endParaRPr lang="uk-UA"/>
        </a:p>
      </dgm:t>
    </dgm:pt>
    <dgm:pt modelId="{EC0276CD-B669-4245-86BE-66420155BEF4}" type="pres">
      <dgm:prSet presAssocID="{1B81C372-925C-46FC-96B1-2F1AAF945560}" presName="accent_2" presStyleCnt="0"/>
      <dgm:spPr/>
    </dgm:pt>
    <dgm:pt modelId="{E63EBB38-5984-4F74-98F1-254621592311}" type="pres">
      <dgm:prSet presAssocID="{1B81C372-925C-46FC-96B1-2F1AAF945560}" presName="accentRepeatNode" presStyleLbl="solidFgAcc1" presStyleIdx="1"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46297F79-2755-4E7F-87B4-88629DD167EF}" type="pres">
      <dgm:prSet presAssocID="{FFF60420-B008-4E57-9B7A-8B5C4B8F1F0F}" presName="text_3" presStyleLbl="node1" presStyleIdx="2" presStyleCnt="4" custScaleY="116182" custLinFactNeighborX="-252">
        <dgm:presLayoutVars>
          <dgm:bulletEnabled val="1"/>
        </dgm:presLayoutVars>
      </dgm:prSet>
      <dgm:spPr/>
      <dgm:t>
        <a:bodyPr/>
        <a:lstStyle/>
        <a:p>
          <a:endParaRPr lang="uk-UA"/>
        </a:p>
      </dgm:t>
    </dgm:pt>
    <dgm:pt modelId="{00F75627-8B37-47AF-A999-4F6E49849E6B}" type="pres">
      <dgm:prSet presAssocID="{FFF60420-B008-4E57-9B7A-8B5C4B8F1F0F}" presName="accent_3" presStyleCnt="0"/>
      <dgm:spPr/>
    </dgm:pt>
    <dgm:pt modelId="{D13D7DA6-9D1E-4150-A6AE-C6ABC36166D5}" type="pres">
      <dgm:prSet presAssocID="{FFF60420-B008-4E57-9B7A-8B5C4B8F1F0F}" presName="accentRepeatNode" presStyleLbl="solidFgAcc1" presStyleIdx="2"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 modelId="{E97A966C-ADE1-481C-9602-29D743F1F5D5}" type="pres">
      <dgm:prSet presAssocID="{574467BF-CB95-4D99-A5FA-460B08A3B1CD}" presName="text_4" presStyleLbl="node1" presStyleIdx="3" presStyleCnt="4" custScaleY="116182" custLinFactNeighborX="-246">
        <dgm:presLayoutVars>
          <dgm:bulletEnabled val="1"/>
        </dgm:presLayoutVars>
      </dgm:prSet>
      <dgm:spPr/>
      <dgm:t>
        <a:bodyPr/>
        <a:lstStyle/>
        <a:p>
          <a:endParaRPr lang="uk-UA"/>
        </a:p>
      </dgm:t>
    </dgm:pt>
    <dgm:pt modelId="{9E25BE06-63B3-417D-8D1F-AE7788C8D10B}" type="pres">
      <dgm:prSet presAssocID="{574467BF-CB95-4D99-A5FA-460B08A3B1CD}" presName="accent_4" presStyleCnt="0"/>
      <dgm:spPr/>
    </dgm:pt>
    <dgm:pt modelId="{AA2029A9-878F-42BF-A694-5944B1AD983E}" type="pres">
      <dgm:prSet presAssocID="{574467BF-CB95-4D99-A5FA-460B08A3B1CD}" presName="accentRepeatNode" presStyleLbl="solidFgAcc1" presStyleIdx="3" presStyleCnt="4"/>
      <dgm:spPr>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uk-UA"/>
        </a:p>
      </dgm:t>
    </dgm:pt>
  </dgm:ptLst>
  <dgm:cxnLst>
    <dgm:cxn modelId="{F5ABE5B7-449B-46C8-BE46-F3A4F660E09A}" srcId="{BD77BD33-EC30-46AC-BD24-401E734F8176}" destId="{D44B0D79-7F04-44B9-9C7C-CD28C17613D0}" srcOrd="0" destOrd="0" parTransId="{CBC678DE-E0F6-4248-85B7-DD8409BBE0F4}" sibTransId="{CB2F3BEF-FA31-40CA-87C5-7058F5D23E9E}"/>
    <dgm:cxn modelId="{A69E3987-9B80-4103-A19E-5090F1A20AE9}" type="presOf" srcId="{1B81C372-925C-46FC-96B1-2F1AAF945560}" destId="{AD2F74AD-5B6A-4346-8349-090AC68FEE9A}" srcOrd="0" destOrd="0" presId="urn:microsoft.com/office/officeart/2008/layout/VerticalCurvedList"/>
    <dgm:cxn modelId="{62C63869-0694-4175-851B-A15176CAA5F3}" srcId="{BD77BD33-EC30-46AC-BD24-401E734F8176}" destId="{FFF60420-B008-4E57-9B7A-8B5C4B8F1F0F}" srcOrd="2" destOrd="0" parTransId="{F58F1996-42CF-41B9-87C6-9B7541547FDC}" sibTransId="{893D8247-1D02-4E45-A80D-A06E4F50304F}"/>
    <dgm:cxn modelId="{515F73BE-0876-4821-81BD-362967BA7243}" type="presOf" srcId="{FFF60420-B008-4E57-9B7A-8B5C4B8F1F0F}" destId="{46297F79-2755-4E7F-87B4-88629DD167EF}" srcOrd="0" destOrd="0" presId="urn:microsoft.com/office/officeart/2008/layout/VerticalCurvedList"/>
    <dgm:cxn modelId="{3B3A4033-91B6-4651-849D-C1EE9494A415}" type="presOf" srcId="{BD77BD33-EC30-46AC-BD24-401E734F8176}" destId="{C1C788E7-40FA-4439-878F-2CC8367B8F22}" srcOrd="0" destOrd="0" presId="urn:microsoft.com/office/officeart/2008/layout/VerticalCurvedList"/>
    <dgm:cxn modelId="{184A32C5-9C7D-4FEF-947F-7A0B3DCB90D4}" type="presOf" srcId="{CB2F3BEF-FA31-40CA-87C5-7058F5D23E9E}" destId="{C7661E35-6C55-4B51-BE17-D9D67599F310}" srcOrd="0" destOrd="0" presId="urn:microsoft.com/office/officeart/2008/layout/VerticalCurvedList"/>
    <dgm:cxn modelId="{59BCDC85-CEE0-4294-9FB0-6B609471D905}" type="presOf" srcId="{574467BF-CB95-4D99-A5FA-460B08A3B1CD}" destId="{E97A966C-ADE1-481C-9602-29D743F1F5D5}" srcOrd="0" destOrd="0" presId="urn:microsoft.com/office/officeart/2008/layout/VerticalCurvedList"/>
    <dgm:cxn modelId="{A6441D21-127F-4A5A-946F-CDEE8A3F4D19}" srcId="{BD77BD33-EC30-46AC-BD24-401E734F8176}" destId="{1B81C372-925C-46FC-96B1-2F1AAF945560}" srcOrd="1" destOrd="0" parTransId="{EFDD7AA1-CE6D-4DAE-A006-A48F62651F7D}" sibTransId="{EAA467BD-7E67-4E63-841E-1141B6CA2872}"/>
    <dgm:cxn modelId="{27E044B7-6DA3-41AE-91C5-4124E7D1B7D5}" type="presOf" srcId="{D44B0D79-7F04-44B9-9C7C-CD28C17613D0}" destId="{EE2EA9E0-CBE5-43E4-BB02-325D168626A4}" srcOrd="0" destOrd="0" presId="urn:microsoft.com/office/officeart/2008/layout/VerticalCurvedList"/>
    <dgm:cxn modelId="{30A8916B-4F0E-4CFD-BBDB-2B015C36E62E}" srcId="{BD77BD33-EC30-46AC-BD24-401E734F8176}" destId="{574467BF-CB95-4D99-A5FA-460B08A3B1CD}" srcOrd="3" destOrd="0" parTransId="{0F061BA2-5564-42A8-83BD-2FAEFB9E7F8C}" sibTransId="{583EE810-A9FA-4532-AC5C-F17662F9099C}"/>
    <dgm:cxn modelId="{9EA14DE7-2001-43F9-B8C3-DF9C2257522E}" type="presParOf" srcId="{C1C788E7-40FA-4439-878F-2CC8367B8F22}" destId="{0B7B7FCB-7340-4C8C-9CEC-44D83247E09F}" srcOrd="0" destOrd="0" presId="urn:microsoft.com/office/officeart/2008/layout/VerticalCurvedList"/>
    <dgm:cxn modelId="{A5D2100C-23AF-4537-A213-8DEF49AA998F}" type="presParOf" srcId="{0B7B7FCB-7340-4C8C-9CEC-44D83247E09F}" destId="{8D39F2BC-8176-4C61-8E04-72E8B55182E0}" srcOrd="0" destOrd="0" presId="urn:microsoft.com/office/officeart/2008/layout/VerticalCurvedList"/>
    <dgm:cxn modelId="{60EB1EBD-90AD-4D62-911F-21391F981FF8}" type="presParOf" srcId="{8D39F2BC-8176-4C61-8E04-72E8B55182E0}" destId="{09BAB6D9-5BBE-46FE-9243-AD21CFADB3C1}" srcOrd="0" destOrd="0" presId="urn:microsoft.com/office/officeart/2008/layout/VerticalCurvedList"/>
    <dgm:cxn modelId="{70C6A1CC-C5DB-4395-B074-7411809DD664}" type="presParOf" srcId="{8D39F2BC-8176-4C61-8E04-72E8B55182E0}" destId="{C7661E35-6C55-4B51-BE17-D9D67599F310}" srcOrd="1" destOrd="0" presId="urn:microsoft.com/office/officeart/2008/layout/VerticalCurvedList"/>
    <dgm:cxn modelId="{221279E6-8D30-49CE-8659-CED2A1958621}" type="presParOf" srcId="{8D39F2BC-8176-4C61-8E04-72E8B55182E0}" destId="{7DF117A4-BB7B-4C63-B83D-1D769ED77955}" srcOrd="2" destOrd="0" presId="urn:microsoft.com/office/officeart/2008/layout/VerticalCurvedList"/>
    <dgm:cxn modelId="{C11E5688-80AB-41F5-95AF-A3441905AB0A}" type="presParOf" srcId="{8D39F2BC-8176-4C61-8E04-72E8B55182E0}" destId="{79FA0555-FEE1-4173-AD86-0A4FAA4240E0}" srcOrd="3" destOrd="0" presId="urn:microsoft.com/office/officeart/2008/layout/VerticalCurvedList"/>
    <dgm:cxn modelId="{414E7D10-7E6D-448F-8AF6-D20C37DC0DEC}" type="presParOf" srcId="{0B7B7FCB-7340-4C8C-9CEC-44D83247E09F}" destId="{EE2EA9E0-CBE5-43E4-BB02-325D168626A4}" srcOrd="1" destOrd="0" presId="urn:microsoft.com/office/officeart/2008/layout/VerticalCurvedList"/>
    <dgm:cxn modelId="{63064430-D5E4-4125-8A2E-055B90378C24}" type="presParOf" srcId="{0B7B7FCB-7340-4C8C-9CEC-44D83247E09F}" destId="{F906E761-2B35-4D8A-8B73-C29A5CF5CBDF}" srcOrd="2" destOrd="0" presId="urn:microsoft.com/office/officeart/2008/layout/VerticalCurvedList"/>
    <dgm:cxn modelId="{3E90BECD-3ED0-4497-B990-75625CDEA8B7}" type="presParOf" srcId="{F906E761-2B35-4D8A-8B73-C29A5CF5CBDF}" destId="{27878C57-BBF6-4C22-88FA-1C3D4933722D}" srcOrd="0" destOrd="0" presId="urn:microsoft.com/office/officeart/2008/layout/VerticalCurvedList"/>
    <dgm:cxn modelId="{E3C1D84C-FDD4-4CAD-A0D5-EB67777F07FA}" type="presParOf" srcId="{0B7B7FCB-7340-4C8C-9CEC-44D83247E09F}" destId="{AD2F74AD-5B6A-4346-8349-090AC68FEE9A}" srcOrd="3" destOrd="0" presId="urn:microsoft.com/office/officeart/2008/layout/VerticalCurvedList"/>
    <dgm:cxn modelId="{F284A45B-A820-4966-8D75-55F296D2955A}" type="presParOf" srcId="{0B7B7FCB-7340-4C8C-9CEC-44D83247E09F}" destId="{EC0276CD-B669-4245-86BE-66420155BEF4}" srcOrd="4" destOrd="0" presId="urn:microsoft.com/office/officeart/2008/layout/VerticalCurvedList"/>
    <dgm:cxn modelId="{DC8D7196-2049-4ED4-8420-4953330DA0A7}" type="presParOf" srcId="{EC0276CD-B669-4245-86BE-66420155BEF4}" destId="{E63EBB38-5984-4F74-98F1-254621592311}" srcOrd="0" destOrd="0" presId="urn:microsoft.com/office/officeart/2008/layout/VerticalCurvedList"/>
    <dgm:cxn modelId="{0BE6CD36-F713-4670-8C52-E86D77C01A88}" type="presParOf" srcId="{0B7B7FCB-7340-4C8C-9CEC-44D83247E09F}" destId="{46297F79-2755-4E7F-87B4-88629DD167EF}" srcOrd="5" destOrd="0" presId="urn:microsoft.com/office/officeart/2008/layout/VerticalCurvedList"/>
    <dgm:cxn modelId="{0917D814-F178-4633-9370-5D39485E5431}" type="presParOf" srcId="{0B7B7FCB-7340-4C8C-9CEC-44D83247E09F}" destId="{00F75627-8B37-47AF-A999-4F6E49849E6B}" srcOrd="6" destOrd="0" presId="urn:microsoft.com/office/officeart/2008/layout/VerticalCurvedList"/>
    <dgm:cxn modelId="{5F6E4A7F-75EC-4A8B-8694-775BA0D1AFC4}" type="presParOf" srcId="{00F75627-8B37-47AF-A999-4F6E49849E6B}" destId="{D13D7DA6-9D1E-4150-A6AE-C6ABC36166D5}" srcOrd="0" destOrd="0" presId="urn:microsoft.com/office/officeart/2008/layout/VerticalCurvedList"/>
    <dgm:cxn modelId="{C6DCAC9D-4B18-405F-A389-72B125D12799}" type="presParOf" srcId="{0B7B7FCB-7340-4C8C-9CEC-44D83247E09F}" destId="{E97A966C-ADE1-481C-9602-29D743F1F5D5}" srcOrd="7" destOrd="0" presId="urn:microsoft.com/office/officeart/2008/layout/VerticalCurvedList"/>
    <dgm:cxn modelId="{0D6C2F8F-8724-4805-9FDC-89C02C7B9100}" type="presParOf" srcId="{0B7B7FCB-7340-4C8C-9CEC-44D83247E09F}" destId="{9E25BE06-63B3-417D-8D1F-AE7788C8D10B}" srcOrd="8" destOrd="0" presId="urn:microsoft.com/office/officeart/2008/layout/VerticalCurvedList"/>
    <dgm:cxn modelId="{29B03BE2-DC72-4FD3-BDDA-087524F92E93}" type="presParOf" srcId="{9E25BE06-63B3-417D-8D1F-AE7788C8D10B}" destId="{AA2029A9-878F-42BF-A694-5944B1AD983E}"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AFEA03-2235-4AA1-A280-6B9B79FC8268}" type="doc">
      <dgm:prSet loTypeId="urn:microsoft.com/office/officeart/2005/8/layout/vProcess5" loCatId="process" qsTypeId="urn:microsoft.com/office/officeart/2005/8/quickstyle/simple5" qsCatId="simple" csTypeId="urn:microsoft.com/office/officeart/2005/8/colors/colorful4" csCatId="colorful" phldr="1"/>
      <dgm:spPr/>
      <dgm:t>
        <a:bodyPr/>
        <a:lstStyle/>
        <a:p>
          <a:endParaRPr lang="uk-UA"/>
        </a:p>
      </dgm:t>
    </dgm:pt>
    <dgm:pt modelId="{B64DB2D8-7AEE-40AF-9FD6-5A3051345C1E}">
      <dgm:prSet phldrT="[Текст]"/>
      <dgm:spPr/>
      <dgm:t>
        <a:bodyPr/>
        <a:lstStyle/>
        <a:p>
          <a:r>
            <a:rPr lang="uk-UA" b="1" i="1" dirty="0">
              <a:solidFill>
                <a:srgbClr val="002060"/>
              </a:solidFill>
            </a:rPr>
            <a:t>тестуванням моделі</a:t>
          </a:r>
        </a:p>
      </dgm:t>
    </dgm:pt>
    <dgm:pt modelId="{F476883C-E202-4D1E-A51B-4D18F3EBD49E}" type="parTrans" cxnId="{76465998-EBCE-4C05-ADEE-C1430D25230E}">
      <dgm:prSet/>
      <dgm:spPr/>
      <dgm:t>
        <a:bodyPr/>
        <a:lstStyle/>
        <a:p>
          <a:endParaRPr lang="uk-UA" b="1" i="1"/>
        </a:p>
      </dgm:t>
    </dgm:pt>
    <dgm:pt modelId="{710B442C-69F8-43CB-AC0E-8FBFECC5AC10}" type="sibTrans" cxnId="{76465998-EBCE-4C05-ADEE-C1430D25230E}">
      <dgm:prSet/>
      <dgm:spPr>
        <a:solidFill>
          <a:srgbClr val="FF0000"/>
        </a:solidFill>
      </dgm:spPr>
      <dgm:t>
        <a:bodyPr/>
        <a:lstStyle/>
        <a:p>
          <a:endParaRPr lang="uk-UA" b="1" i="1"/>
        </a:p>
      </dgm:t>
    </dgm:pt>
    <dgm:pt modelId="{9672D0FE-FD98-44E8-8FC5-FFBDCB668F57}">
      <dgm:prSet phldrT="[Текст]"/>
      <dgm:spPr>
        <a:solidFill>
          <a:srgbClr val="008000"/>
        </a:solidFill>
      </dgm:spPr>
      <dgm:t>
        <a:bodyPr/>
        <a:lstStyle/>
        <a:p>
          <a:r>
            <a:rPr lang="uk-UA" b="1" i="1" dirty="0"/>
            <a:t>розробкою плану експериментів </a:t>
          </a:r>
        </a:p>
      </dgm:t>
    </dgm:pt>
    <dgm:pt modelId="{5A0D717D-C306-4046-9AF5-3128D12A07C3}" type="parTrans" cxnId="{54531BAE-3FD7-42FB-96B7-221E9B9E1BE8}">
      <dgm:prSet/>
      <dgm:spPr/>
      <dgm:t>
        <a:bodyPr/>
        <a:lstStyle/>
        <a:p>
          <a:endParaRPr lang="uk-UA" b="1" i="1"/>
        </a:p>
      </dgm:t>
    </dgm:pt>
    <dgm:pt modelId="{33BDFB39-484F-49E3-A06C-69E36B24AB17}" type="sibTrans" cxnId="{54531BAE-3FD7-42FB-96B7-221E9B9E1BE8}">
      <dgm:prSet/>
      <dgm:spPr>
        <a:solidFill>
          <a:srgbClr val="FF0000"/>
        </a:solidFill>
      </dgm:spPr>
      <dgm:t>
        <a:bodyPr/>
        <a:lstStyle/>
        <a:p>
          <a:endParaRPr lang="uk-UA" b="1" i="1"/>
        </a:p>
      </dgm:t>
    </dgm:pt>
    <dgm:pt modelId="{7066BC1C-376E-4712-B695-CCB0DDF0D40E}">
      <dgm:prSet phldrT="[Текст]"/>
      <dgm:spPr/>
      <dgm:t>
        <a:bodyPr/>
        <a:lstStyle/>
        <a:p>
          <a:r>
            <a:rPr lang="uk-UA" b="1" i="1" dirty="0">
              <a:solidFill>
                <a:srgbClr val="FFFFFF"/>
              </a:solidFill>
            </a:rPr>
            <a:t>проведення дослідження</a:t>
          </a:r>
          <a:endParaRPr lang="uk-UA" b="1" i="1" noProof="0" dirty="0"/>
        </a:p>
      </dgm:t>
    </dgm:pt>
    <dgm:pt modelId="{DBB061A5-0242-4875-AAAC-CB664EB3D426}" type="parTrans" cxnId="{B76BB4B4-6CFA-4272-95F4-12F6E63388A7}">
      <dgm:prSet/>
      <dgm:spPr/>
      <dgm:t>
        <a:bodyPr/>
        <a:lstStyle/>
        <a:p>
          <a:endParaRPr lang="uk-UA" b="1" i="1"/>
        </a:p>
      </dgm:t>
    </dgm:pt>
    <dgm:pt modelId="{66F12583-0E12-4B55-BA19-55BF93511EBE}" type="sibTrans" cxnId="{B76BB4B4-6CFA-4272-95F4-12F6E63388A7}">
      <dgm:prSet/>
      <dgm:spPr/>
      <dgm:t>
        <a:bodyPr/>
        <a:lstStyle/>
        <a:p>
          <a:endParaRPr lang="uk-UA" b="1" i="1"/>
        </a:p>
      </dgm:t>
    </dgm:pt>
    <dgm:pt modelId="{ADA37DD7-FAE6-400D-BADB-FFA90717EE37}" type="pres">
      <dgm:prSet presAssocID="{9BAFEA03-2235-4AA1-A280-6B9B79FC8268}" presName="outerComposite" presStyleCnt="0">
        <dgm:presLayoutVars>
          <dgm:chMax val="5"/>
          <dgm:dir/>
          <dgm:resizeHandles val="exact"/>
        </dgm:presLayoutVars>
      </dgm:prSet>
      <dgm:spPr/>
      <dgm:t>
        <a:bodyPr/>
        <a:lstStyle/>
        <a:p>
          <a:endParaRPr lang="uk-UA"/>
        </a:p>
      </dgm:t>
    </dgm:pt>
    <dgm:pt modelId="{11BDA2D4-A28B-44C0-8BF4-56281698E2A4}" type="pres">
      <dgm:prSet presAssocID="{9BAFEA03-2235-4AA1-A280-6B9B79FC8268}" presName="dummyMaxCanvas" presStyleCnt="0">
        <dgm:presLayoutVars/>
      </dgm:prSet>
      <dgm:spPr/>
    </dgm:pt>
    <dgm:pt modelId="{DE27BCB7-FBBD-41AB-92A8-25BB82837D05}" type="pres">
      <dgm:prSet presAssocID="{9BAFEA03-2235-4AA1-A280-6B9B79FC8268}" presName="ThreeNodes_1" presStyleLbl="node1" presStyleIdx="0" presStyleCnt="3">
        <dgm:presLayoutVars>
          <dgm:bulletEnabled val="1"/>
        </dgm:presLayoutVars>
      </dgm:prSet>
      <dgm:spPr/>
      <dgm:t>
        <a:bodyPr/>
        <a:lstStyle/>
        <a:p>
          <a:endParaRPr lang="uk-UA"/>
        </a:p>
      </dgm:t>
    </dgm:pt>
    <dgm:pt modelId="{BD948475-3A72-4282-A7E2-E1FA6E7405A3}" type="pres">
      <dgm:prSet presAssocID="{9BAFEA03-2235-4AA1-A280-6B9B79FC8268}" presName="ThreeNodes_2" presStyleLbl="node1" presStyleIdx="1" presStyleCnt="3">
        <dgm:presLayoutVars>
          <dgm:bulletEnabled val="1"/>
        </dgm:presLayoutVars>
      </dgm:prSet>
      <dgm:spPr/>
      <dgm:t>
        <a:bodyPr/>
        <a:lstStyle/>
        <a:p>
          <a:endParaRPr lang="uk-UA"/>
        </a:p>
      </dgm:t>
    </dgm:pt>
    <dgm:pt modelId="{1145D2C8-A92A-4865-87E9-A87784D21A56}" type="pres">
      <dgm:prSet presAssocID="{9BAFEA03-2235-4AA1-A280-6B9B79FC8268}" presName="ThreeNodes_3" presStyleLbl="node1" presStyleIdx="2" presStyleCnt="3">
        <dgm:presLayoutVars>
          <dgm:bulletEnabled val="1"/>
        </dgm:presLayoutVars>
      </dgm:prSet>
      <dgm:spPr/>
      <dgm:t>
        <a:bodyPr/>
        <a:lstStyle/>
        <a:p>
          <a:endParaRPr lang="uk-UA"/>
        </a:p>
      </dgm:t>
    </dgm:pt>
    <dgm:pt modelId="{DDE98724-F0BF-42B0-9DD4-2E7B480097DD}" type="pres">
      <dgm:prSet presAssocID="{9BAFEA03-2235-4AA1-A280-6B9B79FC8268}" presName="ThreeConn_1-2" presStyleLbl="fgAccFollowNode1" presStyleIdx="0" presStyleCnt="2">
        <dgm:presLayoutVars>
          <dgm:bulletEnabled val="1"/>
        </dgm:presLayoutVars>
      </dgm:prSet>
      <dgm:spPr/>
      <dgm:t>
        <a:bodyPr/>
        <a:lstStyle/>
        <a:p>
          <a:endParaRPr lang="uk-UA"/>
        </a:p>
      </dgm:t>
    </dgm:pt>
    <dgm:pt modelId="{35679B1A-FF17-4F85-9F41-FE26B7B9FE9C}" type="pres">
      <dgm:prSet presAssocID="{9BAFEA03-2235-4AA1-A280-6B9B79FC8268}" presName="ThreeConn_2-3" presStyleLbl="fgAccFollowNode1" presStyleIdx="1" presStyleCnt="2">
        <dgm:presLayoutVars>
          <dgm:bulletEnabled val="1"/>
        </dgm:presLayoutVars>
      </dgm:prSet>
      <dgm:spPr/>
      <dgm:t>
        <a:bodyPr/>
        <a:lstStyle/>
        <a:p>
          <a:endParaRPr lang="uk-UA"/>
        </a:p>
      </dgm:t>
    </dgm:pt>
    <dgm:pt modelId="{31DC77D5-B016-41D1-BB6D-FA8DA5D830B1}" type="pres">
      <dgm:prSet presAssocID="{9BAFEA03-2235-4AA1-A280-6B9B79FC8268}" presName="ThreeNodes_1_text" presStyleLbl="node1" presStyleIdx="2" presStyleCnt="3">
        <dgm:presLayoutVars>
          <dgm:bulletEnabled val="1"/>
        </dgm:presLayoutVars>
      </dgm:prSet>
      <dgm:spPr/>
      <dgm:t>
        <a:bodyPr/>
        <a:lstStyle/>
        <a:p>
          <a:endParaRPr lang="uk-UA"/>
        </a:p>
      </dgm:t>
    </dgm:pt>
    <dgm:pt modelId="{CE78F072-7AD4-4A43-A208-DC8FCBDCD2F7}" type="pres">
      <dgm:prSet presAssocID="{9BAFEA03-2235-4AA1-A280-6B9B79FC8268}" presName="ThreeNodes_2_text" presStyleLbl="node1" presStyleIdx="2" presStyleCnt="3">
        <dgm:presLayoutVars>
          <dgm:bulletEnabled val="1"/>
        </dgm:presLayoutVars>
      </dgm:prSet>
      <dgm:spPr/>
      <dgm:t>
        <a:bodyPr/>
        <a:lstStyle/>
        <a:p>
          <a:endParaRPr lang="uk-UA"/>
        </a:p>
      </dgm:t>
    </dgm:pt>
    <dgm:pt modelId="{D3536B8D-AD6A-4E46-83BB-0E4CC412B8E5}" type="pres">
      <dgm:prSet presAssocID="{9BAFEA03-2235-4AA1-A280-6B9B79FC8268}" presName="ThreeNodes_3_text" presStyleLbl="node1" presStyleIdx="2" presStyleCnt="3">
        <dgm:presLayoutVars>
          <dgm:bulletEnabled val="1"/>
        </dgm:presLayoutVars>
      </dgm:prSet>
      <dgm:spPr/>
      <dgm:t>
        <a:bodyPr/>
        <a:lstStyle/>
        <a:p>
          <a:endParaRPr lang="uk-UA"/>
        </a:p>
      </dgm:t>
    </dgm:pt>
  </dgm:ptLst>
  <dgm:cxnLst>
    <dgm:cxn modelId="{FF1F3963-2E24-4C3E-8CAA-B102F0BFE656}" type="presOf" srcId="{B64DB2D8-7AEE-40AF-9FD6-5A3051345C1E}" destId="{31DC77D5-B016-41D1-BB6D-FA8DA5D830B1}" srcOrd="1" destOrd="0" presId="urn:microsoft.com/office/officeart/2005/8/layout/vProcess5"/>
    <dgm:cxn modelId="{EB8C049E-F208-43B5-A232-5AA14E247A6B}" type="presOf" srcId="{33BDFB39-484F-49E3-A06C-69E36B24AB17}" destId="{35679B1A-FF17-4F85-9F41-FE26B7B9FE9C}" srcOrd="0" destOrd="0" presId="urn:microsoft.com/office/officeart/2005/8/layout/vProcess5"/>
    <dgm:cxn modelId="{1BC1A640-A2A5-4684-881E-BDEFC1A090AF}" type="presOf" srcId="{710B442C-69F8-43CB-AC0E-8FBFECC5AC10}" destId="{DDE98724-F0BF-42B0-9DD4-2E7B480097DD}" srcOrd="0" destOrd="0" presId="urn:microsoft.com/office/officeart/2005/8/layout/vProcess5"/>
    <dgm:cxn modelId="{63AF141A-428A-4F74-A981-5C5424200CA1}" type="presOf" srcId="{B64DB2D8-7AEE-40AF-9FD6-5A3051345C1E}" destId="{DE27BCB7-FBBD-41AB-92A8-25BB82837D05}" srcOrd="0" destOrd="0" presId="urn:microsoft.com/office/officeart/2005/8/layout/vProcess5"/>
    <dgm:cxn modelId="{B76BB4B4-6CFA-4272-95F4-12F6E63388A7}" srcId="{9BAFEA03-2235-4AA1-A280-6B9B79FC8268}" destId="{7066BC1C-376E-4712-B695-CCB0DDF0D40E}" srcOrd="2" destOrd="0" parTransId="{DBB061A5-0242-4875-AAAC-CB664EB3D426}" sibTransId="{66F12583-0E12-4B55-BA19-55BF93511EBE}"/>
    <dgm:cxn modelId="{5AB3F979-3E8B-486F-A983-8C9B9E7487E6}" type="presOf" srcId="{7066BC1C-376E-4712-B695-CCB0DDF0D40E}" destId="{D3536B8D-AD6A-4E46-83BB-0E4CC412B8E5}" srcOrd="1" destOrd="0" presId="urn:microsoft.com/office/officeart/2005/8/layout/vProcess5"/>
    <dgm:cxn modelId="{76465998-EBCE-4C05-ADEE-C1430D25230E}" srcId="{9BAFEA03-2235-4AA1-A280-6B9B79FC8268}" destId="{B64DB2D8-7AEE-40AF-9FD6-5A3051345C1E}" srcOrd="0" destOrd="0" parTransId="{F476883C-E202-4D1E-A51B-4D18F3EBD49E}" sibTransId="{710B442C-69F8-43CB-AC0E-8FBFECC5AC10}"/>
    <dgm:cxn modelId="{DBBF0E0F-0C8D-44C3-A30E-B2ACD7BC0526}" type="presOf" srcId="{9672D0FE-FD98-44E8-8FC5-FFBDCB668F57}" destId="{CE78F072-7AD4-4A43-A208-DC8FCBDCD2F7}" srcOrd="1" destOrd="0" presId="urn:microsoft.com/office/officeart/2005/8/layout/vProcess5"/>
    <dgm:cxn modelId="{661C579A-A125-4B16-B7AB-E139CF587B03}" type="presOf" srcId="{9672D0FE-FD98-44E8-8FC5-FFBDCB668F57}" destId="{BD948475-3A72-4282-A7E2-E1FA6E7405A3}" srcOrd="0" destOrd="0" presId="urn:microsoft.com/office/officeart/2005/8/layout/vProcess5"/>
    <dgm:cxn modelId="{54531BAE-3FD7-42FB-96B7-221E9B9E1BE8}" srcId="{9BAFEA03-2235-4AA1-A280-6B9B79FC8268}" destId="{9672D0FE-FD98-44E8-8FC5-FFBDCB668F57}" srcOrd="1" destOrd="0" parTransId="{5A0D717D-C306-4046-9AF5-3128D12A07C3}" sibTransId="{33BDFB39-484F-49E3-A06C-69E36B24AB17}"/>
    <dgm:cxn modelId="{ACA26F4F-97E8-490E-9DCC-6DD5C85D287F}" type="presOf" srcId="{7066BC1C-376E-4712-B695-CCB0DDF0D40E}" destId="{1145D2C8-A92A-4865-87E9-A87784D21A56}" srcOrd="0" destOrd="0" presId="urn:microsoft.com/office/officeart/2005/8/layout/vProcess5"/>
    <dgm:cxn modelId="{91FDDC16-C44F-4AB3-98E7-9F3C8A1E4BE2}" type="presOf" srcId="{9BAFEA03-2235-4AA1-A280-6B9B79FC8268}" destId="{ADA37DD7-FAE6-400D-BADB-FFA90717EE37}" srcOrd="0" destOrd="0" presId="urn:microsoft.com/office/officeart/2005/8/layout/vProcess5"/>
    <dgm:cxn modelId="{9FB77269-639E-431B-B545-1E152AC0C521}" type="presParOf" srcId="{ADA37DD7-FAE6-400D-BADB-FFA90717EE37}" destId="{11BDA2D4-A28B-44C0-8BF4-56281698E2A4}" srcOrd="0" destOrd="0" presId="urn:microsoft.com/office/officeart/2005/8/layout/vProcess5"/>
    <dgm:cxn modelId="{3BF807D5-3513-4EF3-9395-415EAB2F7B63}" type="presParOf" srcId="{ADA37DD7-FAE6-400D-BADB-FFA90717EE37}" destId="{DE27BCB7-FBBD-41AB-92A8-25BB82837D05}" srcOrd="1" destOrd="0" presId="urn:microsoft.com/office/officeart/2005/8/layout/vProcess5"/>
    <dgm:cxn modelId="{AE38D618-51CF-4766-90CF-849AD7204C0F}" type="presParOf" srcId="{ADA37DD7-FAE6-400D-BADB-FFA90717EE37}" destId="{BD948475-3A72-4282-A7E2-E1FA6E7405A3}" srcOrd="2" destOrd="0" presId="urn:microsoft.com/office/officeart/2005/8/layout/vProcess5"/>
    <dgm:cxn modelId="{780364D0-548C-4748-9CD1-9C1A03F9099F}" type="presParOf" srcId="{ADA37DD7-FAE6-400D-BADB-FFA90717EE37}" destId="{1145D2C8-A92A-4865-87E9-A87784D21A56}" srcOrd="3" destOrd="0" presId="urn:microsoft.com/office/officeart/2005/8/layout/vProcess5"/>
    <dgm:cxn modelId="{7CD4FC85-3655-4524-BB81-1415E3EE4C49}" type="presParOf" srcId="{ADA37DD7-FAE6-400D-BADB-FFA90717EE37}" destId="{DDE98724-F0BF-42B0-9DD4-2E7B480097DD}" srcOrd="4" destOrd="0" presId="urn:microsoft.com/office/officeart/2005/8/layout/vProcess5"/>
    <dgm:cxn modelId="{ECEEDE37-E751-400F-A0A1-59CE2AB59A5F}" type="presParOf" srcId="{ADA37DD7-FAE6-400D-BADB-FFA90717EE37}" destId="{35679B1A-FF17-4F85-9F41-FE26B7B9FE9C}" srcOrd="5" destOrd="0" presId="urn:microsoft.com/office/officeart/2005/8/layout/vProcess5"/>
    <dgm:cxn modelId="{72E9E481-5764-41CB-BDA0-B0ABCE24F524}" type="presParOf" srcId="{ADA37DD7-FAE6-400D-BADB-FFA90717EE37}" destId="{31DC77D5-B016-41D1-BB6D-FA8DA5D830B1}" srcOrd="6" destOrd="0" presId="urn:microsoft.com/office/officeart/2005/8/layout/vProcess5"/>
    <dgm:cxn modelId="{943AEB27-C690-45E2-8226-97B6E24D883F}" type="presParOf" srcId="{ADA37DD7-FAE6-400D-BADB-FFA90717EE37}" destId="{CE78F072-7AD4-4A43-A208-DC8FCBDCD2F7}" srcOrd="7" destOrd="0" presId="urn:microsoft.com/office/officeart/2005/8/layout/vProcess5"/>
    <dgm:cxn modelId="{185CA434-89C1-4F28-8ECB-5F2B9CA426D6}" type="presParOf" srcId="{ADA37DD7-FAE6-400D-BADB-FFA90717EE37}" destId="{D3536B8D-AD6A-4E46-83BB-0E4CC412B8E5}"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218164" y="-647220"/>
          <a:ext cx="5025952" cy="5025952"/>
        </a:xfrm>
        <a:prstGeom prst="blockArc">
          <a:avLst>
            <a:gd name="adj1" fmla="val 18900000"/>
            <a:gd name="adj2" fmla="val 2700000"/>
            <a:gd name="adj3" fmla="val 430"/>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23220" y="212317"/>
          <a:ext cx="11428336" cy="723178"/>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пізнання сутності досліджуваного об'єкта, «будови» й механізму взаємодії його складових;</a:t>
          </a:r>
        </a:p>
      </dsp:txBody>
      <dsp:txXfrm>
        <a:off x="423220" y="212317"/>
        <a:ext cx="11428336" cy="723178"/>
      </dsp:txXfrm>
    </dsp:sp>
    <dsp:sp modelId="{27878C57-BBF6-4C22-88FA-1C3D4933722D}">
      <dsp:nvSpPr>
        <dsp:cNvPr id="0" name=""/>
        <dsp:cNvSpPr/>
      </dsp:nvSpPr>
      <dsp:spPr>
        <a:xfrm>
          <a:off x="64435" y="215121"/>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752339" y="1073550"/>
          <a:ext cx="11099216" cy="723178"/>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пояснення вже відомих результатів досліджень;</a:t>
          </a:r>
        </a:p>
      </dsp:txBody>
      <dsp:txXfrm>
        <a:off x="752339" y="1073550"/>
        <a:ext cx="11099216" cy="723178"/>
      </dsp:txXfrm>
    </dsp:sp>
    <dsp:sp modelId="{E63EBB38-5984-4F74-98F1-254621592311}">
      <dsp:nvSpPr>
        <dsp:cNvPr id="0" name=""/>
        <dsp:cNvSpPr/>
      </dsp:nvSpPr>
      <dsp:spPr>
        <a:xfrm>
          <a:off x="393554" y="1076354"/>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752339" y="1934783"/>
          <a:ext cx="11099216" cy="723178"/>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прогнозування поведінки системи при різних зовнішніх впливах;</a:t>
          </a:r>
        </a:p>
      </dsp:txBody>
      <dsp:txXfrm>
        <a:off x="752339" y="1934783"/>
        <a:ext cx="11099216" cy="723178"/>
      </dsp:txXfrm>
    </dsp:sp>
    <dsp:sp modelId="{D13D7DA6-9D1E-4150-A6AE-C6ABC36166D5}">
      <dsp:nvSpPr>
        <dsp:cNvPr id="0" name=""/>
        <dsp:cNvSpPr/>
      </dsp:nvSpPr>
      <dsp:spPr>
        <a:xfrm>
          <a:off x="393554" y="1937587"/>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23220" y="2796016"/>
          <a:ext cx="11428336" cy="723178"/>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5657"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оптимізація та пошук правильного способу керування об'єктом.</a:t>
          </a:r>
        </a:p>
      </dsp:txBody>
      <dsp:txXfrm>
        <a:off x="423220" y="2796016"/>
        <a:ext cx="11428336" cy="723178"/>
      </dsp:txXfrm>
    </dsp:sp>
    <dsp:sp modelId="{AA2029A9-878F-42BF-A694-5944B1AD983E}">
      <dsp:nvSpPr>
        <dsp:cNvPr id="0" name=""/>
        <dsp:cNvSpPr/>
      </dsp:nvSpPr>
      <dsp:spPr>
        <a:xfrm>
          <a:off x="64435" y="2798820"/>
          <a:ext cx="717569" cy="717569"/>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вивчати явища й об'єкти, які не відтворюються або не існують у реальних умовах;</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візуалізувати об'єкти будь-якої природи, у тому числі й абстрактні;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solidFill>
                <a:srgbClr val="002060"/>
              </a:solidFill>
            </a:rPr>
            <a:t>досліджувати явища і процеси в динаміці їх існування;</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«керувати часом» (прискорювати або уповільнювати </a:t>
          </a:r>
          <a:r>
            <a:rPr lang="uk-UA" sz="2600" i="1" kern="1200" noProof="0" dirty="0" err="1"/>
            <a:t>модельованиі</a:t>
          </a:r>
          <a:r>
            <a:rPr lang="uk-UA" sz="2600" i="1" kern="1200" noProof="0" dirty="0"/>
            <a:t> процеси);</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5819889" y="-890724"/>
          <a:ext cx="6928685" cy="6928685"/>
        </a:xfrm>
        <a:prstGeom prst="blockArc">
          <a:avLst>
            <a:gd name="adj1" fmla="val 18900000"/>
            <a:gd name="adj2" fmla="val 2700000"/>
            <a:gd name="adj3" fmla="val 312"/>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580374" y="291618"/>
          <a:ext cx="11248822" cy="1000052"/>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8580" rIns="68580" bIns="68580" numCol="1" spcCol="1270" anchor="ctr" anchorCtr="0">
          <a:noAutofit/>
        </a:bodyPr>
        <a:lstStyle/>
        <a:p>
          <a:pPr lvl="0" algn="l" defTabSz="1200150">
            <a:lnSpc>
              <a:spcPct val="90000"/>
            </a:lnSpc>
            <a:spcBef>
              <a:spcPct val="0"/>
            </a:spcBef>
            <a:spcAft>
              <a:spcPct val="35000"/>
            </a:spcAft>
          </a:pPr>
          <a:r>
            <a:rPr lang="uk-UA" sz="2700" i="1" kern="1200" noProof="0" dirty="0"/>
            <a:t>здійснювати багаторазові випробування моделі, кожного разу повертаючи її в початковий стан;</a:t>
          </a:r>
        </a:p>
      </dsp:txBody>
      <dsp:txXfrm>
        <a:off x="580374" y="291618"/>
        <a:ext cx="11248822" cy="1000052"/>
      </dsp:txXfrm>
    </dsp:sp>
    <dsp:sp modelId="{27878C57-BBF6-4C22-88FA-1C3D4933722D}">
      <dsp:nvSpPr>
        <dsp:cNvPr id="0" name=""/>
        <dsp:cNvSpPr/>
      </dsp:nvSpPr>
      <dsp:spPr>
        <a:xfrm>
          <a:off x="85467" y="296738"/>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1034360" y="1479600"/>
          <a:ext cx="10794836" cy="1000052"/>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6040" rIns="66040" bIns="66040" numCol="1" spcCol="1270" anchor="ctr" anchorCtr="0">
          <a:noAutofit/>
        </a:bodyPr>
        <a:lstStyle/>
        <a:p>
          <a:pPr lvl="0" algn="l" defTabSz="1155700">
            <a:lnSpc>
              <a:spcPct val="90000"/>
            </a:lnSpc>
            <a:spcBef>
              <a:spcPct val="0"/>
            </a:spcBef>
            <a:spcAft>
              <a:spcPct val="35000"/>
            </a:spcAft>
          </a:pPr>
          <a:r>
            <a:rPr lang="uk-UA" sz="2600" i="1" kern="1200" noProof="0" dirty="0"/>
            <a:t>отримувати різні характеристики об'єкта в числовому або графічному вигляді;</a:t>
          </a:r>
        </a:p>
      </dsp:txBody>
      <dsp:txXfrm>
        <a:off x="1034360" y="1479600"/>
        <a:ext cx="10794836" cy="1000052"/>
      </dsp:txXfrm>
    </dsp:sp>
    <dsp:sp modelId="{E63EBB38-5984-4F74-98F1-254621592311}">
      <dsp:nvSpPr>
        <dsp:cNvPr id="0" name=""/>
        <dsp:cNvSpPr/>
      </dsp:nvSpPr>
      <dsp:spPr>
        <a:xfrm>
          <a:off x="539453" y="1484720"/>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1034360" y="2667582"/>
          <a:ext cx="10794836" cy="1000052"/>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solidFill>
                <a:srgbClr val="002060"/>
              </a:solidFill>
            </a:rPr>
            <a:t>знаходити оптимальну конструкцію об'єкта, не виготовляючи його пробних екземплярів;</a:t>
          </a:r>
        </a:p>
      </dsp:txBody>
      <dsp:txXfrm>
        <a:off x="1034360" y="2667582"/>
        <a:ext cx="10794836" cy="1000052"/>
      </dsp:txXfrm>
    </dsp:sp>
    <dsp:sp modelId="{D13D7DA6-9D1E-4150-A6AE-C6ABC36166D5}">
      <dsp:nvSpPr>
        <dsp:cNvPr id="0" name=""/>
        <dsp:cNvSpPr/>
      </dsp:nvSpPr>
      <dsp:spPr>
        <a:xfrm>
          <a:off x="539453" y="2672702"/>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580374" y="3855565"/>
          <a:ext cx="11248822" cy="1000052"/>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628532" tIns="63500" rIns="63500" bIns="63500" numCol="1" spcCol="1270" anchor="ctr" anchorCtr="0">
          <a:noAutofit/>
        </a:bodyPr>
        <a:lstStyle/>
        <a:p>
          <a:pPr lvl="0" algn="l" defTabSz="1111250">
            <a:lnSpc>
              <a:spcPct val="90000"/>
            </a:lnSpc>
            <a:spcBef>
              <a:spcPct val="0"/>
            </a:spcBef>
            <a:spcAft>
              <a:spcPct val="35000"/>
            </a:spcAft>
          </a:pPr>
          <a:r>
            <a:rPr lang="uk-UA" sz="2500" i="1" kern="1200" noProof="0" dirty="0"/>
            <a:t>проводити експерименти без ризику негативних наслідків для здоров'я людини або навколишнього середовища.</a:t>
          </a:r>
        </a:p>
      </dsp:txBody>
      <dsp:txXfrm>
        <a:off x="580374" y="3855565"/>
        <a:ext cx="11248822" cy="1000052"/>
      </dsp:txXfrm>
    </dsp:sp>
    <dsp:sp modelId="{AA2029A9-878F-42BF-A694-5944B1AD983E}">
      <dsp:nvSpPr>
        <dsp:cNvPr id="0" name=""/>
        <dsp:cNvSpPr/>
      </dsp:nvSpPr>
      <dsp:spPr>
        <a:xfrm>
          <a:off x="85467" y="3860684"/>
          <a:ext cx="989813" cy="989813"/>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solidFill>
                <a:srgbClr val="002060"/>
              </a:solidFill>
            </a:rPr>
            <a:t>Аналіз, інтерпретація</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зіставлення результатів моделювання з реальною поведінкою досліджуваного об'єкта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uk-UA" sz="2300" b="1" i="1" kern="1200" noProof="0" dirty="0"/>
            <a:t>за необхідності, подальше уточнення моделі.</a:t>
          </a:r>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661E35-6C55-4B51-BE17-D9D67599F310}">
      <dsp:nvSpPr>
        <dsp:cNvPr id="0" name=""/>
        <dsp:cNvSpPr/>
      </dsp:nvSpPr>
      <dsp:spPr>
        <a:xfrm>
          <a:off x="-4722703" y="-723923"/>
          <a:ext cx="5625307" cy="5625307"/>
        </a:xfrm>
        <a:prstGeom prst="blockArc">
          <a:avLst>
            <a:gd name="adj1" fmla="val 18900000"/>
            <a:gd name="adj2" fmla="val 2700000"/>
            <a:gd name="adj3" fmla="val 384"/>
          </a:avLst>
        </a:pr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E2EA9E0-CBE5-43E4-BB02-325D168626A4}">
      <dsp:nvSpPr>
        <dsp:cNvPr id="0" name=""/>
        <dsp:cNvSpPr/>
      </dsp:nvSpPr>
      <dsp:spPr>
        <a:xfrm>
          <a:off x="444748" y="269165"/>
          <a:ext cx="11371789" cy="746655"/>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дослідник сам викликає досліджуване явище, а не чекає, коли воно з'явиться;</a:t>
          </a:r>
        </a:p>
      </dsp:txBody>
      <dsp:txXfrm>
        <a:off x="444748" y="269165"/>
        <a:ext cx="11371789" cy="746655"/>
      </dsp:txXfrm>
    </dsp:sp>
    <dsp:sp modelId="{27878C57-BBF6-4C22-88FA-1C3D4933722D}">
      <dsp:nvSpPr>
        <dsp:cNvPr id="0" name=""/>
        <dsp:cNvSpPr/>
      </dsp:nvSpPr>
      <dsp:spPr>
        <a:xfrm>
          <a:off x="71060" y="240830"/>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AD2F74AD-5B6A-4346-8349-090AC68FEE9A}">
      <dsp:nvSpPr>
        <dsp:cNvPr id="0" name=""/>
        <dsp:cNvSpPr/>
      </dsp:nvSpPr>
      <dsp:spPr>
        <a:xfrm>
          <a:off x="813447" y="1233323"/>
          <a:ext cx="11003337" cy="746655"/>
        </a:xfrm>
        <a:prstGeom prst="rect">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можна змінювати умови протікання процесу, що вивчається;</a:t>
          </a:r>
        </a:p>
      </dsp:txBody>
      <dsp:txXfrm>
        <a:off x="813447" y="1233323"/>
        <a:ext cx="11003337" cy="746655"/>
      </dsp:txXfrm>
    </dsp:sp>
    <dsp:sp modelId="{E63EBB38-5984-4F74-98F1-254621592311}">
      <dsp:nvSpPr>
        <dsp:cNvPr id="0" name=""/>
        <dsp:cNvSpPr/>
      </dsp:nvSpPr>
      <dsp:spPr>
        <a:xfrm>
          <a:off x="439512" y="1204988"/>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46297F79-2755-4E7F-87B4-88629DD167EF}">
      <dsp:nvSpPr>
        <dsp:cNvPr id="0" name=""/>
        <dsp:cNvSpPr/>
      </dsp:nvSpPr>
      <dsp:spPr>
        <a:xfrm>
          <a:off x="813447" y="2197481"/>
          <a:ext cx="11003337" cy="746655"/>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solidFill>
                <a:srgbClr val="002060"/>
              </a:solidFill>
            </a:rPr>
            <a:t>в експерименті можна поперемінно виключати окремі умови з метою встановлення закономірних зв'язків;</a:t>
          </a:r>
        </a:p>
      </dsp:txBody>
      <dsp:txXfrm>
        <a:off x="813447" y="2197481"/>
        <a:ext cx="11003337" cy="746655"/>
      </dsp:txXfrm>
    </dsp:sp>
    <dsp:sp modelId="{D13D7DA6-9D1E-4150-A6AE-C6ABC36166D5}">
      <dsp:nvSpPr>
        <dsp:cNvPr id="0" name=""/>
        <dsp:cNvSpPr/>
      </dsp:nvSpPr>
      <dsp:spPr>
        <a:xfrm>
          <a:off x="439512" y="2169146"/>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4">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 modelId="{E97A966C-ADE1-481C-9602-29D743F1F5D5}">
      <dsp:nvSpPr>
        <dsp:cNvPr id="0" name=""/>
        <dsp:cNvSpPr/>
      </dsp:nvSpPr>
      <dsp:spPr>
        <a:xfrm>
          <a:off x="444748" y="3161639"/>
          <a:ext cx="11371789" cy="746655"/>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10112" tIns="55880" rIns="55880" bIns="55880" numCol="1" spcCol="1270" anchor="ctr" anchorCtr="0">
          <a:noAutofit/>
        </a:bodyPr>
        <a:lstStyle/>
        <a:p>
          <a:pPr lvl="0" algn="l" defTabSz="977900">
            <a:lnSpc>
              <a:spcPct val="90000"/>
            </a:lnSpc>
            <a:spcBef>
              <a:spcPct val="0"/>
            </a:spcBef>
            <a:spcAft>
              <a:spcPct val="35000"/>
            </a:spcAft>
          </a:pPr>
          <a:r>
            <a:rPr lang="uk-UA" sz="2200" i="1" kern="1200" noProof="0" dirty="0"/>
            <a:t>експеримент дає змогу варіювати кількісне співвідношення умов і здійснювати математичну обробку даних.</a:t>
          </a:r>
        </a:p>
      </dsp:txBody>
      <dsp:txXfrm>
        <a:off x="444748" y="3161639"/>
        <a:ext cx="11371789" cy="746655"/>
      </dsp:txXfrm>
    </dsp:sp>
    <dsp:sp modelId="{AA2029A9-878F-42BF-A694-5944B1AD983E}">
      <dsp:nvSpPr>
        <dsp:cNvPr id="0" name=""/>
        <dsp:cNvSpPr/>
      </dsp:nvSpPr>
      <dsp:spPr>
        <a:xfrm>
          <a:off x="71060" y="3133304"/>
          <a:ext cx="803325" cy="803325"/>
        </a:xfrm>
        <a:prstGeom prst="ellipse">
          <a:avLst/>
        </a:prstGeom>
        <a:blipFill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6350" cap="flat" cmpd="sng" algn="ctr">
          <a:solidFill>
            <a:schemeClr val="accent5">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27BCB7-FBBD-41AB-92A8-25BB82837D05}">
      <dsp:nvSpPr>
        <dsp:cNvPr id="0" name=""/>
        <dsp:cNvSpPr/>
      </dsp:nvSpPr>
      <dsp:spPr>
        <a:xfrm>
          <a:off x="0" y="0"/>
          <a:ext cx="10093705" cy="115155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002060"/>
              </a:solidFill>
            </a:rPr>
            <a:t>тестуванням моделі</a:t>
          </a:r>
        </a:p>
      </dsp:txBody>
      <dsp:txXfrm>
        <a:off x="33728" y="33728"/>
        <a:ext cx="8851083" cy="1084103"/>
      </dsp:txXfrm>
    </dsp:sp>
    <dsp:sp modelId="{BD948475-3A72-4282-A7E2-E1FA6E7405A3}">
      <dsp:nvSpPr>
        <dsp:cNvPr id="0" name=""/>
        <dsp:cNvSpPr/>
      </dsp:nvSpPr>
      <dsp:spPr>
        <a:xfrm>
          <a:off x="890621" y="1343485"/>
          <a:ext cx="10093705" cy="1151559"/>
        </a:xfrm>
        <a:prstGeom prst="roundRect">
          <a:avLst>
            <a:gd name="adj" fmla="val 10000"/>
          </a:avLst>
        </a:prstGeom>
        <a:solidFill>
          <a:srgbClr val="0080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t>розробкою плану експериментів </a:t>
          </a:r>
        </a:p>
      </dsp:txBody>
      <dsp:txXfrm>
        <a:off x="924349" y="1377213"/>
        <a:ext cx="8387115" cy="1084103"/>
      </dsp:txXfrm>
    </dsp:sp>
    <dsp:sp modelId="{1145D2C8-A92A-4865-87E9-A87784D21A56}">
      <dsp:nvSpPr>
        <dsp:cNvPr id="0" name=""/>
        <dsp:cNvSpPr/>
      </dsp:nvSpPr>
      <dsp:spPr>
        <a:xfrm>
          <a:off x="1781242" y="2686971"/>
          <a:ext cx="10093705" cy="1151559"/>
        </a:xfrm>
        <a:prstGeom prst="roundRect">
          <a:avLst>
            <a:gd name="adj" fmla="val 10000"/>
          </a:avLst>
        </a:prstGeom>
        <a:gradFill rotWithShape="0">
          <a:gsLst>
            <a:gs pos="0">
              <a:schemeClr val="accent4">
                <a:hueOff val="10395692"/>
                <a:satOff val="-47968"/>
                <a:lumOff val="1765"/>
                <a:alphaOff val="0"/>
                <a:satMod val="103000"/>
                <a:lumMod val="102000"/>
                <a:tint val="94000"/>
              </a:schemeClr>
            </a:gs>
            <a:gs pos="50000">
              <a:schemeClr val="accent4">
                <a:hueOff val="10395692"/>
                <a:satOff val="-47968"/>
                <a:lumOff val="1765"/>
                <a:alphaOff val="0"/>
                <a:satMod val="110000"/>
                <a:lumMod val="100000"/>
                <a:shade val="100000"/>
              </a:schemeClr>
            </a:gs>
            <a:gs pos="100000">
              <a:schemeClr val="accent4">
                <a:hueOff val="10395692"/>
                <a:satOff val="-47968"/>
                <a:lumOff val="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5730" tIns="125730" rIns="125730" bIns="125730" numCol="1" spcCol="1270" anchor="ctr" anchorCtr="0">
          <a:noAutofit/>
        </a:bodyPr>
        <a:lstStyle/>
        <a:p>
          <a:pPr lvl="0" algn="l" defTabSz="1466850">
            <a:lnSpc>
              <a:spcPct val="90000"/>
            </a:lnSpc>
            <a:spcBef>
              <a:spcPct val="0"/>
            </a:spcBef>
            <a:spcAft>
              <a:spcPct val="35000"/>
            </a:spcAft>
          </a:pPr>
          <a:r>
            <a:rPr lang="uk-UA" sz="3300" b="1" i="1" kern="1200" dirty="0">
              <a:solidFill>
                <a:srgbClr val="FFFFFF"/>
              </a:solidFill>
            </a:rPr>
            <a:t>проведення дослідження</a:t>
          </a:r>
          <a:endParaRPr lang="uk-UA" sz="3300" b="1" i="1" kern="1200" noProof="0" dirty="0"/>
        </a:p>
      </dsp:txBody>
      <dsp:txXfrm>
        <a:off x="1814970" y="2720699"/>
        <a:ext cx="8387115" cy="1084103"/>
      </dsp:txXfrm>
    </dsp:sp>
    <dsp:sp modelId="{DDE98724-F0BF-42B0-9DD4-2E7B480097DD}">
      <dsp:nvSpPr>
        <dsp:cNvPr id="0" name=""/>
        <dsp:cNvSpPr/>
      </dsp:nvSpPr>
      <dsp:spPr>
        <a:xfrm>
          <a:off x="9345192" y="873265"/>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9513607" y="873265"/>
        <a:ext cx="411683" cy="563256"/>
      </dsp:txXfrm>
    </dsp:sp>
    <dsp:sp modelId="{35679B1A-FF17-4F85-9F41-FE26B7B9FE9C}">
      <dsp:nvSpPr>
        <dsp:cNvPr id="0" name=""/>
        <dsp:cNvSpPr/>
      </dsp:nvSpPr>
      <dsp:spPr>
        <a:xfrm>
          <a:off x="10235813" y="2209074"/>
          <a:ext cx="748513" cy="748513"/>
        </a:xfrm>
        <a:prstGeom prst="downArrow">
          <a:avLst>
            <a:gd name="adj1" fmla="val 55000"/>
            <a:gd name="adj2" fmla="val 45000"/>
          </a:avLst>
        </a:prstGeom>
        <a:solidFill>
          <a:srgbClr val="FF0000"/>
        </a:solidFill>
        <a:ln w="6350" cap="flat" cmpd="sng" algn="ctr">
          <a:solidFill>
            <a:schemeClr val="accent4">
              <a:tint val="40000"/>
              <a:alpha val="90000"/>
              <a:hueOff val="11513918"/>
              <a:satOff val="-61261"/>
              <a:lumOff val="-349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43180" tIns="43180" rIns="43180" bIns="43180" numCol="1" spcCol="1270" anchor="ctr" anchorCtr="0">
          <a:noAutofit/>
        </a:bodyPr>
        <a:lstStyle/>
        <a:p>
          <a:pPr lvl="0" algn="ctr" defTabSz="1511300">
            <a:lnSpc>
              <a:spcPct val="90000"/>
            </a:lnSpc>
            <a:spcBef>
              <a:spcPct val="0"/>
            </a:spcBef>
            <a:spcAft>
              <a:spcPct val="35000"/>
            </a:spcAft>
          </a:pPr>
          <a:endParaRPr lang="uk-UA" sz="3400" b="1" i="1" kern="1200"/>
        </a:p>
      </dsp:txBody>
      <dsp:txXfrm>
        <a:off x="10404228" y="2209074"/>
        <a:ext cx="411683" cy="563256"/>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ий слайд">
    <p:spTree>
      <p:nvGrpSpPr>
        <p:cNvPr id="1" name=""/>
        <p:cNvGrpSpPr/>
        <p:nvPr/>
      </p:nvGrpSpPr>
      <p:grpSpPr>
        <a:xfrm>
          <a:off x="0" y="0"/>
          <a:ext cx="0" cy="0"/>
          <a:chOff x="0" y="0"/>
          <a:chExt cx="0" cy="0"/>
        </a:xfrm>
      </p:grpSpPr>
      <p:pic>
        <p:nvPicPr>
          <p:cNvPr id="24" name="Рисунок 23">
            <a:extLst>
              <a:ext uri="{FF2B5EF4-FFF2-40B4-BE49-F238E27FC236}">
                <a16:creationId xmlns:a16="http://schemas.microsoft.com/office/drawing/2014/main" id="{8F7B198C-4D93-4D54-AE95-CB8EC82A86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547"/>
          <a:stretch/>
        </p:blipFill>
        <p:spPr>
          <a:xfrm>
            <a:off x="-5145" y="0"/>
            <a:ext cx="4752896" cy="6762645"/>
          </a:xfrm>
          <a:prstGeom prst="rect">
            <a:avLst/>
          </a:prstGeom>
        </p:spPr>
      </p:pic>
      <p:sp>
        <p:nvSpPr>
          <p:cNvPr id="9" name="Rectangle 24"/>
          <p:cNvSpPr>
            <a:spLocks noChangeArrowheads="1"/>
          </p:cNvSpPr>
          <p:nvPr userDrawn="1"/>
        </p:nvSpPr>
        <p:spPr bwMode="auto">
          <a:xfrm>
            <a:off x="0" y="3527436"/>
            <a:ext cx="12192000" cy="335756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pic>
        <p:nvPicPr>
          <p:cNvPr id="10" name="Рисунок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700484" y="6021300"/>
            <a:ext cx="5699686" cy="991249"/>
          </a:xfrm>
          <a:prstGeom prst="rect">
            <a:avLst/>
          </a:prstGeom>
        </p:spPr>
      </p:pic>
      <p:sp>
        <p:nvSpPr>
          <p:cNvPr id="11" name="Rectangle 17"/>
          <p:cNvSpPr>
            <a:spLocks noChangeArrowheads="1"/>
          </p:cNvSpPr>
          <p:nvPr userDrawn="1"/>
        </p:nvSpPr>
        <p:spPr bwMode="gray">
          <a:xfrm>
            <a:off x="0" y="3141663"/>
            <a:ext cx="12192000" cy="431800"/>
          </a:xfrm>
          <a:prstGeom prst="rect">
            <a:avLst/>
          </a:prstGeom>
          <a:solidFill>
            <a:srgbClr val="19426B"/>
          </a:solidFill>
          <a:ln w="9525">
            <a:solidFill>
              <a:srgbClr val="19426B"/>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Oval 25"/>
          <p:cNvSpPr>
            <a:spLocks noChangeArrowheads="1"/>
          </p:cNvSpPr>
          <p:nvPr userDrawn="1"/>
        </p:nvSpPr>
        <p:spPr bwMode="ltGray">
          <a:xfrm>
            <a:off x="1258888" y="4508512"/>
            <a:ext cx="4248150" cy="1800225"/>
          </a:xfrm>
          <a:prstGeom prst="ellipse">
            <a:avLst/>
          </a:prstGeom>
          <a:gradFill rotWithShape="1">
            <a:gsLst>
              <a:gs pos="0">
                <a:srgbClr val="398AC7"/>
              </a:gs>
              <a:gs pos="100000">
                <a:srgbClr val="398AC7">
                  <a:gamma/>
                  <a:shade val="46275"/>
                  <a:invGamma/>
                </a:srgbClr>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Rectangle 4"/>
          <p:cNvSpPr txBox="1">
            <a:spLocks noChangeArrowheads="1"/>
          </p:cNvSpPr>
          <p:nvPr userDrawn="1"/>
        </p:nvSpPr>
        <p:spPr bwMode="auto">
          <a:xfrm>
            <a:off x="457200" y="6486536"/>
            <a:ext cx="2133600" cy="168275"/>
          </a:xfrm>
          <a:prstGeom prst="rect">
            <a:avLst/>
          </a:prstGeom>
        </p:spPr>
        <p:txBody>
          <a:bodyPr/>
          <a:lstStyle>
            <a:defPPr>
              <a:defRPr lang="uk-UA"/>
            </a:defPPr>
            <a:lvl1pPr marL="0" algn="l" defTabSz="914400" rtl="0" eaLnBrk="1" latinLnBrk="0" hangingPunct="1">
              <a:defRPr sz="1200" b="0" kern="1200">
                <a:solidFill>
                  <a:schemeClr val="tx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19426B"/>
              </a:solidFill>
              <a:effectLst/>
              <a:uLnTx/>
              <a:uFillTx/>
              <a:latin typeface="Arial" panose="020B0604020202020204" pitchFamily="34" charset="0"/>
              <a:ea typeface="+mn-ea"/>
              <a:cs typeface="+mn-cs"/>
            </a:endParaRPr>
          </a:p>
        </p:txBody>
      </p:sp>
      <p:sp>
        <p:nvSpPr>
          <p:cNvPr id="15" name="Rectangle 5"/>
          <p:cNvSpPr txBox="1">
            <a:spLocks noChangeArrowheads="1"/>
          </p:cNvSpPr>
          <p:nvPr userDrawn="1"/>
        </p:nvSpPr>
        <p:spPr>
          <a:xfrm>
            <a:off x="3124200" y="6486536"/>
            <a:ext cx="2895600" cy="168275"/>
          </a:xfrm>
          <a:prstGeom prst="rect">
            <a:avLst/>
          </a:prstGeom>
        </p:spPr>
        <p:txBody>
          <a:bodyPr/>
          <a:lstStyle>
            <a:defPPr>
              <a:defRPr lang="uk-UA"/>
            </a:defPPr>
            <a:lvl1pPr marL="0" algn="ctr" defTabSz="914400" rtl="0" eaLnBrk="1" latinLnBrk="0" hangingPunct="1">
              <a:defRPr sz="1200" b="0" kern="1200">
                <a:solidFill>
                  <a:schemeClr val="bg1"/>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16" name="Oval 18"/>
          <p:cNvSpPr>
            <a:spLocks noChangeArrowheads="1"/>
          </p:cNvSpPr>
          <p:nvPr userDrawn="1"/>
        </p:nvSpPr>
        <p:spPr bwMode="gray">
          <a:xfrm>
            <a:off x="276225" y="1255713"/>
            <a:ext cx="4656138" cy="4837112"/>
          </a:xfrm>
          <a:prstGeom prst="ellipse">
            <a:avLst/>
          </a:prstGeom>
          <a:solidFill>
            <a:srgbClr val="FFFFFF"/>
          </a:solidFill>
          <a:ln>
            <a:noFill/>
          </a:ln>
          <a:effectLst>
            <a:outerShdw dist="172739" dir="3238358"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7" name="Freeform 21" descr="2"/>
          <p:cNvSpPr>
            <a:spLocks/>
          </p:cNvSpPr>
          <p:nvPr userDrawn="1"/>
        </p:nvSpPr>
        <p:spPr bwMode="gray">
          <a:xfrm>
            <a:off x="376245" y="2147896"/>
            <a:ext cx="2103437" cy="3032125"/>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8" name="Freeform 19" descr="4"/>
          <p:cNvSpPr>
            <a:spLocks/>
          </p:cNvSpPr>
          <p:nvPr userDrawn="1"/>
        </p:nvSpPr>
        <p:spPr bwMode="gray">
          <a:xfrm>
            <a:off x="2625727" y="2119317"/>
            <a:ext cx="2139950" cy="3116263"/>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5">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dirty="0">
              <a:solidFill>
                <a:srgbClr val="19426B"/>
              </a:solidFill>
              <a:latin typeface="Arial" panose="020B0604020202020204" pitchFamily="34" charset="0"/>
            </a:endParaRPr>
          </a:p>
        </p:txBody>
      </p:sp>
      <p:sp>
        <p:nvSpPr>
          <p:cNvPr id="19" name="Freeform 20" descr="1"/>
          <p:cNvSpPr>
            <a:spLocks/>
          </p:cNvSpPr>
          <p:nvPr userDrawn="1"/>
        </p:nvSpPr>
        <p:spPr bwMode="gray">
          <a:xfrm>
            <a:off x="1130307" y="1416060"/>
            <a:ext cx="2873375" cy="2182813"/>
          </a:xfrm>
          <a:custGeom>
            <a:avLst/>
            <a:gdLst>
              <a:gd name="T0" fmla="*/ 905 w 1810"/>
              <a:gd name="T1" fmla="*/ 1375 h 1375"/>
              <a:gd name="T2" fmla="*/ 1810 w 1810"/>
              <a:gd name="T3" fmla="*/ 395 h 1375"/>
              <a:gd name="T4" fmla="*/ 876 w 1810"/>
              <a:gd name="T5" fmla="*/ 24 h 1375"/>
              <a:gd name="T6" fmla="*/ 0 w 1810"/>
              <a:gd name="T7" fmla="*/ 396 h 1375"/>
              <a:gd name="T8" fmla="*/ 905 w 1810"/>
              <a:gd name="T9" fmla="*/ 1375 h 1375"/>
            </a:gdLst>
            <a:ahLst/>
            <a:cxnLst>
              <a:cxn ang="0">
                <a:pos x="T0" y="T1"/>
              </a:cxn>
              <a:cxn ang="0">
                <a:pos x="T2" y="T3"/>
              </a:cxn>
              <a:cxn ang="0">
                <a:pos x="T4" y="T5"/>
              </a:cxn>
              <a:cxn ang="0">
                <a:pos x="T6" y="T7"/>
              </a:cxn>
              <a:cxn ang="0">
                <a:pos x="T8" y="T9"/>
              </a:cxn>
            </a:cxnLst>
            <a:rect l="0" t="0" r="r" b="b"/>
            <a:pathLst>
              <a:path w="1810" h="1375">
                <a:moveTo>
                  <a:pt x="905" y="1375"/>
                </a:moveTo>
                <a:lnTo>
                  <a:pt x="1810" y="395"/>
                </a:lnTo>
                <a:cubicBezTo>
                  <a:pt x="1612" y="176"/>
                  <a:pt x="1300" y="0"/>
                  <a:pt x="876" y="24"/>
                </a:cubicBezTo>
                <a:cubicBezTo>
                  <a:pt x="452" y="48"/>
                  <a:pt x="252" y="149"/>
                  <a:pt x="0" y="396"/>
                </a:cubicBezTo>
                <a:lnTo>
                  <a:pt x="905" y="1375"/>
                </a:lnTo>
                <a:close/>
              </a:path>
            </a:pathLst>
          </a:custGeom>
          <a:blipFill dpi="0" rotWithShape="1">
            <a:blip r:embed="rId6">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0" name="Freeform 22" descr="55282"/>
          <p:cNvSpPr>
            <a:spLocks/>
          </p:cNvSpPr>
          <p:nvPr userDrawn="1"/>
        </p:nvSpPr>
        <p:spPr bwMode="gray">
          <a:xfrm>
            <a:off x="1085855" y="3730636"/>
            <a:ext cx="2962275" cy="2219325"/>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7">
              <a:extLst>
                <a:ext uri="{28A0092B-C50C-407E-A947-70E740481C1C}">
                  <a14:useLocalDpi xmlns:a14="http://schemas.microsoft.com/office/drawing/2010/main" val="0"/>
                </a:ext>
              </a:extLst>
            </a:blip>
            <a:srcRect/>
            <a:stretch>
              <a:fillRect/>
            </a:stretch>
          </a:blipFill>
          <a:ln>
            <a:noFill/>
          </a:ln>
          <a:effectLst/>
          <a:extLst/>
        </p:spPr>
        <p:txBody>
          <a:bodyPr/>
          <a:lstStyle/>
          <a:p>
            <a:pPr fontAlgn="base">
              <a:spcBef>
                <a:spcPct val="0"/>
              </a:spcBef>
              <a:spcAft>
                <a:spcPct val="0"/>
              </a:spcAft>
            </a:pPr>
            <a:endParaRPr lang="uk-UA">
              <a:solidFill>
                <a:srgbClr val="19426B"/>
              </a:solidFill>
              <a:latin typeface="Arial" panose="020B0604020202020204" pitchFamily="34" charset="0"/>
            </a:endParaRPr>
          </a:p>
        </p:txBody>
      </p:sp>
      <p:sp>
        <p:nvSpPr>
          <p:cNvPr id="21" name="Oval 23"/>
          <p:cNvSpPr>
            <a:spLocks noChangeArrowheads="1"/>
          </p:cNvSpPr>
          <p:nvPr userDrawn="1"/>
        </p:nvSpPr>
        <p:spPr bwMode="gray">
          <a:xfrm>
            <a:off x="1806578" y="2954337"/>
            <a:ext cx="1655763" cy="165576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22" name="TextBox 21"/>
          <p:cNvSpPr txBox="1"/>
          <p:nvPr userDrawn="1"/>
        </p:nvSpPr>
        <p:spPr>
          <a:xfrm>
            <a:off x="1633713" y="2855732"/>
            <a:ext cx="2441027" cy="1862048"/>
          </a:xfrm>
          <a:prstGeom prst="rect">
            <a:avLst/>
          </a:prstGeom>
          <a:noFill/>
        </p:spPr>
        <p:txBody>
          <a:bodyPr wrap="square" rtlCol="0">
            <a:spAutoFit/>
          </a:bodyPr>
          <a:lstStyle/>
          <a:p>
            <a:pPr fontAlgn="base">
              <a:spcBef>
                <a:spcPct val="0"/>
              </a:spcBef>
              <a:spcAft>
                <a:spcPct val="0"/>
              </a:spcAft>
            </a:pPr>
            <a:r>
              <a:rPr lang="ru-RU" sz="11500" b="1" i="1" dirty="0">
                <a:solidFill>
                  <a:srgbClr val="002060"/>
                </a:solidFill>
                <a:latin typeface="Arial" panose="020B0604020202020204" pitchFamily="34" charset="0"/>
              </a:rPr>
              <a:t>1</a:t>
            </a:r>
            <a:r>
              <a:rPr lang="uk-UA" sz="11500" b="1" i="1" dirty="0">
                <a:solidFill>
                  <a:srgbClr val="002060"/>
                </a:solidFill>
                <a:latin typeface="Arial" panose="020B0604020202020204" pitchFamily="34" charset="0"/>
              </a:rPr>
              <a:t>0</a:t>
            </a:r>
          </a:p>
        </p:txBody>
      </p:sp>
      <p:sp>
        <p:nvSpPr>
          <p:cNvPr id="25" name="Заголовок 1"/>
          <p:cNvSpPr>
            <a:spLocks noGrp="1"/>
          </p:cNvSpPr>
          <p:nvPr>
            <p:ph type="ctrTitle"/>
          </p:nvPr>
        </p:nvSpPr>
        <p:spPr>
          <a:xfrm>
            <a:off x="4847770" y="584394"/>
            <a:ext cx="7151587" cy="1801607"/>
          </a:xfrm>
        </p:spPr>
        <p:txBody>
          <a:bodyPr anchor="ctr">
            <a:normAutofit/>
          </a:bodyPr>
          <a:lstStyle>
            <a:lvl1pPr algn="r">
              <a:defRPr kumimoji="0" lang="uk-UA" sz="4400" b="1" i="0" u="none" strike="noStrike" kern="1200" cap="none" spc="0" normalizeH="0" baseline="0" dirty="0">
                <a:ln>
                  <a:noFill/>
                </a:ln>
                <a:solidFill>
                  <a:srgbClr val="19426B"/>
                </a:solidFill>
                <a:effectLst>
                  <a:outerShdw blurRad="38100" dist="38100" dir="2700000" algn="tl">
                    <a:srgbClr val="C0C0C0"/>
                  </a:outerShdw>
                </a:effectLst>
                <a:uLnTx/>
                <a:uFillTx/>
                <a:latin typeface="Verdana"/>
                <a:ea typeface="+mj-ea"/>
                <a:cs typeface="+mj-cs"/>
              </a:defRPr>
            </a:lvl1pPr>
          </a:lstStyle>
          <a:p>
            <a:r>
              <a:rPr lang="uk-UA" dirty="0"/>
              <a:t>Зразок заголовка</a:t>
            </a:r>
          </a:p>
        </p:txBody>
      </p:sp>
      <p:sp>
        <p:nvSpPr>
          <p:cNvPr id="26" name="Підзаголовок 2"/>
          <p:cNvSpPr>
            <a:spLocks noGrp="1"/>
          </p:cNvSpPr>
          <p:nvPr>
            <p:ph type="subTitle" idx="1" hasCustomPrompt="1"/>
          </p:nvPr>
        </p:nvSpPr>
        <p:spPr>
          <a:xfrm>
            <a:off x="5032382" y="3184362"/>
            <a:ext cx="7138989" cy="40341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kumimoji="0" lang="uk-UA" sz="1600" b="0" i="0" u="none" strike="noStrike" cap="none" spc="0" normalizeH="0" baseline="0">
                <a:ln>
                  <a:noFill/>
                </a:ln>
                <a:solidFill>
                  <a:srgbClr val="FFFFFF"/>
                </a:solidFill>
                <a:effectLst/>
                <a:uLnTx/>
                <a:uFillTx/>
                <a:latin typeface="Verdana"/>
              </a:defRPr>
            </a:lvl1pPr>
          </a:lstStyle>
          <a:p>
            <a:pPr marL="0" marR="0" lvl="0" indent="0" algn="r" fontAlgn="base">
              <a:lnSpc>
                <a:spcPct val="100000"/>
              </a:lnSpc>
              <a:spcBef>
                <a:spcPct val="20000"/>
              </a:spcBef>
              <a:spcAft>
                <a:spcPct val="0"/>
              </a:spcAft>
              <a:buClr>
                <a:srgbClr val="8BBC00"/>
              </a:buClr>
              <a:buSzTx/>
              <a:buFont typeface="Wingdings" panose="05000000000000000000" pitchFamily="2" charset="2"/>
              <a:buNone/>
              <a:tabLst/>
            </a:pPr>
            <a:r>
              <a:rPr lang="uk-UA" dirty="0"/>
              <a:t>Зразок підзаголовка</a:t>
            </a:r>
          </a:p>
        </p:txBody>
      </p:sp>
    </p:spTree>
    <p:extLst>
      <p:ext uri="{BB962C8B-B14F-4D97-AF65-F5344CB8AC3E}">
        <p14:creationId xmlns:p14="http://schemas.microsoft.com/office/powerpoint/2010/main" val="164506117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ертикального тексту 2"/>
          <p:cNvSpPr>
            <a:spLocks noGrp="1"/>
          </p:cNvSpPr>
          <p:nvPr>
            <p:ph type="body" orient="vert" idx="1"/>
          </p:nvPr>
        </p:nvSpPr>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40969952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Вертикальний заголовок 1"/>
          <p:cNvSpPr>
            <a:spLocks noGrp="1"/>
          </p:cNvSpPr>
          <p:nvPr>
            <p:ph type="title" orient="vert"/>
          </p:nvPr>
        </p:nvSpPr>
        <p:spPr>
          <a:xfrm>
            <a:off x="8724900" y="365125"/>
            <a:ext cx="2628900" cy="5811838"/>
          </a:xfrm>
        </p:spPr>
        <p:txBody>
          <a:bodyPr vert="eaVert"/>
          <a:lstStyle/>
          <a:p>
            <a:r>
              <a:rPr lang="uk-UA"/>
              <a:t>Зразок заголовка</a:t>
            </a:r>
          </a:p>
        </p:txBody>
      </p:sp>
      <p:sp>
        <p:nvSpPr>
          <p:cNvPr id="3" name="Місце для вертикального тексту 2"/>
          <p:cNvSpPr>
            <a:spLocks noGrp="1"/>
          </p:cNvSpPr>
          <p:nvPr>
            <p:ph type="body" orient="vert" idx="1"/>
          </p:nvPr>
        </p:nvSpPr>
        <p:spPr>
          <a:xfrm>
            <a:off x="838200" y="365125"/>
            <a:ext cx="7734300" cy="5811838"/>
          </a:xfrm>
        </p:spPr>
        <p:txBody>
          <a:bodyPr vert="eaVert"/>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7633298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і вміст">
    <p:spTree>
      <p:nvGrpSpPr>
        <p:cNvPr id="1" name=""/>
        <p:cNvGrpSpPr/>
        <p:nvPr/>
      </p:nvGrpSpPr>
      <p:grpSpPr>
        <a:xfrm>
          <a:off x="0" y="0"/>
          <a:ext cx="0" cy="0"/>
          <a:chOff x="0" y="0"/>
          <a:chExt cx="0" cy="0"/>
        </a:xfrm>
      </p:grpSpPr>
      <p:sp>
        <p:nvSpPr>
          <p:cNvPr id="7" name="Rectangle 15"/>
          <p:cNvSpPr>
            <a:spLocks noChangeArrowheads="1"/>
          </p:cNvSpPr>
          <p:nvPr userDrawn="1"/>
        </p:nvSpPr>
        <p:spPr bwMode="gray">
          <a:xfrm>
            <a:off x="0" y="798521"/>
            <a:ext cx="12192000" cy="312737"/>
          </a:xfrm>
          <a:prstGeom prst="rect">
            <a:avLst/>
          </a:prstGeom>
          <a:solidFill>
            <a:srgbClr val="19426B"/>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8" name="Rectangle 16"/>
          <p:cNvSpPr>
            <a:spLocks noChangeArrowheads="1"/>
          </p:cNvSpPr>
          <p:nvPr userDrawn="1"/>
        </p:nvSpPr>
        <p:spPr bwMode="white">
          <a:xfrm>
            <a:off x="0" y="11"/>
            <a:ext cx="12192000" cy="836613"/>
          </a:xfrm>
          <a:prstGeom prst="rect">
            <a:avLst/>
          </a:prstGeom>
          <a:solidFill>
            <a:srgbClr val="398AC7"/>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nvGrpSpPr>
          <p:cNvPr id="9" name="Group 17"/>
          <p:cNvGrpSpPr>
            <a:grpSpLocks/>
          </p:cNvGrpSpPr>
          <p:nvPr userDrawn="1"/>
        </p:nvGrpSpPr>
        <p:grpSpPr bwMode="auto">
          <a:xfrm>
            <a:off x="10287570" y="188919"/>
            <a:ext cx="1665288" cy="1512887"/>
            <a:chOff x="4604" y="119"/>
            <a:chExt cx="1049" cy="953"/>
          </a:xfrm>
        </p:grpSpPr>
        <p:sp>
          <p:nvSpPr>
            <p:cNvPr id="10" name="Oval 18"/>
            <p:cNvSpPr>
              <a:spLocks noChangeArrowheads="1"/>
            </p:cNvSpPr>
            <p:nvPr userDrawn="1"/>
          </p:nvSpPr>
          <p:spPr bwMode="gray">
            <a:xfrm>
              <a:off x="4921" y="845"/>
              <a:ext cx="732" cy="227"/>
            </a:xfrm>
            <a:prstGeom prst="ellipse">
              <a:avLst/>
            </a:prstGeom>
            <a:gradFill rotWithShape="1">
              <a:gsLst>
                <a:gs pos="0">
                  <a:srgbClr val="19426B"/>
                </a:gs>
                <a:gs pos="100000">
                  <a:srgbClr val="19426B">
                    <a:gamma/>
                    <a:tint val="0"/>
                    <a:invGamma/>
                  </a:srgbClr>
                </a:gs>
              </a:gsLst>
              <a:lin ang="189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1" name="Oval 19"/>
            <p:cNvSpPr>
              <a:spLocks noChangeArrowheads="1"/>
            </p:cNvSpPr>
            <p:nvPr userDrawn="1"/>
          </p:nvSpPr>
          <p:spPr bwMode="gray">
            <a:xfrm>
              <a:off x="4604" y="119"/>
              <a:ext cx="932" cy="911"/>
            </a:xfrm>
            <a:prstGeom prst="ellipse">
              <a:avLst/>
            </a:prstGeom>
            <a:solidFill>
              <a:srgbClr val="FFFFFF"/>
            </a:solidFill>
            <a:ln>
              <a:noFill/>
            </a:ln>
            <a:effectLst>
              <a:outerShdw dist="63500" dir="2212194" algn="ctr" rotWithShape="0">
                <a:srgbClr val="19426B"/>
              </a:outerShdw>
            </a:effectLst>
            <a:extLst>
              <a:ext uri="{91240B29-F687-4F45-9708-019B960494DF}">
                <a14:hiddenLine xmlns:a14="http://schemas.microsoft.com/office/drawing/2010/main" w="9525">
                  <a:solidFill>
                    <a:schemeClr val="tx1"/>
                  </a:solidFill>
                  <a:round/>
                  <a:headEnd/>
                  <a:tailEnd/>
                </a14:hiddenLine>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2" name="Freeform 20" descr="4"/>
            <p:cNvSpPr>
              <a:spLocks/>
            </p:cNvSpPr>
            <p:nvPr userDrawn="1"/>
          </p:nvSpPr>
          <p:spPr bwMode="gray">
            <a:xfrm>
              <a:off x="5077" y="281"/>
              <a:ext cx="426" cy="588"/>
            </a:xfrm>
            <a:custGeom>
              <a:avLst/>
              <a:gdLst>
                <a:gd name="T0" fmla="*/ 951 w 1348"/>
                <a:gd name="T1" fmla="*/ 1963 h 1963"/>
                <a:gd name="T2" fmla="*/ 1338 w 1348"/>
                <a:gd name="T3" fmla="*/ 977 h 1963"/>
                <a:gd name="T4" fmla="*/ 905 w 1348"/>
                <a:gd name="T5" fmla="*/ 0 h 1963"/>
                <a:gd name="T6" fmla="*/ 0 w 1348"/>
                <a:gd name="T7" fmla="*/ 987 h 1963"/>
                <a:gd name="T8" fmla="*/ 951 w 1348"/>
                <a:gd name="T9" fmla="*/ 1963 h 1963"/>
              </a:gdLst>
              <a:ahLst/>
              <a:cxnLst>
                <a:cxn ang="0">
                  <a:pos x="T0" y="T1"/>
                </a:cxn>
                <a:cxn ang="0">
                  <a:pos x="T2" y="T3"/>
                </a:cxn>
                <a:cxn ang="0">
                  <a:pos x="T4" y="T5"/>
                </a:cxn>
                <a:cxn ang="0">
                  <a:pos x="T6" y="T7"/>
                </a:cxn>
                <a:cxn ang="0">
                  <a:pos x="T8" y="T9"/>
                </a:cxn>
              </a:cxnLst>
              <a:rect l="0" t="0" r="r" b="b"/>
              <a:pathLst>
                <a:path w="1348" h="1963">
                  <a:moveTo>
                    <a:pt x="951" y="1963"/>
                  </a:moveTo>
                  <a:cubicBezTo>
                    <a:pt x="1244" y="1689"/>
                    <a:pt x="1348" y="1323"/>
                    <a:pt x="1338" y="977"/>
                  </a:cubicBezTo>
                  <a:cubicBezTo>
                    <a:pt x="1329" y="629"/>
                    <a:pt x="1132" y="226"/>
                    <a:pt x="905" y="0"/>
                  </a:cubicBezTo>
                  <a:lnTo>
                    <a:pt x="0" y="987"/>
                  </a:lnTo>
                  <a:lnTo>
                    <a:pt x="951" y="1963"/>
                  </a:lnTo>
                  <a:close/>
                </a:path>
              </a:pathLst>
            </a:custGeom>
            <a:blipFill dpi="0" rotWithShape="1">
              <a:blip r:embed="rId2"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3" name="Freeform 21" descr="1"/>
            <p:cNvSpPr>
              <a:spLocks/>
            </p:cNvSpPr>
            <p:nvPr userDrawn="1"/>
          </p:nvSpPr>
          <p:spPr bwMode="gray">
            <a:xfrm>
              <a:off x="4779" y="144"/>
              <a:ext cx="572" cy="416"/>
            </a:xfrm>
            <a:custGeom>
              <a:avLst/>
              <a:gdLst>
                <a:gd name="T0" fmla="*/ 905 w 1810"/>
                <a:gd name="T1" fmla="*/ 1388 h 1388"/>
                <a:gd name="T2" fmla="*/ 1810 w 1810"/>
                <a:gd name="T3" fmla="*/ 408 h 1388"/>
                <a:gd name="T4" fmla="*/ 874 w 1810"/>
                <a:gd name="T5" fmla="*/ 40 h 1388"/>
                <a:gd name="T6" fmla="*/ 0 w 1810"/>
                <a:gd name="T7" fmla="*/ 409 h 1388"/>
                <a:gd name="T8" fmla="*/ 905 w 1810"/>
                <a:gd name="T9" fmla="*/ 1388 h 1388"/>
              </a:gdLst>
              <a:ahLst/>
              <a:cxnLst>
                <a:cxn ang="0">
                  <a:pos x="T0" y="T1"/>
                </a:cxn>
                <a:cxn ang="0">
                  <a:pos x="T2" y="T3"/>
                </a:cxn>
                <a:cxn ang="0">
                  <a:pos x="T4" y="T5"/>
                </a:cxn>
                <a:cxn ang="0">
                  <a:pos x="T6" y="T7"/>
                </a:cxn>
                <a:cxn ang="0">
                  <a:pos x="T8" y="T9"/>
                </a:cxn>
              </a:cxnLst>
              <a:rect l="0" t="0" r="r" b="b"/>
              <a:pathLst>
                <a:path w="1810" h="1388">
                  <a:moveTo>
                    <a:pt x="905" y="1388"/>
                  </a:moveTo>
                  <a:lnTo>
                    <a:pt x="1810" y="408"/>
                  </a:lnTo>
                  <a:cubicBezTo>
                    <a:pt x="1612" y="189"/>
                    <a:pt x="1272" y="0"/>
                    <a:pt x="874" y="40"/>
                  </a:cubicBezTo>
                  <a:cubicBezTo>
                    <a:pt x="541" y="52"/>
                    <a:pt x="252" y="162"/>
                    <a:pt x="0" y="409"/>
                  </a:cubicBezTo>
                  <a:lnTo>
                    <a:pt x="905" y="1388"/>
                  </a:ln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4" name="Freeform 22" descr="2"/>
            <p:cNvSpPr>
              <a:spLocks/>
            </p:cNvSpPr>
            <p:nvPr userDrawn="1"/>
          </p:nvSpPr>
          <p:spPr bwMode="gray">
            <a:xfrm>
              <a:off x="4629" y="286"/>
              <a:ext cx="419" cy="572"/>
            </a:xfrm>
            <a:custGeom>
              <a:avLst/>
              <a:gdLst>
                <a:gd name="T0" fmla="*/ 1325 w 1325"/>
                <a:gd name="T1" fmla="*/ 960 h 1910"/>
                <a:gd name="T2" fmla="*/ 414 w 1325"/>
                <a:gd name="T3" fmla="*/ 0 h 1910"/>
                <a:gd name="T4" fmla="*/ 27 w 1325"/>
                <a:gd name="T5" fmla="*/ 1014 h 1910"/>
                <a:gd name="T6" fmla="*/ 402 w 1325"/>
                <a:gd name="T7" fmla="*/ 1910 h 1910"/>
                <a:gd name="T8" fmla="*/ 1325 w 1325"/>
                <a:gd name="T9" fmla="*/ 960 h 1910"/>
              </a:gdLst>
              <a:ahLst/>
              <a:cxnLst>
                <a:cxn ang="0">
                  <a:pos x="T0" y="T1"/>
                </a:cxn>
                <a:cxn ang="0">
                  <a:pos x="T2" y="T3"/>
                </a:cxn>
                <a:cxn ang="0">
                  <a:pos x="T4" y="T5"/>
                </a:cxn>
                <a:cxn ang="0">
                  <a:pos x="T6" y="T7"/>
                </a:cxn>
                <a:cxn ang="0">
                  <a:pos x="T8" y="T9"/>
                </a:cxn>
              </a:cxnLst>
              <a:rect l="0" t="0" r="r" b="b"/>
              <a:pathLst>
                <a:path w="1325" h="1910">
                  <a:moveTo>
                    <a:pt x="1325" y="960"/>
                  </a:moveTo>
                  <a:lnTo>
                    <a:pt x="414" y="0"/>
                  </a:lnTo>
                  <a:cubicBezTo>
                    <a:pt x="238" y="162"/>
                    <a:pt x="0" y="570"/>
                    <a:pt x="27" y="1014"/>
                  </a:cubicBezTo>
                  <a:cubicBezTo>
                    <a:pt x="53" y="1458"/>
                    <a:pt x="233" y="1748"/>
                    <a:pt x="402" y="1910"/>
                  </a:cubicBezTo>
                  <a:lnTo>
                    <a:pt x="1325" y="960"/>
                  </a:ln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5" name="Freeform 23" descr="55282"/>
            <p:cNvSpPr>
              <a:spLocks/>
            </p:cNvSpPr>
            <p:nvPr userDrawn="1"/>
          </p:nvSpPr>
          <p:spPr bwMode="gray">
            <a:xfrm>
              <a:off x="4770" y="585"/>
              <a:ext cx="590" cy="418"/>
            </a:xfrm>
            <a:custGeom>
              <a:avLst/>
              <a:gdLst>
                <a:gd name="T0" fmla="*/ 927 w 1866"/>
                <a:gd name="T1" fmla="*/ 0 h 1398"/>
                <a:gd name="T2" fmla="*/ 0 w 1866"/>
                <a:gd name="T3" fmla="*/ 975 h 1398"/>
                <a:gd name="T4" fmla="*/ 996 w 1866"/>
                <a:gd name="T5" fmla="*/ 1387 h 1398"/>
                <a:gd name="T6" fmla="*/ 1866 w 1866"/>
                <a:gd name="T7" fmla="*/ 996 h 1398"/>
                <a:gd name="T8" fmla="*/ 927 w 1866"/>
                <a:gd name="T9" fmla="*/ 0 h 1398"/>
              </a:gdLst>
              <a:ahLst/>
              <a:cxnLst>
                <a:cxn ang="0">
                  <a:pos x="T0" y="T1"/>
                </a:cxn>
                <a:cxn ang="0">
                  <a:pos x="T2" y="T3"/>
                </a:cxn>
                <a:cxn ang="0">
                  <a:pos x="T4" y="T5"/>
                </a:cxn>
                <a:cxn ang="0">
                  <a:pos x="T6" y="T7"/>
                </a:cxn>
                <a:cxn ang="0">
                  <a:pos x="T8" y="T9"/>
                </a:cxn>
              </a:cxnLst>
              <a:rect l="0" t="0" r="r" b="b"/>
              <a:pathLst>
                <a:path w="1866" h="1398">
                  <a:moveTo>
                    <a:pt x="927" y="0"/>
                  </a:moveTo>
                  <a:lnTo>
                    <a:pt x="0" y="975"/>
                  </a:lnTo>
                  <a:cubicBezTo>
                    <a:pt x="203" y="1204"/>
                    <a:pt x="607" y="1398"/>
                    <a:pt x="996" y="1387"/>
                  </a:cubicBezTo>
                  <a:cubicBezTo>
                    <a:pt x="1385" y="1375"/>
                    <a:pt x="1707" y="1159"/>
                    <a:pt x="1866" y="996"/>
                  </a:cubicBezTo>
                  <a:lnTo>
                    <a:pt x="927" y="0"/>
                  </a:lnTo>
                  <a:close/>
                </a:path>
              </a:pathLst>
            </a:custGeom>
            <a:blipFill dpi="0" rotWithShape="1">
              <a:blip r:embed="rId5" cstate="print">
                <a:extLst>
                  <a:ext uri="{28A0092B-C50C-407E-A947-70E740481C1C}">
                    <a14:useLocalDpi xmlns:a14="http://schemas.microsoft.com/office/drawing/2010/main" val="0"/>
                  </a:ext>
                </a:extLst>
              </a:blip>
              <a:srcRect/>
              <a:stretch>
                <a:fillRect/>
              </a:stretch>
            </a:blipFill>
            <a:ln>
              <a:noFill/>
            </a:ln>
            <a:effectLst/>
            <a:extLst>
              <a:ext uri="{91240B29-F687-4F45-9708-019B960494DF}">
                <a14:hiddenLine xmlns:a14="http://schemas.microsoft.com/office/drawing/2010/main" w="76200" cmpd="sng">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sp>
          <p:nvSpPr>
            <p:cNvPr id="16" name="Oval 24"/>
            <p:cNvSpPr>
              <a:spLocks noChangeArrowheads="1"/>
            </p:cNvSpPr>
            <p:nvPr userDrawn="1"/>
          </p:nvSpPr>
          <p:spPr bwMode="gray">
            <a:xfrm>
              <a:off x="4914" y="438"/>
              <a:ext cx="329" cy="313"/>
            </a:xfrm>
            <a:prstGeom prst="ellipse">
              <a:avLst/>
            </a:pr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uk-UA" sz="1800" b="0" i="0" u="none" strike="noStrike" kern="0" cap="none" spc="0" normalizeH="0" baseline="0" noProof="0">
                <a:ln>
                  <a:noFill/>
                </a:ln>
                <a:solidFill>
                  <a:srgbClr val="19426B"/>
                </a:solidFill>
                <a:effectLst/>
                <a:uLnTx/>
                <a:uFillTx/>
                <a:latin typeface="Arial" panose="020B0604020202020204" pitchFamily="34" charset="0"/>
              </a:endParaRPr>
            </a:p>
          </p:txBody>
        </p:sp>
      </p:grpSp>
      <p:sp>
        <p:nvSpPr>
          <p:cNvPr id="17" name="TextBox 16"/>
          <p:cNvSpPr txBox="1"/>
          <p:nvPr userDrawn="1"/>
        </p:nvSpPr>
        <p:spPr>
          <a:xfrm>
            <a:off x="10647763" y="593038"/>
            <a:ext cx="948605" cy="707886"/>
          </a:xfrm>
          <a:prstGeom prst="rect">
            <a:avLst/>
          </a:prstGeom>
          <a:noFill/>
        </p:spPr>
        <p:txBody>
          <a:bodyPr wrap="square" rtlCol="0">
            <a:spAutoFit/>
          </a:bodyPr>
          <a:lstStyle/>
          <a:p>
            <a:pPr fontAlgn="base">
              <a:spcBef>
                <a:spcPct val="0"/>
              </a:spcBef>
              <a:spcAft>
                <a:spcPct val="0"/>
              </a:spcAft>
            </a:pPr>
            <a:r>
              <a:rPr lang="ru-RU" sz="4000" b="1" i="1" spc="-400" baseline="0" dirty="0">
                <a:solidFill>
                  <a:srgbClr val="19426B"/>
                </a:solidFill>
                <a:latin typeface="Arial" panose="020B0604020202020204" pitchFamily="34" charset="0"/>
              </a:rPr>
              <a:t>1</a:t>
            </a:r>
            <a:r>
              <a:rPr lang="uk-UA" sz="4000" b="1" i="1" spc="-400" baseline="0" dirty="0">
                <a:solidFill>
                  <a:srgbClr val="19426B"/>
                </a:solidFill>
                <a:latin typeface="Arial" panose="020B0604020202020204" pitchFamily="34" charset="0"/>
              </a:rPr>
              <a:t>0</a:t>
            </a:r>
          </a:p>
        </p:txBody>
      </p:sp>
      <p:grpSp>
        <p:nvGrpSpPr>
          <p:cNvPr id="19" name="Групувати 18"/>
          <p:cNvGrpSpPr/>
          <p:nvPr userDrawn="1"/>
        </p:nvGrpSpPr>
        <p:grpSpPr>
          <a:xfrm>
            <a:off x="-15225" y="6529734"/>
            <a:ext cx="4680520" cy="328282"/>
            <a:chOff x="467544" y="6485698"/>
            <a:chExt cx="4680520" cy="328281"/>
          </a:xfrm>
        </p:grpSpPr>
        <p:pic>
          <p:nvPicPr>
            <p:cNvPr id="20" name="Picture 3" descr="E:\Робота\Вчитель Інформатики\~~~Сайт~~~\teach-inf.at.ua\FTP\krfb_6465.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026296" y="6485698"/>
              <a:ext cx="321568" cy="321568"/>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467544" y="6506203"/>
              <a:ext cx="4680520" cy="307776"/>
            </a:xfrm>
            <a:prstGeom prst="rect">
              <a:avLst/>
            </a:prstGeom>
            <a:noFill/>
          </p:spPr>
          <p:txBody>
            <a:bodyPr wrap="square" rtlCol="0">
              <a:spAutoFit/>
            </a:bodyPr>
            <a:lstStyle/>
            <a:p>
              <a:pPr fontAlgn="base">
                <a:spcBef>
                  <a:spcPct val="0"/>
                </a:spcBef>
                <a:spcAft>
                  <a:spcPct val="0"/>
                </a:spcAft>
              </a:pPr>
              <a:r>
                <a:rPr lang="en-US" sz="1400" i="1" dirty="0">
                  <a:solidFill>
                    <a:srgbClr val="19426B"/>
                  </a:solidFill>
                  <a:latin typeface="Verdana"/>
                </a:rPr>
                <a:t> </a:t>
              </a:r>
              <a:endParaRPr lang="ru-RU" sz="1400" b="1" i="1" dirty="0">
                <a:solidFill>
                  <a:srgbClr val="19426B"/>
                </a:solidFill>
                <a:latin typeface="Verdana"/>
              </a:endParaRPr>
            </a:p>
          </p:txBody>
        </p:sp>
      </p:grpSp>
      <p:sp>
        <p:nvSpPr>
          <p:cNvPr id="22" name="Заголовок 1"/>
          <p:cNvSpPr>
            <a:spLocks noGrp="1"/>
          </p:cNvSpPr>
          <p:nvPr>
            <p:ph type="title"/>
          </p:nvPr>
        </p:nvSpPr>
        <p:spPr>
          <a:xfrm>
            <a:off x="1170688" y="162512"/>
            <a:ext cx="9053954" cy="53282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normAutofit lnSpcReduction="10000"/>
          </a:bodyPr>
          <a:lstStyle>
            <a:lvl1pPr>
              <a:defRPr kumimoji="0" lang="uk-UA" sz="3200" b="1" i="0" u="none" strike="noStrike" cap="none" spc="0" normalizeH="0" baseline="0">
                <a:ln>
                  <a:noFill/>
                </a:ln>
                <a:solidFill>
                  <a:srgbClr val="FFFFFF"/>
                </a:solidFill>
                <a:effectLst/>
                <a:uLnTx/>
                <a:uFillTx/>
                <a:latin typeface="Verdana"/>
              </a:defRPr>
            </a:lvl1pPr>
          </a:lstStyle>
          <a:p>
            <a:pPr marL="0" lvl="0" fontAlgn="base">
              <a:lnSpc>
                <a:spcPct val="100000"/>
              </a:lnSpc>
              <a:spcAft>
                <a:spcPct val="0"/>
              </a:spcAft>
            </a:pPr>
            <a:r>
              <a:rPr lang="uk-UA" dirty="0"/>
              <a:t>Зразок заголовка</a:t>
            </a:r>
          </a:p>
        </p:txBody>
      </p:sp>
    </p:spTree>
    <p:extLst>
      <p:ext uri="{BB962C8B-B14F-4D97-AF65-F5344CB8AC3E}">
        <p14:creationId xmlns:p14="http://schemas.microsoft.com/office/powerpoint/2010/main" val="17173988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озділу">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uk-UA"/>
              <a:t>Зразок заголовка</a:t>
            </a:r>
          </a:p>
        </p:txBody>
      </p:sp>
      <p:sp>
        <p:nvSpPr>
          <p:cNvPr id="3" name="Місце для тексту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Редагувати стиль зразка тексту</a:t>
            </a:r>
          </a:p>
        </p:txBody>
      </p:sp>
      <p:sp>
        <p:nvSpPr>
          <p:cNvPr id="4" name="Місце для дати 3"/>
          <p:cNvSpPr>
            <a:spLocks noGrp="1"/>
          </p:cNvSpPr>
          <p:nvPr>
            <p:ph type="dt" sz="half" idx="10"/>
          </p:nvPr>
        </p:nvSpPr>
        <p:spPr/>
        <p:txBody>
          <a:bodyPr/>
          <a:lstStyle/>
          <a:p>
            <a:fld id="{444E9269-1560-433C-88F4-3A78CD881B3D}" type="datetimeFigureOut">
              <a:rPr lang="uk-UA" smtClean="0"/>
              <a:t>27.02.2024</a:t>
            </a:fld>
            <a:endParaRPr lang="uk-UA"/>
          </a:p>
        </p:txBody>
      </p:sp>
      <p:sp>
        <p:nvSpPr>
          <p:cNvPr id="5" name="Місце для нижнього колонтитула 4"/>
          <p:cNvSpPr>
            <a:spLocks noGrp="1"/>
          </p:cNvSpPr>
          <p:nvPr>
            <p:ph type="ftr" sz="quarter" idx="11"/>
          </p:nvPr>
        </p:nvSpPr>
        <p:spPr/>
        <p:txBody>
          <a:bodyPr/>
          <a:lstStyle/>
          <a:p>
            <a:endParaRPr lang="uk-UA"/>
          </a:p>
        </p:txBody>
      </p:sp>
      <p:sp>
        <p:nvSpPr>
          <p:cNvPr id="6" name="Місце для номера слайда 5"/>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72391184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і області з вмістом">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вмісту 2"/>
          <p:cNvSpPr>
            <a:spLocks noGrp="1"/>
          </p:cNvSpPr>
          <p:nvPr>
            <p:ph sz="half" idx="1"/>
          </p:nvPr>
        </p:nvSpPr>
        <p:spPr>
          <a:xfrm>
            <a:off x="838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вмісту 3"/>
          <p:cNvSpPr>
            <a:spLocks noGrp="1"/>
          </p:cNvSpPr>
          <p:nvPr>
            <p:ph sz="half" idx="2"/>
          </p:nvPr>
        </p:nvSpPr>
        <p:spPr>
          <a:xfrm>
            <a:off x="6172200" y="1825625"/>
            <a:ext cx="5181600" cy="435133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91403285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uk-UA"/>
              <a:t>Зразок заголовка</a:t>
            </a:r>
          </a:p>
        </p:txBody>
      </p:sp>
      <p:sp>
        <p:nvSpPr>
          <p:cNvPr id="3" name="Місце для тексту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4" name="Місце для вмісту 3"/>
          <p:cNvSpPr>
            <a:spLocks noGrp="1"/>
          </p:cNvSpPr>
          <p:nvPr>
            <p:ph sz="half" idx="2"/>
          </p:nvPr>
        </p:nvSpPr>
        <p:spPr>
          <a:xfrm>
            <a:off x="839788" y="2505075"/>
            <a:ext cx="5157787"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5" name="Місце для тексту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Редагувати стиль зразка тексту</a:t>
            </a:r>
          </a:p>
        </p:txBody>
      </p:sp>
      <p:sp>
        <p:nvSpPr>
          <p:cNvPr id="6" name="Місце для вмісту 5"/>
          <p:cNvSpPr>
            <a:spLocks noGrp="1"/>
          </p:cNvSpPr>
          <p:nvPr>
            <p:ph sz="quarter" idx="4"/>
          </p:nvPr>
        </p:nvSpPr>
        <p:spPr>
          <a:xfrm>
            <a:off x="6172200" y="2505075"/>
            <a:ext cx="5183188" cy="3684588"/>
          </a:xfrm>
        </p:spPr>
        <p:txBody>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7" name="Місце для дати 6"/>
          <p:cNvSpPr>
            <a:spLocks noGrp="1"/>
          </p:cNvSpPr>
          <p:nvPr>
            <p:ph type="dt" sz="half" idx="10"/>
          </p:nvPr>
        </p:nvSpPr>
        <p:spPr/>
        <p:txBody>
          <a:bodyPr/>
          <a:lstStyle/>
          <a:p>
            <a:fld id="{444E9269-1560-433C-88F4-3A78CD881B3D}" type="datetimeFigureOut">
              <a:rPr lang="uk-UA" smtClean="0"/>
              <a:t>27.02.2024</a:t>
            </a:fld>
            <a:endParaRPr lang="uk-UA"/>
          </a:p>
        </p:txBody>
      </p:sp>
      <p:sp>
        <p:nvSpPr>
          <p:cNvPr id="8" name="Місце для нижнього колонтитула 7"/>
          <p:cNvSpPr>
            <a:spLocks noGrp="1"/>
          </p:cNvSpPr>
          <p:nvPr>
            <p:ph type="ftr" sz="quarter" idx="11"/>
          </p:nvPr>
        </p:nvSpPr>
        <p:spPr/>
        <p:txBody>
          <a:bodyPr/>
          <a:lstStyle/>
          <a:p>
            <a:endParaRPr lang="uk-UA"/>
          </a:p>
        </p:txBody>
      </p:sp>
      <p:sp>
        <p:nvSpPr>
          <p:cNvPr id="9" name="Місце для номера слайда 8"/>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427997907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a:t>Зразок заголовка</a:t>
            </a:r>
          </a:p>
        </p:txBody>
      </p:sp>
      <p:sp>
        <p:nvSpPr>
          <p:cNvPr id="3" name="Місце для дати 2"/>
          <p:cNvSpPr>
            <a:spLocks noGrp="1"/>
          </p:cNvSpPr>
          <p:nvPr>
            <p:ph type="dt" sz="half" idx="10"/>
          </p:nvPr>
        </p:nvSpPr>
        <p:spPr/>
        <p:txBody>
          <a:bodyPr/>
          <a:lstStyle/>
          <a:p>
            <a:fld id="{444E9269-1560-433C-88F4-3A78CD881B3D}" type="datetimeFigureOut">
              <a:rPr lang="uk-UA" smtClean="0"/>
              <a:t>27.02.2024</a:t>
            </a:fld>
            <a:endParaRPr lang="uk-UA"/>
          </a:p>
        </p:txBody>
      </p:sp>
      <p:sp>
        <p:nvSpPr>
          <p:cNvPr id="4" name="Місце для нижнього колонтитула 3"/>
          <p:cNvSpPr>
            <a:spLocks noGrp="1"/>
          </p:cNvSpPr>
          <p:nvPr>
            <p:ph type="ftr" sz="quarter" idx="11"/>
          </p:nvPr>
        </p:nvSpPr>
        <p:spPr/>
        <p:txBody>
          <a:bodyPr/>
          <a:lstStyle/>
          <a:p>
            <a:endParaRPr lang="uk-UA"/>
          </a:p>
        </p:txBody>
      </p:sp>
      <p:sp>
        <p:nvSpPr>
          <p:cNvPr id="5" name="Місце для номера слайда 4"/>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186459691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Місце для дати 1"/>
          <p:cNvSpPr>
            <a:spLocks noGrp="1"/>
          </p:cNvSpPr>
          <p:nvPr>
            <p:ph type="dt" sz="half" idx="10"/>
          </p:nvPr>
        </p:nvSpPr>
        <p:spPr/>
        <p:txBody>
          <a:bodyPr/>
          <a:lstStyle/>
          <a:p>
            <a:fld id="{444E9269-1560-433C-88F4-3A78CD881B3D}" type="datetimeFigureOut">
              <a:rPr lang="uk-UA" smtClean="0"/>
              <a:t>27.02.2024</a:t>
            </a:fld>
            <a:endParaRPr lang="uk-UA"/>
          </a:p>
        </p:txBody>
      </p:sp>
      <p:sp>
        <p:nvSpPr>
          <p:cNvPr id="3" name="Місце для нижнього колонтитула 2"/>
          <p:cNvSpPr>
            <a:spLocks noGrp="1"/>
          </p:cNvSpPr>
          <p:nvPr>
            <p:ph type="ftr" sz="quarter" idx="11"/>
          </p:nvPr>
        </p:nvSpPr>
        <p:spPr/>
        <p:txBody>
          <a:bodyPr/>
          <a:lstStyle/>
          <a:p>
            <a:endParaRPr lang="uk-UA"/>
          </a:p>
        </p:txBody>
      </p:sp>
      <p:sp>
        <p:nvSpPr>
          <p:cNvPr id="4" name="Місце для номера слайда 3"/>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04038293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вмісту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253831774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Зображення з підпис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uk-UA"/>
              <a:t>Зразок заголовка</a:t>
            </a:r>
          </a:p>
        </p:txBody>
      </p:sp>
      <p:sp>
        <p:nvSpPr>
          <p:cNvPr id="3" name="Місце для зображення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Місце для тексту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Редагувати стиль зразка тексту</a:t>
            </a:r>
          </a:p>
        </p:txBody>
      </p:sp>
      <p:sp>
        <p:nvSpPr>
          <p:cNvPr id="5" name="Місце для дати 4"/>
          <p:cNvSpPr>
            <a:spLocks noGrp="1"/>
          </p:cNvSpPr>
          <p:nvPr>
            <p:ph type="dt" sz="half" idx="10"/>
          </p:nvPr>
        </p:nvSpPr>
        <p:spPr/>
        <p:txBody>
          <a:bodyPr/>
          <a:lstStyle/>
          <a:p>
            <a:fld id="{444E9269-1560-433C-88F4-3A78CD881B3D}" type="datetimeFigureOut">
              <a:rPr lang="uk-UA" smtClean="0"/>
              <a:t>27.02.2024</a:t>
            </a:fld>
            <a:endParaRPr lang="uk-UA"/>
          </a:p>
        </p:txBody>
      </p:sp>
      <p:sp>
        <p:nvSpPr>
          <p:cNvPr id="6" name="Місце для нижнього колонтитула 5"/>
          <p:cNvSpPr>
            <a:spLocks noGrp="1"/>
          </p:cNvSpPr>
          <p:nvPr>
            <p:ph type="ftr" sz="quarter" idx="11"/>
          </p:nvPr>
        </p:nvSpPr>
        <p:spPr/>
        <p:txBody>
          <a:bodyPr/>
          <a:lstStyle/>
          <a:p>
            <a:endParaRPr lang="uk-UA"/>
          </a:p>
        </p:txBody>
      </p:sp>
      <p:sp>
        <p:nvSpPr>
          <p:cNvPr id="7" name="Місце для номера слайда 6"/>
          <p:cNvSpPr>
            <a:spLocks noGrp="1"/>
          </p:cNvSpPr>
          <p:nvPr>
            <p:ph type="sldNum" sz="quarter" idx="12"/>
          </p:nvPr>
        </p:nvSpPr>
        <p:spPr/>
        <p:txBody>
          <a:bodyPr/>
          <a:lstStyle/>
          <a:p>
            <a:fld id="{2152E948-F03E-4133-ABAE-EC8DE8272D46}" type="slidenum">
              <a:rPr lang="uk-UA" smtClean="0"/>
              <a:t>‹#›</a:t>
            </a:fld>
            <a:endParaRPr lang="uk-UA"/>
          </a:p>
        </p:txBody>
      </p:sp>
    </p:spTree>
    <p:extLst>
      <p:ext uri="{BB962C8B-B14F-4D97-AF65-F5344CB8AC3E}">
        <p14:creationId xmlns:p14="http://schemas.microsoft.com/office/powerpoint/2010/main" val="3038992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Місце для заголовка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uk-UA"/>
              <a:t>Зразок заголовка</a:t>
            </a:r>
          </a:p>
        </p:txBody>
      </p:sp>
      <p:sp>
        <p:nvSpPr>
          <p:cNvPr id="3" name="Місце для тексту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uk-UA"/>
              <a:t>Редагувати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p>
        </p:txBody>
      </p:sp>
      <p:sp>
        <p:nvSpPr>
          <p:cNvPr id="4" name="Місце для дати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4E9269-1560-433C-88F4-3A78CD881B3D}" type="datetimeFigureOut">
              <a:rPr lang="uk-UA" smtClean="0"/>
              <a:t>27.02.2024</a:t>
            </a:fld>
            <a:endParaRPr lang="uk-UA"/>
          </a:p>
        </p:txBody>
      </p:sp>
      <p:sp>
        <p:nvSpPr>
          <p:cNvPr id="5" name="Місце для нижнього колонтитула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Місце для номера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2E948-F03E-4133-ABAE-EC8DE8272D46}" type="slidenum">
              <a:rPr lang="uk-UA" smtClean="0"/>
              <a:t>‹#›</a:t>
            </a:fld>
            <a:endParaRPr lang="uk-UA"/>
          </a:p>
        </p:txBody>
      </p:sp>
    </p:spTree>
    <p:extLst>
      <p:ext uri="{BB962C8B-B14F-4D97-AF65-F5344CB8AC3E}">
        <p14:creationId xmlns:p14="http://schemas.microsoft.com/office/powerpoint/2010/main" val="2922809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image" Target="../media/image37.png"/><Relationship Id="rId4" Type="http://schemas.openxmlformats.org/officeDocument/2006/relationships/image" Target="../media/image36.jpe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60.png"/><Relationship Id="rId4" Type="http://schemas.openxmlformats.org/officeDocument/2006/relationships/image" Target="../media/image59.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847771" y="630574"/>
            <a:ext cx="7137066" cy="1801607"/>
          </a:xfrm>
        </p:spPr>
        <p:txBody>
          <a:bodyPr>
            <a:noAutofit/>
          </a:bodyPr>
          <a:lstStyle/>
          <a:p>
            <a:r>
              <a:rPr lang="uk-UA" dirty="0"/>
              <a:t>Комп'ютерне моделювання об'єктів і процесів. Комп'ютерний експеримент</a:t>
            </a:r>
          </a:p>
        </p:txBody>
      </p:sp>
      <p:sp>
        <p:nvSpPr>
          <p:cNvPr id="3"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endParaRPr lang="uk-UA" sz="1600" b="1" dirty="0">
              <a:solidFill>
                <a:srgbClr val="FFFFFF"/>
              </a:solidFill>
            </a:endParaRPr>
          </a:p>
        </p:txBody>
      </p:sp>
      <p:sp>
        <p:nvSpPr>
          <p:cNvPr id="6" name="Округлена прямокутна виноска 5"/>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8" name="Picture 4" descr="cube, modeling, object, prototype, shape, visualization icon">
            <a:extLst>
              <a:ext uri="{FF2B5EF4-FFF2-40B4-BE49-F238E27FC236}">
                <a16:creationId xmlns:a16="http://schemas.microsoft.com/office/drawing/2014/main" id="{CB1CA7AA-A4BB-4594-B0A2-B0D249894E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cube, modeling, object, prototype, shape, visualization icon">
            <a:extLst>
              <a:ext uri="{FF2B5EF4-FFF2-40B4-BE49-F238E27FC236}">
                <a16:creationId xmlns:a16="http://schemas.microsoft.com/office/drawing/2014/main" id="{3FCA5281-2775-436E-9AA6-B57FA0C135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743524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10" name="TextBox 9">
            <a:extLst>
              <a:ext uri="{FF2B5EF4-FFF2-40B4-BE49-F238E27FC236}">
                <a16:creationId xmlns:a16="http://schemas.microsoft.com/office/drawing/2014/main" id="{233838DF-2515-4CFC-BEDB-ED13BFD4AB73}"/>
              </a:ext>
            </a:extLst>
          </p:cNvPr>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Оскільки інформаційні моделі доступні для опрацювання на комп'ютері, то для них у різних середовищах створюють </a:t>
            </a:r>
            <a:r>
              <a:rPr lang="uk-UA" sz="2800" b="1" i="1" kern="0" dirty="0">
                <a:solidFill>
                  <a:srgbClr val="FFFF00"/>
                </a:solidFill>
              </a:rPr>
              <a:t>комп'ютерну модель</a:t>
            </a:r>
            <a:r>
              <a:rPr lang="uk-UA" sz="2800" b="1" i="1" kern="0" dirty="0">
                <a:solidFill>
                  <a:schemeClr val="bg1"/>
                </a:solidFill>
              </a:rPr>
              <a:t>.</a:t>
            </a:r>
            <a:endParaRPr lang="uk-UA" sz="2800" b="1" i="1" kern="0" dirty="0">
              <a:solidFill>
                <a:srgbClr val="FFFFFF"/>
              </a:solidFill>
            </a:endParaRPr>
          </a:p>
        </p:txBody>
      </p:sp>
      <p:sp>
        <p:nvSpPr>
          <p:cNvPr id="11" name="TextBox 10">
            <a:extLst>
              <a:ext uri="{FF2B5EF4-FFF2-40B4-BE49-F238E27FC236}">
                <a16:creationId xmlns:a16="http://schemas.microsoft.com/office/drawing/2014/main" id="{7ECD0524-CF5A-426A-BF8F-15BECFF57183}"/>
              </a:ext>
            </a:extLst>
          </p:cNvPr>
          <p:cNvSpPr txBox="1"/>
          <p:nvPr/>
        </p:nvSpPr>
        <p:spPr>
          <a:xfrm>
            <a:off x="1403648" y="2677683"/>
            <a:ext cx="10718502" cy="3831818"/>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700" b="1" i="1" kern="0" dirty="0">
                <a:solidFill>
                  <a:srgbClr val="FFFF00"/>
                </a:solidFill>
              </a:rPr>
              <a:t>Комп'ютерне моделювання </a:t>
            </a:r>
            <a:r>
              <a:rPr lang="uk-UA" sz="2700" b="1" i="1" kern="0" dirty="0">
                <a:solidFill>
                  <a:srgbClr val="FFFFFF"/>
                </a:solidFill>
              </a:rPr>
              <a:t>— процес відтворення поведінки системи за допомогою комп'ютерної програми, що реалізує подання об'єкта, системи або поняття у формі, відмінній від реальної, за допомогою алгоритмічного опису, що включає залежності між величинами й набір даних, які характеризують властивості системи та динаміку їх зміни із часом (імітаційну модель). Така програма називається </a:t>
            </a:r>
            <a:r>
              <a:rPr lang="uk-UA" sz="2700" b="1" i="1" kern="0" dirty="0">
                <a:solidFill>
                  <a:srgbClr val="FFFF00"/>
                </a:solidFill>
              </a:rPr>
              <a:t>комп'ютерною моделлю</a:t>
            </a:r>
            <a:r>
              <a:rPr lang="uk-UA" sz="2700" b="1" i="1" kern="0" dirty="0">
                <a:solidFill>
                  <a:srgbClr val="FFFFFF"/>
                </a:solidFill>
              </a:rPr>
              <a:t>.</a:t>
            </a:r>
          </a:p>
        </p:txBody>
      </p:sp>
      <p:pic>
        <p:nvPicPr>
          <p:cNvPr id="12" name="Picture 2" descr="alert, attention, danger, error, exclamation, hanger, message, problem, warning icon">
            <a:extLst>
              <a:ext uri="{FF2B5EF4-FFF2-40B4-BE49-F238E27FC236}">
                <a16:creationId xmlns:a16="http://schemas.microsoft.com/office/drawing/2014/main" id="{FD989EA1-A4D7-4543-A870-C6AC393F6BB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2715975"/>
            <a:ext cx="1219200" cy="121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1297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комп'ютерного моделювання полягає в отриманні кількісних і якісних висновків щодо наявної моделі. </a:t>
            </a:r>
          </a:p>
        </p:txBody>
      </p:sp>
      <p:sp>
        <p:nvSpPr>
          <p:cNvPr id="7" name="TextBox 6">
            <a:extLst>
              <a:ext uri="{FF2B5EF4-FFF2-40B4-BE49-F238E27FC236}">
                <a16:creationId xmlns:a16="http://schemas.microsoft.com/office/drawing/2014/main" id="{BD90C105-B708-4141-8BD5-2F39D83F5742}"/>
              </a:ext>
            </a:extLst>
          </p:cNvPr>
          <p:cNvSpPr txBox="1"/>
          <p:nvPr/>
        </p:nvSpPr>
        <p:spPr>
          <a:xfrm>
            <a:off x="69850" y="2686199"/>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Якісні висновки дають змогу виявити не відомі раніше властивості системи:</a:t>
            </a:r>
          </a:p>
        </p:txBody>
      </p:sp>
      <p:sp>
        <p:nvSpPr>
          <p:cNvPr id="8" name="Прямокутник 7">
            <a:extLst>
              <a:ext uri="{FF2B5EF4-FFF2-40B4-BE49-F238E27FC236}">
                <a16:creationId xmlns:a16="http://schemas.microsoft.com/office/drawing/2014/main" id="{98212161-0488-42B8-AD09-841F71864BF0}"/>
              </a:ext>
            </a:extLst>
          </p:cNvPr>
          <p:cNvSpPr/>
          <p:nvPr/>
        </p:nvSpPr>
        <p:spPr>
          <a:xfrm>
            <a:off x="6985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800" b="1" i="1" kern="0" dirty="0">
                <a:solidFill>
                  <a:srgbClr val="FFFFFF"/>
                </a:solidFill>
              </a:rPr>
              <a:t>її структуру</a:t>
            </a:r>
            <a:endParaRPr lang="uk-UA" sz="2400" b="1" i="1" kern="0" dirty="0">
              <a:solidFill>
                <a:srgbClr val="FFFFFF"/>
              </a:solidFill>
            </a:endParaRPr>
          </a:p>
        </p:txBody>
      </p:sp>
      <p:sp>
        <p:nvSpPr>
          <p:cNvPr id="9" name="Прямокутник 8">
            <a:extLst>
              <a:ext uri="{FF2B5EF4-FFF2-40B4-BE49-F238E27FC236}">
                <a16:creationId xmlns:a16="http://schemas.microsoft.com/office/drawing/2014/main" id="{914DDA42-97EE-4462-938B-3772CCA05C82}"/>
              </a:ext>
            </a:extLst>
          </p:cNvPr>
          <p:cNvSpPr/>
          <p:nvPr/>
        </p:nvSpPr>
        <p:spPr>
          <a:xfrm>
            <a:off x="3122980"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динаміку розвитку</a:t>
            </a:r>
            <a:endParaRPr lang="uk-UA" sz="2400" b="1" i="1" kern="0" dirty="0">
              <a:solidFill>
                <a:srgbClr val="FFFFFF"/>
              </a:solidFill>
            </a:endParaRPr>
          </a:p>
        </p:txBody>
      </p:sp>
      <p:sp>
        <p:nvSpPr>
          <p:cNvPr id="10" name="Прямокутник 9">
            <a:extLst>
              <a:ext uri="{FF2B5EF4-FFF2-40B4-BE49-F238E27FC236}">
                <a16:creationId xmlns:a16="http://schemas.microsoft.com/office/drawing/2014/main" id="{5122779D-B09A-4052-90F4-4B9D24D7041D}"/>
              </a:ext>
            </a:extLst>
          </p:cNvPr>
          <p:cNvSpPr/>
          <p:nvPr/>
        </p:nvSpPr>
        <p:spPr>
          <a:xfrm>
            <a:off x="6176109" y="3744227"/>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стійкість</a:t>
            </a:r>
            <a:endParaRPr lang="uk-UA" sz="2400" b="1" i="1" kern="0" dirty="0">
              <a:solidFill>
                <a:srgbClr val="FFFFFF"/>
              </a:solidFill>
            </a:endParaRPr>
          </a:p>
        </p:txBody>
      </p:sp>
      <p:sp>
        <p:nvSpPr>
          <p:cNvPr id="11" name="Прямокутник 10">
            <a:extLst>
              <a:ext uri="{FF2B5EF4-FFF2-40B4-BE49-F238E27FC236}">
                <a16:creationId xmlns:a16="http://schemas.microsoft.com/office/drawing/2014/main" id="{30F71283-569A-475F-8F4C-80290CF9BA0C}"/>
              </a:ext>
            </a:extLst>
          </p:cNvPr>
          <p:cNvSpPr/>
          <p:nvPr/>
        </p:nvSpPr>
        <p:spPr>
          <a:xfrm>
            <a:off x="9227392" y="3746145"/>
            <a:ext cx="2887061" cy="138824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цілісність та ін.</a:t>
            </a:r>
            <a:endParaRPr lang="uk-UA" sz="2400" b="1" i="1" kern="0" dirty="0">
              <a:solidFill>
                <a:srgbClr val="FFFFFF"/>
              </a:solidFill>
            </a:endParaRPr>
          </a:p>
        </p:txBody>
      </p:sp>
      <p:sp>
        <p:nvSpPr>
          <p:cNvPr id="12" name="TextBox 11">
            <a:extLst>
              <a:ext uri="{FF2B5EF4-FFF2-40B4-BE49-F238E27FC236}">
                <a16:creationId xmlns:a16="http://schemas.microsoft.com/office/drawing/2014/main" id="{617D1806-2098-487B-92D9-80124D7F0E24}"/>
              </a:ext>
            </a:extLst>
          </p:cNvPr>
          <p:cNvSpPr txBox="1"/>
          <p:nvPr/>
        </p:nvSpPr>
        <p:spPr>
          <a:xfrm>
            <a:off x="72008" y="5236389"/>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Кількісні висновки в основному носять характер прогнозу деяких майбутніх або пояснення минулих значень змінних, що характеризують систему.</a:t>
            </a:r>
          </a:p>
        </p:txBody>
      </p:sp>
    </p:spTree>
    <p:extLst>
      <p:ext uri="{BB962C8B-B14F-4D97-AF65-F5344CB8AC3E}">
        <p14:creationId xmlns:p14="http://schemas.microsoft.com/office/powerpoint/2010/main" val="385743215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wipe(left)">
                                      <p:cBhvr>
                                        <p:cTn id="39"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33C0BDBD-34AF-4A58-8422-81555FB91B16}"/>
              </a:ext>
            </a:extLst>
          </p:cNvPr>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За допомогою комп'ютерного моделювання вивчаються об'єкти та явища, які,</a:t>
            </a:r>
          </a:p>
        </p:txBody>
      </p:sp>
      <p:sp>
        <p:nvSpPr>
          <p:cNvPr id="9" name="TextBox 8">
            <a:extLst>
              <a:ext uri="{FF2B5EF4-FFF2-40B4-BE49-F238E27FC236}">
                <a16:creationId xmlns:a16="http://schemas.microsoft.com/office/drawing/2014/main" id="{80403B1F-917E-4A0C-BE15-C962BC2EC56D}"/>
              </a:ext>
            </a:extLst>
          </p:cNvPr>
          <p:cNvSpPr txBox="1"/>
          <p:nvPr/>
        </p:nvSpPr>
        <p:spPr>
          <a:xfrm>
            <a:off x="72007"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неможливо</a:t>
            </a:r>
            <a:endParaRPr lang="uk-UA" sz="2800" b="1" i="1" kern="0" dirty="0">
              <a:solidFill>
                <a:srgbClr val="FFFFFF"/>
              </a:solidFill>
            </a:endParaRPr>
          </a:p>
        </p:txBody>
      </p:sp>
      <p:sp>
        <p:nvSpPr>
          <p:cNvPr id="10" name="TextBox 9">
            <a:extLst>
              <a:ext uri="{FF2B5EF4-FFF2-40B4-BE49-F238E27FC236}">
                <a16:creationId xmlns:a16="http://schemas.microsoft.com/office/drawing/2014/main" id="{0F36E25B-3D61-444B-8B61-11894BF88AE3}"/>
              </a:ext>
            </a:extLst>
          </p:cNvPr>
          <p:cNvSpPr txBox="1"/>
          <p:nvPr/>
        </p:nvSpPr>
        <p:spPr>
          <a:xfrm>
            <a:off x="4110553"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дорого</a:t>
            </a:r>
            <a:endParaRPr lang="uk-UA" sz="2800" b="1" i="1" kern="0" dirty="0">
              <a:solidFill>
                <a:srgbClr val="FFFFFF"/>
              </a:solidFill>
            </a:endParaRPr>
          </a:p>
        </p:txBody>
      </p:sp>
      <p:sp>
        <p:nvSpPr>
          <p:cNvPr id="11" name="TextBox 10">
            <a:extLst>
              <a:ext uri="{FF2B5EF4-FFF2-40B4-BE49-F238E27FC236}">
                <a16:creationId xmlns:a16="http://schemas.microsoft.com/office/drawing/2014/main" id="{A5B7CBD8-93FA-43C2-8081-E443E641C1D8}"/>
              </a:ext>
            </a:extLst>
          </p:cNvPr>
          <p:cNvSpPr txBox="1"/>
          <p:nvPr/>
        </p:nvSpPr>
        <p:spPr>
          <a:xfrm>
            <a:off x="8149099" y="2226391"/>
            <a:ext cx="3973051" cy="52322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2800" b="1" i="1" kern="0" dirty="0">
                <a:solidFill>
                  <a:schemeClr val="bg1"/>
                </a:solidFill>
              </a:rPr>
              <a:t>небезпечно</a:t>
            </a:r>
            <a:endParaRPr lang="uk-UA" sz="2800" b="1" i="1" kern="0" dirty="0">
              <a:solidFill>
                <a:srgbClr val="FFFFFF"/>
              </a:solidFill>
            </a:endParaRPr>
          </a:p>
        </p:txBody>
      </p:sp>
      <p:sp>
        <p:nvSpPr>
          <p:cNvPr id="12" name="TextBox 11">
            <a:extLst>
              <a:ext uri="{FF2B5EF4-FFF2-40B4-BE49-F238E27FC236}">
                <a16:creationId xmlns:a16="http://schemas.microsoft.com/office/drawing/2014/main" id="{8C158689-ABE2-420A-B661-ECD13586C8E1}"/>
              </a:ext>
            </a:extLst>
          </p:cNvPr>
          <p:cNvSpPr txBox="1"/>
          <p:nvPr/>
        </p:nvSpPr>
        <p:spPr>
          <a:xfrm>
            <a:off x="72008" y="4526370"/>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відтворювати в реальних умовах. Це дає змогу не лише економити матеріальні ресурси, а й зберігати екологічні умови існування людини, уникати можливих шкідливих або руйнівних наслідків проведення випробувань.</a:t>
            </a:r>
          </a:p>
        </p:txBody>
      </p:sp>
      <p:pic>
        <p:nvPicPr>
          <p:cNvPr id="13" name="Picture 2" descr="http://astro.km.ua/img/articles/fullsize/solar_system.jpg">
            <a:extLst>
              <a:ext uri="{FF2B5EF4-FFF2-40B4-BE49-F238E27FC236}">
                <a16:creationId xmlns:a16="http://schemas.microsoft.com/office/drawing/2014/main" id="{154F3BD6-60E9-42FD-AEED-8253DD66A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77" r="9355"/>
          <a:stretch/>
        </p:blipFill>
        <p:spPr bwMode="auto">
          <a:xfrm>
            <a:off x="1142836" y="2817807"/>
            <a:ext cx="1831391" cy="163775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http://www.modellmix.su/_images/photos/products/224/1.jpg">
            <a:extLst>
              <a:ext uri="{FF2B5EF4-FFF2-40B4-BE49-F238E27FC236}">
                <a16:creationId xmlns:a16="http://schemas.microsoft.com/office/drawing/2014/main" id="{815C5A69-4A26-44ED-869E-ED1932C9BF7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29946"/>
          <a:stretch/>
        </p:blipFill>
        <p:spPr bwMode="auto">
          <a:xfrm>
            <a:off x="4454409" y="2817807"/>
            <a:ext cx="3285338" cy="16294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bomb, explosion, exprode, nuclear, nuke icon">
            <a:extLst>
              <a:ext uri="{FF2B5EF4-FFF2-40B4-BE49-F238E27FC236}">
                <a16:creationId xmlns:a16="http://schemas.microsoft.com/office/drawing/2014/main" id="{0FF47DAE-118E-4A26-B6DC-813EDA36A14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206019" y="2729733"/>
            <a:ext cx="1859210" cy="18592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81913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1000"/>
                                        <p:tgtEl>
                                          <p:spTgt spid="10"/>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1000"/>
                                        <p:tgtEl>
                                          <p:spTgt spid="11"/>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1000" fill="hold"/>
                                        <p:tgtEl>
                                          <p:spTgt spid="15"/>
                                        </p:tgtEl>
                                        <p:attrNameLst>
                                          <p:attrName>ppt_w</p:attrName>
                                        </p:attrNameLst>
                                      </p:cBhvr>
                                      <p:tavLst>
                                        <p:tav tm="0">
                                          <p:val>
                                            <p:fltVal val="0"/>
                                          </p:val>
                                        </p:tav>
                                        <p:tav tm="100000">
                                          <p:val>
                                            <p:strVal val="#ppt_w"/>
                                          </p:val>
                                        </p:tav>
                                      </p:tavLst>
                                    </p:anim>
                                    <p:anim calcmode="lin" valueType="num">
                                      <p:cBhvr>
                                        <p:cTn id="36" dur="1000" fill="hold"/>
                                        <p:tgtEl>
                                          <p:spTgt spid="15"/>
                                        </p:tgtEl>
                                        <p:attrNameLst>
                                          <p:attrName>ppt_h</p:attrName>
                                        </p:attrNameLst>
                                      </p:cBhvr>
                                      <p:tavLst>
                                        <p:tav tm="0">
                                          <p:val>
                                            <p:fltVal val="0"/>
                                          </p:val>
                                        </p:tav>
                                        <p:tav tm="100000">
                                          <p:val>
                                            <p:strVal val="#ppt_h"/>
                                          </p:val>
                                        </p:tav>
                                      </p:tavLst>
                                    </p:anim>
                                    <p:animEffect transition="in" filter="fade">
                                      <p:cBhvr>
                                        <p:cTn id="37" dur="1000"/>
                                        <p:tgtEl>
                                          <p:spTgt spid="15"/>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left)">
                                      <p:cBhvr>
                                        <p:cTn id="4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Логічність і </a:t>
            </a:r>
            <a:r>
              <a:rPr lang="uk-UA" sz="2800" b="1" i="1" kern="0" dirty="0" err="1">
                <a:solidFill>
                  <a:srgbClr val="FFFFFF"/>
                </a:solidFill>
              </a:rPr>
              <a:t>формалізованість</a:t>
            </a:r>
            <a:r>
              <a:rPr lang="uk-UA" sz="2800" b="1" i="1" kern="0" dirty="0">
                <a:solidFill>
                  <a:srgbClr val="FFFFFF"/>
                </a:solidFill>
              </a:rPr>
              <a:t> комп'ютерних моделей дає змогу визначити основні фактори, що визначають властивості досліджуваного об'єкта-оригіналу, та досліджувати поведінку системи при зміні її параметрів і початкових умов.</a:t>
            </a:r>
          </a:p>
        </p:txBody>
      </p:sp>
      <p:sp>
        <p:nvSpPr>
          <p:cNvPr id="7" name="TextBox 6">
            <a:extLst>
              <a:ext uri="{FF2B5EF4-FFF2-40B4-BE49-F238E27FC236}">
                <a16:creationId xmlns:a16="http://schemas.microsoft.com/office/drawing/2014/main" id="{A35565DE-C52B-493A-BFEF-A2812E01745D}"/>
              </a:ext>
            </a:extLst>
          </p:cNvPr>
          <p:cNvSpPr txBox="1"/>
          <p:nvPr/>
        </p:nvSpPr>
        <p:spPr>
          <a:xfrm>
            <a:off x="72008" y="3516899"/>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Предметом</a:t>
            </a:r>
            <a:r>
              <a:rPr lang="uk-UA" sz="2800" b="1" i="1" kern="0" dirty="0">
                <a:solidFill>
                  <a:srgbClr val="FFFFFF"/>
                </a:solidFill>
              </a:rPr>
              <a:t> комп'ютерного моделювання можуть бути:</a:t>
            </a:r>
          </a:p>
        </p:txBody>
      </p:sp>
      <p:sp>
        <p:nvSpPr>
          <p:cNvPr id="8" name="Прямокутник 7">
            <a:extLst>
              <a:ext uri="{FF2B5EF4-FFF2-40B4-BE49-F238E27FC236}">
                <a16:creationId xmlns:a16="http://schemas.microsoft.com/office/drawing/2014/main" id="{E9DB9C0B-6981-4C46-B6AA-41AC6F9C343E}"/>
              </a:ext>
            </a:extLst>
          </p:cNvPr>
          <p:cNvSpPr/>
          <p:nvPr/>
        </p:nvSpPr>
        <p:spPr>
          <a:xfrm>
            <a:off x="7200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700" b="1" i="1" kern="0" dirty="0">
                <a:solidFill>
                  <a:srgbClr val="FFFFFF"/>
                </a:solidFill>
              </a:rPr>
              <a:t>виробнича чи економічна діяльність</a:t>
            </a:r>
          </a:p>
        </p:txBody>
      </p:sp>
      <p:sp>
        <p:nvSpPr>
          <p:cNvPr id="9" name="Прямокутник 8">
            <a:extLst>
              <a:ext uri="{FF2B5EF4-FFF2-40B4-BE49-F238E27FC236}">
                <a16:creationId xmlns:a16="http://schemas.microsoft.com/office/drawing/2014/main" id="{1F8D9E5D-1252-48C8-BD85-CBE50E361AB8}"/>
              </a:ext>
            </a:extLst>
          </p:cNvPr>
          <p:cNvSpPr/>
          <p:nvPr/>
        </p:nvSpPr>
        <p:spPr>
          <a:xfrm>
            <a:off x="3125138"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промислове підприємство</a:t>
            </a:r>
          </a:p>
        </p:txBody>
      </p:sp>
      <p:sp>
        <p:nvSpPr>
          <p:cNvPr id="10" name="Прямокутник 9">
            <a:extLst>
              <a:ext uri="{FF2B5EF4-FFF2-40B4-BE49-F238E27FC236}">
                <a16:creationId xmlns:a16="http://schemas.microsoft.com/office/drawing/2014/main" id="{4E8A6F5D-7BF6-4017-A998-6E87272539BF}"/>
              </a:ext>
            </a:extLst>
          </p:cNvPr>
          <p:cNvSpPr/>
          <p:nvPr/>
        </p:nvSpPr>
        <p:spPr>
          <a:xfrm>
            <a:off x="6178267" y="4113486"/>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комп'ютерна мережа</a:t>
            </a:r>
          </a:p>
        </p:txBody>
      </p:sp>
      <p:sp>
        <p:nvSpPr>
          <p:cNvPr id="11" name="Прямокутник 10">
            <a:extLst>
              <a:ext uri="{FF2B5EF4-FFF2-40B4-BE49-F238E27FC236}">
                <a16:creationId xmlns:a16="http://schemas.microsoft.com/office/drawing/2014/main" id="{6A7619EC-7288-411C-A778-D8F2BF642476}"/>
              </a:ext>
            </a:extLst>
          </p:cNvPr>
          <p:cNvSpPr/>
          <p:nvPr/>
        </p:nvSpPr>
        <p:spPr>
          <a:xfrm>
            <a:off x="9229550" y="4115404"/>
            <a:ext cx="2887061" cy="226826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700" b="1" i="1" kern="0" dirty="0">
                <a:solidFill>
                  <a:srgbClr val="FFFFFF"/>
                </a:solidFill>
              </a:rPr>
              <a:t>будь-який реальний об'єкт або процес</a:t>
            </a:r>
          </a:p>
        </p:txBody>
      </p:sp>
    </p:spTree>
    <p:extLst>
      <p:ext uri="{BB962C8B-B14F-4D97-AF65-F5344CB8AC3E}">
        <p14:creationId xmlns:p14="http://schemas.microsoft.com/office/powerpoint/2010/main" val="4025195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par>
                          <p:cTn id="18" fill="hold">
                            <p:stCondLst>
                              <p:cond delay="3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1000" fill="hold"/>
                                        <p:tgtEl>
                                          <p:spTgt spid="10"/>
                                        </p:tgtEl>
                                        <p:attrNameLst>
                                          <p:attrName>ppt_w</p:attrName>
                                        </p:attrNameLst>
                                      </p:cBhvr>
                                      <p:tavLst>
                                        <p:tav tm="0">
                                          <p:val>
                                            <p:fltVal val="0"/>
                                          </p:val>
                                        </p:tav>
                                        <p:tav tm="100000">
                                          <p:val>
                                            <p:strVal val="#ppt_w"/>
                                          </p:val>
                                        </p:tav>
                                      </p:tavLst>
                                    </p:anim>
                                    <p:anim calcmode="lin" valueType="num">
                                      <p:cBhvr>
                                        <p:cTn id="28" dur="1000" fill="hold"/>
                                        <p:tgtEl>
                                          <p:spTgt spid="10"/>
                                        </p:tgtEl>
                                        <p:attrNameLst>
                                          <p:attrName>ppt_h</p:attrName>
                                        </p:attrNameLst>
                                      </p:cBhvr>
                                      <p:tavLst>
                                        <p:tav tm="0">
                                          <p:val>
                                            <p:fltVal val="0"/>
                                          </p:val>
                                        </p:tav>
                                        <p:tav tm="100000">
                                          <p:val>
                                            <p:strVal val="#ppt_h"/>
                                          </p:val>
                                        </p:tav>
                                      </p:tavLst>
                                    </p:anim>
                                    <p:animEffect transition="in" filter="fade">
                                      <p:cBhvr>
                                        <p:cTn id="29" dur="1000"/>
                                        <p:tgtEl>
                                          <p:spTgt spid="10"/>
                                        </p:tgtEl>
                                      </p:cBhvr>
                                    </p:animEffect>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1000" fill="hold"/>
                                        <p:tgtEl>
                                          <p:spTgt spid="11"/>
                                        </p:tgtEl>
                                        <p:attrNameLst>
                                          <p:attrName>ppt_w</p:attrName>
                                        </p:attrNameLst>
                                      </p:cBhvr>
                                      <p:tavLst>
                                        <p:tav tm="0">
                                          <p:val>
                                            <p:fltVal val="0"/>
                                          </p:val>
                                        </p:tav>
                                        <p:tav tm="100000">
                                          <p:val>
                                            <p:strVal val="#ppt_w"/>
                                          </p:val>
                                        </p:tav>
                                      </p:tavLst>
                                    </p:anim>
                                    <p:anim calcmode="lin" valueType="num">
                                      <p:cBhvr>
                                        <p:cTn id="34" dur="1000" fill="hold"/>
                                        <p:tgtEl>
                                          <p:spTgt spid="11"/>
                                        </p:tgtEl>
                                        <p:attrNameLst>
                                          <p:attrName>ppt_h</p:attrName>
                                        </p:attrNameLst>
                                      </p:cBhvr>
                                      <p:tavLst>
                                        <p:tav tm="0">
                                          <p:val>
                                            <p:fltVal val="0"/>
                                          </p:val>
                                        </p:tav>
                                        <p:tav tm="100000">
                                          <p:val>
                                            <p:strVal val="#ppt_h"/>
                                          </p:val>
                                        </p:tav>
                                      </p:tavLst>
                                    </p:anim>
                                    <p:animEffect transition="in" filter="fade">
                                      <p:cBhvr>
                                        <p:cTn id="35"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Цілі</a:t>
            </a:r>
            <a:r>
              <a:rPr lang="uk-UA" sz="2800" b="1" i="1" kern="0" dirty="0">
                <a:solidFill>
                  <a:srgbClr val="FFFFFF"/>
                </a:solidFill>
              </a:rPr>
              <a:t> комп'ютерного моделювання можуть бути різними, однак найчастіше моделювання є складовою процедурою системного аналізу — сукупності засобів, використовуваних для підготовки і прийняття рішень:</a:t>
            </a:r>
          </a:p>
        </p:txBody>
      </p:sp>
      <p:sp>
        <p:nvSpPr>
          <p:cNvPr id="11" name="Прямокутник 10">
            <a:extLst>
              <a:ext uri="{FF2B5EF4-FFF2-40B4-BE49-F238E27FC236}">
                <a16:creationId xmlns:a16="http://schemas.microsoft.com/office/drawing/2014/main" id="{4E48437F-30DF-497F-9B4D-E31A25131149}"/>
              </a:ext>
            </a:extLst>
          </p:cNvPr>
          <p:cNvSpPr/>
          <p:nvPr/>
        </p:nvSpPr>
        <p:spPr>
          <a:xfrm>
            <a:off x="72006"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FFFFFF"/>
                </a:solidFill>
              </a:rPr>
              <a:t>економічного</a:t>
            </a:r>
          </a:p>
        </p:txBody>
      </p:sp>
      <p:sp>
        <p:nvSpPr>
          <p:cNvPr id="12" name="Прямокутник 11">
            <a:extLst>
              <a:ext uri="{FF2B5EF4-FFF2-40B4-BE49-F238E27FC236}">
                <a16:creationId xmlns:a16="http://schemas.microsoft.com/office/drawing/2014/main" id="{92696B2F-398D-416E-B900-57F7F44AEA26}"/>
              </a:ext>
            </a:extLst>
          </p:cNvPr>
          <p:cNvSpPr/>
          <p:nvPr/>
        </p:nvSpPr>
        <p:spPr>
          <a:xfrm>
            <a:off x="6149818" y="3202595"/>
            <a:ext cx="5972332" cy="1292661"/>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FFFFFF"/>
                </a:solidFill>
              </a:rPr>
              <a:t>організаційного</a:t>
            </a:r>
          </a:p>
        </p:txBody>
      </p:sp>
      <p:sp>
        <p:nvSpPr>
          <p:cNvPr id="13" name="Прямокутник 12">
            <a:extLst>
              <a:ext uri="{FF2B5EF4-FFF2-40B4-BE49-F238E27FC236}">
                <a16:creationId xmlns:a16="http://schemas.microsoft.com/office/drawing/2014/main" id="{209702F5-CEFE-4E83-A24D-65B27EF530D3}"/>
              </a:ext>
            </a:extLst>
          </p:cNvPr>
          <p:cNvSpPr/>
          <p:nvPr/>
        </p:nvSpPr>
        <p:spPr>
          <a:xfrm>
            <a:off x="72006"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3200" b="1" i="1" kern="0" dirty="0">
                <a:solidFill>
                  <a:srgbClr val="002060"/>
                </a:solidFill>
              </a:rPr>
              <a:t>соціального</a:t>
            </a:r>
          </a:p>
        </p:txBody>
      </p:sp>
      <p:sp>
        <p:nvSpPr>
          <p:cNvPr id="14" name="Прямокутник 13">
            <a:extLst>
              <a:ext uri="{FF2B5EF4-FFF2-40B4-BE49-F238E27FC236}">
                <a16:creationId xmlns:a16="http://schemas.microsoft.com/office/drawing/2014/main" id="{2150F464-47C3-490B-ADB5-26818F81533A}"/>
              </a:ext>
            </a:extLst>
          </p:cNvPr>
          <p:cNvSpPr/>
          <p:nvPr/>
        </p:nvSpPr>
        <p:spPr>
          <a:xfrm>
            <a:off x="6149818" y="4685206"/>
            <a:ext cx="5972332" cy="1292661"/>
          </a:xfrm>
          <a:prstGeom prst="rect">
            <a:avLst/>
          </a:prstGeom>
          <a:solidFill>
            <a:srgbClr val="FFFF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rgbClr val="002060"/>
                </a:solidFill>
              </a:rPr>
              <a:t>або технічного характеру</a:t>
            </a:r>
          </a:p>
        </p:txBody>
      </p:sp>
    </p:spTree>
    <p:extLst>
      <p:ext uri="{BB962C8B-B14F-4D97-AF65-F5344CB8AC3E}">
        <p14:creationId xmlns:p14="http://schemas.microsoft.com/office/powerpoint/2010/main" val="323617908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left)">
                                      <p:cBhvr>
                                        <p:cTn id="23"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2" grpId="0" animBg="1"/>
      <p:bldP spid="13"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7" name="Групувати 6">
            <a:extLst>
              <a:ext uri="{FF2B5EF4-FFF2-40B4-BE49-F238E27FC236}">
                <a16:creationId xmlns:a16="http://schemas.microsoft.com/office/drawing/2014/main" id="{6F070702-8A0F-46C1-B8E9-833D9BF1BCCC}"/>
              </a:ext>
            </a:extLst>
          </p:cNvPr>
          <p:cNvGrpSpPr/>
          <p:nvPr/>
        </p:nvGrpSpPr>
        <p:grpSpPr>
          <a:xfrm>
            <a:off x="69850" y="1196763"/>
            <a:ext cx="12050142" cy="5509200"/>
            <a:chOff x="112440" y="2732347"/>
            <a:chExt cx="12050142" cy="5509200"/>
          </a:xfrm>
        </p:grpSpPr>
        <p:sp>
          <p:nvSpPr>
            <p:cNvPr id="8" name="TextBox 7">
              <a:extLst>
                <a:ext uri="{FF2B5EF4-FFF2-40B4-BE49-F238E27FC236}">
                  <a16:creationId xmlns:a16="http://schemas.microsoft.com/office/drawing/2014/main" id="{0AF43F91-49F3-4E27-B27E-83658A1515E7}"/>
                </a:ext>
              </a:extLst>
            </p:cNvPr>
            <p:cNvSpPr txBox="1"/>
            <p:nvPr/>
          </p:nvSpPr>
          <p:spPr>
            <a:xfrm>
              <a:off x="112440" y="3317122"/>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Масштаб подій, що моделюються сьогодні за допомогою комп'ютерів, вражає — </a:t>
              </a:r>
            </a:p>
          </p:txBody>
        </p:sp>
        <p:sp>
          <p:nvSpPr>
            <p:cNvPr id="9" name="TextBox 8">
              <a:extLst>
                <a:ext uri="{FF2B5EF4-FFF2-40B4-BE49-F238E27FC236}">
                  <a16:creationId xmlns:a16="http://schemas.microsoft.com/office/drawing/2014/main" id="{B5D9DCAB-3553-40FB-AD49-E0C537D11C9C}"/>
                </a:ext>
              </a:extLst>
            </p:cNvPr>
            <p:cNvSpPr txBox="1"/>
            <p:nvPr/>
          </p:nvSpPr>
          <p:spPr>
            <a:xfrm>
              <a:off x="112440" y="2732347"/>
              <a:ext cx="2984051" cy="58477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3200" b="1" i="1" kern="0" dirty="0">
                  <a:solidFill>
                    <a:schemeClr val="bg1"/>
                  </a:solidFill>
                </a:rPr>
                <a:t>Цікаво</a:t>
              </a:r>
            </a:p>
          </p:txBody>
        </p:sp>
        <p:sp>
          <p:nvSpPr>
            <p:cNvPr id="10" name="TextBox 9">
              <a:extLst>
                <a:ext uri="{FF2B5EF4-FFF2-40B4-BE49-F238E27FC236}">
                  <a16:creationId xmlns:a16="http://schemas.microsoft.com/office/drawing/2014/main" id="{FFE16847-2390-4D21-A924-9EAA5BB27B04}"/>
                </a:ext>
              </a:extLst>
            </p:cNvPr>
            <p:cNvSpPr txBox="1"/>
            <p:nvPr/>
          </p:nvSpPr>
          <p:spPr>
            <a:xfrm>
              <a:off x="112440" y="4271229"/>
              <a:ext cx="5878463" cy="3970318"/>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algn="just" fontAlgn="base">
                <a:spcBef>
                  <a:spcPct val="0"/>
                </a:spcBef>
                <a:spcAft>
                  <a:spcPct val="0"/>
                </a:spcAft>
                <a:defRPr/>
              </a:pPr>
              <a:r>
                <a:rPr lang="uk-UA" sz="2800" b="1" i="1" kern="0" dirty="0">
                  <a:solidFill>
                    <a:schemeClr val="bg1"/>
                  </a:solidFill>
                </a:rPr>
                <a:t>перед проведенням військової операції «Буря в пустелі» було проведено комп'ютерне моделювання бойових дій, де взаємодіяли 66 239 танків, вантажних автомобілів та інших транспортних засобів.</a:t>
              </a:r>
            </a:p>
          </p:txBody>
        </p:sp>
      </p:grpSp>
      <p:pic>
        <p:nvPicPr>
          <p:cNvPr id="2050" name="Picture 2" descr="Ð ÐµÐ·ÑÐ»ÑÑÐ°Ñ Ð¿Ð¾ÑÑÐºÑ Ð·Ð¾Ð±ÑÐ°Ð¶ÐµÐ½Ñ Ð·Ð° Ð·Ð°Ð¿Ð¸ÑÐ¾Ð¼ &quot;ÐÐ¿ÐµÑÐ°ÑÑÑ ÐÑÑÑ Ð² Ð¿ÑÑÑÐµÐ»Ñ&quot;">
            <a:extLst>
              <a:ext uri="{FF2B5EF4-FFF2-40B4-BE49-F238E27FC236}">
                <a16:creationId xmlns:a16="http://schemas.microsoft.com/office/drawing/2014/main" id="{B4A77CB7-E71B-4631-BA6D-F47E63635C2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23948" y="2796753"/>
            <a:ext cx="6096044" cy="39092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651335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p:cTn id="11" dur="1000" fill="hold"/>
                                        <p:tgtEl>
                                          <p:spTgt spid="2050"/>
                                        </p:tgtEl>
                                        <p:attrNameLst>
                                          <p:attrName>ppt_w</p:attrName>
                                        </p:attrNameLst>
                                      </p:cBhvr>
                                      <p:tavLst>
                                        <p:tav tm="0">
                                          <p:val>
                                            <p:fltVal val="0"/>
                                          </p:val>
                                        </p:tav>
                                        <p:tav tm="100000">
                                          <p:val>
                                            <p:strVal val="#ppt_w"/>
                                          </p:val>
                                        </p:tav>
                                      </p:tavLst>
                                    </p:anim>
                                    <p:anim calcmode="lin" valueType="num">
                                      <p:cBhvr>
                                        <p:cTn id="12" dur="1000" fill="hold"/>
                                        <p:tgtEl>
                                          <p:spTgt spid="2050"/>
                                        </p:tgtEl>
                                        <p:attrNameLst>
                                          <p:attrName>ppt_h</p:attrName>
                                        </p:attrNameLst>
                                      </p:cBhvr>
                                      <p:tavLst>
                                        <p:tav tm="0">
                                          <p:val>
                                            <p:fltVal val="0"/>
                                          </p:val>
                                        </p:tav>
                                        <p:tav tm="100000">
                                          <p:val>
                                            <p:strVal val="#ppt_h"/>
                                          </p:val>
                                        </p:tav>
                                      </p:tavLst>
                                    </p:anim>
                                    <p:animEffect transition="in" filter="fade">
                                      <p:cBhvr>
                                        <p:cTn id="13"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Виділяють такі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5" y="1809784"/>
            <a:ext cx="6655324" cy="440120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Фізичні моделі</a:t>
            </a:r>
            <a:r>
              <a:rPr lang="uk-UA" sz="2800" b="1" i="1" kern="0" dirty="0">
                <a:solidFill>
                  <a:srgbClr val="FFFFFF"/>
                </a:solidFill>
              </a:rPr>
              <a:t>, у яких комп'ютер є частиною експериментальної установки або тренажера. Це може бути тренажер для підготовки пілотів літаків чи операторів атомних електростанцій — у цьому разі комп'ютер змінює показники приладів, імітуючи роботу з реальною системою.</a:t>
            </a:r>
          </a:p>
        </p:txBody>
      </p:sp>
      <p:pic>
        <p:nvPicPr>
          <p:cNvPr id="8" name="Picture 4" descr="Пов’язане зображення">
            <a:extLst>
              <a:ext uri="{FF2B5EF4-FFF2-40B4-BE49-F238E27FC236}">
                <a16:creationId xmlns:a16="http://schemas.microsoft.com/office/drawing/2014/main" id="{61E3D43D-6A4C-4C87-8E69-0899548E44A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362" r="11505" b="5685"/>
          <a:stretch/>
        </p:blipFill>
        <p:spPr bwMode="auto">
          <a:xfrm>
            <a:off x="7202077" y="1809784"/>
            <a:ext cx="4918993" cy="4666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538516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1000" fill="hold"/>
                                        <p:tgtEl>
                                          <p:spTgt spid="8"/>
                                        </p:tgtEl>
                                        <p:attrNameLst>
                                          <p:attrName>ppt_w</p:attrName>
                                        </p:attrNameLst>
                                      </p:cBhvr>
                                      <p:tavLst>
                                        <p:tav tm="0">
                                          <p:val>
                                            <p:fltVal val="0"/>
                                          </p:val>
                                        </p:tav>
                                        <p:tav tm="100000">
                                          <p:val>
                                            <p:strVal val="#ppt_w"/>
                                          </p:val>
                                        </p:tav>
                                      </p:tavLst>
                                    </p:anim>
                                    <p:anim calcmode="lin" valueType="num">
                                      <p:cBhvr>
                                        <p:cTn id="16" dur="1000" fill="hold"/>
                                        <p:tgtEl>
                                          <p:spTgt spid="8"/>
                                        </p:tgtEl>
                                        <p:attrNameLst>
                                          <p:attrName>ppt_h</p:attrName>
                                        </p:attrNameLst>
                                      </p:cBhvr>
                                      <p:tavLst>
                                        <p:tav tm="0">
                                          <p:val>
                                            <p:fltVal val="0"/>
                                          </p:val>
                                        </p:tav>
                                        <p:tav tm="100000">
                                          <p:val>
                                            <p:strVal val="#ppt_h"/>
                                          </p:val>
                                        </p:tav>
                                      </p:tavLst>
                                    </p:anim>
                                    <p:animEffect transition="in" filter="fade">
                                      <p:cBhvr>
                                        <p:cTn id="1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216982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700" b="1" i="1" kern="0" dirty="0">
                <a:solidFill>
                  <a:srgbClr val="FFFF00"/>
                </a:solidFill>
              </a:rPr>
              <a:t>Обчислювальні моделі </a:t>
            </a:r>
            <a:r>
              <a:rPr lang="uk-UA" sz="2700" b="1" i="1" kern="0" dirty="0">
                <a:solidFill>
                  <a:srgbClr val="FFFFFF"/>
                </a:solidFill>
              </a:rPr>
              <a:t>вимагають розв'язування систем рівнянь методами обчислювальної математики та проведення обчислювального експерименту при різних параметрах системи, початкових умовах і зовнішніх впливах. Використовується для моделювання різних:</a:t>
            </a:r>
          </a:p>
        </p:txBody>
      </p:sp>
      <p:sp>
        <p:nvSpPr>
          <p:cNvPr id="9" name="Прямокутник 8">
            <a:extLst>
              <a:ext uri="{FF2B5EF4-FFF2-40B4-BE49-F238E27FC236}">
                <a16:creationId xmlns:a16="http://schemas.microsoft.com/office/drawing/2014/main" id="{988C1A72-66B6-47FC-A897-873467714B1F}"/>
              </a:ext>
            </a:extLst>
          </p:cNvPr>
          <p:cNvSpPr/>
          <p:nvPr/>
        </p:nvSpPr>
        <p:spPr>
          <a:xfrm>
            <a:off x="339363" y="4071072"/>
            <a:ext cx="3705693"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фізичних</a:t>
            </a:r>
            <a:endParaRPr lang="uk-UA" sz="2800" b="1" i="1" kern="0" dirty="0">
              <a:solidFill>
                <a:srgbClr val="FFFFFF"/>
              </a:solidFill>
            </a:endParaRPr>
          </a:p>
        </p:txBody>
      </p:sp>
      <p:sp>
        <p:nvSpPr>
          <p:cNvPr id="10" name="Прямокутник 9">
            <a:extLst>
              <a:ext uri="{FF2B5EF4-FFF2-40B4-BE49-F238E27FC236}">
                <a16:creationId xmlns:a16="http://schemas.microsoft.com/office/drawing/2014/main" id="{9D0BCBD1-6046-44D2-8AE5-8ACE92DA3C72}"/>
              </a:ext>
            </a:extLst>
          </p:cNvPr>
          <p:cNvSpPr/>
          <p:nvPr/>
        </p:nvSpPr>
        <p:spPr>
          <a:xfrm>
            <a:off x="4110552"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біологічних</a:t>
            </a:r>
            <a:endParaRPr lang="uk-UA" sz="2800" b="1" i="1" kern="0" dirty="0">
              <a:solidFill>
                <a:srgbClr val="FFFFFF"/>
              </a:solidFill>
            </a:endParaRPr>
          </a:p>
        </p:txBody>
      </p:sp>
      <p:sp>
        <p:nvSpPr>
          <p:cNvPr id="11" name="Прямокутник 10">
            <a:extLst>
              <a:ext uri="{FF2B5EF4-FFF2-40B4-BE49-F238E27FC236}">
                <a16:creationId xmlns:a16="http://schemas.microsoft.com/office/drawing/2014/main" id="{CAA3CF33-3BCD-433A-B121-A45E5F14F16B}"/>
              </a:ext>
            </a:extLst>
          </p:cNvPr>
          <p:cNvSpPr/>
          <p:nvPr/>
        </p:nvSpPr>
        <p:spPr>
          <a:xfrm>
            <a:off x="8149100" y="4071072"/>
            <a:ext cx="3973050" cy="934579"/>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соціальних та інших явищ</a:t>
            </a:r>
            <a:endParaRPr lang="uk-UA" sz="2800" b="1" i="1" kern="0" dirty="0">
              <a:solidFill>
                <a:srgbClr val="FFFFFF"/>
              </a:solidFill>
            </a:endParaRPr>
          </a:p>
        </p:txBody>
      </p:sp>
      <p:pic>
        <p:nvPicPr>
          <p:cNvPr id="12" name="Picture 4" descr="http://lmagic.info/images/biology_cat.png">
            <a:extLst>
              <a:ext uri="{FF2B5EF4-FFF2-40B4-BE49-F238E27FC236}">
                <a16:creationId xmlns:a16="http://schemas.microsoft.com/office/drawing/2014/main" id="{5D590300-79FB-42A0-BA2B-6FC1D49421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98402" y="5005651"/>
            <a:ext cx="1893093" cy="1893093"/>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cloud, forecast, sun, weather icon">
            <a:extLst>
              <a:ext uri="{FF2B5EF4-FFF2-40B4-BE49-F238E27FC236}">
                <a16:creationId xmlns:a16="http://schemas.microsoft.com/office/drawing/2014/main" id="{D01C0EB0-F8A6-410F-A49F-3B1796A8F8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6083" y="5097114"/>
            <a:ext cx="1545198" cy="154519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usiness, group, human, meeting, office, people, person, team icon">
            <a:extLst>
              <a:ext uri="{FF2B5EF4-FFF2-40B4-BE49-F238E27FC236}">
                <a16:creationId xmlns:a16="http://schemas.microsoft.com/office/drawing/2014/main" id="{2C4D51DC-37A9-470F-8FD9-D4815D0408C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75093" y="4710852"/>
            <a:ext cx="1040824" cy="20816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48012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1000" fill="hold"/>
                                        <p:tgtEl>
                                          <p:spTgt spid="13"/>
                                        </p:tgtEl>
                                        <p:attrNameLst>
                                          <p:attrName>ppt_w</p:attrName>
                                        </p:attrNameLst>
                                      </p:cBhvr>
                                      <p:tavLst>
                                        <p:tav tm="0">
                                          <p:val>
                                            <p:fltVal val="0"/>
                                          </p:val>
                                        </p:tav>
                                        <p:tav tm="100000">
                                          <p:val>
                                            <p:strVal val="#ppt_w"/>
                                          </p:val>
                                        </p:tav>
                                      </p:tavLst>
                                    </p:anim>
                                    <p:anim calcmode="lin" valueType="num">
                                      <p:cBhvr>
                                        <p:cTn id="20" dur="1000" fill="hold"/>
                                        <p:tgtEl>
                                          <p:spTgt spid="13"/>
                                        </p:tgtEl>
                                        <p:attrNameLst>
                                          <p:attrName>ppt_h</p:attrName>
                                        </p:attrNameLst>
                                      </p:cBhvr>
                                      <p:tavLst>
                                        <p:tav tm="0">
                                          <p:val>
                                            <p:fltVal val="0"/>
                                          </p:val>
                                        </p:tav>
                                        <p:tav tm="100000">
                                          <p:val>
                                            <p:strVal val="#ppt_h"/>
                                          </p:val>
                                        </p:tav>
                                      </p:tavLst>
                                    </p:anim>
                                    <p:animEffect transition="in" filter="fade">
                                      <p:cBhvr>
                                        <p:cTn id="21" dur="1000"/>
                                        <p:tgtEl>
                                          <p:spTgt spid="13"/>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left)">
                                      <p:cBhvr>
                                        <p:cTn id="35" dur="1000"/>
                                        <p:tgtEl>
                                          <p:spTgt spid="11"/>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1000" fill="hold"/>
                                        <p:tgtEl>
                                          <p:spTgt spid="14"/>
                                        </p:tgtEl>
                                        <p:attrNameLst>
                                          <p:attrName>ppt_w</p:attrName>
                                        </p:attrNameLst>
                                      </p:cBhvr>
                                      <p:tavLst>
                                        <p:tav tm="0">
                                          <p:val>
                                            <p:fltVal val="0"/>
                                          </p:val>
                                        </p:tav>
                                        <p:tav tm="100000">
                                          <p:val>
                                            <p:strVal val="#ppt_w"/>
                                          </p:val>
                                        </p:tav>
                                      </p:tavLst>
                                    </p:anim>
                                    <p:anim calcmode="lin" valueType="num">
                                      <p:cBhvr>
                                        <p:cTn id="40" dur="1000" fill="hold"/>
                                        <p:tgtEl>
                                          <p:spTgt spid="14"/>
                                        </p:tgtEl>
                                        <p:attrNameLst>
                                          <p:attrName>ppt_h</p:attrName>
                                        </p:attrNameLst>
                                      </p:cBhvr>
                                      <p:tavLst>
                                        <p:tav tm="0">
                                          <p:val>
                                            <p:fltVal val="0"/>
                                          </p:val>
                                        </p:tav>
                                        <p:tav tm="100000">
                                          <p:val>
                                            <p:strVal val="#ppt_h"/>
                                          </p:val>
                                        </p:tav>
                                      </p:tavLst>
                                    </p:anim>
                                    <p:animEffect transition="in" filter="fade">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69277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Імітаційні моделі </a:t>
            </a:r>
            <a:r>
              <a:rPr lang="uk-UA" sz="2600" b="1" i="1" kern="0" dirty="0">
                <a:solidFill>
                  <a:srgbClr val="FFFFFF"/>
                </a:solidFill>
              </a:rPr>
              <a:t>— комп'ютерні програми, що імітують поведінку складної технічної, економічної чи іншої системи з необхідною точністю. Комп'ютерні імітаційні моделі — симуляції — використовують для дослідження поведінки:</a:t>
            </a:r>
          </a:p>
        </p:txBody>
      </p:sp>
      <p:sp>
        <p:nvSpPr>
          <p:cNvPr id="15" name="TextBox 14">
            <a:extLst>
              <a:ext uri="{FF2B5EF4-FFF2-40B4-BE49-F238E27FC236}">
                <a16:creationId xmlns:a16="http://schemas.microsoft.com/office/drawing/2014/main" id="{2C41289B-1FD1-4F23-853D-212DF093DC9C}"/>
              </a:ext>
            </a:extLst>
          </p:cNvPr>
          <p:cNvSpPr txBox="1"/>
          <p:nvPr/>
        </p:nvSpPr>
        <p:spPr>
          <a:xfrm>
            <a:off x="339364" y="3614945"/>
            <a:ext cx="2621550"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algn="ctr"/>
            <a:r>
              <a:rPr lang="uk-UA" sz="3000" b="1" i="1" kern="0" dirty="0">
                <a:solidFill>
                  <a:schemeClr val="bg1"/>
                </a:solidFill>
              </a:rPr>
              <a:t>технічної</a:t>
            </a:r>
            <a:endParaRPr lang="uk-UA" sz="3000" b="1" i="1" kern="0" dirty="0">
              <a:solidFill>
                <a:srgbClr val="FFFFFF"/>
              </a:solidFill>
            </a:endParaRPr>
          </a:p>
        </p:txBody>
      </p:sp>
      <p:sp>
        <p:nvSpPr>
          <p:cNvPr id="16" name="TextBox 15">
            <a:extLst>
              <a:ext uri="{FF2B5EF4-FFF2-40B4-BE49-F238E27FC236}">
                <a16:creationId xmlns:a16="http://schemas.microsoft.com/office/drawing/2014/main" id="{7B1010CA-0C10-4394-B33B-1E19D638E2C6}"/>
              </a:ext>
            </a:extLst>
          </p:cNvPr>
          <p:cNvSpPr txBox="1"/>
          <p:nvPr/>
        </p:nvSpPr>
        <p:spPr>
          <a:xfrm>
            <a:off x="312513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економічної</a:t>
            </a:r>
            <a:endParaRPr lang="uk-UA" sz="3000" b="1" i="1" kern="0" dirty="0">
              <a:solidFill>
                <a:srgbClr val="FFFFFF"/>
              </a:solidFill>
            </a:endParaRPr>
          </a:p>
        </p:txBody>
      </p:sp>
      <p:sp>
        <p:nvSpPr>
          <p:cNvPr id="17" name="TextBox 16">
            <a:extLst>
              <a:ext uri="{FF2B5EF4-FFF2-40B4-BE49-F238E27FC236}">
                <a16:creationId xmlns:a16="http://schemas.microsoft.com/office/drawing/2014/main" id="{AF671C94-31EB-4469-9303-288752B65B2E}"/>
              </a:ext>
            </a:extLst>
          </p:cNvPr>
          <p:cNvSpPr txBox="1"/>
          <p:nvPr/>
        </p:nvSpPr>
        <p:spPr>
          <a:xfrm>
            <a:off x="6178267"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біологічної</a:t>
            </a:r>
            <a:endParaRPr lang="uk-UA" sz="3000" b="1" i="1" kern="0" dirty="0">
              <a:solidFill>
                <a:srgbClr val="FFFFFF"/>
              </a:solidFill>
            </a:endParaRPr>
          </a:p>
        </p:txBody>
      </p:sp>
      <p:sp>
        <p:nvSpPr>
          <p:cNvPr id="18" name="TextBox 17">
            <a:extLst>
              <a:ext uri="{FF2B5EF4-FFF2-40B4-BE49-F238E27FC236}">
                <a16:creationId xmlns:a16="http://schemas.microsoft.com/office/drawing/2014/main" id="{CFA48E98-3421-459D-86E2-2BE19A0A230D}"/>
              </a:ext>
            </a:extLst>
          </p:cNvPr>
          <p:cNvSpPr txBox="1"/>
          <p:nvPr/>
        </p:nvSpPr>
        <p:spPr>
          <a:xfrm>
            <a:off x="9233243" y="3614945"/>
            <a:ext cx="2888907" cy="553998"/>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000" b="1" i="1" kern="0" dirty="0">
                <a:solidFill>
                  <a:schemeClr val="bg1"/>
                </a:solidFill>
              </a:rPr>
              <a:t>соціальної</a:t>
            </a:r>
            <a:endParaRPr lang="uk-UA" sz="3000" b="1" i="1" kern="0" dirty="0">
              <a:solidFill>
                <a:srgbClr val="FFFFFF"/>
              </a:solidFill>
            </a:endParaRPr>
          </a:p>
        </p:txBody>
      </p:sp>
      <p:pic>
        <p:nvPicPr>
          <p:cNvPr id="19" name="Picture 4" descr="http://flightdesign.com/files/Image/rotax912iS-300x261.jpg">
            <a:extLst>
              <a:ext uri="{FF2B5EF4-FFF2-40B4-BE49-F238E27FC236}">
                <a16:creationId xmlns:a16="http://schemas.microsoft.com/office/drawing/2014/main" id="{C25B95B9-EAB8-44F5-8E2C-F8A5F9FBA7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10" y="4221281"/>
            <a:ext cx="2857500" cy="248602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Пов’язане зображення">
            <a:extLst>
              <a:ext uri="{FF2B5EF4-FFF2-40B4-BE49-F238E27FC236}">
                <a16:creationId xmlns:a16="http://schemas.microsoft.com/office/drawing/2014/main" id="{A090FAD5-ADF7-43A3-A546-71BDC8B1E6D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850" t="19750" r="7567" b="12535"/>
          <a:stretch/>
        </p:blipFill>
        <p:spPr bwMode="auto">
          <a:xfrm>
            <a:off x="3125137" y="4441366"/>
            <a:ext cx="2888907" cy="177109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dw-toys.com.ua/images/products/original/26051_889.png">
            <a:extLst>
              <a:ext uri="{FF2B5EF4-FFF2-40B4-BE49-F238E27FC236}">
                <a16:creationId xmlns:a16="http://schemas.microsoft.com/office/drawing/2014/main" id="{6F820803-1C18-4C8B-9CEA-C5C1C0372D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3983" r="20156"/>
          <a:stretch/>
        </p:blipFill>
        <p:spPr bwMode="auto">
          <a:xfrm>
            <a:off x="6948905" y="4221281"/>
            <a:ext cx="1427141" cy="2554792"/>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4" descr="Результат пошуку зображень за запитом &quot;social&quot;">
            <a:extLst>
              <a:ext uri="{FF2B5EF4-FFF2-40B4-BE49-F238E27FC236}">
                <a16:creationId xmlns:a16="http://schemas.microsoft.com/office/drawing/2014/main" id="{56D04A18-6301-4F09-B0BD-EC06C57FB1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33243" y="4421488"/>
            <a:ext cx="2888906" cy="18567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56758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left)">
                                      <p:cBhvr>
                                        <p:cTn id="15" dur="1000"/>
                                        <p:tgtEl>
                                          <p:spTgt spid="15"/>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1000" fill="hold"/>
                                        <p:tgtEl>
                                          <p:spTgt spid="19"/>
                                        </p:tgtEl>
                                        <p:attrNameLst>
                                          <p:attrName>ppt_w</p:attrName>
                                        </p:attrNameLst>
                                      </p:cBhvr>
                                      <p:tavLst>
                                        <p:tav tm="0">
                                          <p:val>
                                            <p:fltVal val="0"/>
                                          </p:val>
                                        </p:tav>
                                        <p:tav tm="100000">
                                          <p:val>
                                            <p:strVal val="#ppt_w"/>
                                          </p:val>
                                        </p:tav>
                                      </p:tavLst>
                                    </p:anim>
                                    <p:anim calcmode="lin" valueType="num">
                                      <p:cBhvr>
                                        <p:cTn id="20" dur="1000" fill="hold"/>
                                        <p:tgtEl>
                                          <p:spTgt spid="19"/>
                                        </p:tgtEl>
                                        <p:attrNameLst>
                                          <p:attrName>ppt_h</p:attrName>
                                        </p:attrNameLst>
                                      </p:cBhvr>
                                      <p:tavLst>
                                        <p:tav tm="0">
                                          <p:val>
                                            <p:fltVal val="0"/>
                                          </p:val>
                                        </p:tav>
                                        <p:tav tm="100000">
                                          <p:val>
                                            <p:strVal val="#ppt_h"/>
                                          </p:val>
                                        </p:tav>
                                      </p:tavLst>
                                    </p:anim>
                                    <p:animEffect transition="in" filter="fade">
                                      <p:cBhvr>
                                        <p:cTn id="21" dur="1000"/>
                                        <p:tgtEl>
                                          <p:spTgt spid="19"/>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wipe(left)">
                                      <p:cBhvr>
                                        <p:cTn id="25" dur="1000"/>
                                        <p:tgtEl>
                                          <p:spTgt spid="16"/>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20"/>
                                        </p:tgtEl>
                                        <p:attrNameLst>
                                          <p:attrName>style.visibility</p:attrName>
                                        </p:attrNameLst>
                                      </p:cBhvr>
                                      <p:to>
                                        <p:strVal val="visible"/>
                                      </p:to>
                                    </p:set>
                                    <p:anim calcmode="lin" valueType="num">
                                      <p:cBhvr>
                                        <p:cTn id="29" dur="1000" fill="hold"/>
                                        <p:tgtEl>
                                          <p:spTgt spid="20"/>
                                        </p:tgtEl>
                                        <p:attrNameLst>
                                          <p:attrName>ppt_w</p:attrName>
                                        </p:attrNameLst>
                                      </p:cBhvr>
                                      <p:tavLst>
                                        <p:tav tm="0">
                                          <p:val>
                                            <p:fltVal val="0"/>
                                          </p:val>
                                        </p:tav>
                                        <p:tav tm="100000">
                                          <p:val>
                                            <p:strVal val="#ppt_w"/>
                                          </p:val>
                                        </p:tav>
                                      </p:tavLst>
                                    </p:anim>
                                    <p:anim calcmode="lin" valueType="num">
                                      <p:cBhvr>
                                        <p:cTn id="30" dur="1000" fill="hold"/>
                                        <p:tgtEl>
                                          <p:spTgt spid="20"/>
                                        </p:tgtEl>
                                        <p:attrNameLst>
                                          <p:attrName>ppt_h</p:attrName>
                                        </p:attrNameLst>
                                      </p:cBhvr>
                                      <p:tavLst>
                                        <p:tav tm="0">
                                          <p:val>
                                            <p:fltVal val="0"/>
                                          </p:val>
                                        </p:tav>
                                        <p:tav tm="100000">
                                          <p:val>
                                            <p:strVal val="#ppt_h"/>
                                          </p:val>
                                        </p:tav>
                                      </p:tavLst>
                                    </p:anim>
                                    <p:animEffect transition="in" filter="fade">
                                      <p:cBhvr>
                                        <p:cTn id="31" dur="1000"/>
                                        <p:tgtEl>
                                          <p:spTgt spid="20"/>
                                        </p:tgtEl>
                                      </p:cBhvr>
                                    </p:animEffect>
                                  </p:childTnLst>
                                </p:cTn>
                              </p:par>
                            </p:childTnLst>
                          </p:cTn>
                        </p:par>
                        <p:par>
                          <p:cTn id="32" fill="hold">
                            <p:stCondLst>
                              <p:cond delay="6000"/>
                            </p:stCondLst>
                            <p:childTnLst>
                              <p:par>
                                <p:cTn id="33" presetID="22" presetClass="entr" presetSubtype="8" fill="hold" grpId="0" nodeType="after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1000"/>
                                        <p:tgtEl>
                                          <p:spTgt spid="17"/>
                                        </p:tgtEl>
                                      </p:cBhvr>
                                    </p:animEffect>
                                  </p:childTnLst>
                                </p:cTn>
                              </p:par>
                            </p:childTnLst>
                          </p:cTn>
                        </p:par>
                        <p:par>
                          <p:cTn id="36" fill="hold">
                            <p:stCondLst>
                              <p:cond delay="7000"/>
                            </p:stCondLst>
                            <p:childTnLst>
                              <p:par>
                                <p:cTn id="37" presetID="53" presetClass="entr" presetSubtype="16"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1000" fill="hold"/>
                                        <p:tgtEl>
                                          <p:spTgt spid="21"/>
                                        </p:tgtEl>
                                        <p:attrNameLst>
                                          <p:attrName>ppt_w</p:attrName>
                                        </p:attrNameLst>
                                      </p:cBhvr>
                                      <p:tavLst>
                                        <p:tav tm="0">
                                          <p:val>
                                            <p:fltVal val="0"/>
                                          </p:val>
                                        </p:tav>
                                        <p:tav tm="100000">
                                          <p:val>
                                            <p:strVal val="#ppt_w"/>
                                          </p:val>
                                        </p:tav>
                                      </p:tavLst>
                                    </p:anim>
                                    <p:anim calcmode="lin" valueType="num">
                                      <p:cBhvr>
                                        <p:cTn id="40" dur="1000" fill="hold"/>
                                        <p:tgtEl>
                                          <p:spTgt spid="21"/>
                                        </p:tgtEl>
                                        <p:attrNameLst>
                                          <p:attrName>ppt_h</p:attrName>
                                        </p:attrNameLst>
                                      </p:cBhvr>
                                      <p:tavLst>
                                        <p:tav tm="0">
                                          <p:val>
                                            <p:fltVal val="0"/>
                                          </p:val>
                                        </p:tav>
                                        <p:tav tm="100000">
                                          <p:val>
                                            <p:strVal val="#ppt_h"/>
                                          </p:val>
                                        </p:tav>
                                      </p:tavLst>
                                    </p:anim>
                                    <p:animEffect transition="in" filter="fade">
                                      <p:cBhvr>
                                        <p:cTn id="41" dur="1000"/>
                                        <p:tgtEl>
                                          <p:spTgt spid="21"/>
                                        </p:tgtEl>
                                      </p:cBhvr>
                                    </p:animEffect>
                                  </p:childTnLst>
                                </p:cTn>
                              </p:par>
                            </p:childTnLst>
                          </p:cTn>
                        </p:par>
                        <p:par>
                          <p:cTn id="42" fill="hold">
                            <p:stCondLst>
                              <p:cond delay="8000"/>
                            </p:stCondLst>
                            <p:childTnLst>
                              <p:par>
                                <p:cTn id="43" presetID="22" presetClass="entr" presetSubtype="8"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left)">
                                      <p:cBhvr>
                                        <p:cTn id="45" dur="1000"/>
                                        <p:tgtEl>
                                          <p:spTgt spid="18"/>
                                        </p:tgtEl>
                                      </p:cBhvr>
                                    </p:animEffect>
                                  </p:childTnLst>
                                </p:cTn>
                              </p:par>
                            </p:childTnLst>
                          </p:cTn>
                        </p:par>
                        <p:par>
                          <p:cTn id="46" fill="hold">
                            <p:stCondLst>
                              <p:cond delay="90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1000" fill="hold"/>
                                        <p:tgtEl>
                                          <p:spTgt spid="22"/>
                                        </p:tgtEl>
                                        <p:attrNameLst>
                                          <p:attrName>ppt_w</p:attrName>
                                        </p:attrNameLst>
                                      </p:cBhvr>
                                      <p:tavLst>
                                        <p:tav tm="0">
                                          <p:val>
                                            <p:fltVal val="0"/>
                                          </p:val>
                                        </p:tav>
                                        <p:tav tm="100000">
                                          <p:val>
                                            <p:strVal val="#ppt_w"/>
                                          </p:val>
                                        </p:tav>
                                      </p:tavLst>
                                    </p:anim>
                                    <p:anim calcmode="lin" valueType="num">
                                      <p:cBhvr>
                                        <p:cTn id="50" dur="1000" fill="hold"/>
                                        <p:tgtEl>
                                          <p:spTgt spid="22"/>
                                        </p:tgtEl>
                                        <p:attrNameLst>
                                          <p:attrName>ppt_h</p:attrName>
                                        </p:attrNameLst>
                                      </p:cBhvr>
                                      <p:tavLst>
                                        <p:tav tm="0">
                                          <p:val>
                                            <p:fltVal val="0"/>
                                          </p:val>
                                        </p:tav>
                                        <p:tav tm="100000">
                                          <p:val>
                                            <p:strVal val="#ppt_h"/>
                                          </p:val>
                                        </p:tav>
                                      </p:tavLst>
                                    </p:anim>
                                    <p:animEffect transition="in" filter="fade">
                                      <p:cBhvr>
                                        <p:cTn id="51" dur="1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BEEA5ADB-9CAB-4F1C-963F-163D065F1148}"/>
              </a:ext>
            </a:extLst>
          </p:cNvPr>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Такі моделі використовують для дослідження поведінки об'єктів обраної системи дослідження, для створення комп'ютерних ігор, «віртуальних світів», навчальних програм та анімацій. </a:t>
            </a:r>
            <a:endParaRPr lang="uk-UA" sz="2800" b="1" i="1" kern="0" dirty="0">
              <a:solidFill>
                <a:srgbClr val="FFFFFF"/>
              </a:solidFill>
            </a:endParaRPr>
          </a:p>
        </p:txBody>
      </p:sp>
      <p:sp>
        <p:nvSpPr>
          <p:cNvPr id="8" name="TextBox 7">
            <a:extLst>
              <a:ext uri="{FF2B5EF4-FFF2-40B4-BE49-F238E27FC236}">
                <a16:creationId xmlns:a16="http://schemas.microsoft.com/office/drawing/2014/main" id="{BBE4539D-545A-444F-960C-F1C4C3D0F213}"/>
              </a:ext>
            </a:extLst>
          </p:cNvPr>
          <p:cNvSpPr txBox="1"/>
          <p:nvPr/>
        </p:nvSpPr>
        <p:spPr>
          <a:xfrm>
            <a:off x="72007" y="3115016"/>
            <a:ext cx="6656783"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chemeClr val="bg1"/>
                </a:solidFill>
              </a:rPr>
              <a:t>Наприклад, гру </a:t>
            </a:r>
            <a:r>
              <a:rPr lang="en-US" sz="2800" b="1" i="1" kern="0" dirty="0">
                <a:solidFill>
                  <a:srgbClr val="FFFF00"/>
                </a:solidFill>
              </a:rPr>
              <a:t>Minecraft</a:t>
            </a:r>
            <a:r>
              <a:rPr lang="en-US" sz="2800" b="1" i="1" kern="0" dirty="0">
                <a:solidFill>
                  <a:schemeClr val="bg1"/>
                </a:solidFill>
              </a:rPr>
              <a:t> </a:t>
            </a:r>
            <a:r>
              <a:rPr lang="uk-UA" sz="2800" b="1" i="1" kern="0" dirty="0">
                <a:solidFill>
                  <a:schemeClr val="bg1"/>
                </a:solidFill>
              </a:rPr>
              <a:t>можна використати для імітації археологічних розкопок, зміни ландшафту залежно від кліматичних умов, будівництва власних будинків, застосовуючи стилі різних епох тощо.</a:t>
            </a:r>
            <a:endParaRPr lang="uk-UA" sz="2800" b="1" i="1" kern="0" dirty="0">
              <a:solidFill>
                <a:srgbClr val="FFFFFF"/>
              </a:solidFill>
            </a:endParaRPr>
          </a:p>
        </p:txBody>
      </p:sp>
      <p:pic>
        <p:nvPicPr>
          <p:cNvPr id="9" name="Picture 2" descr="Результат пошуку зображень за запитом &quot;Minecraft&quot;">
            <a:extLst>
              <a:ext uri="{FF2B5EF4-FFF2-40B4-BE49-F238E27FC236}">
                <a16:creationId xmlns:a16="http://schemas.microsoft.com/office/drawing/2014/main" id="{86D821BF-3F9E-45E1-9113-594574783EF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6650"/>
          <a:stretch/>
        </p:blipFill>
        <p:spPr bwMode="auto">
          <a:xfrm>
            <a:off x="6848060" y="3115016"/>
            <a:ext cx="5274089" cy="354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6856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1000"/>
                                        <p:tgtEl>
                                          <p:spTgt spid="8"/>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sz="2800" dirty="0"/>
              <a:t>Комп'ютерне моделювання об'єктів і процесів. Комп'ютерний експеримент</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grpSp>
        <p:nvGrpSpPr>
          <p:cNvPr id="15" name="Групувати 14"/>
          <p:cNvGrpSpPr/>
          <p:nvPr/>
        </p:nvGrpSpPr>
        <p:grpSpPr>
          <a:xfrm>
            <a:off x="70929" y="1305940"/>
            <a:ext cx="12050141" cy="887445"/>
            <a:chOff x="0" y="38884"/>
            <a:chExt cx="12050141" cy="887445"/>
          </a:xfrm>
        </p:grpSpPr>
        <p:sp>
          <p:nvSpPr>
            <p:cNvPr id="25" name="Округлений прямокутник 24"/>
            <p:cNvSpPr/>
            <p:nvPr/>
          </p:nvSpPr>
          <p:spPr>
            <a:xfrm>
              <a:off x="0" y="38884"/>
              <a:ext cx="12050141" cy="887445"/>
            </a:xfrm>
            <a:prstGeom prst="roundRect">
              <a:avLst/>
            </a:prstGeom>
            <a:solidFill>
              <a:srgbClr val="0070C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6" name="Округлений прямокутник 4"/>
            <p:cNvSpPr txBox="1"/>
            <p:nvPr/>
          </p:nvSpPr>
          <p:spPr>
            <a:xfrm>
              <a:off x="43321" y="82205"/>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dirty="0"/>
                <a:t>Пригадай</a:t>
              </a:r>
            </a:p>
          </p:txBody>
        </p:sp>
      </p:grpSp>
      <p:grpSp>
        <p:nvGrpSpPr>
          <p:cNvPr id="16" name="Групувати 15"/>
          <p:cNvGrpSpPr/>
          <p:nvPr/>
        </p:nvGrpSpPr>
        <p:grpSpPr>
          <a:xfrm>
            <a:off x="70929" y="2211706"/>
            <a:ext cx="12050141" cy="995670"/>
            <a:chOff x="0" y="944650"/>
            <a:chExt cx="12050141" cy="995670"/>
          </a:xfrm>
        </p:grpSpPr>
        <p:sp>
          <p:nvSpPr>
            <p:cNvPr id="23" name="Прямокутник 22"/>
            <p:cNvSpPr/>
            <p:nvPr/>
          </p:nvSpPr>
          <p:spPr>
            <a:xfrm>
              <a:off x="0" y="944650"/>
              <a:ext cx="12050141" cy="995670"/>
            </a:xfrm>
            <a:prstGeom prst="rect">
              <a:avLst/>
            </a:prstGeom>
            <a:solidFill>
              <a:srgbClr val="FFFF0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0" y="944650"/>
              <a:ext cx="12050141" cy="99567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що таке інформаційна модель;</a:t>
              </a:r>
            </a:p>
            <a:p>
              <a:pPr marL="285750" lvl="1" indent="-285750" algn="l" defTabSz="1289050">
                <a:lnSpc>
                  <a:spcPct val="90000"/>
                </a:lnSpc>
                <a:spcBef>
                  <a:spcPct val="0"/>
                </a:spcBef>
                <a:spcAft>
                  <a:spcPct val="20000"/>
                </a:spcAft>
                <a:buClr>
                  <a:srgbClr val="FF0000"/>
                </a:buClr>
                <a:buFont typeface="Wingdings" panose="05000000000000000000" pitchFamily="2" charset="2"/>
                <a:buChar char="••"/>
              </a:pPr>
              <a:r>
                <a:rPr lang="uk-UA" sz="2900" i="1" kern="1200" noProof="0" dirty="0"/>
                <a:t>етапи побудови інформаційної моделі.</a:t>
              </a:r>
            </a:p>
          </p:txBody>
        </p:sp>
      </p:grpSp>
      <p:grpSp>
        <p:nvGrpSpPr>
          <p:cNvPr id="17" name="Групувати 16"/>
          <p:cNvGrpSpPr/>
          <p:nvPr/>
        </p:nvGrpSpPr>
        <p:grpSpPr>
          <a:xfrm>
            <a:off x="70929" y="3207376"/>
            <a:ext cx="12050141" cy="887445"/>
            <a:chOff x="0" y="1940320"/>
            <a:chExt cx="12050141" cy="887445"/>
          </a:xfrm>
        </p:grpSpPr>
        <p:sp>
          <p:nvSpPr>
            <p:cNvPr id="21" name="Округлений прямокутник 20"/>
            <p:cNvSpPr/>
            <p:nvPr/>
          </p:nvSpPr>
          <p:spPr>
            <a:xfrm>
              <a:off x="0" y="1940320"/>
              <a:ext cx="12050141" cy="887445"/>
            </a:xfrm>
            <a:prstGeom prst="roundRect">
              <a:avLst/>
            </a:prstGeom>
            <a:solidFill>
              <a:srgbClr val="008000"/>
            </a:solid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22" name="Округлений прямокутник 8"/>
            <p:cNvSpPr txBox="1"/>
            <p:nvPr/>
          </p:nvSpPr>
          <p:spPr>
            <a:xfrm>
              <a:off x="43321" y="1983641"/>
              <a:ext cx="11963499" cy="800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0970" tIns="140970" rIns="140970" bIns="140970" numCol="1" spcCol="1270" anchor="ctr" anchorCtr="0">
              <a:noAutofit/>
            </a:bodyPr>
            <a:lstStyle/>
            <a:p>
              <a:pPr lvl="0" algn="l" defTabSz="1644650">
                <a:lnSpc>
                  <a:spcPct val="90000"/>
                </a:lnSpc>
                <a:spcBef>
                  <a:spcPct val="0"/>
                </a:spcBef>
                <a:spcAft>
                  <a:spcPct val="35000"/>
                </a:spcAft>
              </a:pPr>
              <a:r>
                <a:rPr lang="uk-UA" sz="3700" b="1" i="1" kern="1200"/>
                <a:t>Ти дізнаєшся</a:t>
              </a:r>
              <a:endParaRPr lang="uk-UA" sz="3700" b="1" i="1" kern="1200" dirty="0"/>
            </a:p>
          </p:txBody>
        </p:sp>
      </p:grpSp>
      <p:grpSp>
        <p:nvGrpSpPr>
          <p:cNvPr id="18" name="Групувати 17"/>
          <p:cNvGrpSpPr/>
          <p:nvPr/>
        </p:nvGrpSpPr>
        <p:grpSpPr>
          <a:xfrm>
            <a:off x="70929" y="4094821"/>
            <a:ext cx="12050141" cy="2412585"/>
            <a:chOff x="0" y="2827765"/>
            <a:chExt cx="12050141" cy="2412585"/>
          </a:xfrm>
        </p:grpSpPr>
        <p:sp>
          <p:nvSpPr>
            <p:cNvPr id="19" name="Прямокутник 18"/>
            <p:cNvSpPr/>
            <p:nvPr/>
          </p:nvSpPr>
          <p:spPr>
            <a:xfrm>
              <a:off x="0" y="2827765"/>
              <a:ext cx="12050141" cy="2412585"/>
            </a:xfrm>
            <a:prstGeom prst="rect">
              <a:avLst/>
            </a:prstGeom>
            <a:solidFill>
              <a:srgbClr val="7030A0"/>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sp>
        <p:sp>
          <p:nvSpPr>
            <p:cNvPr id="20" name="TextBox 19"/>
            <p:cNvSpPr txBox="1"/>
            <p:nvPr/>
          </p:nvSpPr>
          <p:spPr>
            <a:xfrm>
              <a:off x="0" y="2827765"/>
              <a:ext cx="12050141" cy="2412585"/>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382592" tIns="46990" rIns="263144" bIns="46990" numCol="1" spcCol="1270" anchor="t" anchorCtr="0">
              <a:noAutofit/>
            </a:bodyPr>
            <a:lstStyle/>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модель та якими бувають моделі;</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що таке комп'ютерне моделювання;</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у чому полягають особливості комп'ютерного експерименту;</a:t>
              </a:r>
            </a:p>
            <a:p>
              <a:pPr marL="285750" lvl="1" indent="-285750" algn="l" defTabSz="1289050">
                <a:lnSpc>
                  <a:spcPct val="90000"/>
                </a:lnSpc>
                <a:spcBef>
                  <a:spcPct val="0"/>
                </a:spcBef>
                <a:spcAft>
                  <a:spcPct val="20000"/>
                </a:spcAft>
                <a:buClr>
                  <a:schemeClr val="bg1"/>
                </a:buClr>
                <a:buFont typeface="Wingdings" panose="05000000000000000000" pitchFamily="2" charset="2"/>
                <a:buChar char="••"/>
              </a:pPr>
              <a:r>
                <a:rPr lang="uk-UA" sz="2900" i="1" kern="1200" noProof="0" dirty="0">
                  <a:solidFill>
                    <a:schemeClr val="bg1"/>
                  </a:solidFill>
                </a:rPr>
                <a:t>які обмеження комп'ютерного моделювання.</a:t>
              </a:r>
            </a:p>
          </p:txBody>
        </p:sp>
      </p:grpSp>
    </p:spTree>
    <p:extLst>
      <p:ext uri="{BB962C8B-B14F-4D97-AF65-F5344CB8AC3E}">
        <p14:creationId xmlns:p14="http://schemas.microsoft.com/office/powerpoint/2010/main" val="2607669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384995"/>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Статистичні моделі </a:t>
            </a:r>
            <a:r>
              <a:rPr lang="uk-UA" sz="2800" b="1" i="1" kern="0" dirty="0">
                <a:solidFill>
                  <a:srgbClr val="FFFFFF"/>
                </a:solidFill>
              </a:rPr>
              <a:t>потрібні для багаторазового проведення випробувань з подальшою статистичною обробкою отриманих результатів. </a:t>
            </a:r>
          </a:p>
        </p:txBody>
      </p:sp>
      <p:pic>
        <p:nvPicPr>
          <p:cNvPr id="9" name="Picture 4" descr="Результат пошуку зображень за запитом &quot;Artificial Intelligence&quot;">
            <a:extLst>
              <a:ext uri="{FF2B5EF4-FFF2-40B4-BE49-F238E27FC236}">
                <a16:creationId xmlns:a16="http://schemas.microsoft.com/office/drawing/2014/main" id="{8ACE7AB3-1607-4F6B-9185-7C36E3D7C2F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8691" y="3304738"/>
            <a:ext cx="6433458" cy="310854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1006193B-D86B-4A9E-BD96-1016A56B6E3C}"/>
              </a:ext>
            </a:extLst>
          </p:cNvPr>
          <p:cNvSpPr txBox="1"/>
          <p:nvPr/>
        </p:nvSpPr>
        <p:spPr>
          <a:xfrm>
            <a:off x="339364" y="3304738"/>
            <a:ext cx="5109329"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Статистичні моделі застосовують при вирішенні ймовірнісних задач, а також при обробці великих масивів даних.</a:t>
            </a:r>
          </a:p>
        </p:txBody>
      </p:sp>
    </p:spTree>
    <p:extLst>
      <p:ext uri="{BB962C8B-B14F-4D97-AF65-F5344CB8AC3E}">
        <p14:creationId xmlns:p14="http://schemas.microsoft.com/office/powerpoint/2010/main" val="268666766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p:cTn id="19" dur="1000" fill="hold"/>
                                        <p:tgtEl>
                                          <p:spTgt spid="9"/>
                                        </p:tgtEl>
                                        <p:attrNameLst>
                                          <p:attrName>ppt_w</p:attrName>
                                        </p:attrNameLst>
                                      </p:cBhvr>
                                      <p:tavLst>
                                        <p:tav tm="0">
                                          <p:val>
                                            <p:fltVal val="0"/>
                                          </p:val>
                                        </p:tav>
                                        <p:tav tm="100000">
                                          <p:val>
                                            <p:strVal val="#ppt_w"/>
                                          </p:val>
                                        </p:tav>
                                      </p:tavLst>
                                    </p:anim>
                                    <p:anim calcmode="lin" valueType="num">
                                      <p:cBhvr>
                                        <p:cTn id="20" dur="1000" fill="hold"/>
                                        <p:tgtEl>
                                          <p:spTgt spid="9"/>
                                        </p:tgtEl>
                                        <p:attrNameLst>
                                          <p:attrName>ppt_h</p:attrName>
                                        </p:attrNameLst>
                                      </p:cBhvr>
                                      <p:tavLst>
                                        <p:tav tm="0">
                                          <p:val>
                                            <p:fltVal val="0"/>
                                          </p:val>
                                        </p:tav>
                                        <p:tav tm="100000">
                                          <p:val>
                                            <p:strVal val="#ppt_h"/>
                                          </p:val>
                                        </p:tav>
                                      </p:tavLst>
                                    </p:anim>
                                    <p:animEffect transition="in" filter="fade">
                                      <p:cBhvr>
                                        <p:cTn id="2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2492990"/>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00"/>
                </a:solidFill>
              </a:rPr>
              <a:t>Графічні моделі </a:t>
            </a:r>
            <a:r>
              <a:rPr lang="uk-UA" sz="2600" b="1" i="1" kern="0" dirty="0">
                <a:solidFill>
                  <a:srgbClr val="FFFFFF"/>
                </a:solidFill>
              </a:rPr>
              <a:t>використовують у створенні інфографіки, тобто сукупності спеціальним чином організованих графічних або символьних даних, що відображають найсуттєвіші сторони досліджуваного об'єкта. Розрізняють наочні, графічні, анімаційні, текстові, табличні графічні інформаційні моделі. </a:t>
            </a:r>
          </a:p>
        </p:txBody>
      </p:sp>
      <p:sp>
        <p:nvSpPr>
          <p:cNvPr id="11" name="TextBox 10">
            <a:extLst>
              <a:ext uri="{FF2B5EF4-FFF2-40B4-BE49-F238E27FC236}">
                <a16:creationId xmlns:a16="http://schemas.microsoft.com/office/drawing/2014/main" id="{3EBB59CD-04A6-4D19-8838-EAF20B47D158}"/>
              </a:ext>
            </a:extLst>
          </p:cNvPr>
          <p:cNvSpPr txBox="1"/>
          <p:nvPr/>
        </p:nvSpPr>
        <p:spPr>
          <a:xfrm>
            <a:off x="339364" y="4407557"/>
            <a:ext cx="9885278" cy="2092881"/>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600" b="1" i="1" kern="0" dirty="0">
                <a:solidFill>
                  <a:srgbClr val="FFFFFF"/>
                </a:solidFill>
              </a:rPr>
              <a:t>До них належать різноманітні схеми, графи, графіки, таблиці, діаграми, малюнки, анімації, З</a:t>
            </a:r>
            <a:r>
              <a:rPr lang="en-US" sz="2600" b="1" i="1" kern="0" dirty="0">
                <a:solidFill>
                  <a:srgbClr val="FFFFFF"/>
                </a:solidFill>
              </a:rPr>
              <a:t>D</a:t>
            </a:r>
            <a:r>
              <a:rPr lang="uk-UA" sz="2600" b="1" i="1" kern="0" dirty="0">
                <a:solidFill>
                  <a:srgbClr val="FFFFFF"/>
                </a:solidFill>
              </a:rPr>
              <a:t>-моделі, побудовані за допомогою комп'ютера, у тому числі цифрова карта зоряного неба, комп'ютерна модель земної поверхні.</a:t>
            </a:r>
          </a:p>
        </p:txBody>
      </p:sp>
      <p:pic>
        <p:nvPicPr>
          <p:cNvPr id="12" name="Picture 2" descr="Результат пошуку зображень за запитом &quot;Google maps&quot;">
            <a:extLst>
              <a:ext uri="{FF2B5EF4-FFF2-40B4-BE49-F238E27FC236}">
                <a16:creationId xmlns:a16="http://schemas.microsoft.com/office/drawing/2014/main" id="{BA00ABB4-582A-4071-9B5E-BE088CA975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705" y="4519269"/>
            <a:ext cx="1907163" cy="1907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387168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1000" fill="hold"/>
                                        <p:tgtEl>
                                          <p:spTgt spid="12"/>
                                        </p:tgtEl>
                                        <p:attrNameLst>
                                          <p:attrName>ppt_w</p:attrName>
                                        </p:attrNameLst>
                                      </p:cBhvr>
                                      <p:tavLst>
                                        <p:tav tm="0">
                                          <p:val>
                                            <p:fltVal val="0"/>
                                          </p:val>
                                        </p:tav>
                                        <p:tav tm="100000">
                                          <p:val>
                                            <p:strVal val="#ppt_w"/>
                                          </p:val>
                                        </p:tav>
                                      </p:tavLst>
                                    </p:anim>
                                    <p:anim calcmode="lin" valueType="num">
                                      <p:cBhvr>
                                        <p:cTn id="20" dur="1000" fill="hold"/>
                                        <p:tgtEl>
                                          <p:spTgt spid="12"/>
                                        </p:tgtEl>
                                        <p:attrNameLst>
                                          <p:attrName>ppt_h</p:attrName>
                                        </p:attrNameLst>
                                      </p:cBhvr>
                                      <p:tavLst>
                                        <p:tav tm="0">
                                          <p:val>
                                            <p:fltVal val="0"/>
                                          </p:val>
                                        </p:tav>
                                        <p:tav tm="100000">
                                          <p:val>
                                            <p:strVal val="#ppt_h"/>
                                          </p:val>
                                        </p:tav>
                                      </p:tavLst>
                                    </p:anim>
                                    <p:animEffect transition="in" filter="fade">
                                      <p:cBhvr>
                                        <p:cTn id="2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 </a:t>
            </a:r>
            <a:r>
              <a:rPr lang="uk-UA" sz="2800" b="1" i="1" kern="0" dirty="0">
                <a:solidFill>
                  <a:srgbClr val="FFFF00"/>
                </a:solidFill>
              </a:rPr>
              <a:t>Види комп'ютерних моделей</a:t>
            </a:r>
            <a:r>
              <a:rPr lang="uk-UA" sz="2800" b="1" i="1" kern="0" dirty="0">
                <a:solidFill>
                  <a:srgbClr val="FFFFFF"/>
                </a:solidFill>
              </a:rPr>
              <a:t>:</a:t>
            </a:r>
          </a:p>
        </p:txBody>
      </p:sp>
      <p:sp>
        <p:nvSpPr>
          <p:cNvPr id="7" name="TextBox 6">
            <a:extLst>
              <a:ext uri="{FF2B5EF4-FFF2-40B4-BE49-F238E27FC236}">
                <a16:creationId xmlns:a16="http://schemas.microsoft.com/office/drawing/2014/main" id="{1D2F53EA-30A3-4F17-9D9D-D938E53A2943}"/>
              </a:ext>
            </a:extLst>
          </p:cNvPr>
          <p:cNvSpPr txBox="1"/>
          <p:nvPr/>
        </p:nvSpPr>
        <p:spPr>
          <a:xfrm>
            <a:off x="339364" y="1809784"/>
            <a:ext cx="11782785" cy="1815882"/>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Моделі знань </a:t>
            </a:r>
            <a:r>
              <a:rPr lang="uk-UA" sz="2800" b="1" i="1" kern="0" dirty="0">
                <a:solidFill>
                  <a:srgbClr val="FFFFFF"/>
                </a:solidFill>
              </a:rPr>
              <a:t>передбачають побудову системи штучного інтелекту, в основі якої лежить база знань деякої предметної області (частини реального світу). Бази знань складаються з фактів (даних) і правил. </a:t>
            </a:r>
          </a:p>
        </p:txBody>
      </p:sp>
      <p:pic>
        <p:nvPicPr>
          <p:cNvPr id="3074" name="Picture 2" descr="Ð ÐµÐ·ÑÐ»ÑÑÐ°Ñ Ð¿Ð¾ÑÑÐºÑ Ð·Ð¾Ð±ÑÐ°Ð¶ÐµÐ½Ñ Ð·Ð° Ð·Ð°Ð¿Ð¸ÑÐ¾Ð¼ &quot;ÑÑÑÑÐ½Ð¸Ð¹ ÑÐ½ÑÐµÐ»ÐµÐºÑ&quot;">
            <a:extLst>
              <a:ext uri="{FF2B5EF4-FFF2-40B4-BE49-F238E27FC236}">
                <a16:creationId xmlns:a16="http://schemas.microsoft.com/office/drawing/2014/main" id="{F21A29E1-FCD3-4F08-BCAB-C15E4E5ADA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867" r="49492"/>
          <a:stretch/>
        </p:blipFill>
        <p:spPr bwMode="auto">
          <a:xfrm>
            <a:off x="9125145" y="3715467"/>
            <a:ext cx="2997004" cy="3108543"/>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8ED492E4-54F6-4A57-8E74-8513044CA813}"/>
              </a:ext>
            </a:extLst>
          </p:cNvPr>
          <p:cNvSpPr txBox="1"/>
          <p:nvPr/>
        </p:nvSpPr>
        <p:spPr>
          <a:xfrm>
            <a:off x="339364" y="3715467"/>
            <a:ext cx="8700941" cy="3108543"/>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Наприклад, комп'ютерна програма, яка вміє грати в шахи, повинна оперувати даними про «властивості» різних шахових фігур і «знати» правила гри. До даного виду моделей відносять семантичні мережі, логічні моделі знань, експертні системи, логічні ігри. </a:t>
            </a:r>
          </a:p>
        </p:txBody>
      </p:sp>
    </p:spTree>
    <p:extLst>
      <p:ext uri="{BB962C8B-B14F-4D97-AF65-F5344CB8AC3E}">
        <p14:creationId xmlns:p14="http://schemas.microsoft.com/office/powerpoint/2010/main" val="30283506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3074"/>
                                        </p:tgtEl>
                                        <p:attrNameLst>
                                          <p:attrName>style.visibility</p:attrName>
                                        </p:attrNameLst>
                                      </p:cBhvr>
                                      <p:to>
                                        <p:strVal val="visible"/>
                                      </p:to>
                                    </p:set>
                                    <p:anim calcmode="lin" valueType="num">
                                      <p:cBhvr>
                                        <p:cTn id="19" dur="1000" fill="hold"/>
                                        <p:tgtEl>
                                          <p:spTgt spid="3074"/>
                                        </p:tgtEl>
                                        <p:attrNameLst>
                                          <p:attrName>ppt_w</p:attrName>
                                        </p:attrNameLst>
                                      </p:cBhvr>
                                      <p:tavLst>
                                        <p:tav tm="0">
                                          <p:val>
                                            <p:fltVal val="0"/>
                                          </p:val>
                                        </p:tav>
                                        <p:tav tm="100000">
                                          <p:val>
                                            <p:strVal val="#ppt_w"/>
                                          </p:val>
                                        </p:tav>
                                      </p:tavLst>
                                    </p:anim>
                                    <p:anim calcmode="lin" valueType="num">
                                      <p:cBhvr>
                                        <p:cTn id="20" dur="1000" fill="hold"/>
                                        <p:tgtEl>
                                          <p:spTgt spid="3074"/>
                                        </p:tgtEl>
                                        <p:attrNameLst>
                                          <p:attrName>ppt_h</p:attrName>
                                        </p:attrNameLst>
                                      </p:cBhvr>
                                      <p:tavLst>
                                        <p:tav tm="0">
                                          <p:val>
                                            <p:fltVal val="0"/>
                                          </p:val>
                                        </p:tav>
                                        <p:tav tm="100000">
                                          <p:val>
                                            <p:strVal val="#ppt_h"/>
                                          </p:val>
                                        </p:tav>
                                      </p:tavLst>
                                    </p:anim>
                                    <p:animEffect transition="in" filter="fade">
                                      <p:cBhvr>
                                        <p:cTn id="21"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Комп'ютерні моделі можуть бути:</a:t>
            </a:r>
          </a:p>
        </p:txBody>
      </p:sp>
      <p:sp>
        <p:nvSpPr>
          <p:cNvPr id="7" name="Прямокутник 6">
            <a:extLst>
              <a:ext uri="{FF2B5EF4-FFF2-40B4-BE49-F238E27FC236}">
                <a16:creationId xmlns:a16="http://schemas.microsoft.com/office/drawing/2014/main" id="{CF2C9B6A-9B09-4561-A5D1-6AF85B030112}"/>
              </a:ext>
            </a:extLst>
          </p:cNvPr>
          <p:cNvSpPr/>
          <p:nvPr/>
        </p:nvSpPr>
        <p:spPr>
          <a:xfrm>
            <a:off x="72006"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Невеликими</a:t>
            </a:r>
          </a:p>
        </p:txBody>
      </p:sp>
      <p:sp>
        <p:nvSpPr>
          <p:cNvPr id="8" name="Прямокутник 7">
            <a:extLst>
              <a:ext uri="{FF2B5EF4-FFF2-40B4-BE49-F238E27FC236}">
                <a16:creationId xmlns:a16="http://schemas.microsoft.com/office/drawing/2014/main" id="{9FF6884A-7031-48C5-840C-F716C903F367}"/>
              </a:ext>
            </a:extLst>
          </p:cNvPr>
          <p:cNvSpPr/>
          <p:nvPr/>
        </p:nvSpPr>
        <p:spPr>
          <a:xfrm>
            <a:off x="6149818" y="1824914"/>
            <a:ext cx="5972332" cy="95599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Великомасштабними програмними засобами</a:t>
            </a:r>
          </a:p>
        </p:txBody>
      </p:sp>
      <p:sp>
        <p:nvSpPr>
          <p:cNvPr id="9" name="Прямокутник 8">
            <a:extLst>
              <a:ext uri="{FF2B5EF4-FFF2-40B4-BE49-F238E27FC236}">
                <a16:creationId xmlns:a16="http://schemas.microsoft.com/office/drawing/2014/main" id="{20CA8602-E768-4A2E-8262-070F2815A573}"/>
              </a:ext>
            </a:extLst>
          </p:cNvPr>
          <p:cNvSpPr/>
          <p:nvPr/>
        </p:nvSpPr>
        <p:spPr>
          <a:xfrm>
            <a:off x="72006"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працювати практично миттєво на персональних комп'ютерах</a:t>
            </a:r>
            <a:endParaRPr lang="uk-UA" sz="2600" b="1" i="1" kern="0" dirty="0">
              <a:solidFill>
                <a:srgbClr val="FFFFFF"/>
              </a:solidFill>
            </a:endParaRPr>
          </a:p>
        </p:txBody>
      </p:sp>
      <p:sp>
        <p:nvSpPr>
          <p:cNvPr id="10" name="Прямокутник 9">
            <a:extLst>
              <a:ext uri="{FF2B5EF4-FFF2-40B4-BE49-F238E27FC236}">
                <a16:creationId xmlns:a16="http://schemas.microsoft.com/office/drawing/2014/main" id="{4A8E77A6-86A7-4A9F-B8AD-DBF826127B6D}"/>
              </a:ext>
            </a:extLst>
          </p:cNvPr>
          <p:cNvSpPr/>
          <p:nvPr/>
        </p:nvSpPr>
        <p:spPr>
          <a:xfrm>
            <a:off x="6149818" y="2885838"/>
            <a:ext cx="5972332" cy="154476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що працюють протягом декількох годин або діб на суперкомп'ютерах чи мережевих групах комп'ютерів</a:t>
            </a:r>
            <a:endParaRPr lang="uk-UA" sz="2600" b="1" i="1" kern="0" dirty="0">
              <a:solidFill>
                <a:srgbClr val="FFFFFF"/>
              </a:solidFill>
            </a:endParaRPr>
          </a:p>
        </p:txBody>
      </p:sp>
      <p:pic>
        <p:nvPicPr>
          <p:cNvPr id="4098" name="Picture 2" descr="ÐÐ¾Ð²âÑÐ·Ð°Ð½Ðµ Ð·Ð¾Ð±ÑÐ°Ð¶ÐµÐ½Ð½Ñ">
            <a:extLst>
              <a:ext uri="{FF2B5EF4-FFF2-40B4-BE49-F238E27FC236}">
                <a16:creationId xmlns:a16="http://schemas.microsoft.com/office/drawing/2014/main" id="{6612A511-EA58-4580-A589-D7976BB40AC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44" b="22833"/>
          <a:stretch/>
        </p:blipFill>
        <p:spPr bwMode="auto">
          <a:xfrm>
            <a:off x="1308223" y="4535529"/>
            <a:ext cx="3499898" cy="196775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Ð ÐµÐ·ÑÐ»ÑÑÐ°Ñ Ð¿Ð¾ÑÑÐºÑ Ð·Ð¾Ð±ÑÐ°Ð¶ÐµÐ½Ñ Ð·Ð° Ð·Ð°Ð¿Ð¸ÑÐ¾Ð¼ &quot;ÑÑÐ¿ÐµÑÐºÐ¾Ð¼Ð¿'ÑÑÐµÑ&quot;">
            <a:extLst>
              <a:ext uri="{FF2B5EF4-FFF2-40B4-BE49-F238E27FC236}">
                <a16:creationId xmlns:a16="http://schemas.microsoft.com/office/drawing/2014/main" id="{8C4CA23D-74C6-44DA-9005-42FC7C9A3CF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9819" y="4516675"/>
            <a:ext cx="5972332" cy="2239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1445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4098"/>
                                        </p:tgtEl>
                                        <p:attrNameLst>
                                          <p:attrName>style.visibility</p:attrName>
                                        </p:attrNameLst>
                                      </p:cBhvr>
                                      <p:to>
                                        <p:strVal val="visible"/>
                                      </p:to>
                                    </p:set>
                                    <p:anim calcmode="lin" valueType="num">
                                      <p:cBhvr>
                                        <p:cTn id="19" dur="1000" fill="hold"/>
                                        <p:tgtEl>
                                          <p:spTgt spid="4098"/>
                                        </p:tgtEl>
                                        <p:attrNameLst>
                                          <p:attrName>ppt_w</p:attrName>
                                        </p:attrNameLst>
                                      </p:cBhvr>
                                      <p:tavLst>
                                        <p:tav tm="0">
                                          <p:val>
                                            <p:fltVal val="0"/>
                                          </p:val>
                                        </p:tav>
                                        <p:tav tm="100000">
                                          <p:val>
                                            <p:strVal val="#ppt_w"/>
                                          </p:val>
                                        </p:tav>
                                      </p:tavLst>
                                    </p:anim>
                                    <p:anim calcmode="lin" valueType="num">
                                      <p:cBhvr>
                                        <p:cTn id="20" dur="1000" fill="hold"/>
                                        <p:tgtEl>
                                          <p:spTgt spid="4098"/>
                                        </p:tgtEl>
                                        <p:attrNameLst>
                                          <p:attrName>ppt_h</p:attrName>
                                        </p:attrNameLst>
                                      </p:cBhvr>
                                      <p:tavLst>
                                        <p:tav tm="0">
                                          <p:val>
                                            <p:fltVal val="0"/>
                                          </p:val>
                                        </p:tav>
                                        <p:tav tm="100000">
                                          <p:val>
                                            <p:strVal val="#ppt_h"/>
                                          </p:val>
                                        </p:tav>
                                      </p:tavLst>
                                    </p:anim>
                                    <p:animEffect transition="in" filter="fade">
                                      <p:cBhvr>
                                        <p:cTn id="21" dur="1000"/>
                                        <p:tgtEl>
                                          <p:spTgt spid="409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1000"/>
                                        <p:tgtEl>
                                          <p:spTgt spid="8"/>
                                        </p:tgtEl>
                                      </p:cBhvr>
                                    </p:animEffect>
                                  </p:childTnLst>
                                </p:cTn>
                              </p:par>
                            </p:childTnLst>
                          </p:cTn>
                        </p:par>
                        <p:par>
                          <p:cTn id="26" fill="hold">
                            <p:stCondLst>
                              <p:cond delay="5000"/>
                            </p:stCondLst>
                            <p:childTnLst>
                              <p:par>
                                <p:cTn id="27" presetID="22" presetClass="entr" presetSubtype="8"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1000"/>
                                        <p:tgtEl>
                                          <p:spTgt spid="10"/>
                                        </p:tgtEl>
                                      </p:cBhvr>
                                    </p:animEffect>
                                  </p:childTnLst>
                                </p:cTn>
                              </p:par>
                            </p:childTnLst>
                          </p:cTn>
                        </p:par>
                        <p:par>
                          <p:cTn id="30" fill="hold">
                            <p:stCondLst>
                              <p:cond delay="6000"/>
                            </p:stCondLst>
                            <p:childTnLst>
                              <p:par>
                                <p:cTn id="31" presetID="53" presetClass="entr" presetSubtype="16" fill="hold" nodeType="afterEffect">
                                  <p:stCondLst>
                                    <p:cond delay="0"/>
                                  </p:stCondLst>
                                  <p:childTnLst>
                                    <p:set>
                                      <p:cBhvr>
                                        <p:cTn id="32" dur="1" fill="hold">
                                          <p:stCondLst>
                                            <p:cond delay="0"/>
                                          </p:stCondLst>
                                        </p:cTn>
                                        <p:tgtEl>
                                          <p:spTgt spid="4100"/>
                                        </p:tgtEl>
                                        <p:attrNameLst>
                                          <p:attrName>style.visibility</p:attrName>
                                        </p:attrNameLst>
                                      </p:cBhvr>
                                      <p:to>
                                        <p:strVal val="visible"/>
                                      </p:to>
                                    </p:set>
                                    <p:anim calcmode="lin" valueType="num">
                                      <p:cBhvr>
                                        <p:cTn id="33" dur="1000" fill="hold"/>
                                        <p:tgtEl>
                                          <p:spTgt spid="4100"/>
                                        </p:tgtEl>
                                        <p:attrNameLst>
                                          <p:attrName>ppt_w</p:attrName>
                                        </p:attrNameLst>
                                      </p:cBhvr>
                                      <p:tavLst>
                                        <p:tav tm="0">
                                          <p:val>
                                            <p:fltVal val="0"/>
                                          </p:val>
                                        </p:tav>
                                        <p:tav tm="100000">
                                          <p:val>
                                            <p:strVal val="#ppt_w"/>
                                          </p:val>
                                        </p:tav>
                                      </p:tavLst>
                                    </p:anim>
                                    <p:anim calcmode="lin" valueType="num">
                                      <p:cBhvr>
                                        <p:cTn id="34" dur="1000" fill="hold"/>
                                        <p:tgtEl>
                                          <p:spTgt spid="4100"/>
                                        </p:tgtEl>
                                        <p:attrNameLst>
                                          <p:attrName>ppt_h</p:attrName>
                                        </p:attrNameLst>
                                      </p:cBhvr>
                                      <p:tavLst>
                                        <p:tav tm="0">
                                          <p:val>
                                            <p:fltVal val="0"/>
                                          </p:val>
                                        </p:tav>
                                        <p:tav tm="100000">
                                          <p:val>
                                            <p:strVal val="#ppt_h"/>
                                          </p:val>
                                        </p:tav>
                                      </p:tavLst>
                                    </p:anim>
                                    <p:animEffect transition="in" filter="fade">
                                      <p:cBhvr>
                                        <p:cTn id="35" dur="10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дає можливість:</a:t>
            </a:r>
          </a:p>
        </p:txBody>
      </p:sp>
      <p:graphicFrame>
        <p:nvGraphicFramePr>
          <p:cNvPr id="7" name="Схема 6">
            <a:extLst>
              <a:ext uri="{FF2B5EF4-FFF2-40B4-BE49-F238E27FC236}">
                <a16:creationId xmlns:a16="http://schemas.microsoft.com/office/drawing/2014/main" id="{ECBE3B79-9475-4BFD-BF06-71033D61A5C3}"/>
              </a:ext>
            </a:extLst>
          </p:cNvPr>
          <p:cNvGraphicFramePr/>
          <p:nvPr>
            <p:extLst>
              <p:ext uri="{D42A27DB-BD31-4B8C-83A1-F6EECF244321}">
                <p14:modId xmlns:p14="http://schemas.microsoft.com/office/powerpoint/2010/main" val="2794295517"/>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43380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(Продовження…)</a:t>
            </a:r>
          </a:p>
        </p:txBody>
      </p:sp>
      <p:graphicFrame>
        <p:nvGraphicFramePr>
          <p:cNvPr id="7" name="Схема 6">
            <a:extLst>
              <a:ext uri="{FF2B5EF4-FFF2-40B4-BE49-F238E27FC236}">
                <a16:creationId xmlns:a16="http://schemas.microsoft.com/office/drawing/2014/main" id="{ECBE3B79-9475-4BFD-BF06-71033D61A5C3}"/>
              </a:ext>
            </a:extLst>
          </p:cNvPr>
          <p:cNvGraphicFramePr/>
          <p:nvPr>
            <p:extLst>
              <p:ext uri="{D42A27DB-BD31-4B8C-83A1-F6EECF244321}">
                <p14:modId xmlns:p14="http://schemas.microsoft.com/office/powerpoint/2010/main" val="3164096379"/>
              </p:ext>
            </p:extLst>
          </p:nvPr>
        </p:nvGraphicFramePr>
        <p:xfrm>
          <a:off x="126385" y="1611984"/>
          <a:ext cx="11901492" cy="51472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563766237"/>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Побудова комп'ютерної моделі базується на абстрагуванні від конкретної природи явищ або досліджуваного об'єкта-оригіналу і складається з двох етапі:</a:t>
            </a:r>
          </a:p>
        </p:txBody>
      </p:sp>
      <p:sp>
        <p:nvSpPr>
          <p:cNvPr id="7" name="TextBox 6">
            <a:extLst>
              <a:ext uri="{FF2B5EF4-FFF2-40B4-BE49-F238E27FC236}">
                <a16:creationId xmlns:a16="http://schemas.microsoft.com/office/drawing/2014/main" id="{267009B2-3C8D-4330-9A81-E1261842A69D}"/>
              </a:ext>
            </a:extLst>
          </p:cNvPr>
          <p:cNvSpPr txBox="1"/>
          <p:nvPr/>
        </p:nvSpPr>
        <p:spPr>
          <a:xfrm>
            <a:off x="72009"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спочатку створення якісної</a:t>
            </a:r>
            <a:endParaRPr lang="uk-UA" sz="3200" b="1" i="1" kern="0" dirty="0">
              <a:solidFill>
                <a:schemeClr val="bg1"/>
              </a:solidFill>
            </a:endParaRPr>
          </a:p>
        </p:txBody>
      </p:sp>
      <p:sp>
        <p:nvSpPr>
          <p:cNvPr id="8" name="TextBox 7">
            <a:extLst>
              <a:ext uri="{FF2B5EF4-FFF2-40B4-BE49-F238E27FC236}">
                <a16:creationId xmlns:a16="http://schemas.microsoft.com/office/drawing/2014/main" id="{9E3972EA-4E5C-408F-AED1-A1CFA407DF2C}"/>
              </a:ext>
            </a:extLst>
          </p:cNvPr>
          <p:cNvSpPr txBox="1"/>
          <p:nvPr/>
        </p:nvSpPr>
        <p:spPr>
          <a:xfrm>
            <a:off x="7134478" y="3132179"/>
            <a:ext cx="4987672" cy="1077218"/>
          </a:xfrm>
          <a:prstGeom prst="rect">
            <a:avLst/>
          </a:prstGeom>
          <a:solidFill>
            <a:srgbClr val="00800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rgbClr val="FFFFFF"/>
                </a:solidFill>
              </a:rPr>
              <a:t>а потім і кількісної моделі</a:t>
            </a:r>
            <a:endParaRPr lang="uk-UA" sz="3200" b="1" i="1" kern="0" dirty="0">
              <a:solidFill>
                <a:schemeClr val="bg1"/>
              </a:solidFill>
            </a:endParaRPr>
          </a:p>
        </p:txBody>
      </p:sp>
      <p:sp>
        <p:nvSpPr>
          <p:cNvPr id="9" name="TextBox 8">
            <a:extLst>
              <a:ext uri="{FF2B5EF4-FFF2-40B4-BE49-F238E27FC236}">
                <a16:creationId xmlns:a16="http://schemas.microsoft.com/office/drawing/2014/main" id="{66CCE35C-FCCF-426F-B7F4-83291093D64A}"/>
              </a:ext>
            </a:extLst>
          </p:cNvPr>
          <p:cNvSpPr txBox="1"/>
          <p:nvPr/>
        </p:nvSpPr>
        <p:spPr>
          <a:xfrm>
            <a:off x="5171185" y="3116036"/>
            <a:ext cx="1849630" cy="1161633"/>
          </a:xfrm>
          <a:prstGeom prst="rightArrow">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endParaRPr lang="uk-UA" sz="3200" b="1" i="1" kern="0" dirty="0">
              <a:solidFill>
                <a:schemeClr val="bg1"/>
              </a:solidFill>
            </a:endParaRPr>
          </a:p>
        </p:txBody>
      </p:sp>
      <p:sp>
        <p:nvSpPr>
          <p:cNvPr id="10" name="TextBox 9">
            <a:extLst>
              <a:ext uri="{FF2B5EF4-FFF2-40B4-BE49-F238E27FC236}">
                <a16:creationId xmlns:a16="http://schemas.microsoft.com/office/drawing/2014/main" id="{B40D4405-7773-46AD-AB32-967220F5D6A9}"/>
              </a:ext>
            </a:extLst>
          </p:cNvPr>
          <p:cNvSpPr txBox="1"/>
          <p:nvPr/>
        </p:nvSpPr>
        <p:spPr>
          <a:xfrm>
            <a:off x="72008" y="4328931"/>
            <a:ext cx="12050142" cy="2246769"/>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Що більше значущих властивостей буде виявлено й перенесено на комп'ютерну модель, то більш наближеною вона виявиться до реальної моделі й більшими можливостями зможе володіти система, яка використовує дану модель.</a:t>
            </a:r>
          </a:p>
        </p:txBody>
      </p:sp>
    </p:spTree>
    <p:extLst>
      <p:ext uri="{BB962C8B-B14F-4D97-AF65-F5344CB8AC3E}">
        <p14:creationId xmlns:p14="http://schemas.microsoft.com/office/powerpoint/2010/main" val="261311647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1000"/>
                                        <p:tgtEl>
                                          <p:spTgt spid="8"/>
                                        </p:tgtEl>
                                      </p:cBhvr>
                                    </p:animEffect>
                                  </p:childTnLst>
                                </p:cTn>
                              </p:par>
                            </p:childTnLst>
                          </p:cTn>
                        </p:par>
                        <p:par>
                          <p:cTn id="20" fill="hold">
                            <p:stCondLst>
                              <p:cond delay="4000"/>
                            </p:stCondLst>
                            <p:childTnLst>
                              <p:par>
                                <p:cTn id="21" presetID="22" presetClass="entr" presetSubtype="8"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комп'ютерне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Комп'ютерне моделювання полягає в проведенні серії обчислювальних експериментів на комп'ютері, метою яких є:</a:t>
            </a:r>
          </a:p>
        </p:txBody>
      </p:sp>
      <p:graphicFrame>
        <p:nvGraphicFramePr>
          <p:cNvPr id="7" name="Схема 6">
            <a:extLst>
              <a:ext uri="{FF2B5EF4-FFF2-40B4-BE49-F238E27FC236}">
                <a16:creationId xmlns:a16="http://schemas.microsoft.com/office/drawing/2014/main" id="{2B805011-54B8-424A-A09E-CA4A8CB0A3F8}"/>
              </a:ext>
            </a:extLst>
          </p:cNvPr>
          <p:cNvGraphicFramePr/>
          <p:nvPr>
            <p:extLst>
              <p:ext uri="{D42A27DB-BD31-4B8C-83A1-F6EECF244321}">
                <p14:modId xmlns:p14="http://schemas.microsoft.com/office/powerpoint/2010/main" val="2029189424"/>
              </p:ext>
            </p:extLst>
          </p:nvPr>
        </p:nvGraphicFramePr>
        <p:xfrm>
          <a:off x="247202" y="2686638"/>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1670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2677656"/>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Велика увага при моделюванні приділяється не тільки побудові моделі, а й проведенню </a:t>
            </a:r>
            <a:r>
              <a:rPr lang="uk-UA" sz="2800" b="1" i="1" kern="0" dirty="0">
                <a:solidFill>
                  <a:srgbClr val="FFFF00"/>
                </a:solidFill>
              </a:rPr>
              <a:t>комп'ютерного експерименту</a:t>
            </a:r>
            <a:r>
              <a:rPr lang="uk-UA" sz="2800" b="1" i="1" kern="0" dirty="0">
                <a:solidFill>
                  <a:srgbClr val="FFFFFF"/>
                </a:solidFill>
              </a:rPr>
              <a:t> та аналізу результатів. Експеримент — це дослід, який проводиться з об'єктом або моделлю, що виявляється у впливі на досліджуваний об'єкт за допомогою спеціальних інструментів і приладів.</a:t>
            </a:r>
          </a:p>
        </p:txBody>
      </p:sp>
      <p:sp>
        <p:nvSpPr>
          <p:cNvPr id="7" name="TextBox 6">
            <a:extLst>
              <a:ext uri="{FF2B5EF4-FFF2-40B4-BE49-F238E27FC236}">
                <a16:creationId xmlns:a16="http://schemas.microsoft.com/office/drawing/2014/main" id="{17FCCDE2-A0CD-44FF-AD24-EF9193D7BB66}"/>
              </a:ext>
            </a:extLst>
          </p:cNvPr>
          <p:cNvSpPr txBox="1"/>
          <p:nvPr/>
        </p:nvSpPr>
        <p:spPr>
          <a:xfrm>
            <a:off x="1403649" y="3958808"/>
            <a:ext cx="7250158" cy="2246769"/>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 лат.  </a:t>
            </a:r>
            <a:r>
              <a:rPr lang="uk-UA" sz="2800" b="1" i="1" kern="0" dirty="0" err="1">
                <a:solidFill>
                  <a:srgbClr val="FFFFFF"/>
                </a:solidFill>
              </a:rPr>
              <a:t>experimentum</a:t>
            </a:r>
            <a:r>
              <a:rPr lang="uk-UA" sz="2800" b="1" i="1" kern="0" dirty="0">
                <a:solidFill>
                  <a:srgbClr val="FFFFFF"/>
                </a:solidFill>
              </a:rPr>
              <a:t>  —  проба, дослід)</a:t>
            </a:r>
            <a:r>
              <a:rPr lang="en-US" dirty="0"/>
              <a:t>  </a:t>
            </a:r>
            <a:r>
              <a:rPr lang="uk-UA" sz="2800" b="1" i="1" kern="0" dirty="0">
                <a:solidFill>
                  <a:srgbClr val="FFFFFF"/>
                </a:solidFill>
              </a:rPr>
              <a:t>—  метод дослідження деякого явища в керованих спостерігачем умовах.</a:t>
            </a:r>
          </a:p>
        </p:txBody>
      </p:sp>
      <p:pic>
        <p:nvPicPr>
          <p:cNvPr id="8" name="Picture 2" descr="alert, attention, danger, error, exclamation, hanger, message, problem, warning icon">
            <a:extLst>
              <a:ext uri="{FF2B5EF4-FFF2-40B4-BE49-F238E27FC236}">
                <a16:creationId xmlns:a16="http://schemas.microsoft.com/office/drawing/2014/main" id="{54D98728-21D8-4AF0-9B6E-61A69458F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3997100"/>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experiment, lab, project, test icon">
            <a:extLst>
              <a:ext uri="{FF2B5EF4-FFF2-40B4-BE49-F238E27FC236}">
                <a16:creationId xmlns:a16="http://schemas.microsoft.com/office/drawing/2014/main" id="{493835CE-0656-49C3-91E5-F413FB9C5DA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96865" y="3997100"/>
            <a:ext cx="2704773" cy="27047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329165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16" fill="hold" nodeType="afterEffect">
                                  <p:stCondLst>
                                    <p:cond delay="0"/>
                                  </p:stCondLst>
                                  <p:childTnLst>
                                    <p:set>
                                      <p:cBhvr>
                                        <p:cTn id="20" dur="1" fill="hold">
                                          <p:stCondLst>
                                            <p:cond delay="0"/>
                                          </p:stCondLst>
                                        </p:cTn>
                                        <p:tgtEl>
                                          <p:spTgt spid="5122"/>
                                        </p:tgtEl>
                                        <p:attrNameLst>
                                          <p:attrName>style.visibility</p:attrName>
                                        </p:attrNameLst>
                                      </p:cBhvr>
                                      <p:to>
                                        <p:strVal val="visible"/>
                                      </p:to>
                                    </p:set>
                                    <p:anim calcmode="lin" valueType="num">
                                      <p:cBhvr>
                                        <p:cTn id="21" dur="1000" fill="hold"/>
                                        <p:tgtEl>
                                          <p:spTgt spid="5122"/>
                                        </p:tgtEl>
                                        <p:attrNameLst>
                                          <p:attrName>ppt_w</p:attrName>
                                        </p:attrNameLst>
                                      </p:cBhvr>
                                      <p:tavLst>
                                        <p:tav tm="0">
                                          <p:val>
                                            <p:fltVal val="0"/>
                                          </p:val>
                                        </p:tav>
                                        <p:tav tm="100000">
                                          <p:val>
                                            <p:strVal val="#ppt_w"/>
                                          </p:val>
                                        </p:tav>
                                      </p:tavLst>
                                    </p:anim>
                                    <p:anim calcmode="lin" valueType="num">
                                      <p:cBhvr>
                                        <p:cTn id="22" dur="1000" fill="hold"/>
                                        <p:tgtEl>
                                          <p:spTgt spid="5122"/>
                                        </p:tgtEl>
                                        <p:attrNameLst>
                                          <p:attrName>ppt_h</p:attrName>
                                        </p:attrNameLst>
                                      </p:cBhvr>
                                      <p:tavLst>
                                        <p:tav tm="0">
                                          <p:val>
                                            <p:fltVal val="0"/>
                                          </p:val>
                                        </p:tav>
                                        <p:tav tm="100000">
                                          <p:val>
                                            <p:strVal val="#ppt_h"/>
                                          </p:val>
                                        </p:tav>
                                      </p:tavLst>
                                    </p:anim>
                                    <p:animEffect transition="in" filter="fade">
                                      <p:cBhvr>
                                        <p:cTn id="23"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Експеримент</a:t>
            </a:r>
            <a:r>
              <a:rPr lang="uk-UA" sz="2800" b="1" i="1" kern="0" dirty="0">
                <a:solidFill>
                  <a:srgbClr val="FFFFFF"/>
                </a:solidFill>
              </a:rPr>
              <a:t> відрізняється від спостереження активною взаємодією з досліджуваним об'єктом і має такі особливості:</a:t>
            </a:r>
          </a:p>
        </p:txBody>
      </p:sp>
      <p:graphicFrame>
        <p:nvGraphicFramePr>
          <p:cNvPr id="7" name="Схема 6">
            <a:extLst>
              <a:ext uri="{FF2B5EF4-FFF2-40B4-BE49-F238E27FC236}">
                <a16:creationId xmlns:a16="http://schemas.microsoft.com/office/drawing/2014/main" id="{1691A0CC-F71C-46D6-B6BA-5BF913EAE09E}"/>
              </a:ext>
            </a:extLst>
          </p:cNvPr>
          <p:cNvGraphicFramePr/>
          <p:nvPr>
            <p:extLst>
              <p:ext uri="{D42A27DB-BD31-4B8C-83A1-F6EECF244321}">
                <p14:modId xmlns:p14="http://schemas.microsoft.com/office/powerpoint/2010/main" val="3615866794"/>
              </p:ext>
            </p:extLst>
          </p:nvPr>
        </p:nvGraphicFramePr>
        <p:xfrm>
          <a:off x="126385" y="2581758"/>
          <a:ext cx="11901492" cy="41774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911202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вже знаєте, що моделювання є одним зі способів пізнання навколишнього світу й може бути: </a:t>
            </a:r>
          </a:p>
        </p:txBody>
      </p:sp>
      <p:sp>
        <p:nvSpPr>
          <p:cNvPr id="9" name="Прямокутник 8">
            <a:extLst>
              <a:ext uri="{FF2B5EF4-FFF2-40B4-BE49-F238E27FC236}">
                <a16:creationId xmlns:a16="http://schemas.microsoft.com/office/drawing/2014/main" id="{9173FED0-F0DF-40BD-91C4-23A4A5ECA0B6}"/>
              </a:ext>
            </a:extLst>
          </p:cNvPr>
          <p:cNvSpPr/>
          <p:nvPr/>
        </p:nvSpPr>
        <p:spPr>
          <a:xfrm>
            <a:off x="72006" y="2249783"/>
            <a:ext cx="2833162"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як створенням зменшених або збільшених копій реальних об'єктів</a:t>
            </a:r>
            <a:endParaRPr lang="uk-UA" sz="2600" b="1" i="1" kern="0" dirty="0">
              <a:solidFill>
                <a:srgbClr val="FFFFFF"/>
              </a:solidFill>
            </a:endParaRPr>
          </a:p>
        </p:txBody>
      </p:sp>
      <p:sp>
        <p:nvSpPr>
          <p:cNvPr id="11" name="Прямокутник 10">
            <a:extLst>
              <a:ext uri="{FF2B5EF4-FFF2-40B4-BE49-F238E27FC236}">
                <a16:creationId xmlns:a16="http://schemas.microsoft.com/office/drawing/2014/main" id="{28072FB1-75E9-43DA-98E2-3F440B08474C}"/>
              </a:ext>
            </a:extLst>
          </p:cNvPr>
          <p:cNvSpPr/>
          <p:nvPr/>
        </p:nvSpPr>
        <p:spPr>
          <a:xfrm>
            <a:off x="6149818" y="2249783"/>
            <a:ext cx="3121928" cy="2718143"/>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так й описом явищ за допомогою математичних формул чи алгоритмів</a:t>
            </a:r>
            <a:endParaRPr lang="uk-UA" sz="2600" b="1" i="1" kern="0" dirty="0">
              <a:solidFill>
                <a:srgbClr val="FFFFFF"/>
              </a:solidFill>
            </a:endParaRPr>
          </a:p>
        </p:txBody>
      </p:sp>
      <p:sp>
        <p:nvSpPr>
          <p:cNvPr id="12" name="TextBox 11">
            <a:extLst>
              <a:ext uri="{FF2B5EF4-FFF2-40B4-BE49-F238E27FC236}">
                <a16:creationId xmlns:a16="http://schemas.microsoft.com/office/drawing/2014/main" id="{51139C4C-4C9D-48FA-926C-37718A27D2BD}"/>
              </a:ext>
            </a:extLst>
          </p:cNvPr>
          <p:cNvSpPr txBox="1"/>
          <p:nvPr/>
        </p:nvSpPr>
        <p:spPr>
          <a:xfrm>
            <a:off x="72008" y="5099461"/>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Для різних явищ і процесів бувають доречними різні способи моделювання, які залежать від цілей побудови моделей.</a:t>
            </a:r>
          </a:p>
        </p:txBody>
      </p:sp>
      <p:pic>
        <p:nvPicPr>
          <p:cNvPr id="13" name="Picture 2" descr="http://igrushkadostavka.ru/components/com_jshopping/files/img_products/4bc32ad3c756413f0bc8ff3f4b6daac0.jpeg">
            <a:extLst>
              <a:ext uri="{FF2B5EF4-FFF2-40B4-BE49-F238E27FC236}">
                <a16:creationId xmlns:a16="http://schemas.microsoft.com/office/drawing/2014/main" id="{C75C9274-4D68-4EBB-A363-22B0FBB33A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12" b="14869"/>
          <a:stretch/>
        </p:blipFill>
        <p:spPr bwMode="auto">
          <a:xfrm>
            <a:off x="2920254" y="2508969"/>
            <a:ext cx="3121930" cy="2242139"/>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add, algebra, learning, mathematics, science, signs, subtract icon">
            <a:extLst>
              <a:ext uri="{FF2B5EF4-FFF2-40B4-BE49-F238E27FC236}">
                <a16:creationId xmlns:a16="http://schemas.microsoft.com/office/drawing/2014/main" id="{350829C2-F300-48F0-9013-6FEDF139B3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4892" y="1860783"/>
            <a:ext cx="3486714" cy="34867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48399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up)">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1000" fill="hold"/>
                                        <p:tgtEl>
                                          <p:spTgt spid="13"/>
                                        </p:tgtEl>
                                        <p:attrNameLst>
                                          <p:attrName>ppt_w</p:attrName>
                                        </p:attrNameLst>
                                      </p:cBhvr>
                                      <p:tavLst>
                                        <p:tav tm="0">
                                          <p:val>
                                            <p:fltVal val="0"/>
                                          </p:val>
                                        </p:tav>
                                        <p:tav tm="100000">
                                          <p:val>
                                            <p:strVal val="#ppt_w"/>
                                          </p:val>
                                        </p:tav>
                                      </p:tavLst>
                                    </p:anim>
                                    <p:anim calcmode="lin" valueType="num">
                                      <p:cBhvr>
                                        <p:cTn id="16" dur="1000" fill="hold"/>
                                        <p:tgtEl>
                                          <p:spTgt spid="13"/>
                                        </p:tgtEl>
                                        <p:attrNameLst>
                                          <p:attrName>ppt_h</p:attrName>
                                        </p:attrNameLst>
                                      </p:cBhvr>
                                      <p:tavLst>
                                        <p:tav tm="0">
                                          <p:val>
                                            <p:fltVal val="0"/>
                                          </p:val>
                                        </p:tav>
                                        <p:tav tm="100000">
                                          <p:val>
                                            <p:strVal val="#ppt_h"/>
                                          </p:val>
                                        </p:tav>
                                      </p:tavLst>
                                    </p:anim>
                                    <p:animEffect transition="in" filter="fade">
                                      <p:cBhvr>
                                        <p:cTn id="17" dur="1000"/>
                                        <p:tgtEl>
                                          <p:spTgt spid="13"/>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up)">
                                      <p:cBhvr>
                                        <p:cTn id="21" dur="1000"/>
                                        <p:tgtEl>
                                          <p:spTgt spid="11"/>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Effect transition="in" filter="fade">
                                      <p:cBhvr>
                                        <p:cTn id="27" dur="1000"/>
                                        <p:tgtEl>
                                          <p:spTgt spid="14"/>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animBg="1"/>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У процесі експерименту встановлюється реакція об'єкта на всі ці дії. На </a:t>
            </a:r>
            <a:r>
              <a:rPr lang="uk-UA" sz="2800" b="1" i="1" kern="0" dirty="0" err="1">
                <a:solidFill>
                  <a:srgbClr val="FFFFFF"/>
                </a:solidFill>
              </a:rPr>
              <a:t>уроках</a:t>
            </a:r>
            <a:r>
              <a:rPr lang="uk-UA" sz="2800" b="1" i="1" kern="0" dirty="0">
                <a:solidFill>
                  <a:srgbClr val="FFFFFF"/>
                </a:solidFill>
              </a:rPr>
              <a:t>:</a:t>
            </a:r>
          </a:p>
        </p:txBody>
      </p:sp>
      <p:sp>
        <p:nvSpPr>
          <p:cNvPr id="7" name="Прямокутник 6">
            <a:extLst>
              <a:ext uri="{FF2B5EF4-FFF2-40B4-BE49-F238E27FC236}">
                <a16:creationId xmlns:a16="http://schemas.microsoft.com/office/drawing/2014/main" id="{E6C984E6-2C61-4486-9E7B-6E65AE12928F}"/>
              </a:ext>
            </a:extLst>
          </p:cNvPr>
          <p:cNvSpPr/>
          <p:nvPr/>
        </p:nvSpPr>
        <p:spPr>
          <a:xfrm>
            <a:off x="72007"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біології</a:t>
            </a:r>
          </a:p>
        </p:txBody>
      </p:sp>
      <p:sp>
        <p:nvSpPr>
          <p:cNvPr id="8" name="Прямокутник 7">
            <a:extLst>
              <a:ext uri="{FF2B5EF4-FFF2-40B4-BE49-F238E27FC236}">
                <a16:creationId xmlns:a16="http://schemas.microsoft.com/office/drawing/2014/main" id="{542CA417-9CDC-4667-BA05-763A599F83BA}"/>
              </a:ext>
            </a:extLst>
          </p:cNvPr>
          <p:cNvSpPr/>
          <p:nvPr/>
        </p:nvSpPr>
        <p:spPr>
          <a:xfrm>
            <a:off x="4110552"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хімії</a:t>
            </a:r>
          </a:p>
        </p:txBody>
      </p:sp>
      <p:sp>
        <p:nvSpPr>
          <p:cNvPr id="9" name="Прямокутник 8">
            <a:extLst>
              <a:ext uri="{FF2B5EF4-FFF2-40B4-BE49-F238E27FC236}">
                <a16:creationId xmlns:a16="http://schemas.microsoft.com/office/drawing/2014/main" id="{EF44D207-CBE6-4206-B3A7-D7B6D525C982}"/>
              </a:ext>
            </a:extLst>
          </p:cNvPr>
          <p:cNvSpPr/>
          <p:nvPr/>
        </p:nvSpPr>
        <p:spPr>
          <a:xfrm>
            <a:off x="8149100" y="2249783"/>
            <a:ext cx="3973050" cy="954107"/>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фізики</a:t>
            </a:r>
          </a:p>
        </p:txBody>
      </p:sp>
      <p:sp>
        <p:nvSpPr>
          <p:cNvPr id="13" name="Прямокутник 12">
            <a:extLst>
              <a:ext uri="{FF2B5EF4-FFF2-40B4-BE49-F238E27FC236}">
                <a16:creationId xmlns:a16="http://schemas.microsoft.com/office/drawing/2014/main" id="{DF58C3E7-57B0-4B51-88DD-0993B92274E6}"/>
              </a:ext>
            </a:extLst>
          </p:cNvPr>
          <p:cNvSpPr/>
          <p:nvPr/>
        </p:nvSpPr>
        <p:spPr>
          <a:xfrm>
            <a:off x="72007" y="4786711"/>
            <a:ext cx="5255094"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часовий чинник, оскільки такий експеримент займає багато часу</a:t>
            </a:r>
          </a:p>
        </p:txBody>
      </p:sp>
      <p:sp>
        <p:nvSpPr>
          <p:cNvPr id="14" name="Прямокутник 13">
            <a:extLst>
              <a:ext uri="{FF2B5EF4-FFF2-40B4-BE49-F238E27FC236}">
                <a16:creationId xmlns:a16="http://schemas.microsoft.com/office/drawing/2014/main" id="{B6BBFB7F-5343-4D5A-AE82-2B6CF124C7F8}"/>
              </a:ext>
            </a:extLst>
          </p:cNvPr>
          <p:cNvSpPr/>
          <p:nvPr/>
        </p:nvSpPr>
        <p:spPr>
          <a:xfrm>
            <a:off x="5458120"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техніка безпеки</a:t>
            </a:r>
          </a:p>
        </p:txBody>
      </p:sp>
      <p:sp>
        <p:nvSpPr>
          <p:cNvPr id="15" name="Прямокутник 14">
            <a:extLst>
              <a:ext uri="{FF2B5EF4-FFF2-40B4-BE49-F238E27FC236}">
                <a16:creationId xmlns:a16="http://schemas.microsoft.com/office/drawing/2014/main" id="{75032859-899D-4E01-95A5-D06BC7D1448E}"/>
              </a:ext>
            </a:extLst>
          </p:cNvPr>
          <p:cNvSpPr/>
          <p:nvPr/>
        </p:nvSpPr>
        <p:spPr>
          <a:xfrm>
            <a:off x="8855644" y="4786711"/>
            <a:ext cx="3266505" cy="150096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матеріальне оснащення</a:t>
            </a:r>
          </a:p>
        </p:txBody>
      </p:sp>
      <p:sp>
        <p:nvSpPr>
          <p:cNvPr id="16" name="TextBox 15">
            <a:extLst>
              <a:ext uri="{FF2B5EF4-FFF2-40B4-BE49-F238E27FC236}">
                <a16:creationId xmlns:a16="http://schemas.microsoft.com/office/drawing/2014/main" id="{C6920A5C-1DEE-495A-AA05-F45E25C87607}"/>
              </a:ext>
            </a:extLst>
          </p:cNvPr>
          <p:cNvSpPr txBox="1"/>
          <p:nvPr/>
        </p:nvSpPr>
        <p:spPr>
          <a:xfrm>
            <a:off x="72008" y="330280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 використовували метод натурного експерименту. Існує досить багато обмежень для проведення експерименту з достатньою повнотою:</a:t>
            </a:r>
          </a:p>
        </p:txBody>
      </p:sp>
    </p:spTree>
    <p:extLst>
      <p:ext uri="{BB962C8B-B14F-4D97-AF65-F5344CB8AC3E}">
        <p14:creationId xmlns:p14="http://schemas.microsoft.com/office/powerpoint/2010/main" val="117313530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par>
                          <p:cTn id="26" fill="hold">
                            <p:stCondLst>
                              <p:cond delay="4000"/>
                            </p:stCondLst>
                            <p:childTnLst>
                              <p:par>
                                <p:cTn id="27" presetID="22" presetClass="entr" presetSubtype="8"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left)">
                                      <p:cBhvr>
                                        <p:cTn id="29" dur="1000"/>
                                        <p:tgtEl>
                                          <p:spTgt spid="16"/>
                                        </p:tgtEl>
                                      </p:cBhvr>
                                    </p:animEffect>
                                  </p:childTnLst>
                                </p:cTn>
                              </p:par>
                            </p:childTnLst>
                          </p:cTn>
                        </p:par>
                        <p:par>
                          <p:cTn id="30" fill="hold">
                            <p:stCondLst>
                              <p:cond delay="5000"/>
                            </p:stCondLst>
                            <p:childTnLst>
                              <p:par>
                                <p:cTn id="31" presetID="22" presetClass="entr" presetSubtype="8"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left)">
                                      <p:cBhvr>
                                        <p:cTn id="33" dur="1000"/>
                                        <p:tgtEl>
                                          <p:spTgt spid="13"/>
                                        </p:tgtEl>
                                      </p:cBhvr>
                                    </p:animEffect>
                                  </p:childTnLst>
                                </p:cTn>
                              </p:par>
                            </p:childTnLst>
                          </p:cTn>
                        </p:par>
                        <p:par>
                          <p:cTn id="34" fill="hold">
                            <p:stCondLst>
                              <p:cond delay="6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1000"/>
                                        <p:tgtEl>
                                          <p:spTgt spid="14"/>
                                        </p:tgtEl>
                                      </p:cBhvr>
                                    </p:animEffect>
                                  </p:childTnLst>
                                </p:cTn>
                              </p:par>
                            </p:childTnLst>
                          </p:cTn>
                        </p:par>
                        <p:par>
                          <p:cTn id="38" fill="hold">
                            <p:stCondLst>
                              <p:cond delay="7000"/>
                            </p:stCondLst>
                            <p:childTnLst>
                              <p:par>
                                <p:cTn id="39" presetID="22" presetClass="entr" presetSubtype="8"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left)">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3" grpId="0" animBg="1"/>
      <p:bldP spid="14" grpId="0" animBg="1"/>
      <p:bldP spid="15" grpId="0" animBg="1"/>
      <p:bldP spid="1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Комп'ютерний експеримент </a:t>
            </a:r>
            <a:r>
              <a:rPr lang="uk-UA" sz="2800" b="1" i="1" kern="0" dirty="0">
                <a:solidFill>
                  <a:srgbClr val="FFFFFF"/>
                </a:solidFill>
              </a:rPr>
              <a:t>— вплив на комп'ютерну модель інструментами програмного середовища з метою визначення, як змінюються параметри моделі.</a:t>
            </a:r>
          </a:p>
        </p:txBody>
      </p:sp>
      <p:pic>
        <p:nvPicPr>
          <p:cNvPr id="7" name="Picture 2" descr="Результат пошуку зображень за запитом &quot;computer experiment&quot;">
            <a:extLst>
              <a:ext uri="{FF2B5EF4-FFF2-40B4-BE49-F238E27FC236}">
                <a16:creationId xmlns:a16="http://schemas.microsoft.com/office/drawing/2014/main" id="{309D7A10-F597-450F-A540-E8C2E0A6FC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52" y="2655493"/>
            <a:ext cx="5672134" cy="37785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hart, document, monitor, screen, seo, time, website icon">
            <a:extLst>
              <a:ext uri="{FF2B5EF4-FFF2-40B4-BE49-F238E27FC236}">
                <a16:creationId xmlns:a16="http://schemas.microsoft.com/office/drawing/2014/main" id="{9A7762CE-439B-415E-B851-E29359C252F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10766" b="12296"/>
          <a:stretch/>
        </p:blipFill>
        <p:spPr bwMode="auto">
          <a:xfrm>
            <a:off x="6818245" y="2668690"/>
            <a:ext cx="4995793" cy="38436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85641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Effect transition="in" filter="fade">
                                      <p:cBhvr>
                                        <p:cTn id="13" dur="1000"/>
                                        <p:tgtEl>
                                          <p:spTgt spid="7"/>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Effect transition="in" filter="fade">
                                      <p:cBhvr>
                                        <p:cTn id="1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Підготовка та проведення комп'ютерного експерименту включає в себе ряд послідовних операцій, пов'язаних з:</a:t>
            </a:r>
          </a:p>
        </p:txBody>
      </p:sp>
      <p:graphicFrame>
        <p:nvGraphicFramePr>
          <p:cNvPr id="7" name="Схема 6">
            <a:extLst>
              <a:ext uri="{FF2B5EF4-FFF2-40B4-BE49-F238E27FC236}">
                <a16:creationId xmlns:a16="http://schemas.microsoft.com/office/drawing/2014/main" id="{6F3FFC7F-FBCF-4DF3-BDA9-726424EEC4BE}"/>
              </a:ext>
            </a:extLst>
          </p:cNvPr>
          <p:cNvGraphicFramePr/>
          <p:nvPr>
            <p:extLst>
              <p:ext uri="{D42A27DB-BD31-4B8C-83A1-F6EECF244321}">
                <p14:modId xmlns:p14="http://schemas.microsoft.com/office/powerpoint/2010/main" val="1293276478"/>
              </p:ext>
            </p:extLst>
          </p:nvPr>
        </p:nvGraphicFramePr>
        <p:xfrm>
          <a:off x="247202" y="2686639"/>
          <a:ext cx="11874948" cy="38385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265743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DE27BCB7-FBBD-41AB-92A8-25BB82837D05}"/>
                                            </p:graphicEl>
                                          </p:spTgt>
                                        </p:tgtEl>
                                        <p:attrNameLst>
                                          <p:attrName>style.visibility</p:attrName>
                                        </p:attrNameLst>
                                      </p:cBhvr>
                                      <p:to>
                                        <p:strVal val="visible"/>
                                      </p:to>
                                    </p:set>
                                    <p:animEffect transition="in" filter="wipe(left)">
                                      <p:cBhvr>
                                        <p:cTn id="11" dur="1000"/>
                                        <p:tgtEl>
                                          <p:spTgt spid="7">
                                            <p:graphicEl>
                                              <a:dgm id="{DE27BCB7-FBBD-41AB-92A8-25BB82837D05}"/>
                                            </p:graphicEl>
                                          </p:spTgt>
                                        </p:tgtEl>
                                      </p:cBhvr>
                                    </p:animEffect>
                                  </p:childTnLst>
                                </p:cTn>
                              </p:par>
                            </p:childTnLst>
                          </p:cTn>
                        </p:par>
                        <p:par>
                          <p:cTn id="12" fill="hold">
                            <p:stCondLst>
                              <p:cond delay="2000"/>
                            </p:stCondLst>
                            <p:childTnLst>
                              <p:par>
                                <p:cTn id="13" presetID="22" presetClass="entr" presetSubtype="1" fill="hold" grpId="0" nodeType="afterEffect">
                                  <p:stCondLst>
                                    <p:cond delay="0"/>
                                  </p:stCondLst>
                                  <p:childTnLst>
                                    <p:set>
                                      <p:cBhvr>
                                        <p:cTn id="14" dur="1" fill="hold">
                                          <p:stCondLst>
                                            <p:cond delay="0"/>
                                          </p:stCondLst>
                                        </p:cTn>
                                        <p:tgtEl>
                                          <p:spTgt spid="7">
                                            <p:graphicEl>
                                              <a:dgm id="{DDE98724-F0BF-42B0-9DD4-2E7B480097DD}"/>
                                            </p:graphicEl>
                                          </p:spTgt>
                                        </p:tgtEl>
                                        <p:attrNameLst>
                                          <p:attrName>style.visibility</p:attrName>
                                        </p:attrNameLst>
                                      </p:cBhvr>
                                      <p:to>
                                        <p:strVal val="visible"/>
                                      </p:to>
                                    </p:set>
                                    <p:animEffect transition="in" filter="wipe(up)">
                                      <p:cBhvr>
                                        <p:cTn id="15" dur="500"/>
                                        <p:tgtEl>
                                          <p:spTgt spid="7">
                                            <p:graphicEl>
                                              <a:dgm id="{DDE98724-F0BF-42B0-9DD4-2E7B480097DD}"/>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graphicEl>
                                              <a:dgm id="{BD948475-3A72-4282-A7E2-E1FA6E7405A3}"/>
                                            </p:graphicEl>
                                          </p:spTgt>
                                        </p:tgtEl>
                                        <p:attrNameLst>
                                          <p:attrName>style.visibility</p:attrName>
                                        </p:attrNameLst>
                                      </p:cBhvr>
                                      <p:to>
                                        <p:strVal val="visible"/>
                                      </p:to>
                                    </p:set>
                                    <p:animEffect transition="in" filter="wipe(left)">
                                      <p:cBhvr>
                                        <p:cTn id="18" dur="1000"/>
                                        <p:tgtEl>
                                          <p:spTgt spid="7">
                                            <p:graphicEl>
                                              <a:dgm id="{BD948475-3A72-4282-A7E2-E1FA6E7405A3}"/>
                                            </p:graphicEl>
                                          </p:spTgt>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7">
                                            <p:graphicEl>
                                              <a:dgm id="{35679B1A-FF17-4F85-9F41-FE26B7B9FE9C}"/>
                                            </p:graphicEl>
                                          </p:spTgt>
                                        </p:tgtEl>
                                        <p:attrNameLst>
                                          <p:attrName>style.visibility</p:attrName>
                                        </p:attrNameLst>
                                      </p:cBhvr>
                                      <p:to>
                                        <p:strVal val="visible"/>
                                      </p:to>
                                    </p:set>
                                    <p:animEffect transition="in" filter="wipe(up)">
                                      <p:cBhvr>
                                        <p:cTn id="22" dur="500"/>
                                        <p:tgtEl>
                                          <p:spTgt spid="7">
                                            <p:graphicEl>
                                              <a:dgm id="{35679B1A-FF17-4F85-9F41-FE26B7B9FE9C}"/>
                                            </p:graphic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7">
                                            <p:graphicEl>
                                              <a:dgm id="{1145D2C8-A92A-4865-87E9-A87784D21A56}"/>
                                            </p:graphicEl>
                                          </p:spTgt>
                                        </p:tgtEl>
                                        <p:attrNameLst>
                                          <p:attrName>style.visibility</p:attrName>
                                        </p:attrNameLst>
                                      </p:cBhvr>
                                      <p:to>
                                        <p:strVal val="visible"/>
                                      </p:to>
                                    </p:set>
                                    <p:animEffect transition="in" filter="wipe(left)">
                                      <p:cBhvr>
                                        <p:cTn id="25" dur="1000"/>
                                        <p:tgtEl>
                                          <p:spTgt spid="7">
                                            <p:graphicEl>
                                              <a:dgm id="{1145D2C8-A92A-4865-87E9-A87784D21A5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7" grpId="0" uiExpand="1">
        <p:bldSub>
          <a:bldDgm bld="one"/>
        </p:bldSub>
      </p:bldGraphic>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План експерименту має чітко відображати послідовність роботи з моделлю. </a:t>
            </a:r>
          </a:p>
        </p:txBody>
      </p:sp>
      <p:sp>
        <p:nvSpPr>
          <p:cNvPr id="7" name="TextBox 6">
            <a:extLst>
              <a:ext uri="{FF2B5EF4-FFF2-40B4-BE49-F238E27FC236}">
                <a16:creationId xmlns:a16="http://schemas.microsoft.com/office/drawing/2014/main" id="{EB17F801-A069-43E2-9553-8CF9881607C0}"/>
              </a:ext>
            </a:extLst>
          </p:cNvPr>
          <p:cNvSpPr txBox="1"/>
          <p:nvPr/>
        </p:nvSpPr>
        <p:spPr>
          <a:xfrm>
            <a:off x="72008" y="2268637"/>
            <a:ext cx="8959309"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Першим пунктом такого плану завжди є </a:t>
            </a:r>
            <a:r>
              <a:rPr lang="uk-UA" sz="2800" b="1" i="1" kern="0" dirty="0">
                <a:solidFill>
                  <a:srgbClr val="FFFF00"/>
                </a:solidFill>
              </a:rPr>
              <a:t>тестування моделі</a:t>
            </a:r>
            <a:r>
              <a:rPr lang="uk-UA" sz="2800" b="1" i="1" kern="0" dirty="0">
                <a:solidFill>
                  <a:srgbClr val="FFFFFF"/>
                </a:solidFill>
              </a:rPr>
              <a:t>. </a:t>
            </a:r>
          </a:p>
        </p:txBody>
      </p:sp>
      <p:sp>
        <p:nvSpPr>
          <p:cNvPr id="8" name="TextBox 7">
            <a:extLst>
              <a:ext uri="{FF2B5EF4-FFF2-40B4-BE49-F238E27FC236}">
                <a16:creationId xmlns:a16="http://schemas.microsoft.com/office/drawing/2014/main" id="{19C22C14-F131-4897-A4AC-4D5C5BC6FE7B}"/>
              </a:ext>
            </a:extLst>
          </p:cNvPr>
          <p:cNvSpPr txBox="1"/>
          <p:nvPr/>
        </p:nvSpPr>
        <p:spPr>
          <a:xfrm>
            <a:off x="70929" y="3344399"/>
            <a:ext cx="8959309"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00"/>
                </a:solidFill>
              </a:rPr>
              <a:t>Тест</a:t>
            </a:r>
            <a:r>
              <a:rPr lang="uk-UA" sz="2800" b="1" i="1" kern="0" dirty="0">
                <a:solidFill>
                  <a:srgbClr val="FFFFFF"/>
                </a:solidFill>
              </a:rPr>
              <a:t> — набір вихідних даних, що дає змогу визначити правильність побудови моделі. </a:t>
            </a:r>
          </a:p>
        </p:txBody>
      </p:sp>
      <p:sp>
        <p:nvSpPr>
          <p:cNvPr id="9" name="TextBox 8">
            <a:extLst>
              <a:ext uri="{FF2B5EF4-FFF2-40B4-BE49-F238E27FC236}">
                <a16:creationId xmlns:a16="http://schemas.microsoft.com/office/drawing/2014/main" id="{E0B263F1-661F-40A7-B3C4-B9CDF5FED66B}"/>
              </a:ext>
            </a:extLst>
          </p:cNvPr>
          <p:cNvSpPr txBox="1"/>
          <p:nvPr/>
        </p:nvSpPr>
        <p:spPr>
          <a:xfrm>
            <a:off x="70929" y="4870728"/>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Кінцева мета моделювання — ухвалення рішення, яке повинно бути вироблено на основі всебічного аналізу результатів моделювання.</a:t>
            </a:r>
          </a:p>
        </p:txBody>
      </p:sp>
      <p:pic>
        <p:nvPicPr>
          <p:cNvPr id="7170" name="Picture 2" descr="Ð ÐµÐ·ÑÐ»ÑÑÐ°Ñ Ð¿Ð¾ÑÑÐºÑ Ð·Ð¾Ð±ÑÐ°Ð¶ÐµÐ½Ñ Ð·Ð° Ð·Ð°Ð¿Ð¸ÑÐ¾Ð¼ &quot;test icon&quot;">
            <a:extLst>
              <a:ext uri="{FF2B5EF4-FFF2-40B4-BE49-F238E27FC236}">
                <a16:creationId xmlns:a16="http://schemas.microsoft.com/office/drawing/2014/main" id="{A76665BA-1583-4230-BAE4-753C1E8E79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317" y="1910939"/>
            <a:ext cx="3170109" cy="3170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83802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7170"/>
                                        </p:tgtEl>
                                        <p:attrNameLst>
                                          <p:attrName>style.visibility</p:attrName>
                                        </p:attrNameLst>
                                      </p:cBhvr>
                                      <p:to>
                                        <p:strVal val="visible"/>
                                      </p:to>
                                    </p:set>
                                    <p:anim calcmode="lin" valueType="num">
                                      <p:cBhvr>
                                        <p:cTn id="19" dur="1000" fill="hold"/>
                                        <p:tgtEl>
                                          <p:spTgt spid="7170"/>
                                        </p:tgtEl>
                                        <p:attrNameLst>
                                          <p:attrName>ppt_w</p:attrName>
                                        </p:attrNameLst>
                                      </p:cBhvr>
                                      <p:tavLst>
                                        <p:tav tm="0">
                                          <p:val>
                                            <p:fltVal val="0"/>
                                          </p:val>
                                        </p:tav>
                                        <p:tav tm="100000">
                                          <p:val>
                                            <p:strVal val="#ppt_w"/>
                                          </p:val>
                                        </p:tav>
                                      </p:tavLst>
                                    </p:anim>
                                    <p:anim calcmode="lin" valueType="num">
                                      <p:cBhvr>
                                        <p:cTn id="20" dur="1000" fill="hold"/>
                                        <p:tgtEl>
                                          <p:spTgt spid="7170"/>
                                        </p:tgtEl>
                                        <p:attrNameLst>
                                          <p:attrName>ppt_h</p:attrName>
                                        </p:attrNameLst>
                                      </p:cBhvr>
                                      <p:tavLst>
                                        <p:tav tm="0">
                                          <p:val>
                                            <p:fltVal val="0"/>
                                          </p:val>
                                        </p:tav>
                                        <p:tav tm="100000">
                                          <p:val>
                                            <p:strVal val="#ppt_h"/>
                                          </p:val>
                                        </p:tav>
                                      </p:tavLst>
                                    </p:anim>
                                    <p:animEffect transition="in" filter="fade">
                                      <p:cBhvr>
                                        <p:cTn id="21" dur="1000"/>
                                        <p:tgtEl>
                                          <p:spTgt spid="7170"/>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У чому полягають особливості комп'ютерного експерименту?</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Основою вироблення рішення є результати тестування й експериментів. Якщо результати не відповідають цілям поставленого завдання, це значить, що допущено помилки на попередніх етапах. </a:t>
            </a:r>
          </a:p>
        </p:txBody>
      </p:sp>
      <p:sp>
        <p:nvSpPr>
          <p:cNvPr id="7" name="TextBox 6">
            <a:extLst>
              <a:ext uri="{FF2B5EF4-FFF2-40B4-BE49-F238E27FC236}">
                <a16:creationId xmlns:a16="http://schemas.microsoft.com/office/drawing/2014/main" id="{5B99A31F-33D3-4754-B102-91CCE5BF6B16}"/>
              </a:ext>
            </a:extLst>
          </p:cNvPr>
          <p:cNvSpPr txBox="1"/>
          <p:nvPr/>
        </p:nvSpPr>
        <p:spPr>
          <a:xfrm>
            <a:off x="72008" y="3129258"/>
            <a:ext cx="7893641"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Якщо такі помилки виявлено, то потрібне коригування моделі, тобто повернення до одного з попередніх етапів. Процес повторюється доти, поки результати експерименту не відповідатимуть цілям моделювання.</a:t>
            </a:r>
          </a:p>
        </p:txBody>
      </p:sp>
      <p:pic>
        <p:nvPicPr>
          <p:cNvPr id="8194" name="Picture 2" descr="electricity experiment, experiment, science icon">
            <a:extLst>
              <a:ext uri="{FF2B5EF4-FFF2-40B4-BE49-F238E27FC236}">
                <a16:creationId xmlns:a16="http://schemas.microsoft.com/office/drawing/2014/main" id="{D8E9F7A9-5803-498F-A939-A894C1E47D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67889" y="3127136"/>
            <a:ext cx="3303309" cy="33033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060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8194"/>
                                        </p:tgtEl>
                                        <p:attrNameLst>
                                          <p:attrName>style.visibility</p:attrName>
                                        </p:attrNameLst>
                                      </p:cBhvr>
                                      <p:to>
                                        <p:strVal val="visible"/>
                                      </p:to>
                                    </p:set>
                                    <p:anim calcmode="lin" valueType="num">
                                      <p:cBhvr>
                                        <p:cTn id="15" dur="1000" fill="hold"/>
                                        <p:tgtEl>
                                          <p:spTgt spid="8194"/>
                                        </p:tgtEl>
                                        <p:attrNameLst>
                                          <p:attrName>ppt_w</p:attrName>
                                        </p:attrNameLst>
                                      </p:cBhvr>
                                      <p:tavLst>
                                        <p:tav tm="0">
                                          <p:val>
                                            <p:fltVal val="0"/>
                                          </p:val>
                                        </p:tav>
                                        <p:tav tm="100000">
                                          <p:val>
                                            <p:strVal val="#ppt_w"/>
                                          </p:val>
                                        </p:tav>
                                      </p:tavLst>
                                    </p:anim>
                                    <p:anim calcmode="lin" valueType="num">
                                      <p:cBhvr>
                                        <p:cTn id="16" dur="1000" fill="hold"/>
                                        <p:tgtEl>
                                          <p:spTgt spid="8194"/>
                                        </p:tgtEl>
                                        <p:attrNameLst>
                                          <p:attrName>ppt_h</p:attrName>
                                        </p:attrNameLst>
                                      </p:cBhvr>
                                      <p:tavLst>
                                        <p:tav tm="0">
                                          <p:val>
                                            <p:fltVal val="0"/>
                                          </p:val>
                                        </p:tav>
                                        <p:tav tm="100000">
                                          <p:val>
                                            <p:strVal val="#ppt_h"/>
                                          </p:val>
                                        </p:tav>
                                      </p:tavLst>
                                    </p:anim>
                                    <p:animEffect transition="in" filter="fade">
                                      <p:cBhvr>
                                        <p:cTn id="17" dur="1000"/>
                                        <p:tgtEl>
                                          <p:spTgt spid="8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пам'ятати, що метод </a:t>
            </a:r>
            <a:r>
              <a:rPr lang="uk-UA" sz="2800" b="1" i="1" kern="0" dirty="0">
                <a:solidFill>
                  <a:srgbClr val="FFFF00"/>
                </a:solidFill>
              </a:rPr>
              <a:t>комп'ютерного імітаційного моделювання</a:t>
            </a:r>
            <a:r>
              <a:rPr lang="uk-UA" sz="2800" b="1" i="1" kern="0" dirty="0">
                <a:solidFill>
                  <a:srgbClr val="FFFFFF"/>
                </a:solidFill>
              </a:rPr>
              <a:t> є чисельним методом, тому, як будь-який чисельний метод, він має істотний недолік — його рішення завжди носить частковий характер. </a:t>
            </a:r>
          </a:p>
        </p:txBody>
      </p:sp>
      <p:sp>
        <p:nvSpPr>
          <p:cNvPr id="7" name="TextBox 6">
            <a:extLst>
              <a:ext uri="{FF2B5EF4-FFF2-40B4-BE49-F238E27FC236}">
                <a16:creationId xmlns:a16="http://schemas.microsoft.com/office/drawing/2014/main" id="{1B747F8D-E5B7-49ED-B411-42B6657D54BB}"/>
              </a:ext>
            </a:extLst>
          </p:cNvPr>
          <p:cNvSpPr txBox="1"/>
          <p:nvPr/>
        </p:nvSpPr>
        <p:spPr>
          <a:xfrm>
            <a:off x="4242062" y="3110404"/>
            <a:ext cx="7879009"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Отримані результати відповідають певним значенням параметрів системи й початкових умов. Для аналізу системи доводиться багаторазово моделювати процес її функціонування, варіюючи вхідні дані моделі.</a:t>
            </a:r>
          </a:p>
        </p:txBody>
      </p:sp>
      <p:pic>
        <p:nvPicPr>
          <p:cNvPr id="10242" name="Picture 2" descr="demo, play, process, screen, searching, software, success icon">
            <a:extLst>
              <a:ext uri="{FF2B5EF4-FFF2-40B4-BE49-F238E27FC236}">
                <a16:creationId xmlns:a16="http://schemas.microsoft.com/office/drawing/2014/main" id="{A6ED8F69-53CD-455D-AE5C-694889671B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71" b="10325"/>
          <a:stretch/>
        </p:blipFill>
        <p:spPr bwMode="auto">
          <a:xfrm>
            <a:off x="69850" y="3110404"/>
            <a:ext cx="4010877"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652478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242"/>
                                        </p:tgtEl>
                                        <p:attrNameLst>
                                          <p:attrName>style.visibility</p:attrName>
                                        </p:attrNameLst>
                                      </p:cBhvr>
                                      <p:to>
                                        <p:strVal val="visible"/>
                                      </p:to>
                                    </p:set>
                                    <p:anim calcmode="lin" valueType="num">
                                      <p:cBhvr>
                                        <p:cTn id="11" dur="1000" fill="hold"/>
                                        <p:tgtEl>
                                          <p:spTgt spid="10242"/>
                                        </p:tgtEl>
                                        <p:attrNameLst>
                                          <p:attrName>ppt_w</p:attrName>
                                        </p:attrNameLst>
                                      </p:cBhvr>
                                      <p:tavLst>
                                        <p:tav tm="0">
                                          <p:val>
                                            <p:fltVal val="0"/>
                                          </p:val>
                                        </p:tav>
                                        <p:tav tm="100000">
                                          <p:val>
                                            <p:strVal val="#ppt_w"/>
                                          </p:val>
                                        </p:tav>
                                      </p:tavLst>
                                    </p:anim>
                                    <p:anim calcmode="lin" valueType="num">
                                      <p:cBhvr>
                                        <p:cTn id="12" dur="1000" fill="hold"/>
                                        <p:tgtEl>
                                          <p:spTgt spid="10242"/>
                                        </p:tgtEl>
                                        <p:attrNameLst>
                                          <p:attrName>ppt_h</p:attrName>
                                        </p:attrNameLst>
                                      </p:cBhvr>
                                      <p:tavLst>
                                        <p:tav tm="0">
                                          <p:val>
                                            <p:fltVal val="0"/>
                                          </p:val>
                                        </p:tav>
                                        <p:tav tm="100000">
                                          <p:val>
                                            <p:strVal val="#ppt_h"/>
                                          </p:val>
                                        </p:tav>
                                      </p:tavLst>
                                    </p:anim>
                                    <p:animEffect transition="in" filter="fade">
                                      <p:cBhvr>
                                        <p:cTn id="13" dur="1000"/>
                                        <p:tgtEl>
                                          <p:spTgt spid="10242"/>
                                        </p:tgtEl>
                                      </p:cBhvr>
                                    </p:animEffect>
                                  </p:childTnLst>
                                </p:cTn>
                              </p:par>
                            </p:childTnLst>
                          </p:cTn>
                        </p:par>
                        <p:par>
                          <p:cTn id="14" fill="hold">
                            <p:stCondLst>
                              <p:cond delay="2000"/>
                            </p:stCondLst>
                            <p:childTnLst>
                              <p:par>
                                <p:cTn id="15" presetID="22" presetClass="entr" presetSubtype="8"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Комп'ютерна модель складної системи повинна, за можливості, відображати всі основні фактори й взаємозв'язки, що характеризують реальні ситуації, критерії та обмеження. </a:t>
            </a:r>
          </a:p>
        </p:txBody>
      </p:sp>
      <p:sp>
        <p:nvSpPr>
          <p:cNvPr id="7" name="TextBox 6">
            <a:extLst>
              <a:ext uri="{FF2B5EF4-FFF2-40B4-BE49-F238E27FC236}">
                <a16:creationId xmlns:a16="http://schemas.microsoft.com/office/drawing/2014/main" id="{BFF67091-A03B-4F76-8E61-366C09689EDB}"/>
              </a:ext>
            </a:extLst>
          </p:cNvPr>
          <p:cNvSpPr txBox="1"/>
          <p:nvPr/>
        </p:nvSpPr>
        <p:spPr>
          <a:xfrm>
            <a:off x="70930" y="3138684"/>
            <a:ext cx="7847586" cy="3108543"/>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Модель має бути достатньо універсальною, щоб описувати близькі за призначенням об'єкти, і в той же час досить простою, щоб дати змогу виконати необхідні дослідження з розумними витратами.</a:t>
            </a:r>
          </a:p>
        </p:txBody>
      </p:sp>
      <p:pic>
        <p:nvPicPr>
          <p:cNvPr id="9218" name="Picture 2" descr="idea, money, monitor, premium, process, services, success icon">
            <a:extLst>
              <a:ext uri="{FF2B5EF4-FFF2-40B4-BE49-F238E27FC236}">
                <a16:creationId xmlns:a16="http://schemas.microsoft.com/office/drawing/2014/main" id="{7773069E-5CCF-421E-AD7E-4B27791E09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01" b="12838"/>
          <a:stretch/>
        </p:blipFill>
        <p:spPr bwMode="auto">
          <a:xfrm>
            <a:off x="8097625" y="3138684"/>
            <a:ext cx="4023445" cy="31085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25536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9218"/>
                                        </p:tgtEl>
                                        <p:attrNameLst>
                                          <p:attrName>style.visibility</p:attrName>
                                        </p:attrNameLst>
                                      </p:cBhvr>
                                      <p:to>
                                        <p:strVal val="visible"/>
                                      </p:to>
                                    </p:set>
                                    <p:anim calcmode="lin" valueType="num">
                                      <p:cBhvr>
                                        <p:cTn id="15" dur="1000" fill="hold"/>
                                        <p:tgtEl>
                                          <p:spTgt spid="9218"/>
                                        </p:tgtEl>
                                        <p:attrNameLst>
                                          <p:attrName>ppt_w</p:attrName>
                                        </p:attrNameLst>
                                      </p:cBhvr>
                                      <p:tavLst>
                                        <p:tav tm="0">
                                          <p:val>
                                            <p:fltVal val="0"/>
                                          </p:val>
                                        </p:tav>
                                        <p:tav tm="100000">
                                          <p:val>
                                            <p:strVal val="#ppt_w"/>
                                          </p:val>
                                        </p:tav>
                                      </p:tavLst>
                                    </p:anim>
                                    <p:anim calcmode="lin" valueType="num">
                                      <p:cBhvr>
                                        <p:cTn id="16" dur="1000" fill="hold"/>
                                        <p:tgtEl>
                                          <p:spTgt spid="9218"/>
                                        </p:tgtEl>
                                        <p:attrNameLst>
                                          <p:attrName>ppt_h</p:attrName>
                                        </p:attrNameLst>
                                      </p:cBhvr>
                                      <p:tavLst>
                                        <p:tav tm="0">
                                          <p:val>
                                            <p:fltVal val="0"/>
                                          </p:val>
                                        </p:tav>
                                        <p:tav tm="100000">
                                          <p:val>
                                            <p:strVal val="#ppt_h"/>
                                          </p:val>
                                        </p:tav>
                                      </p:tavLst>
                                    </p:anim>
                                    <p:animEffect transition="in" filter="fade">
                                      <p:cBhvr>
                                        <p:cTn id="17" dur="10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Робота моделі залежить від:</a:t>
            </a:r>
          </a:p>
        </p:txBody>
      </p:sp>
      <p:sp>
        <p:nvSpPr>
          <p:cNvPr id="7" name="Прямокутник 6">
            <a:extLst>
              <a:ext uri="{FF2B5EF4-FFF2-40B4-BE49-F238E27FC236}">
                <a16:creationId xmlns:a16="http://schemas.microsoft.com/office/drawing/2014/main" id="{C52C2840-804A-4765-8D7E-338CDED17BE2}"/>
              </a:ext>
            </a:extLst>
          </p:cNvPr>
          <p:cNvSpPr/>
          <p:nvPr/>
        </p:nvSpPr>
        <p:spPr>
          <a:xfrm>
            <a:off x="72008"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її правильності</a:t>
            </a:r>
          </a:p>
        </p:txBody>
      </p:sp>
      <p:sp>
        <p:nvSpPr>
          <p:cNvPr id="8" name="Прямокутник 7">
            <a:extLst>
              <a:ext uri="{FF2B5EF4-FFF2-40B4-BE49-F238E27FC236}">
                <a16:creationId xmlns:a16="http://schemas.microsoft.com/office/drawing/2014/main" id="{ED89EEE3-1B5F-424E-9D0F-7FD28749A862}"/>
              </a:ext>
            </a:extLst>
          </p:cNvPr>
          <p:cNvSpPr/>
          <p:nvPr/>
        </p:nvSpPr>
        <p:spPr>
          <a:xfrm>
            <a:off x="6149820" y="1801824"/>
            <a:ext cx="5972332"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коректності вхідних даних</a:t>
            </a:r>
          </a:p>
        </p:txBody>
      </p:sp>
      <p:sp>
        <p:nvSpPr>
          <p:cNvPr id="9" name="TextBox 8">
            <a:extLst>
              <a:ext uri="{FF2B5EF4-FFF2-40B4-BE49-F238E27FC236}">
                <a16:creationId xmlns:a16="http://schemas.microsoft.com/office/drawing/2014/main" id="{2A8B91CC-EA34-4E33-BE75-CF2EE901E864}"/>
              </a:ext>
            </a:extLst>
          </p:cNvPr>
          <p:cNvSpPr txBox="1"/>
          <p:nvPr/>
        </p:nvSpPr>
        <p:spPr>
          <a:xfrm>
            <a:off x="50173" y="3176326"/>
            <a:ext cx="8528219" cy="353943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Результат роботи моделі не може бути точнішим, ніж точність введених даних. Якщо, один із ключових параметрів відомий тільки однією значною цифрою, то результат моделювання не може бути точнішим, ніж одна значуща цифра, хоча у видачі може бути й чотири значущих цифри.</a:t>
            </a:r>
          </a:p>
        </p:txBody>
      </p:sp>
      <p:pic>
        <p:nvPicPr>
          <p:cNvPr id="11266" name="Picture 2" descr="computer, concept, encyclopedia, search, wiki, work, workplace icon">
            <a:extLst>
              <a:ext uri="{FF2B5EF4-FFF2-40B4-BE49-F238E27FC236}">
                <a16:creationId xmlns:a16="http://schemas.microsoft.com/office/drawing/2014/main" id="{6303B48C-3C5A-4E00-9B6D-0E53E901CCA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431" r="8044" b="14405"/>
          <a:stretch/>
        </p:blipFill>
        <p:spPr bwMode="auto">
          <a:xfrm>
            <a:off x="8729221" y="3176326"/>
            <a:ext cx="3392929" cy="35191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801048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left)">
                                      <p:cBhvr>
                                        <p:cTn id="15" dur="1000"/>
                                        <p:tgtEl>
                                          <p:spTgt spid="8"/>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11266"/>
                                        </p:tgtEl>
                                        <p:attrNameLst>
                                          <p:attrName>style.visibility</p:attrName>
                                        </p:attrNameLst>
                                      </p:cBhvr>
                                      <p:to>
                                        <p:strVal val="visible"/>
                                      </p:to>
                                    </p:set>
                                    <p:anim calcmode="lin" valueType="num">
                                      <p:cBhvr>
                                        <p:cTn id="23" dur="1000" fill="hold"/>
                                        <p:tgtEl>
                                          <p:spTgt spid="11266"/>
                                        </p:tgtEl>
                                        <p:attrNameLst>
                                          <p:attrName>ppt_w</p:attrName>
                                        </p:attrNameLst>
                                      </p:cBhvr>
                                      <p:tavLst>
                                        <p:tav tm="0">
                                          <p:val>
                                            <p:fltVal val="0"/>
                                          </p:val>
                                        </p:tav>
                                        <p:tav tm="100000">
                                          <p:val>
                                            <p:strVal val="#ppt_w"/>
                                          </p:val>
                                        </p:tav>
                                      </p:tavLst>
                                    </p:anim>
                                    <p:anim calcmode="lin" valueType="num">
                                      <p:cBhvr>
                                        <p:cTn id="24" dur="1000" fill="hold"/>
                                        <p:tgtEl>
                                          <p:spTgt spid="11266"/>
                                        </p:tgtEl>
                                        <p:attrNameLst>
                                          <p:attrName>ppt_h</p:attrName>
                                        </p:attrNameLst>
                                      </p:cBhvr>
                                      <p:tavLst>
                                        <p:tav tm="0">
                                          <p:val>
                                            <p:fltVal val="0"/>
                                          </p:val>
                                        </p:tav>
                                        <p:tav tm="100000">
                                          <p:val>
                                            <p:strVal val="#ppt_h"/>
                                          </p:val>
                                        </p:tav>
                                      </p:tavLst>
                                    </p:anim>
                                    <p:animEffect transition="in" filter="fade">
                                      <p:cBhvr>
                                        <p:cTn id="25" dur="1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Які обмеження комп'ютерного моделювання?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815882"/>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Слід розуміти, що комп'ютер є лише інструментом для створення й дослідження моделей, але він їх не створює</a:t>
            </a:r>
            <a:r>
              <a:rPr lang="en-US" dirty="0"/>
              <a:t> </a:t>
            </a:r>
            <a:r>
              <a:rPr lang="uk-UA" sz="2800" b="1" i="1" kern="0" dirty="0">
                <a:solidFill>
                  <a:srgbClr val="FFFFFF"/>
                </a:solidFill>
              </a:rPr>
              <a:t>— аналіз об'єктів навколишнього світу з метою відтворення його в моделі виконує людина.</a:t>
            </a:r>
          </a:p>
        </p:txBody>
      </p:sp>
      <p:pic>
        <p:nvPicPr>
          <p:cNvPr id="7" name="Picture 2" descr="Результат пошуку зображень за запитом &quot;Computer model&quot;">
            <a:extLst>
              <a:ext uri="{FF2B5EF4-FFF2-40B4-BE49-F238E27FC236}">
                <a16:creationId xmlns:a16="http://schemas.microsoft.com/office/drawing/2014/main" id="{06A6593C-1953-43F5-AAAF-A272D68842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3662" y="3127777"/>
            <a:ext cx="6168611" cy="353943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omputer, pc, work corner, work station, workplace, workstation icon">
            <a:extLst>
              <a:ext uri="{FF2B5EF4-FFF2-40B4-BE49-F238E27FC236}">
                <a16:creationId xmlns:a16="http://schemas.microsoft.com/office/drawing/2014/main" id="{4E0B63C5-AAD3-4500-83BB-68DF5914419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4061" y="3008003"/>
            <a:ext cx="3539431" cy="3539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228470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Effect transition="in" filter="fade">
                                      <p:cBhvr>
                                        <p:cTn id="13" dur="1000"/>
                                        <p:tgtEl>
                                          <p:spTgt spid="8"/>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rmAutofit/>
          </a:bodyPr>
          <a:lstStyle/>
          <a:p>
            <a:r>
              <a:rPr lang="uk-UA" dirty="0"/>
              <a:t>Дайте відповіді на запитання</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a:defRPr/>
            </a:pPr>
            <a:r>
              <a:rPr lang="uk-UA" sz="2800" b="1" i="1" kern="0" dirty="0">
                <a:solidFill>
                  <a:srgbClr val="FFFFFF"/>
                </a:solidFill>
              </a:rPr>
              <a:t>З якою метою люди використовують моделі? Якими можуть бути ці моделі?</a:t>
            </a:r>
          </a:p>
        </p:txBody>
      </p:sp>
      <p:pic>
        <p:nvPicPr>
          <p:cNvPr id="30" name="Picture 2" descr="http://nvip.com.ua/sites/default/files/imagecache/original_watermark/pictures/news/qa.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25774" y="4780449"/>
            <a:ext cx="1663554" cy="2053771"/>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70929" y="2246693"/>
            <a:ext cx="12050142" cy="954107"/>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2"/>
              <a:defRPr/>
            </a:pPr>
            <a:r>
              <a:rPr lang="uk-UA" sz="2800" b="1" i="1" kern="0" dirty="0">
                <a:solidFill>
                  <a:srgbClr val="002060"/>
                </a:solidFill>
              </a:rPr>
              <a:t>Які ознаки комп'ютерної моделі? Якими бувають комп'ютерні моделі? Наведіть приклади.</a:t>
            </a:r>
          </a:p>
        </p:txBody>
      </p:sp>
      <p:sp>
        <p:nvSpPr>
          <p:cNvPr id="32" name="TextBox 31"/>
          <p:cNvSpPr txBox="1"/>
          <p:nvPr/>
        </p:nvSpPr>
        <p:spPr>
          <a:xfrm>
            <a:off x="70929" y="3330024"/>
            <a:ext cx="12050142" cy="523220"/>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3"/>
              <a:defRPr/>
            </a:pPr>
            <a:r>
              <a:rPr lang="uk-UA" sz="2800" b="1" i="1" kern="0" dirty="0">
                <a:solidFill>
                  <a:srgbClr val="FFFFFF"/>
                </a:solidFill>
              </a:rPr>
              <a:t>Які особливості комп'ютерного моделювання?</a:t>
            </a:r>
          </a:p>
        </p:txBody>
      </p:sp>
      <p:sp>
        <p:nvSpPr>
          <p:cNvPr id="10" name="TextBox 9"/>
          <p:cNvSpPr txBox="1"/>
          <p:nvPr/>
        </p:nvSpPr>
        <p:spPr>
          <a:xfrm>
            <a:off x="70929" y="3982468"/>
            <a:ext cx="12050142" cy="523220"/>
          </a:xfrm>
          <a:prstGeom prst="rect">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4"/>
              <a:defRPr/>
            </a:pPr>
            <a:r>
              <a:rPr lang="uk-UA" sz="2800" b="1" i="1" kern="0" dirty="0">
                <a:solidFill>
                  <a:srgbClr val="002060"/>
                </a:solidFill>
              </a:rPr>
              <a:t>У чому суть комп'ютерного експерименту?</a:t>
            </a:r>
          </a:p>
        </p:txBody>
      </p:sp>
      <p:sp>
        <p:nvSpPr>
          <p:cNvPr id="11" name="TextBox 10">
            <a:extLst>
              <a:ext uri="{FF2B5EF4-FFF2-40B4-BE49-F238E27FC236}">
                <a16:creationId xmlns:a16="http://schemas.microsoft.com/office/drawing/2014/main" id="{CF65A179-6517-4CB6-899F-9381EED57FC4}"/>
              </a:ext>
            </a:extLst>
          </p:cNvPr>
          <p:cNvSpPr txBox="1"/>
          <p:nvPr/>
        </p:nvSpPr>
        <p:spPr>
          <a:xfrm>
            <a:off x="70929" y="4645059"/>
            <a:ext cx="10454845" cy="954107"/>
          </a:xfrm>
          <a:prstGeom prst="rect">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514350" lvl="0" indent="-514350" algn="just" fontAlgn="base">
              <a:spcBef>
                <a:spcPct val="0"/>
              </a:spcBef>
              <a:spcAft>
                <a:spcPct val="0"/>
              </a:spcAft>
              <a:buFont typeface="+mj-lt"/>
              <a:buAutoNum type="arabicPeriod" startAt="5"/>
              <a:defRPr/>
            </a:pPr>
            <a:r>
              <a:rPr lang="uk-UA" sz="2800" b="1" i="1" kern="0" dirty="0">
                <a:solidFill>
                  <a:srgbClr val="FFFFFF"/>
                </a:solidFill>
              </a:rPr>
              <a:t>Які є обмеження у здійсненні комп'ютерного моделювання? Наведіть приклади.</a:t>
            </a:r>
          </a:p>
        </p:txBody>
      </p:sp>
    </p:spTree>
    <p:extLst>
      <p:ext uri="{BB962C8B-B14F-4D97-AF65-F5344CB8AC3E}">
        <p14:creationId xmlns:p14="http://schemas.microsoft.com/office/powerpoint/2010/main" val="10651413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wipe(left)">
                                      <p:cBhvr>
                                        <p:cTn id="12" dur="1000"/>
                                        <p:tgtEl>
                                          <p:spTgt spid="3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1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10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1" grpId="0" animBg="1"/>
      <p:bldP spid="32"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Цілі моделювання:</a:t>
            </a:r>
          </a:p>
        </p:txBody>
      </p:sp>
      <p:sp>
        <p:nvSpPr>
          <p:cNvPr id="8" name="TextBox 7">
            <a:extLst>
              <a:ext uri="{FF2B5EF4-FFF2-40B4-BE49-F238E27FC236}">
                <a16:creationId xmlns:a16="http://schemas.microsoft.com/office/drawing/2014/main" id="{A1E61832-B6F0-4021-8CF7-872DC3154A60}"/>
              </a:ext>
            </a:extLst>
          </p:cNvPr>
          <p:cNvSpPr txBox="1"/>
          <p:nvPr/>
        </p:nvSpPr>
        <p:spPr>
          <a:xfrm>
            <a:off x="72008" y="5533336"/>
            <a:ext cx="12050142" cy="954107"/>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Об'єкт, який отримують у результаті моделювання, називається </a:t>
            </a:r>
            <a:r>
              <a:rPr lang="uk-UA" sz="2800" b="1" i="1" kern="0" dirty="0">
                <a:solidFill>
                  <a:srgbClr val="FFFF00"/>
                </a:solidFill>
              </a:rPr>
              <a:t>моделлю</a:t>
            </a:r>
            <a:r>
              <a:rPr lang="uk-UA" sz="2800" b="1" i="1" kern="0" dirty="0">
                <a:solidFill>
                  <a:srgbClr val="FFFFFF"/>
                </a:solidFill>
              </a:rPr>
              <a:t>.</a:t>
            </a:r>
          </a:p>
        </p:txBody>
      </p:sp>
      <p:graphicFrame>
        <p:nvGraphicFramePr>
          <p:cNvPr id="7" name="Схема 6">
            <a:extLst>
              <a:ext uri="{FF2B5EF4-FFF2-40B4-BE49-F238E27FC236}">
                <a16:creationId xmlns:a16="http://schemas.microsoft.com/office/drawing/2014/main" id="{2BFDBBC2-DB79-4D4F-B0ED-02335ED68A83}"/>
              </a:ext>
            </a:extLst>
          </p:cNvPr>
          <p:cNvGraphicFramePr/>
          <p:nvPr>
            <p:extLst>
              <p:ext uri="{D42A27DB-BD31-4B8C-83A1-F6EECF244321}">
                <p14:modId xmlns:p14="http://schemas.microsoft.com/office/powerpoint/2010/main" val="2936728692"/>
              </p:ext>
            </p:extLst>
          </p:nvPr>
        </p:nvGraphicFramePr>
        <p:xfrm>
          <a:off x="126385" y="1719983"/>
          <a:ext cx="11901492" cy="3731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890270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graphicEl>
                                              <a:dgm id="{C7661E35-6C55-4B51-BE17-D9D67599F310}"/>
                                            </p:graphicEl>
                                          </p:spTgt>
                                        </p:tgtEl>
                                        <p:attrNameLst>
                                          <p:attrName>style.visibility</p:attrName>
                                        </p:attrNameLst>
                                      </p:cBhvr>
                                      <p:to>
                                        <p:strVal val="visible"/>
                                      </p:to>
                                    </p:set>
                                    <p:animEffect transition="in" filter="wipe(left)">
                                      <p:cBhvr>
                                        <p:cTn id="11" dur="500"/>
                                        <p:tgtEl>
                                          <p:spTgt spid="7">
                                            <p:graphicEl>
                                              <a:dgm id="{C7661E35-6C55-4B51-BE17-D9D67599F310}"/>
                                            </p:graphicEl>
                                          </p:spTgt>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graphicEl>
                                              <a:dgm id="{27878C57-BBF6-4C22-88FA-1C3D4933722D}"/>
                                            </p:graphicEl>
                                          </p:spTgt>
                                        </p:tgtEl>
                                        <p:attrNameLst>
                                          <p:attrName>style.visibility</p:attrName>
                                        </p:attrNameLst>
                                      </p:cBhvr>
                                      <p:to>
                                        <p:strVal val="visible"/>
                                      </p:to>
                                    </p:set>
                                    <p:animEffect transition="in" filter="wipe(left)">
                                      <p:cBhvr>
                                        <p:cTn id="14" dur="500"/>
                                        <p:tgtEl>
                                          <p:spTgt spid="7">
                                            <p:graphicEl>
                                              <a:dgm id="{27878C57-BBF6-4C22-88FA-1C3D4933722D}"/>
                                            </p:graphic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7">
                                            <p:graphicEl>
                                              <a:dgm id="{EE2EA9E0-CBE5-43E4-BB02-325D168626A4}"/>
                                            </p:graphicEl>
                                          </p:spTgt>
                                        </p:tgtEl>
                                        <p:attrNameLst>
                                          <p:attrName>style.visibility</p:attrName>
                                        </p:attrNameLst>
                                      </p:cBhvr>
                                      <p:to>
                                        <p:strVal val="visible"/>
                                      </p:to>
                                    </p:set>
                                    <p:animEffect transition="in" filter="wipe(left)">
                                      <p:cBhvr>
                                        <p:cTn id="17" dur="1000"/>
                                        <p:tgtEl>
                                          <p:spTgt spid="7">
                                            <p:graphicEl>
                                              <a:dgm id="{EE2EA9E0-CBE5-43E4-BB02-325D168626A4}"/>
                                            </p:graphicEl>
                                          </p:spTgt>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graphicEl>
                                              <a:dgm id="{E63EBB38-5984-4F74-98F1-254621592311}"/>
                                            </p:graphicEl>
                                          </p:spTgt>
                                        </p:tgtEl>
                                        <p:attrNameLst>
                                          <p:attrName>style.visibility</p:attrName>
                                        </p:attrNameLst>
                                      </p:cBhvr>
                                      <p:to>
                                        <p:strVal val="visible"/>
                                      </p:to>
                                    </p:set>
                                    <p:animEffect transition="in" filter="wipe(left)">
                                      <p:cBhvr>
                                        <p:cTn id="21" dur="500"/>
                                        <p:tgtEl>
                                          <p:spTgt spid="7">
                                            <p:graphicEl>
                                              <a:dgm id="{E63EBB38-5984-4F74-98F1-254621592311}"/>
                                            </p:graphicEl>
                                          </p:spTgt>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7">
                                            <p:graphicEl>
                                              <a:dgm id="{AD2F74AD-5B6A-4346-8349-090AC68FEE9A}"/>
                                            </p:graphicEl>
                                          </p:spTgt>
                                        </p:tgtEl>
                                        <p:attrNameLst>
                                          <p:attrName>style.visibility</p:attrName>
                                        </p:attrNameLst>
                                      </p:cBhvr>
                                      <p:to>
                                        <p:strVal val="visible"/>
                                      </p:to>
                                    </p:set>
                                    <p:animEffect transition="in" filter="wipe(left)">
                                      <p:cBhvr>
                                        <p:cTn id="24" dur="1000"/>
                                        <p:tgtEl>
                                          <p:spTgt spid="7">
                                            <p:graphicEl>
                                              <a:dgm id="{AD2F74AD-5B6A-4346-8349-090AC68FEE9A}"/>
                                            </p:graphicEl>
                                          </p:spTgt>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7">
                                            <p:graphicEl>
                                              <a:dgm id="{D13D7DA6-9D1E-4150-A6AE-C6ABC36166D5}"/>
                                            </p:graphicEl>
                                          </p:spTgt>
                                        </p:tgtEl>
                                        <p:attrNameLst>
                                          <p:attrName>style.visibility</p:attrName>
                                        </p:attrNameLst>
                                      </p:cBhvr>
                                      <p:to>
                                        <p:strVal val="visible"/>
                                      </p:to>
                                    </p:set>
                                    <p:animEffect transition="in" filter="wipe(left)">
                                      <p:cBhvr>
                                        <p:cTn id="28" dur="500"/>
                                        <p:tgtEl>
                                          <p:spTgt spid="7">
                                            <p:graphicEl>
                                              <a:dgm id="{D13D7DA6-9D1E-4150-A6AE-C6ABC36166D5}"/>
                                            </p:graphic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7">
                                            <p:graphicEl>
                                              <a:dgm id="{46297F79-2755-4E7F-87B4-88629DD167EF}"/>
                                            </p:graphicEl>
                                          </p:spTgt>
                                        </p:tgtEl>
                                        <p:attrNameLst>
                                          <p:attrName>style.visibility</p:attrName>
                                        </p:attrNameLst>
                                      </p:cBhvr>
                                      <p:to>
                                        <p:strVal val="visible"/>
                                      </p:to>
                                    </p:set>
                                    <p:animEffect transition="in" filter="wipe(left)">
                                      <p:cBhvr>
                                        <p:cTn id="31" dur="1000"/>
                                        <p:tgtEl>
                                          <p:spTgt spid="7">
                                            <p:graphicEl>
                                              <a:dgm id="{46297F79-2755-4E7F-87B4-88629DD167EF}"/>
                                            </p:graphicEl>
                                          </p:spTgt>
                                        </p:tgtEl>
                                      </p:cBhvr>
                                    </p:animEffect>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7">
                                            <p:graphicEl>
                                              <a:dgm id="{AA2029A9-878F-42BF-A694-5944B1AD983E}"/>
                                            </p:graphicEl>
                                          </p:spTgt>
                                        </p:tgtEl>
                                        <p:attrNameLst>
                                          <p:attrName>style.visibility</p:attrName>
                                        </p:attrNameLst>
                                      </p:cBhvr>
                                      <p:to>
                                        <p:strVal val="visible"/>
                                      </p:to>
                                    </p:set>
                                    <p:animEffect transition="in" filter="wipe(left)">
                                      <p:cBhvr>
                                        <p:cTn id="35" dur="500"/>
                                        <p:tgtEl>
                                          <p:spTgt spid="7">
                                            <p:graphicEl>
                                              <a:dgm id="{AA2029A9-878F-42BF-A694-5944B1AD983E}"/>
                                            </p:graphicEl>
                                          </p:spTgt>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7">
                                            <p:graphicEl>
                                              <a:dgm id="{E97A966C-ADE1-481C-9602-29D743F1F5D5}"/>
                                            </p:graphicEl>
                                          </p:spTgt>
                                        </p:tgtEl>
                                        <p:attrNameLst>
                                          <p:attrName>style.visibility</p:attrName>
                                        </p:attrNameLst>
                                      </p:cBhvr>
                                      <p:to>
                                        <p:strVal val="visible"/>
                                      </p:to>
                                    </p:set>
                                    <p:animEffect transition="in" filter="wipe(left)">
                                      <p:cBhvr>
                                        <p:cTn id="38" dur="1000"/>
                                        <p:tgtEl>
                                          <p:spTgt spid="7">
                                            <p:graphicEl>
                                              <a:dgm id="{E97A966C-ADE1-481C-9602-29D743F1F5D5}"/>
                                            </p:graphicEl>
                                          </p:spTgt>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ipe(left)">
                                      <p:cBhvr>
                                        <p:cTn id="42"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Graphic spid="7" grpId="0" uiExpand="1">
        <p:bldSub>
          <a:bldDgm bld="one"/>
        </p:bldSub>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Домашнє завдання</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8003" y="1272160"/>
            <a:ext cx="4659625" cy="5347816"/>
          </a:xfrm>
          <a:prstGeom prst="rect">
            <a:avLst/>
          </a:prstGeom>
        </p:spPr>
      </p:pic>
      <p:sp>
        <p:nvSpPr>
          <p:cNvPr id="4" name="TextBox 3"/>
          <p:cNvSpPr txBox="1"/>
          <p:nvPr/>
        </p:nvSpPr>
        <p:spPr>
          <a:xfrm>
            <a:off x="6069854" y="2133942"/>
            <a:ext cx="4663795" cy="1191816"/>
          </a:xfrm>
          <a:prstGeom prst="wedgeRoundRectCallout">
            <a:avLst>
              <a:gd name="adj1" fmla="val -59508"/>
              <a:gd name="adj2" fmla="val 126275"/>
              <a:gd name="adj3" fmla="val 16667"/>
            </a:avLst>
          </a:prstGeom>
          <a:gradFill rotWithShape="1">
            <a:gsLst>
              <a:gs pos="0">
                <a:srgbClr val="19426B">
                  <a:satMod val="103000"/>
                  <a:lumMod val="102000"/>
                  <a:tint val="94000"/>
                </a:srgbClr>
              </a:gs>
              <a:gs pos="50000">
                <a:srgbClr val="19426B">
                  <a:satMod val="110000"/>
                  <a:lumMod val="100000"/>
                  <a:shade val="100000"/>
                </a:srgbClr>
              </a:gs>
              <a:gs pos="100000">
                <a:srgbClr val="19426B">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wrap="square" rtlCol="0">
            <a:spAutoFit/>
          </a:bodyPr>
          <a:lstStyle/>
          <a:p>
            <a:pPr marL="0" marR="0" lvl="0" indent="0" defTabSz="914400" eaLnBrk="1" fontAlgn="base" latinLnBrk="0" hangingPunct="1">
              <a:lnSpc>
                <a:spcPct val="100000"/>
              </a:lnSpc>
              <a:spcBef>
                <a:spcPct val="0"/>
              </a:spcBef>
              <a:spcAft>
                <a:spcPct val="0"/>
              </a:spcAft>
              <a:buClrTx/>
              <a:buSzTx/>
              <a:buFontTx/>
              <a:buNone/>
              <a:tabLst/>
              <a:defRPr/>
            </a:pPr>
            <a:r>
              <a:rPr kumimoji="0" lang="uk-UA" sz="3200" b="1" i="1" u="none" strike="noStrike" kern="0" cap="none" spc="0" normalizeH="0" baseline="0" noProof="0" dirty="0">
                <a:ln>
                  <a:noFill/>
                </a:ln>
                <a:solidFill>
                  <a:srgbClr val="FFFFFF"/>
                </a:solidFill>
                <a:effectLst/>
                <a:uLnTx/>
                <a:uFillTx/>
                <a:latin typeface="Verdana"/>
                <a:ea typeface="+mn-ea"/>
                <a:cs typeface="+mn-cs"/>
              </a:rPr>
              <a:t>Проаналізувати</a:t>
            </a:r>
          </a:p>
          <a:p>
            <a:pPr marL="0" marR="0" lvl="0" indent="0" defTabSz="914400" eaLnBrk="1" fontAlgn="base" latinLnBrk="0" hangingPunct="1">
              <a:lnSpc>
                <a:spcPct val="100000"/>
              </a:lnSpc>
              <a:spcBef>
                <a:spcPct val="0"/>
              </a:spcBef>
              <a:spcAft>
                <a:spcPct val="0"/>
              </a:spcAft>
              <a:buClrTx/>
              <a:buSzTx/>
              <a:buFontTx/>
              <a:buNone/>
              <a:tabLst/>
              <a:defRPr/>
            </a:pPr>
            <a:r>
              <a:rPr kumimoji="0" lang="uk-UA" sz="3200" b="0" i="1" u="none" strike="noStrike" kern="0" cap="none" spc="0" normalizeH="0" baseline="0" noProof="0" dirty="0">
                <a:ln>
                  <a:noFill/>
                </a:ln>
                <a:solidFill>
                  <a:srgbClr val="FFFFFF"/>
                </a:solidFill>
                <a:effectLst/>
                <a:uLnTx/>
                <a:uFillTx/>
                <a:latin typeface="Verdana"/>
                <a:ea typeface="+mn-ea"/>
                <a:cs typeface="+mn-cs"/>
              </a:rPr>
              <a:t>§ </a:t>
            </a:r>
            <a:r>
              <a:rPr lang="uk-UA" sz="3200" i="1" kern="0" dirty="0">
                <a:solidFill>
                  <a:srgbClr val="FFFFFF"/>
                </a:solidFill>
                <a:latin typeface="Verdana"/>
              </a:rPr>
              <a:t>9</a:t>
            </a:r>
            <a:r>
              <a:rPr kumimoji="0" lang="uk-UA" sz="3200" b="0" i="1" u="none" strike="noStrike" kern="0" cap="none" spc="0" normalizeH="0" baseline="0" noProof="0" dirty="0">
                <a:ln>
                  <a:noFill/>
                </a:ln>
                <a:solidFill>
                  <a:srgbClr val="FFFFFF"/>
                </a:solidFill>
                <a:effectLst/>
                <a:uLnTx/>
                <a:uFillTx/>
                <a:latin typeface="Verdana"/>
                <a:ea typeface="+mn-ea"/>
                <a:cs typeface="+mn-cs"/>
              </a:rPr>
              <a:t>, ст. </a:t>
            </a:r>
            <a:r>
              <a:rPr lang="uk-UA" sz="3200" i="1" kern="0" dirty="0">
                <a:solidFill>
                  <a:srgbClr val="FFFFFF"/>
                </a:solidFill>
                <a:latin typeface="Verdana"/>
              </a:rPr>
              <a:t>99-109</a:t>
            </a:r>
            <a:endParaRPr kumimoji="0" lang="uk-UA" sz="3200" b="0" i="1" u="none" strike="noStrike" kern="0" cap="none" spc="0" normalizeH="0" baseline="0" noProof="0" dirty="0">
              <a:ln>
                <a:noFill/>
              </a:ln>
              <a:solidFill>
                <a:srgbClr val="FFFFFF"/>
              </a:solidFill>
              <a:effectLst/>
              <a:uLnTx/>
              <a:uFillTx/>
              <a:latin typeface="Verdana"/>
              <a:ea typeface="+mn-ea"/>
              <a:cs typeface="+mn-cs"/>
            </a:endParaRPr>
          </a:p>
        </p:txBody>
      </p:sp>
      <p:pic>
        <p:nvPicPr>
          <p:cNvPr id="5" name="Picture 60" descr="3D_27"/>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6"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Tree>
    <p:extLst>
      <p:ext uri="{BB962C8B-B14F-4D97-AF65-F5344CB8AC3E}">
        <p14:creationId xmlns:p14="http://schemas.microsoft.com/office/powerpoint/2010/main" val="18451311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Scale>
                                      <p:cBhvr>
                                        <p:cTn id="7" dur="1000" decel="50000" fill="hold">
                                          <p:stCondLst>
                                            <p:cond delay="0"/>
                                          </p:stCondLst>
                                        </p:cTn>
                                        <p:tgtEl>
                                          <p:spTgt spid="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3"/>
                                        </p:tgtEl>
                                        <p:attrNameLst>
                                          <p:attrName>ppt_x</p:attrName>
                                          <p:attrName>ppt_y</p:attrName>
                                        </p:attrNameLst>
                                      </p:cBhvr>
                                    </p:animMotion>
                                    <p:animEffect transition="in" filter="fade">
                                      <p:cBhvr>
                                        <p:cTn id="9" dur="1000"/>
                                        <p:tgtEl>
                                          <p:spTgt spid="3"/>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uk-UA" dirty="0"/>
              <a:t>Працюємо за комп’ютером</a:t>
            </a:r>
            <a:endParaRPr lang="uk-UA" sz="3600" dirty="0"/>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pic>
        <p:nvPicPr>
          <p:cNvPr id="9" name="Рисунок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59" y="1272160"/>
            <a:ext cx="4659625" cy="5347816"/>
          </a:xfrm>
          <a:prstGeom prst="rect">
            <a:avLst/>
          </a:prstGeom>
        </p:spPr>
      </p:pic>
      <p:sp>
        <p:nvSpPr>
          <p:cNvPr id="10" name="TextBox 9"/>
          <p:cNvSpPr txBox="1"/>
          <p:nvPr/>
        </p:nvSpPr>
        <p:spPr>
          <a:xfrm>
            <a:off x="3689511" y="2133942"/>
            <a:ext cx="3233804" cy="1191816"/>
          </a:xfrm>
          <a:prstGeom prst="wedgeRoundRectCallout">
            <a:avLst>
              <a:gd name="adj1" fmla="val -57397"/>
              <a:gd name="adj2" fmla="val 184982"/>
              <a:gd name="adj3" fmla="val 16667"/>
            </a:avLst>
          </a:prstGeom>
          <a:solidFill>
            <a:srgbClr val="FFFF00"/>
          </a:solidFill>
          <a:ln>
            <a:noFill/>
          </a:ln>
          <a:effectLst>
            <a:outerShdw blurRad="57150" dist="19050" dir="5400000" algn="ctr" rotWithShape="0">
              <a:srgbClr val="000000">
                <a:alpha val="63000"/>
              </a:srgbClr>
            </a:outerShdw>
          </a:effectLst>
        </p:spPr>
        <p:txBody>
          <a:bodyPr wrap="square" rtlCol="0">
            <a:spAutoFit/>
          </a:bodyPr>
          <a:lstStyle>
            <a:defPPr>
              <a:defRPr lang="uk-UA"/>
            </a:defPPr>
            <a:lvl1pPr marR="0" lvl="0" indent="0" algn="ctr" fontAlgn="auto">
              <a:lnSpc>
                <a:spcPct val="100000"/>
              </a:lnSpc>
              <a:spcBef>
                <a:spcPts val="0"/>
              </a:spcBef>
              <a:spcAft>
                <a:spcPts val="0"/>
              </a:spcAft>
              <a:buClrTx/>
              <a:buSzTx/>
              <a:buFontTx/>
              <a:buNone/>
              <a:tabLst/>
              <a:defRPr kumimoji="0" sz="3200" b="1" i="1" u="none" strike="noStrike" kern="0" cap="none" spc="0" normalizeH="0" baseline="0">
                <a:ln>
                  <a:noFill/>
                </a:ln>
                <a:solidFill>
                  <a:srgbClr val="002060"/>
                </a:solidFill>
                <a:effectLst/>
                <a:uLnTx/>
                <a:uFillTx/>
                <a:latin typeface="Verdana"/>
              </a:defRPr>
            </a:lvl1pPr>
          </a:lstStyle>
          <a:p>
            <a:pPr lvl="0">
              <a:defRPr/>
            </a:pPr>
            <a:r>
              <a:rPr lang="uk-UA" dirty="0"/>
              <a:t>Сторінка</a:t>
            </a:r>
          </a:p>
          <a:p>
            <a:pPr lvl="0">
              <a:defRPr/>
            </a:pPr>
            <a:r>
              <a:rPr lang="ru-RU" dirty="0"/>
              <a:t>102-107</a:t>
            </a:r>
          </a:p>
        </p:txBody>
      </p:sp>
      <p:pic>
        <p:nvPicPr>
          <p:cNvPr id="3" name="Рисунок 2"/>
          <p:cNvPicPr>
            <a:picLocks noChangeAspect="1"/>
          </p:cNvPicPr>
          <p:nvPr/>
        </p:nvPicPr>
        <p:blipFill>
          <a:blip r:embed="rId4"/>
          <a:stretch>
            <a:fillRect/>
          </a:stretch>
        </p:blipFill>
        <p:spPr>
          <a:xfrm>
            <a:off x="7228115" y="1177376"/>
            <a:ext cx="4839154" cy="5608513"/>
          </a:xfrm>
          <a:prstGeom prst="rect">
            <a:avLst/>
          </a:prstGeom>
        </p:spPr>
      </p:pic>
      <p:pic>
        <p:nvPicPr>
          <p:cNvPr id="7" name="Picture 2" descr="computer, programmer, scientist icon"/>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6825" b="14007"/>
          <a:stretch/>
        </p:blipFill>
        <p:spPr bwMode="auto">
          <a:xfrm>
            <a:off x="3631455" y="3726379"/>
            <a:ext cx="3851920" cy="2664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90456"/>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Scale>
                                      <p:cBhvr>
                                        <p:cTn id="7"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 dur="1000" decel="50000" fill="hold">
                                          <p:stCondLst>
                                            <p:cond delay="0"/>
                                          </p:stCondLst>
                                        </p:cTn>
                                        <p:tgtEl>
                                          <p:spTgt spid="9"/>
                                        </p:tgtEl>
                                        <p:attrNameLst>
                                          <p:attrName>ppt_x</p:attrName>
                                          <p:attrName>ppt_y</p:attrName>
                                        </p:attrNameLst>
                                      </p:cBhvr>
                                    </p:animMotion>
                                    <p:animEffect transition="in" filter="fade">
                                      <p:cBhvr>
                                        <p:cTn id="9" dur="1000"/>
                                        <p:tgtEl>
                                          <p:spTgt spid="9"/>
                                        </p:tgtEl>
                                      </p:cBhvr>
                                    </p:animEffect>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1000"/>
                                        <p:tgtEl>
                                          <p:spTgt spid="10"/>
                                        </p:tgtEl>
                                      </p:cBhvr>
                                    </p:animEffect>
                                  </p:childTnLst>
                                </p:cTn>
                              </p:par>
                            </p:childTnLst>
                          </p:cTn>
                        </p:par>
                        <p:par>
                          <p:cTn id="14" fill="hold">
                            <p:stCondLst>
                              <p:cond delay="2000"/>
                            </p:stCondLst>
                            <p:childTnLst>
                              <p:par>
                                <p:cTn id="15" presetID="53" presetClass="entr" presetSubtype="16"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Effect transition="in" filter="fade">
                                      <p:cBhvr>
                                        <p:cTn id="19" dur="1000"/>
                                        <p:tgtEl>
                                          <p:spTgt spid="7"/>
                                        </p:tgtEl>
                                      </p:cBhvr>
                                    </p:animEffect>
                                  </p:childTnLst>
                                </p:cTn>
                              </p:par>
                            </p:childTnLst>
                          </p:cTn>
                        </p:par>
                        <p:par>
                          <p:cTn id="20" fill="hold">
                            <p:stCondLst>
                              <p:cond delay="3000"/>
                            </p:stCondLst>
                            <p:childTnLst>
                              <p:par>
                                <p:cTn id="21" presetID="53" presetClass="entr" presetSubtype="16"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ppt_w</p:attrName>
                                        </p:attrNameLst>
                                      </p:cBhvr>
                                      <p:tavLst>
                                        <p:tav tm="0">
                                          <p:val>
                                            <p:fltVal val="0"/>
                                          </p:val>
                                        </p:tav>
                                        <p:tav tm="100000">
                                          <p:val>
                                            <p:strVal val="#ppt_w"/>
                                          </p:val>
                                        </p:tav>
                                      </p:tavLst>
                                    </p:anim>
                                    <p:anim calcmode="lin" valueType="num">
                                      <p:cBhvr>
                                        <p:cTn id="24" dur="1000" fill="hold"/>
                                        <p:tgtEl>
                                          <p:spTgt spid="3"/>
                                        </p:tgtEl>
                                        <p:attrNameLst>
                                          <p:attrName>ppt_h</p:attrName>
                                        </p:attrNameLst>
                                      </p:cBhvr>
                                      <p:tavLst>
                                        <p:tav tm="0">
                                          <p:val>
                                            <p:fltVal val="0"/>
                                          </p:val>
                                        </p:tav>
                                        <p:tav tm="100000">
                                          <p:val>
                                            <p:strVal val="#ppt_h"/>
                                          </p:val>
                                        </p:tav>
                                      </p:tavLst>
                                    </p:anim>
                                    <p:animEffect transition="in" filter="fade">
                                      <p:cBhvr>
                                        <p:cTn id="25"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uk-UA" sz="5400" dirty="0"/>
              <a:t>Дякую за увагу!</a:t>
            </a:r>
          </a:p>
        </p:txBody>
      </p:sp>
      <p:sp>
        <p:nvSpPr>
          <p:cNvPr id="4" name="Підзаголовок 2"/>
          <p:cNvSpPr>
            <a:spLocks noGrp="1"/>
          </p:cNvSpPr>
          <p:nvPr>
            <p:ph type="subTitle" idx="4294967295"/>
          </p:nvPr>
        </p:nvSpPr>
        <p:spPr>
          <a:xfrm>
            <a:off x="5032382" y="3184362"/>
            <a:ext cx="7138989" cy="403410"/>
          </a:xfrm>
        </p:spPr>
        <p:txBody>
          <a:bodyPr anchor="ctr">
            <a:normAutofit/>
          </a:bodyPr>
          <a:lstStyle/>
          <a:p>
            <a:pPr marL="0" indent="0" algn="r">
              <a:buNone/>
            </a:pPr>
            <a:r>
              <a:rPr lang="uk-UA" sz="1600" b="1" dirty="0">
                <a:solidFill>
                  <a:srgbClr val="FFFFFF"/>
                </a:solidFill>
              </a:rPr>
              <a:t>За навчальною програмою 2018 року</a:t>
            </a:r>
          </a:p>
        </p:txBody>
      </p:sp>
      <p:sp>
        <p:nvSpPr>
          <p:cNvPr id="7" name="Округлена прямокутна виноска 5">
            <a:extLst>
              <a:ext uri="{FF2B5EF4-FFF2-40B4-BE49-F238E27FC236}">
                <a16:creationId xmlns:a16="http://schemas.microsoft.com/office/drawing/2014/main" id="{7F0C83C5-F8F0-4157-AC83-57C6D0E283FF}"/>
              </a:ext>
            </a:extLst>
          </p:cNvPr>
          <p:cNvSpPr/>
          <p:nvPr/>
        </p:nvSpPr>
        <p:spPr>
          <a:xfrm>
            <a:off x="126612" y="6175807"/>
            <a:ext cx="2448272" cy="619472"/>
          </a:xfrm>
          <a:prstGeom prst="wedgeRoundRectCallout">
            <a:avLst>
              <a:gd name="adj1" fmla="val 367"/>
              <a:gd name="adj2" fmla="val 49864"/>
              <a:gd name="adj3" fmla="val 16667"/>
            </a:avLst>
          </a:prstGeom>
          <a:solidFill>
            <a:srgbClr val="FFFF00"/>
          </a:solidFill>
          <a:ln>
            <a:noFill/>
          </a:ln>
          <a:effectLst>
            <a:outerShdw blurRad="57150" dist="19050" dir="5400000" algn="ctr" rotWithShape="0">
              <a:srgbClr val="000000">
                <a:alpha val="63000"/>
              </a:srgbClr>
            </a:outerShdw>
          </a:effectLst>
        </p:spPr>
        <p:txBody>
          <a:bodyPr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uk-UA" sz="3600" b="1" i="1" u="none" strike="noStrike" kern="0" cap="none" spc="0" normalizeH="0" baseline="0" noProof="0" dirty="0">
              <a:ln>
                <a:noFill/>
              </a:ln>
              <a:solidFill>
                <a:srgbClr val="002060"/>
              </a:solidFill>
              <a:effectLst/>
              <a:uLnTx/>
              <a:uFillTx/>
              <a:latin typeface="Verdana"/>
              <a:ea typeface="+mn-ea"/>
              <a:cs typeface="+mn-cs"/>
            </a:endParaRPr>
          </a:p>
        </p:txBody>
      </p:sp>
      <p:pic>
        <p:nvPicPr>
          <p:cNvPr id="9" name="Picture 4" descr="cube, modeling, object, prototype, shape, visualization icon">
            <a:extLst>
              <a:ext uri="{FF2B5EF4-FFF2-40B4-BE49-F238E27FC236}">
                <a16:creationId xmlns:a16="http://schemas.microsoft.com/office/drawing/2014/main" id="{30109C78-F22E-40AB-8923-44B093C0B93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468"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cube, modeling, object, prototype, shape, visualization icon">
            <a:extLst>
              <a:ext uri="{FF2B5EF4-FFF2-40B4-BE49-F238E27FC236}">
                <a16:creationId xmlns:a16="http://schemas.microsoft.com/office/drawing/2014/main" id="{5C32D60B-472F-4836-B97A-690E144676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6704" y="3667540"/>
            <a:ext cx="2388704" cy="2388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44960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TextBox 6">
            <a:extLst>
              <a:ext uri="{FF2B5EF4-FFF2-40B4-BE49-F238E27FC236}">
                <a16:creationId xmlns:a16="http://schemas.microsoft.com/office/drawing/2014/main" id="{550FF6CE-C603-48B1-8586-B8493CA28EC7}"/>
              </a:ext>
            </a:extLst>
          </p:cNvPr>
          <p:cNvSpPr txBox="1"/>
          <p:nvPr/>
        </p:nvSpPr>
        <p:spPr>
          <a:xfrm>
            <a:off x="1403648" y="1196752"/>
            <a:ext cx="10718502" cy="1384995"/>
          </a:xfrm>
          <a:prstGeom prst="rect">
            <a:avLst/>
          </a:prstGeom>
          <a:solidFill>
            <a:srgbClr val="FF0000"/>
          </a:solidFill>
          <a:ln>
            <a:noFill/>
          </a:ln>
          <a:effectLst>
            <a:outerShdw blurRad="57150" dist="19050" dir="5400000" algn="ctr" rotWithShape="0">
              <a:srgbClr val="000000">
                <a:alpha val="63000"/>
              </a:srgbClr>
            </a:outerShdw>
          </a:effectLst>
        </p:spPr>
        <p:txBody>
          <a:bodyPr wrap="square" rtlCol="0">
            <a:spAutoFit/>
          </a:bodyPr>
          <a:lstStyle/>
          <a:p>
            <a:pPr lvl="0" indent="457200" algn="just" fontAlgn="base">
              <a:spcBef>
                <a:spcPct val="0"/>
              </a:spcBef>
              <a:spcAft>
                <a:spcPct val="0"/>
              </a:spcAft>
              <a:defRPr/>
            </a:pPr>
            <a:r>
              <a:rPr lang="uk-UA" sz="2800" b="1" i="1" kern="0" dirty="0">
                <a:solidFill>
                  <a:srgbClr val="FFFF00"/>
                </a:solidFill>
              </a:rPr>
              <a:t>Модель</a:t>
            </a:r>
            <a:r>
              <a:rPr lang="uk-UA" sz="2800" b="1" i="1" kern="0" dirty="0">
                <a:solidFill>
                  <a:srgbClr val="FFFFFF"/>
                </a:solidFill>
              </a:rPr>
              <a:t> — об'єкт, який замінює досліджувану систему, зберігаючи суттєві властивості оригіналу.</a:t>
            </a:r>
          </a:p>
        </p:txBody>
      </p:sp>
      <p:pic>
        <p:nvPicPr>
          <p:cNvPr id="8" name="Picture 2" descr="alert, attention, danger, error, exclamation, hanger, message, problem, warning icon">
            <a:extLst>
              <a:ext uri="{FF2B5EF4-FFF2-40B4-BE49-F238E27FC236}">
                <a16:creationId xmlns:a16="http://schemas.microsoft.com/office/drawing/2014/main" id="{6FEBC28D-8BD2-416F-B1B0-A60E1011FE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40" y="1235044"/>
            <a:ext cx="1219200" cy="12192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www.modellmix.su/_images/photos/products/224/1.jpg">
            <a:extLst>
              <a:ext uri="{FF2B5EF4-FFF2-40B4-BE49-F238E27FC236}">
                <a16:creationId xmlns:a16="http://schemas.microsoft.com/office/drawing/2014/main" id="{2BA7A3B2-927B-414D-8B10-D128E22BF6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33721" y="2864104"/>
            <a:ext cx="4793298" cy="33936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i.ytimg.com/vi/yZuktDgwlgk/maxresdefault.jpg">
            <a:extLst>
              <a:ext uri="{FF2B5EF4-FFF2-40B4-BE49-F238E27FC236}">
                <a16:creationId xmlns:a16="http://schemas.microsoft.com/office/drawing/2014/main" id="{6332E97E-39A0-4AAB-BEC0-7C0A2C457BF7}"/>
              </a:ext>
            </a:extLst>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8984" t="3782" r="7140" b="4717"/>
          <a:stretch/>
        </p:blipFill>
        <p:spPr bwMode="auto">
          <a:xfrm>
            <a:off x="1147315" y="2864104"/>
            <a:ext cx="4147802" cy="33936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370534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left)">
                                      <p:cBhvr>
                                        <p:cTn id="13" dur="1000"/>
                                        <p:tgtEl>
                                          <p:spTgt spid="7"/>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1000" fill="hold"/>
                                        <p:tgtEl>
                                          <p:spTgt spid="10"/>
                                        </p:tgtEl>
                                        <p:attrNameLst>
                                          <p:attrName>ppt_w</p:attrName>
                                        </p:attrNameLst>
                                      </p:cBhvr>
                                      <p:tavLst>
                                        <p:tav tm="0">
                                          <p:val>
                                            <p:fltVal val="0"/>
                                          </p:val>
                                        </p:tav>
                                        <p:tav tm="100000">
                                          <p:val>
                                            <p:strVal val="#ppt_w"/>
                                          </p:val>
                                        </p:tav>
                                      </p:tavLst>
                                    </p:anim>
                                    <p:anim calcmode="lin" valueType="num">
                                      <p:cBhvr>
                                        <p:cTn id="18" dur="1000" fill="hold"/>
                                        <p:tgtEl>
                                          <p:spTgt spid="10"/>
                                        </p:tgtEl>
                                        <p:attrNameLst>
                                          <p:attrName>ppt_h</p:attrName>
                                        </p:attrNameLst>
                                      </p:cBhvr>
                                      <p:tavLst>
                                        <p:tav tm="0">
                                          <p:val>
                                            <p:fltVal val="0"/>
                                          </p:val>
                                        </p:tav>
                                        <p:tav tm="100000">
                                          <p:val>
                                            <p:strVal val="#ppt_h"/>
                                          </p:val>
                                        </p:tav>
                                      </p:tavLst>
                                    </p:anim>
                                    <p:animEffect transition="in" filter="fade">
                                      <p:cBhvr>
                                        <p:cTn id="19" dur="1000"/>
                                        <p:tgtEl>
                                          <p:spTgt spid="10"/>
                                        </p:tgtEl>
                                      </p:cBhvr>
                                    </p:animEffect>
                                  </p:childTnLst>
                                </p:cTn>
                              </p:par>
                            </p:childTnLst>
                          </p:cTn>
                        </p:par>
                        <p:par>
                          <p:cTn id="20" fill="hold">
                            <p:stCondLst>
                              <p:cond delay="2500"/>
                            </p:stCondLst>
                            <p:childTnLst>
                              <p:par>
                                <p:cTn id="21" presetID="53" presetClass="entr" presetSubtype="16"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1000" fill="hold"/>
                                        <p:tgtEl>
                                          <p:spTgt spid="9"/>
                                        </p:tgtEl>
                                        <p:attrNameLst>
                                          <p:attrName>ppt_w</p:attrName>
                                        </p:attrNameLst>
                                      </p:cBhvr>
                                      <p:tavLst>
                                        <p:tav tm="0">
                                          <p:val>
                                            <p:fltVal val="0"/>
                                          </p:val>
                                        </p:tav>
                                        <p:tav tm="100000">
                                          <p:val>
                                            <p:strVal val="#ppt_w"/>
                                          </p:val>
                                        </p:tav>
                                      </p:tavLst>
                                    </p:anim>
                                    <p:anim calcmode="lin" valueType="num">
                                      <p:cBhvr>
                                        <p:cTn id="24" dur="1000" fill="hold"/>
                                        <p:tgtEl>
                                          <p:spTgt spid="9"/>
                                        </p:tgtEl>
                                        <p:attrNameLst>
                                          <p:attrName>ppt_h</p:attrName>
                                        </p:attrNameLst>
                                      </p:cBhvr>
                                      <p:tavLst>
                                        <p:tav tm="0">
                                          <p:val>
                                            <p:fltVal val="0"/>
                                          </p:val>
                                        </p:tav>
                                        <p:tav tm="100000">
                                          <p:val>
                                            <p:strVal val="#ppt_h"/>
                                          </p:val>
                                        </p:tav>
                                      </p:tavLst>
                                    </p:anim>
                                    <p:animEffect transition="in" filter="fade">
                                      <p:cBhvr>
                                        <p:cTn id="25"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1384995"/>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Хоча модель і може бути точною копією оригіналу, але найчастіше в моделях відтворюють якісь важливі для даного дослідження елементи, а іншими нехтують. </a:t>
            </a:r>
          </a:p>
        </p:txBody>
      </p:sp>
      <p:sp>
        <p:nvSpPr>
          <p:cNvPr id="7" name="Прямокутник 6">
            <a:extLst>
              <a:ext uri="{FF2B5EF4-FFF2-40B4-BE49-F238E27FC236}">
                <a16:creationId xmlns:a16="http://schemas.microsoft.com/office/drawing/2014/main" id="{CA9300D0-C850-43F4-A2DB-13F19B2AAB7C}"/>
              </a:ext>
            </a:extLst>
          </p:cNvPr>
          <p:cNvSpPr/>
          <p:nvPr/>
        </p:nvSpPr>
        <p:spPr>
          <a:xfrm>
            <a:off x="72007"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Графічна модель многокутника</a:t>
            </a:r>
          </a:p>
        </p:txBody>
      </p:sp>
      <p:sp>
        <p:nvSpPr>
          <p:cNvPr id="8" name="Прямокутник 7">
            <a:extLst>
              <a:ext uri="{FF2B5EF4-FFF2-40B4-BE49-F238E27FC236}">
                <a16:creationId xmlns:a16="http://schemas.microsoft.com/office/drawing/2014/main" id="{ADFA9289-626F-4FD7-BBB3-0B6912034239}"/>
              </a:ext>
            </a:extLst>
          </p:cNvPr>
          <p:cNvSpPr/>
          <p:nvPr/>
        </p:nvSpPr>
        <p:spPr>
          <a:xfrm>
            <a:off x="4110552"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динозавра</a:t>
            </a:r>
          </a:p>
        </p:txBody>
      </p:sp>
      <p:sp>
        <p:nvSpPr>
          <p:cNvPr id="9" name="Прямокутник 8">
            <a:extLst>
              <a:ext uri="{FF2B5EF4-FFF2-40B4-BE49-F238E27FC236}">
                <a16:creationId xmlns:a16="http://schemas.microsoft.com/office/drawing/2014/main" id="{931178F9-FD16-4BE1-AAEA-AE3A0D5374A6}"/>
              </a:ext>
            </a:extLst>
          </p:cNvPr>
          <p:cNvSpPr/>
          <p:nvPr/>
        </p:nvSpPr>
        <p:spPr>
          <a:xfrm>
            <a:off x="8149100" y="2692611"/>
            <a:ext cx="3973050" cy="129266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rgbClr val="FFFFFF"/>
                </a:solidFill>
              </a:rPr>
              <a:t>Комп'ютерна модель Сонячної системи</a:t>
            </a:r>
          </a:p>
        </p:txBody>
      </p:sp>
      <p:pic>
        <p:nvPicPr>
          <p:cNvPr id="10" name="Picture 2" descr="box, cubic, polygon, shape icon">
            <a:extLst>
              <a:ext uri="{FF2B5EF4-FFF2-40B4-BE49-F238E27FC236}">
                <a16:creationId xmlns:a16="http://schemas.microsoft.com/office/drawing/2014/main" id="{893603D6-0A68-49C0-A701-0F94B59133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684" y="4096124"/>
            <a:ext cx="2415209" cy="241520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Результат пошуку зображень за запитом &quot;динозавр&quot;">
            <a:extLst>
              <a:ext uri="{FF2B5EF4-FFF2-40B4-BE49-F238E27FC236}">
                <a16:creationId xmlns:a16="http://schemas.microsoft.com/office/drawing/2014/main" id="{64BD66E8-D3D7-4FF9-8C5A-07CFB52EAC4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3776"/>
          <a:stretch/>
        </p:blipFill>
        <p:spPr bwMode="auto">
          <a:xfrm>
            <a:off x="4110555" y="4096124"/>
            <a:ext cx="3973047" cy="2320489"/>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6" descr="Пов’язане зображення">
            <a:extLst>
              <a:ext uri="{FF2B5EF4-FFF2-40B4-BE49-F238E27FC236}">
                <a16:creationId xmlns:a16="http://schemas.microsoft.com/office/drawing/2014/main" id="{9563ABE6-9779-42C2-BBD8-A04E6F685A9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49100" y="4096124"/>
            <a:ext cx="3973050" cy="232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964522"/>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100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Effect transition="in" filter="fade">
                                      <p:cBhvr>
                                        <p:cTn id="17" dur="1000"/>
                                        <p:tgtEl>
                                          <p:spTgt spid="10"/>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53" presetClass="entr" presetSubtype="16"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1000" fill="hold"/>
                                        <p:tgtEl>
                                          <p:spTgt spid="11"/>
                                        </p:tgtEl>
                                        <p:attrNameLst>
                                          <p:attrName>ppt_w</p:attrName>
                                        </p:attrNameLst>
                                      </p:cBhvr>
                                      <p:tavLst>
                                        <p:tav tm="0">
                                          <p:val>
                                            <p:fltVal val="0"/>
                                          </p:val>
                                        </p:tav>
                                        <p:tav tm="100000">
                                          <p:val>
                                            <p:strVal val="#ppt_w"/>
                                          </p:val>
                                        </p:tav>
                                      </p:tavLst>
                                    </p:anim>
                                    <p:anim calcmode="lin" valueType="num">
                                      <p:cBhvr>
                                        <p:cTn id="26" dur="1000" fill="hold"/>
                                        <p:tgtEl>
                                          <p:spTgt spid="11"/>
                                        </p:tgtEl>
                                        <p:attrNameLst>
                                          <p:attrName>ppt_h</p:attrName>
                                        </p:attrNameLst>
                                      </p:cBhvr>
                                      <p:tavLst>
                                        <p:tav tm="0">
                                          <p:val>
                                            <p:fltVal val="0"/>
                                          </p:val>
                                        </p:tav>
                                        <p:tav tm="100000">
                                          <p:val>
                                            <p:strVal val="#ppt_h"/>
                                          </p:val>
                                        </p:tav>
                                      </p:tavLst>
                                    </p:anim>
                                    <p:animEffect transition="in" filter="fade">
                                      <p:cBhvr>
                                        <p:cTn id="27" dur="1000"/>
                                        <p:tgtEl>
                                          <p:spTgt spid="11"/>
                                        </p:tgtEl>
                                      </p:cBhvr>
                                    </p:animEffect>
                                  </p:childTnLst>
                                </p:cTn>
                              </p:par>
                            </p:childTnLst>
                          </p:cTn>
                        </p:par>
                        <p:par>
                          <p:cTn id="28" fill="hold">
                            <p:stCondLst>
                              <p:cond delay="5000"/>
                            </p:stCondLst>
                            <p:childTnLst>
                              <p:par>
                                <p:cTn id="29" presetID="22" presetClass="entr" presetSubtype="8"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1000"/>
                                        <p:tgtEl>
                                          <p:spTgt spid="9"/>
                                        </p:tgtEl>
                                      </p:cBhvr>
                                    </p:animEffect>
                                  </p:childTnLst>
                                </p:cTn>
                              </p:par>
                            </p:childTnLst>
                          </p:cTn>
                        </p:par>
                        <p:par>
                          <p:cTn id="32" fill="hold">
                            <p:stCondLst>
                              <p:cond delay="600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1000" fill="hold"/>
                                        <p:tgtEl>
                                          <p:spTgt spid="12"/>
                                        </p:tgtEl>
                                        <p:attrNameLst>
                                          <p:attrName>ppt_w</p:attrName>
                                        </p:attrNameLst>
                                      </p:cBhvr>
                                      <p:tavLst>
                                        <p:tav tm="0">
                                          <p:val>
                                            <p:fltVal val="0"/>
                                          </p:val>
                                        </p:tav>
                                        <p:tav tm="100000">
                                          <p:val>
                                            <p:strVal val="#ppt_w"/>
                                          </p:val>
                                        </p:tav>
                                      </p:tavLst>
                                    </p:anim>
                                    <p:anim calcmode="lin" valueType="num">
                                      <p:cBhvr>
                                        <p:cTn id="36" dur="1000" fill="hold"/>
                                        <p:tgtEl>
                                          <p:spTgt spid="12"/>
                                        </p:tgtEl>
                                        <p:attrNameLst>
                                          <p:attrName>ppt_h</p:attrName>
                                        </p:attrNameLst>
                                      </p:cBhvr>
                                      <p:tavLst>
                                        <p:tav tm="0">
                                          <p:val>
                                            <p:fltVal val="0"/>
                                          </p:val>
                                        </p:tav>
                                        <p:tav tm="100000">
                                          <p:val>
                                            <p:strVal val="#ppt_h"/>
                                          </p:val>
                                        </p:tav>
                                      </p:tavLst>
                                    </p:anim>
                                    <p:animEffect transition="in" filter="fade">
                                      <p:cBhvr>
                                        <p:cTn id="3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7" name="Прямокутник 6">
            <a:extLst>
              <a:ext uri="{FF2B5EF4-FFF2-40B4-BE49-F238E27FC236}">
                <a16:creationId xmlns:a16="http://schemas.microsoft.com/office/drawing/2014/main" id="{C116438A-244A-4B9A-A1DB-E7674A5E42F2}"/>
              </a:ext>
            </a:extLst>
          </p:cNvPr>
          <p:cNvSpPr/>
          <p:nvPr/>
        </p:nvSpPr>
        <p:spPr>
          <a:xfrm>
            <a:off x="72008"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спрощеного матеріального об'єкта, то отримують </a:t>
            </a:r>
            <a:endParaRPr lang="uk-UA" sz="2800" b="1" i="1" kern="0" dirty="0">
              <a:solidFill>
                <a:srgbClr val="FFFFFF"/>
              </a:solidFill>
            </a:endParaRPr>
          </a:p>
        </p:txBody>
      </p:sp>
      <p:sp>
        <p:nvSpPr>
          <p:cNvPr id="8" name="Прямокутник 7">
            <a:extLst>
              <a:ext uri="{FF2B5EF4-FFF2-40B4-BE49-F238E27FC236}">
                <a16:creationId xmlns:a16="http://schemas.microsoft.com/office/drawing/2014/main" id="{E4B8385A-7E43-4D7B-9607-EF165126A863}"/>
              </a:ext>
            </a:extLst>
          </p:cNvPr>
          <p:cNvSpPr/>
          <p:nvPr/>
        </p:nvSpPr>
        <p:spPr>
          <a:xfrm>
            <a:off x="6149820" y="1196763"/>
            <a:ext cx="5972332" cy="222229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Якщо модель подано за допомогою описів, формул, зображень, схем, таблиць, креслень, графіків </a:t>
            </a:r>
            <a:r>
              <a:rPr lang="uk-UA" sz="2800" b="1" i="1" kern="0" dirty="0">
                <a:solidFill>
                  <a:srgbClr val="FFFFFF"/>
                </a:solidFill>
              </a:rPr>
              <a:t>то це </a:t>
            </a:r>
          </a:p>
        </p:txBody>
      </p:sp>
      <p:sp>
        <p:nvSpPr>
          <p:cNvPr id="9" name="Прямокутник 8">
            <a:extLst>
              <a:ext uri="{FF2B5EF4-FFF2-40B4-BE49-F238E27FC236}">
                <a16:creationId xmlns:a16="http://schemas.microsoft.com/office/drawing/2014/main" id="{D399BA06-704A-4D4C-A193-412C6892A387}"/>
              </a:ext>
            </a:extLst>
          </p:cNvPr>
          <p:cNvSpPr/>
          <p:nvPr/>
        </p:nvSpPr>
        <p:spPr>
          <a:xfrm>
            <a:off x="72008"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матеріальну модель</a:t>
            </a:r>
            <a:endParaRPr lang="uk-UA" sz="3200" b="1" i="1" kern="0" dirty="0">
              <a:solidFill>
                <a:srgbClr val="FFFFFF"/>
              </a:solidFill>
            </a:endParaRPr>
          </a:p>
        </p:txBody>
      </p:sp>
      <p:sp>
        <p:nvSpPr>
          <p:cNvPr id="10" name="Прямокутник 9">
            <a:extLst>
              <a:ext uri="{FF2B5EF4-FFF2-40B4-BE49-F238E27FC236}">
                <a16:creationId xmlns:a16="http://schemas.microsoft.com/office/drawing/2014/main" id="{F50E4420-70A1-4D4D-9367-9F910CD9934B}"/>
              </a:ext>
            </a:extLst>
          </p:cNvPr>
          <p:cNvSpPr/>
          <p:nvPr/>
        </p:nvSpPr>
        <p:spPr>
          <a:xfrm>
            <a:off x="6149820" y="3482764"/>
            <a:ext cx="5972332" cy="1069357"/>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3200" b="1" i="1" kern="0" dirty="0">
                <a:solidFill>
                  <a:schemeClr val="bg1"/>
                </a:solidFill>
              </a:rPr>
              <a:t>інформаційною моделлю </a:t>
            </a:r>
            <a:endParaRPr lang="uk-UA" sz="3200" b="1" i="1" kern="0" dirty="0">
              <a:solidFill>
                <a:srgbClr val="FFFFFF"/>
              </a:solidFill>
            </a:endParaRPr>
          </a:p>
        </p:txBody>
      </p:sp>
      <p:pic>
        <p:nvPicPr>
          <p:cNvPr id="11" name="Picture 6" descr="http://cdn.gollos.com/3772/Prod/1265759/Logo/314550.jpg">
            <a:extLst>
              <a:ext uri="{FF2B5EF4-FFF2-40B4-BE49-F238E27FC236}">
                <a16:creationId xmlns:a16="http://schemas.microsoft.com/office/drawing/2014/main" id="{A338201C-8019-46E0-BC83-FAB31399DF7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20077" y="4615813"/>
            <a:ext cx="1486610" cy="189733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imama.at.ua/_si/0/10864734.jpg">
            <a:extLst>
              <a:ext uri="{FF2B5EF4-FFF2-40B4-BE49-F238E27FC236}">
                <a16:creationId xmlns:a16="http://schemas.microsoft.com/office/drawing/2014/main" id="{6F6F195D-9039-446E-8BE9-A767ACD905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0188" y="4615813"/>
            <a:ext cx="3431595" cy="21554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43863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1000" fill="hold"/>
                                        <p:tgtEl>
                                          <p:spTgt spid="11"/>
                                        </p:tgtEl>
                                        <p:attrNameLst>
                                          <p:attrName>ppt_w</p:attrName>
                                        </p:attrNameLst>
                                      </p:cBhvr>
                                      <p:tavLst>
                                        <p:tav tm="0">
                                          <p:val>
                                            <p:fltVal val="0"/>
                                          </p:val>
                                        </p:tav>
                                        <p:tav tm="100000">
                                          <p:val>
                                            <p:strVal val="#ppt_w"/>
                                          </p:val>
                                        </p:tav>
                                      </p:tavLst>
                                    </p:anim>
                                    <p:anim calcmode="lin" valueType="num">
                                      <p:cBhvr>
                                        <p:cTn id="16" dur="1000" fill="hold"/>
                                        <p:tgtEl>
                                          <p:spTgt spid="11"/>
                                        </p:tgtEl>
                                        <p:attrNameLst>
                                          <p:attrName>ppt_h</p:attrName>
                                        </p:attrNameLst>
                                      </p:cBhvr>
                                      <p:tavLst>
                                        <p:tav tm="0">
                                          <p:val>
                                            <p:fltVal val="0"/>
                                          </p:val>
                                        </p:tav>
                                        <p:tav tm="100000">
                                          <p:val>
                                            <p:strVal val="#ppt_h"/>
                                          </p:val>
                                        </p:tav>
                                      </p:tavLst>
                                    </p:anim>
                                    <p:animEffect transition="in" filter="fade">
                                      <p:cBhvr>
                                        <p:cTn id="17" dur="1000"/>
                                        <p:tgtEl>
                                          <p:spTgt spid="11"/>
                                        </p:tgtEl>
                                      </p:cBhvr>
                                    </p:animEffect>
                                  </p:childTnLst>
                                </p:cTn>
                              </p:par>
                            </p:childTnLst>
                          </p:cTn>
                        </p:par>
                        <p:par>
                          <p:cTn id="18" fill="hold">
                            <p:stCondLst>
                              <p:cond delay="3000"/>
                            </p:stCondLst>
                            <p:childTnLst>
                              <p:par>
                                <p:cTn id="19" presetID="22" presetClass="entr" presetSubtype="8"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1000"/>
                                        <p:tgtEl>
                                          <p:spTgt spid="8"/>
                                        </p:tgtEl>
                                      </p:cBhvr>
                                    </p:animEffect>
                                  </p:childTnLst>
                                </p:cTn>
                              </p:par>
                            </p:childTnLst>
                          </p:cTn>
                        </p:par>
                        <p:par>
                          <p:cTn id="22" fill="hold">
                            <p:stCondLst>
                              <p:cond delay="4000"/>
                            </p:stCondLst>
                            <p:childTnLst>
                              <p:par>
                                <p:cTn id="23" presetID="22" presetClass="entr" presetSubtype="8"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1000"/>
                                        <p:tgtEl>
                                          <p:spTgt spid="10"/>
                                        </p:tgtEl>
                                      </p:cBhvr>
                                    </p:animEffect>
                                  </p:childTnLst>
                                </p:cTn>
                              </p:par>
                            </p:childTnLst>
                          </p:cTn>
                        </p:par>
                        <p:par>
                          <p:cTn id="26" fill="hold">
                            <p:stCondLst>
                              <p:cond delay="50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ppt_w</p:attrName>
                                        </p:attrNameLst>
                                      </p:cBhvr>
                                      <p:tavLst>
                                        <p:tav tm="0">
                                          <p:val>
                                            <p:fltVal val="0"/>
                                          </p:val>
                                        </p:tav>
                                        <p:tav tm="100000">
                                          <p:val>
                                            <p:strVal val="#ppt_w"/>
                                          </p:val>
                                        </p:tav>
                                      </p:tavLst>
                                    </p:anim>
                                    <p:anim calcmode="lin" valueType="num">
                                      <p:cBhvr>
                                        <p:cTn id="30" dur="1000" fill="hold"/>
                                        <p:tgtEl>
                                          <p:spTgt spid="12"/>
                                        </p:tgtEl>
                                        <p:attrNameLst>
                                          <p:attrName>ppt_h</p:attrName>
                                        </p:attrNameLst>
                                      </p:cBhvr>
                                      <p:tavLst>
                                        <p:tav tm="0">
                                          <p:val>
                                            <p:fltVal val="0"/>
                                          </p:val>
                                        </p:tav>
                                        <p:tav tm="100000">
                                          <p:val>
                                            <p:strVal val="#ppt_h"/>
                                          </p:val>
                                        </p:tav>
                                      </p:tavLst>
                                    </p:anim>
                                    <p:animEffect transition="in" filter="fade">
                                      <p:cBhvr>
                                        <p:cTn id="31"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8" name="TextBox 7">
            <a:extLst>
              <a:ext uri="{FF2B5EF4-FFF2-40B4-BE49-F238E27FC236}">
                <a16:creationId xmlns:a16="http://schemas.microsoft.com/office/drawing/2014/main" id="{18A47F14-FF43-4D65-AC50-CF556E8DB5BD}"/>
              </a:ext>
            </a:extLst>
          </p:cNvPr>
          <p:cNvSpPr txBox="1"/>
          <p:nvPr/>
        </p:nvSpPr>
        <p:spPr>
          <a:xfrm>
            <a:off x="66468" y="1194586"/>
            <a:ext cx="12050142" cy="584775"/>
          </a:xfrm>
          <a:prstGeom prst="rect">
            <a:avLst/>
          </a:prstGeom>
          <a:solidFill>
            <a:srgbClr val="7030A0"/>
          </a:solidFill>
          <a:ln>
            <a:noFill/>
          </a:ln>
          <a:effectLst>
            <a:outerShdw blurRad="57150" dist="19050" dir="5400000" algn="ctr" rotWithShape="0">
              <a:srgbClr val="000000">
                <a:alpha val="63000"/>
              </a:srgbClr>
            </a:outerShdw>
          </a:effectLst>
        </p:spPr>
        <p:txBody>
          <a:bodyPr wrap="square" rtlCol="0">
            <a:spAutoFit/>
          </a:bodyPr>
          <a:lstStyle/>
          <a:p>
            <a:pPr lvl="0" algn="ctr" fontAlgn="base">
              <a:spcBef>
                <a:spcPct val="0"/>
              </a:spcBef>
              <a:spcAft>
                <a:spcPct val="0"/>
              </a:spcAft>
              <a:defRPr/>
            </a:pPr>
            <a:r>
              <a:rPr lang="uk-UA" sz="3200" b="1" i="1" kern="0" dirty="0">
                <a:solidFill>
                  <a:schemeClr val="bg1"/>
                </a:solidFill>
              </a:rPr>
              <a:t>Моделі</a:t>
            </a:r>
          </a:p>
        </p:txBody>
      </p:sp>
      <p:cxnSp>
        <p:nvCxnSpPr>
          <p:cNvPr id="14" name="Пряма сполучна лінія 13">
            <a:extLst>
              <a:ext uri="{FF2B5EF4-FFF2-40B4-BE49-F238E27FC236}">
                <a16:creationId xmlns:a16="http://schemas.microsoft.com/office/drawing/2014/main" id="{C64B4C8E-B2F1-4EB5-B803-B441F29C5442}"/>
              </a:ext>
            </a:extLst>
          </p:cNvPr>
          <p:cNvCxnSpPr>
            <a:cxnSpLocks/>
            <a:stCxn id="21" idx="0"/>
          </p:cNvCxnSpPr>
          <p:nvPr/>
        </p:nvCxnSpPr>
        <p:spPr>
          <a:xfrm flipV="1">
            <a:off x="3056319" y="1779361"/>
            <a:ext cx="0" cy="331508"/>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pic>
        <p:nvPicPr>
          <p:cNvPr id="15" name="Picture 4" descr="http://ipc-global.com/wp-content/uploads/2012/08/SOLUTION-SALES-ROI.jpg">
            <a:extLst>
              <a:ext uri="{FF2B5EF4-FFF2-40B4-BE49-F238E27FC236}">
                <a16:creationId xmlns:a16="http://schemas.microsoft.com/office/drawing/2014/main" id="{BA78DDBF-CAE0-4425-AE10-F707B7FD18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659" y="4318401"/>
            <a:ext cx="6079666" cy="227987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technologyrain.com/wp-content/uploads/2015/03/30633600.jpg">
            <a:extLst>
              <a:ext uri="{FF2B5EF4-FFF2-40B4-BE49-F238E27FC236}">
                <a16:creationId xmlns:a16="http://schemas.microsoft.com/office/drawing/2014/main" id="{4E296F89-BC61-44AD-B554-75E50561C7C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92183" y="4318401"/>
            <a:ext cx="4053112" cy="22798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Прямокутник 20">
            <a:extLst>
              <a:ext uri="{FF2B5EF4-FFF2-40B4-BE49-F238E27FC236}">
                <a16:creationId xmlns:a16="http://schemas.microsoft.com/office/drawing/2014/main" id="{E81F2DE7-05FD-433B-B0C8-12B0CD8C66EA}"/>
              </a:ext>
            </a:extLst>
          </p:cNvPr>
          <p:cNvSpPr/>
          <p:nvPr/>
        </p:nvSpPr>
        <p:spPr>
          <a:xfrm>
            <a:off x="70153"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Фізичні</a:t>
            </a:r>
          </a:p>
        </p:txBody>
      </p:sp>
      <p:sp>
        <p:nvSpPr>
          <p:cNvPr id="22" name="Прямокутник 21">
            <a:extLst>
              <a:ext uri="{FF2B5EF4-FFF2-40B4-BE49-F238E27FC236}">
                <a16:creationId xmlns:a16="http://schemas.microsoft.com/office/drawing/2014/main" id="{9D115C38-0A55-4D0F-ABEA-595A16243CA9}"/>
              </a:ext>
            </a:extLst>
          </p:cNvPr>
          <p:cNvSpPr/>
          <p:nvPr/>
        </p:nvSpPr>
        <p:spPr>
          <a:xfrm>
            <a:off x="6147965" y="2110869"/>
            <a:ext cx="5972332" cy="72385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600" b="1" i="1" kern="0" dirty="0">
                <a:solidFill>
                  <a:srgbClr val="FFFFFF"/>
                </a:solidFill>
              </a:rPr>
              <a:t>Інформаційні</a:t>
            </a:r>
          </a:p>
        </p:txBody>
      </p:sp>
      <p:sp>
        <p:nvSpPr>
          <p:cNvPr id="23" name="Прямокутник 22">
            <a:extLst>
              <a:ext uri="{FF2B5EF4-FFF2-40B4-BE49-F238E27FC236}">
                <a16:creationId xmlns:a16="http://schemas.microsoft.com/office/drawing/2014/main" id="{A698EA7B-3BF3-46BE-BCBD-8D785A41564C}"/>
              </a:ext>
            </a:extLst>
          </p:cNvPr>
          <p:cNvSpPr/>
          <p:nvPr/>
        </p:nvSpPr>
        <p:spPr>
          <a:xfrm>
            <a:off x="7200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uk-UA" sz="2300" b="1" i="1" kern="0" dirty="0">
                <a:solidFill>
                  <a:srgbClr val="FFFFFF"/>
                </a:solidFill>
              </a:rPr>
              <a:t>Математичні</a:t>
            </a:r>
          </a:p>
        </p:txBody>
      </p:sp>
      <p:sp>
        <p:nvSpPr>
          <p:cNvPr id="24" name="Прямокутник 23">
            <a:extLst>
              <a:ext uri="{FF2B5EF4-FFF2-40B4-BE49-F238E27FC236}">
                <a16:creationId xmlns:a16="http://schemas.microsoft.com/office/drawing/2014/main" id="{AC36596B-6B7D-485F-BE44-87DEBB44637E}"/>
              </a:ext>
            </a:extLst>
          </p:cNvPr>
          <p:cNvSpPr/>
          <p:nvPr/>
        </p:nvSpPr>
        <p:spPr>
          <a:xfrm>
            <a:off x="3125137"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Графічні</a:t>
            </a:r>
          </a:p>
        </p:txBody>
      </p:sp>
      <p:sp>
        <p:nvSpPr>
          <p:cNvPr id="25" name="Прямокутник 24">
            <a:extLst>
              <a:ext uri="{FF2B5EF4-FFF2-40B4-BE49-F238E27FC236}">
                <a16:creationId xmlns:a16="http://schemas.microsoft.com/office/drawing/2014/main" id="{B56F4F66-AA51-4A70-9F84-403E00A8A58E}"/>
              </a:ext>
            </a:extLst>
          </p:cNvPr>
          <p:cNvSpPr/>
          <p:nvPr/>
        </p:nvSpPr>
        <p:spPr>
          <a:xfrm>
            <a:off x="6178266" y="3344243"/>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Імітаційні</a:t>
            </a:r>
          </a:p>
        </p:txBody>
      </p:sp>
      <p:sp>
        <p:nvSpPr>
          <p:cNvPr id="26" name="Прямокутник 25">
            <a:extLst>
              <a:ext uri="{FF2B5EF4-FFF2-40B4-BE49-F238E27FC236}">
                <a16:creationId xmlns:a16="http://schemas.microsoft.com/office/drawing/2014/main" id="{4452F5A3-C16A-4173-88C3-C6013856DC17}"/>
              </a:ext>
            </a:extLst>
          </p:cNvPr>
          <p:cNvSpPr/>
          <p:nvPr/>
        </p:nvSpPr>
        <p:spPr>
          <a:xfrm>
            <a:off x="9229549" y="3346161"/>
            <a:ext cx="2887061" cy="850688"/>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300" b="1" i="1" kern="0" dirty="0">
                <a:solidFill>
                  <a:srgbClr val="FFFFFF"/>
                </a:solidFill>
              </a:rPr>
              <a:t>Комп’ютерні</a:t>
            </a:r>
          </a:p>
        </p:txBody>
      </p:sp>
      <p:cxnSp>
        <p:nvCxnSpPr>
          <p:cNvPr id="34" name="Пряма сполучна лінія 33">
            <a:extLst>
              <a:ext uri="{FF2B5EF4-FFF2-40B4-BE49-F238E27FC236}">
                <a16:creationId xmlns:a16="http://schemas.microsoft.com/office/drawing/2014/main" id="{2E7778BA-D719-4730-92D7-C8BC98EA93AD}"/>
              </a:ext>
            </a:extLst>
          </p:cNvPr>
          <p:cNvCxnSpPr>
            <a:cxnSpLocks/>
          </p:cNvCxnSpPr>
          <p:nvPr/>
        </p:nvCxnSpPr>
        <p:spPr>
          <a:xfrm flipV="1">
            <a:off x="7621920" y="1779361"/>
            <a:ext cx="0" cy="336547"/>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nvGrpSpPr>
          <p:cNvPr id="54" name="Групувати 53">
            <a:extLst>
              <a:ext uri="{FF2B5EF4-FFF2-40B4-BE49-F238E27FC236}">
                <a16:creationId xmlns:a16="http://schemas.microsoft.com/office/drawing/2014/main" id="{19C864DF-4A18-43B3-9391-DB4B723341CB}"/>
              </a:ext>
            </a:extLst>
          </p:cNvPr>
          <p:cNvGrpSpPr/>
          <p:nvPr/>
        </p:nvGrpSpPr>
        <p:grpSpPr>
          <a:xfrm>
            <a:off x="1488868" y="2834727"/>
            <a:ext cx="9209612" cy="511434"/>
            <a:chOff x="1488868" y="2834727"/>
            <a:chExt cx="9209612" cy="511434"/>
          </a:xfrm>
        </p:grpSpPr>
        <p:cxnSp>
          <p:nvCxnSpPr>
            <p:cNvPr id="30" name="Пряма сполучна лінія 29">
              <a:extLst>
                <a:ext uri="{FF2B5EF4-FFF2-40B4-BE49-F238E27FC236}">
                  <a16:creationId xmlns:a16="http://schemas.microsoft.com/office/drawing/2014/main" id="{BE661C54-50E6-4D68-B6CD-4AD2A3FB5840}"/>
                </a:ext>
              </a:extLst>
            </p:cNvPr>
            <p:cNvCxnSpPr>
              <a:cxnSpLocks/>
              <a:stCxn id="25" idx="0"/>
            </p:cNvCxnSpPr>
            <p:nvPr/>
          </p:nvCxnSpPr>
          <p:spPr>
            <a:xfrm flipV="1">
              <a:off x="7621797" y="2834727"/>
              <a:ext cx="0" cy="509516"/>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7" name="Пряма сполучна лінія 36">
              <a:extLst>
                <a:ext uri="{FF2B5EF4-FFF2-40B4-BE49-F238E27FC236}">
                  <a16:creationId xmlns:a16="http://schemas.microsoft.com/office/drawing/2014/main" id="{28DDD95A-431F-4C7B-8D98-09CF5E3DAC95}"/>
                </a:ext>
              </a:extLst>
            </p:cNvPr>
            <p:cNvCxnSpPr>
              <a:cxnSpLocks/>
            </p:cNvCxnSpPr>
            <p:nvPr/>
          </p:nvCxnSpPr>
          <p:spPr>
            <a:xfrm flipH="1">
              <a:off x="1488868" y="3092384"/>
              <a:ext cx="9209612" cy="0"/>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39" name="Пряма сполучна лінія 38">
              <a:extLst>
                <a:ext uri="{FF2B5EF4-FFF2-40B4-BE49-F238E27FC236}">
                  <a16:creationId xmlns:a16="http://schemas.microsoft.com/office/drawing/2014/main" id="{DA979500-36E6-4A14-817B-B4C6E02C8894}"/>
                </a:ext>
              </a:extLst>
            </p:cNvPr>
            <p:cNvCxnSpPr>
              <a:cxnSpLocks/>
              <a:stCxn id="23" idx="0"/>
            </p:cNvCxnSpPr>
            <p:nvPr/>
          </p:nvCxnSpPr>
          <p:spPr>
            <a:xfrm flipV="1">
              <a:off x="151553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43" name="Пряма сполучна лінія 42">
              <a:extLst>
                <a:ext uri="{FF2B5EF4-FFF2-40B4-BE49-F238E27FC236}">
                  <a16:creationId xmlns:a16="http://schemas.microsoft.com/office/drawing/2014/main" id="{5B6110FC-3F13-4666-B48B-79FE26F7A055}"/>
                </a:ext>
              </a:extLst>
            </p:cNvPr>
            <p:cNvCxnSpPr>
              <a:cxnSpLocks/>
              <a:stCxn id="26" idx="0"/>
            </p:cNvCxnSpPr>
            <p:nvPr/>
          </p:nvCxnSpPr>
          <p:spPr>
            <a:xfrm flipV="1">
              <a:off x="10673080" y="3063240"/>
              <a:ext cx="0" cy="282921"/>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cxnSp>
          <p:nvCxnSpPr>
            <p:cNvPr id="51" name="Пряма сполучна лінія 50">
              <a:extLst>
                <a:ext uri="{FF2B5EF4-FFF2-40B4-BE49-F238E27FC236}">
                  <a16:creationId xmlns:a16="http://schemas.microsoft.com/office/drawing/2014/main" id="{ABEB36E7-74B2-4A85-B230-EB307C19AC59}"/>
                </a:ext>
              </a:extLst>
            </p:cNvPr>
            <p:cNvCxnSpPr>
              <a:cxnSpLocks/>
              <a:stCxn id="24" idx="0"/>
            </p:cNvCxnSpPr>
            <p:nvPr/>
          </p:nvCxnSpPr>
          <p:spPr>
            <a:xfrm flipV="1">
              <a:off x="4568668" y="3063240"/>
              <a:ext cx="0" cy="281003"/>
            </a:xfrm>
            <a:prstGeom prst="line">
              <a:avLst/>
            </a:prstGeom>
            <a:ln w="57150">
              <a:solidFill>
                <a:srgbClr val="1942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917759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1250"/>
                            </p:stCondLst>
                            <p:childTnLst>
                              <p:par>
                                <p:cTn id="9" presetID="22" presetClass="entr" presetSubtype="1"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750"/>
                                        <p:tgtEl>
                                          <p:spTgt spid="14"/>
                                        </p:tgtEl>
                                      </p:cBhvr>
                                    </p:animEffect>
                                  </p:childTnLst>
                                </p:cTn>
                              </p:par>
                            </p:childTnLst>
                          </p:cTn>
                        </p:par>
                        <p:par>
                          <p:cTn id="12" fill="hold">
                            <p:stCondLst>
                              <p:cond delay="12000"/>
                            </p:stCondLst>
                            <p:childTnLst>
                              <p:par>
                                <p:cTn id="13" presetID="22" presetClass="entr" presetSubtype="8"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left)">
                                      <p:cBhvr>
                                        <p:cTn id="15" dur="1000"/>
                                        <p:tgtEl>
                                          <p:spTgt spid="21"/>
                                        </p:tgtEl>
                                      </p:cBhvr>
                                    </p:animEffect>
                                  </p:childTnLst>
                                </p:cTn>
                              </p:par>
                            </p:childTnLst>
                          </p:cTn>
                        </p:par>
                        <p:par>
                          <p:cTn id="16" fill="hold">
                            <p:stCondLst>
                              <p:cond delay="13000"/>
                            </p:stCondLst>
                            <p:childTnLst>
                              <p:par>
                                <p:cTn id="17" presetID="22" presetClass="entr" presetSubtype="1"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wipe(up)">
                                      <p:cBhvr>
                                        <p:cTn id="19" dur="750"/>
                                        <p:tgtEl>
                                          <p:spTgt spid="34"/>
                                        </p:tgtEl>
                                      </p:cBhvr>
                                    </p:animEffect>
                                  </p:childTnLst>
                                </p:cTn>
                              </p:par>
                            </p:childTnLst>
                          </p:cTn>
                        </p:par>
                        <p:par>
                          <p:cTn id="20" fill="hold">
                            <p:stCondLst>
                              <p:cond delay="13750"/>
                            </p:stCondLst>
                            <p:childTnLst>
                              <p:par>
                                <p:cTn id="21" presetID="22" presetClass="entr" presetSubtype="8"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wipe(left)">
                                      <p:cBhvr>
                                        <p:cTn id="23" dur="1000"/>
                                        <p:tgtEl>
                                          <p:spTgt spid="22"/>
                                        </p:tgtEl>
                                      </p:cBhvr>
                                    </p:animEffect>
                                  </p:childTnLst>
                                </p:cTn>
                              </p:par>
                            </p:childTnLst>
                          </p:cTn>
                        </p:par>
                        <p:par>
                          <p:cTn id="24" fill="hold">
                            <p:stCondLst>
                              <p:cond delay="14750"/>
                            </p:stCondLst>
                            <p:childTnLst>
                              <p:par>
                                <p:cTn id="25" presetID="22" presetClass="entr" presetSubtype="1" fill="hold"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up)">
                                      <p:cBhvr>
                                        <p:cTn id="27" dur="750"/>
                                        <p:tgtEl>
                                          <p:spTgt spid="54"/>
                                        </p:tgtEl>
                                      </p:cBhvr>
                                    </p:animEffect>
                                  </p:childTnLst>
                                </p:cTn>
                              </p:par>
                            </p:childTnLst>
                          </p:cTn>
                        </p:par>
                        <p:par>
                          <p:cTn id="28" fill="hold">
                            <p:stCondLst>
                              <p:cond delay="15500"/>
                            </p:stCondLst>
                            <p:childTnLst>
                              <p:par>
                                <p:cTn id="29" presetID="22" presetClass="entr" presetSubtype="8" fill="hold" grpId="0"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1000"/>
                                        <p:tgtEl>
                                          <p:spTgt spid="23"/>
                                        </p:tgtEl>
                                      </p:cBhvr>
                                    </p:animEffect>
                                  </p:childTnLst>
                                </p:cTn>
                              </p:par>
                            </p:childTnLst>
                          </p:cTn>
                        </p:par>
                        <p:par>
                          <p:cTn id="32" fill="hold">
                            <p:stCondLst>
                              <p:cond delay="16500"/>
                            </p:stCondLst>
                            <p:childTnLst>
                              <p:par>
                                <p:cTn id="33" presetID="22" presetClass="entr" presetSubtype="8"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1000"/>
                                        <p:tgtEl>
                                          <p:spTgt spid="24"/>
                                        </p:tgtEl>
                                      </p:cBhvr>
                                    </p:animEffect>
                                  </p:childTnLst>
                                </p:cTn>
                              </p:par>
                            </p:childTnLst>
                          </p:cTn>
                        </p:par>
                        <p:par>
                          <p:cTn id="36" fill="hold">
                            <p:stCondLst>
                              <p:cond delay="17500"/>
                            </p:stCondLst>
                            <p:childTnLst>
                              <p:par>
                                <p:cTn id="37" presetID="22" presetClass="entr" presetSubtype="8"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wipe(left)">
                                      <p:cBhvr>
                                        <p:cTn id="39" dur="1000"/>
                                        <p:tgtEl>
                                          <p:spTgt spid="25"/>
                                        </p:tgtEl>
                                      </p:cBhvr>
                                    </p:animEffect>
                                  </p:childTnLst>
                                </p:cTn>
                              </p:par>
                            </p:childTnLst>
                          </p:cTn>
                        </p:par>
                        <p:par>
                          <p:cTn id="40" fill="hold">
                            <p:stCondLst>
                              <p:cond delay="18500"/>
                            </p:stCondLst>
                            <p:childTnLst>
                              <p:par>
                                <p:cTn id="41" presetID="22" presetClass="entr" presetSubtype="8"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left)">
                                      <p:cBhvr>
                                        <p:cTn id="43" dur="1000"/>
                                        <p:tgtEl>
                                          <p:spTgt spid="26"/>
                                        </p:tgtEl>
                                      </p:cBhvr>
                                    </p:animEffect>
                                  </p:childTnLst>
                                </p:cTn>
                              </p:par>
                            </p:childTnLst>
                          </p:cTn>
                        </p:par>
                        <p:par>
                          <p:cTn id="44" fill="hold">
                            <p:stCondLst>
                              <p:cond delay="19500"/>
                            </p:stCondLst>
                            <p:childTnLst>
                              <p:par>
                                <p:cTn id="45" presetID="53" presetClass="entr" presetSubtype="16" fill="hold"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1000" fill="hold"/>
                                        <p:tgtEl>
                                          <p:spTgt spid="15"/>
                                        </p:tgtEl>
                                        <p:attrNameLst>
                                          <p:attrName>ppt_w</p:attrName>
                                        </p:attrNameLst>
                                      </p:cBhvr>
                                      <p:tavLst>
                                        <p:tav tm="0">
                                          <p:val>
                                            <p:fltVal val="0"/>
                                          </p:val>
                                        </p:tav>
                                        <p:tav tm="100000">
                                          <p:val>
                                            <p:strVal val="#ppt_w"/>
                                          </p:val>
                                        </p:tav>
                                      </p:tavLst>
                                    </p:anim>
                                    <p:anim calcmode="lin" valueType="num">
                                      <p:cBhvr>
                                        <p:cTn id="48" dur="1000" fill="hold"/>
                                        <p:tgtEl>
                                          <p:spTgt spid="15"/>
                                        </p:tgtEl>
                                        <p:attrNameLst>
                                          <p:attrName>ppt_h</p:attrName>
                                        </p:attrNameLst>
                                      </p:cBhvr>
                                      <p:tavLst>
                                        <p:tav tm="0">
                                          <p:val>
                                            <p:fltVal val="0"/>
                                          </p:val>
                                        </p:tav>
                                        <p:tav tm="100000">
                                          <p:val>
                                            <p:strVal val="#ppt_h"/>
                                          </p:val>
                                        </p:tav>
                                      </p:tavLst>
                                    </p:anim>
                                    <p:animEffect transition="in" filter="fade">
                                      <p:cBhvr>
                                        <p:cTn id="49" dur="1000"/>
                                        <p:tgtEl>
                                          <p:spTgt spid="15"/>
                                        </p:tgtEl>
                                      </p:cBhvr>
                                    </p:animEffect>
                                  </p:childTnLst>
                                </p:cTn>
                              </p:par>
                            </p:childTnLst>
                          </p:cTn>
                        </p:par>
                        <p:par>
                          <p:cTn id="50" fill="hold">
                            <p:stCondLst>
                              <p:cond delay="205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Effect transition="in" filter="fade">
                                      <p:cBhvr>
                                        <p:cTn id="55"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1" grpId="0" animBg="1"/>
      <p:bldP spid="22" grpId="0" animBg="1"/>
      <p:bldP spid="23" grpId="0" animBg="1"/>
      <p:bldP spid="24" grpId="0" animBg="1"/>
      <p:bldP spid="25" grpId="0" animBg="1"/>
      <p:bldP spid="2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70688" y="162512"/>
            <a:ext cx="9053954" cy="532820"/>
          </a:xfrm>
        </p:spPr>
        <p:txBody>
          <a:bodyPr>
            <a:noAutofit/>
          </a:bodyPr>
          <a:lstStyle/>
          <a:p>
            <a:r>
              <a:rPr lang="uk-UA" dirty="0"/>
              <a:t>Що таке модель</a:t>
            </a:r>
            <a:br>
              <a:rPr lang="uk-UA" dirty="0"/>
            </a:br>
            <a:r>
              <a:rPr lang="uk-UA" dirty="0"/>
              <a:t>та якими бувають моделі?</a:t>
            </a:r>
          </a:p>
        </p:txBody>
      </p:sp>
      <p:pic>
        <p:nvPicPr>
          <p:cNvPr id="4" name="Picture 60" descr="3D_27"/>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3633" y="11"/>
            <a:ext cx="1295400" cy="1801813"/>
          </a:xfrm>
          <a:prstGeom prst="rect">
            <a:avLst/>
          </a:prstGeom>
          <a:noFill/>
          <a:ln w="9525">
            <a:noFill/>
            <a:miter lim="800000"/>
            <a:headEnd/>
            <a:tailEnd/>
          </a:ln>
        </p:spPr>
      </p:pic>
      <p:sp>
        <p:nvSpPr>
          <p:cNvPr id="5" name="AutoShape 61"/>
          <p:cNvSpPr>
            <a:spLocks noChangeArrowheads="1"/>
          </p:cNvSpPr>
          <p:nvPr/>
        </p:nvSpPr>
        <p:spPr bwMode="gray">
          <a:xfrm>
            <a:off x="247202" y="476251"/>
            <a:ext cx="900113" cy="395288"/>
          </a:xfrm>
          <a:prstGeom prst="roundRect">
            <a:avLst>
              <a:gd name="adj" fmla="val 50000"/>
            </a:avLst>
          </a:prstGeom>
          <a:solidFill>
            <a:srgbClr val="FFFF00"/>
          </a:solidFill>
          <a:ln w="28575" algn="ctr">
            <a:solidFill>
              <a:srgbClr val="DDDDDD"/>
            </a:solidFill>
            <a:round/>
            <a:headEnd/>
            <a:tailEnd/>
          </a:ln>
        </p:spPr>
        <p:txBody>
          <a:bodyPr anchor="ctr"/>
          <a:lstStyle/>
          <a:p>
            <a:pPr algn="ctr" eaLnBrk="0" hangingPunct="0">
              <a:defRPr/>
            </a:pPr>
            <a:r>
              <a:rPr lang="uk-UA" sz="1200" kern="0" dirty="0">
                <a:solidFill>
                  <a:srgbClr val="000000"/>
                </a:solidFill>
                <a:latin typeface="Times New Roman" pitchFamily="18" charset="0"/>
              </a:rPr>
              <a:t>Розділ </a:t>
            </a:r>
            <a:r>
              <a:rPr lang="uk-UA" sz="1200" kern="0" dirty="0">
                <a:solidFill>
                  <a:srgbClr val="000000"/>
                </a:solidFill>
                <a:latin typeface="Verdana" pitchFamily="34" charset="0"/>
              </a:rPr>
              <a:t>2</a:t>
            </a:r>
            <a:r>
              <a:rPr lang="uk-UA" sz="1200" kern="0" dirty="0">
                <a:solidFill>
                  <a:srgbClr val="000000"/>
                </a:solidFill>
                <a:latin typeface="Times New Roman" pitchFamily="18" charset="0"/>
              </a:rPr>
              <a:t> </a:t>
            </a:r>
            <a:r>
              <a:rPr lang="en-US" sz="1200" kern="0" dirty="0">
                <a:solidFill>
                  <a:srgbClr val="000000"/>
                </a:solidFill>
                <a:latin typeface="Verdana" pitchFamily="34" charset="0"/>
              </a:rPr>
              <a:t>§ </a:t>
            </a:r>
            <a:r>
              <a:rPr lang="uk-UA" sz="1200" kern="0" dirty="0">
                <a:solidFill>
                  <a:srgbClr val="000000"/>
                </a:solidFill>
                <a:latin typeface="Verdana" pitchFamily="34" charset="0"/>
              </a:rPr>
              <a:t>9</a:t>
            </a:r>
            <a:endParaRPr lang="en-US" sz="1200" kern="0" dirty="0">
              <a:solidFill>
                <a:srgbClr val="000000"/>
              </a:solidFill>
              <a:latin typeface="Verdana" pitchFamily="34" charset="0"/>
            </a:endParaRPr>
          </a:p>
        </p:txBody>
      </p:sp>
      <p:sp>
        <p:nvSpPr>
          <p:cNvPr id="6" name="TextBox 5"/>
          <p:cNvSpPr txBox="1"/>
          <p:nvPr/>
        </p:nvSpPr>
        <p:spPr>
          <a:xfrm>
            <a:off x="72008" y="1196763"/>
            <a:ext cx="12050142" cy="523220"/>
          </a:xfrm>
          <a:prstGeom prst="rect">
            <a:avLst/>
          </a:prstGeom>
          <a:solidFill>
            <a:srgbClr val="19426B"/>
          </a:solidFill>
          <a:ln>
            <a:noFill/>
          </a:ln>
          <a:effectLst>
            <a:outerShdw blurRad="57150" dist="19050" dir="5400000" algn="ctr" rotWithShape="0">
              <a:srgbClr val="000000">
                <a:alpha val="63000"/>
              </a:srgbClr>
            </a:outerShdw>
          </a:effectLst>
        </p:spPr>
        <p:txBody>
          <a:bodyPr wrap="square" rtlCol="0">
            <a:spAutoFit/>
          </a:bodyPr>
          <a:lstStyle/>
          <a:p>
            <a:pPr lvl="0" indent="457189" algn="just" fontAlgn="base">
              <a:spcBef>
                <a:spcPct val="0"/>
              </a:spcBef>
              <a:spcAft>
                <a:spcPct val="0"/>
              </a:spcAft>
              <a:defRPr/>
            </a:pPr>
            <a:r>
              <a:rPr lang="uk-UA" sz="2800" b="1" i="1" kern="0" dirty="0">
                <a:solidFill>
                  <a:srgbClr val="FFFFFF"/>
                </a:solidFill>
              </a:rPr>
              <a:t>Види інформаційних моделей:</a:t>
            </a:r>
          </a:p>
        </p:txBody>
      </p:sp>
      <p:sp>
        <p:nvSpPr>
          <p:cNvPr id="7" name="Прямокутник 6">
            <a:extLst>
              <a:ext uri="{FF2B5EF4-FFF2-40B4-BE49-F238E27FC236}">
                <a16:creationId xmlns:a16="http://schemas.microsoft.com/office/drawing/2014/main" id="{EB34CAE6-8C71-411C-9F4A-7EA81FA52F21}"/>
              </a:ext>
            </a:extLst>
          </p:cNvPr>
          <p:cNvSpPr/>
          <p:nvPr/>
        </p:nvSpPr>
        <p:spPr>
          <a:xfrm>
            <a:off x="72008" y="2733775"/>
            <a:ext cx="280316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Це знакові моделі, що описують певні числові </a:t>
            </a:r>
            <a:r>
              <a:rPr lang="uk-UA" sz="2400" b="1" i="1" kern="0" dirty="0" err="1">
                <a:solidFill>
                  <a:srgbClr val="FFFFFF"/>
                </a:solidFill>
              </a:rPr>
              <a:t>співвідношен</a:t>
            </a:r>
            <a:r>
              <a:rPr lang="uk-UA" sz="2400" b="1" i="1" kern="0" dirty="0">
                <a:solidFill>
                  <a:srgbClr val="FFFFFF"/>
                </a:solidFill>
              </a:rPr>
              <a:t>-ня.</a:t>
            </a:r>
          </a:p>
        </p:txBody>
      </p:sp>
      <p:sp>
        <p:nvSpPr>
          <p:cNvPr id="8" name="Прямокутник 7">
            <a:extLst>
              <a:ext uri="{FF2B5EF4-FFF2-40B4-BE49-F238E27FC236}">
                <a16:creationId xmlns:a16="http://schemas.microsoft.com/office/drawing/2014/main" id="{62173910-9D00-4BEA-9656-CC65AEF16619}"/>
              </a:ext>
            </a:extLst>
          </p:cNvPr>
          <p:cNvSpPr/>
          <p:nvPr/>
        </p:nvSpPr>
        <p:spPr>
          <a:xfrm>
            <a:off x="3044859" y="2733775"/>
            <a:ext cx="4006391"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Візуальне подання об'єктів, які настільки складні, що їх опис іншими способами не дає людині ясного розуміння. Тут наочність моделі виходить на перший план.</a:t>
            </a:r>
          </a:p>
        </p:txBody>
      </p:sp>
      <p:sp>
        <p:nvSpPr>
          <p:cNvPr id="9" name="Прямокутник 8">
            <a:extLst>
              <a:ext uri="{FF2B5EF4-FFF2-40B4-BE49-F238E27FC236}">
                <a16:creationId xmlns:a16="http://schemas.microsoft.com/office/drawing/2014/main" id="{DEE47D80-4EAC-41D3-A8EA-6D05B29EEE58}"/>
              </a:ext>
            </a:extLst>
          </p:cNvPr>
          <p:cNvSpPr/>
          <p:nvPr/>
        </p:nvSpPr>
        <p:spPr>
          <a:xfrm>
            <a:off x="7220933" y="2733775"/>
            <a:ext cx="4901218" cy="3761097"/>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400" b="1" i="1" kern="0" dirty="0">
                <a:solidFill>
                  <a:srgbClr val="FFFFFF"/>
                </a:solidFill>
              </a:rPr>
              <a:t>Дозволяють спостерігати зміну поведінки елементів системи-моделі, проводити експерименти, змінюючи деякі значення параметрів моделі. Одним з видів імітаційних моделей є комп'ютерні моделі.</a:t>
            </a:r>
          </a:p>
        </p:txBody>
      </p:sp>
      <p:sp>
        <p:nvSpPr>
          <p:cNvPr id="11" name="Прямокутник 10">
            <a:extLst>
              <a:ext uri="{FF2B5EF4-FFF2-40B4-BE49-F238E27FC236}">
                <a16:creationId xmlns:a16="http://schemas.microsoft.com/office/drawing/2014/main" id="{206A5DF9-5057-4E4A-B786-56A9DC16BF70}"/>
              </a:ext>
            </a:extLst>
          </p:cNvPr>
          <p:cNvSpPr/>
          <p:nvPr/>
        </p:nvSpPr>
        <p:spPr>
          <a:xfrm>
            <a:off x="72008" y="1801824"/>
            <a:ext cx="280316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Математичні моделі</a:t>
            </a:r>
          </a:p>
        </p:txBody>
      </p:sp>
      <p:sp>
        <p:nvSpPr>
          <p:cNvPr id="12" name="Прямокутник 11">
            <a:extLst>
              <a:ext uri="{FF2B5EF4-FFF2-40B4-BE49-F238E27FC236}">
                <a16:creationId xmlns:a16="http://schemas.microsoft.com/office/drawing/2014/main" id="{31EE39A8-0720-40D3-8964-6523EBED6074}"/>
              </a:ext>
            </a:extLst>
          </p:cNvPr>
          <p:cNvSpPr/>
          <p:nvPr/>
        </p:nvSpPr>
        <p:spPr>
          <a:xfrm>
            <a:off x="3044859" y="1801824"/>
            <a:ext cx="4006391"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Графічні моделі </a:t>
            </a:r>
          </a:p>
        </p:txBody>
      </p:sp>
      <p:sp>
        <p:nvSpPr>
          <p:cNvPr id="13" name="Прямокутник 12">
            <a:extLst>
              <a:ext uri="{FF2B5EF4-FFF2-40B4-BE49-F238E27FC236}">
                <a16:creationId xmlns:a16="http://schemas.microsoft.com/office/drawing/2014/main" id="{8BBBCB56-6848-4953-980D-EBB5C6A74476}"/>
              </a:ext>
            </a:extLst>
          </p:cNvPr>
          <p:cNvSpPr/>
          <p:nvPr/>
        </p:nvSpPr>
        <p:spPr>
          <a:xfrm>
            <a:off x="7220933" y="1801824"/>
            <a:ext cx="4901218" cy="837681"/>
          </a:xfrm>
          <a:prstGeom prst="rect">
            <a:avLst/>
          </a:prstGeom>
          <a:solidFill>
            <a:srgbClr val="008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fontAlgn="base">
              <a:spcBef>
                <a:spcPct val="0"/>
              </a:spcBef>
              <a:spcAft>
                <a:spcPct val="0"/>
              </a:spcAft>
              <a:defRPr/>
            </a:pPr>
            <a:r>
              <a:rPr lang="uk-UA" sz="2800" b="1" i="1" kern="0" dirty="0">
                <a:solidFill>
                  <a:schemeClr val="bg1"/>
                </a:solidFill>
              </a:rPr>
              <a:t>Імітаційні моделі </a:t>
            </a:r>
          </a:p>
        </p:txBody>
      </p:sp>
    </p:spTree>
    <p:extLst>
      <p:ext uri="{BB962C8B-B14F-4D97-AF65-F5344CB8AC3E}">
        <p14:creationId xmlns:p14="http://schemas.microsoft.com/office/powerpoint/2010/main" val="3631963959"/>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4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5000"/>
                            </p:stCondLst>
                            <p:childTnLst>
                              <p:par>
                                <p:cTn id="13" presetID="22"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1000"/>
                                        <p:tgtEl>
                                          <p:spTgt spid="7"/>
                                        </p:tgtEl>
                                      </p:cBhvr>
                                    </p:animEffect>
                                  </p:childTnLst>
                                </p:cTn>
                              </p:par>
                            </p:childTnLst>
                          </p:cTn>
                        </p:par>
                        <p:par>
                          <p:cTn id="16" fill="hold">
                            <p:stCondLst>
                              <p:cond delay="60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7000"/>
                            </p:stCondLst>
                            <p:childTnLst>
                              <p:par>
                                <p:cTn id="21" presetID="22"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8000"/>
                            </p:stCondLst>
                            <p:childTnLst>
                              <p:par>
                                <p:cTn id="25" presetID="22" presetClass="entr" presetSubtype="8"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9000"/>
                            </p:stCondLst>
                            <p:childTnLst>
                              <p:par>
                                <p:cTn id="29" presetID="22"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up)">
                                      <p:cBhvr>
                                        <p:cTn id="3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1" grpId="0" animBg="1"/>
      <p:bldP spid="12" grpId="0" animBg="1"/>
      <p:bldP spid="13" grpId="0" animBg="1"/>
    </p:bldLst>
  </p:timing>
</p:sld>
</file>

<file path=ppt/theme/theme1.xml><?xml version="1.0" encoding="utf-8"?>
<a:theme xmlns:a="http://schemas.openxmlformats.org/drawingml/2006/main" name="Тема Office">
  <a:themeElements>
    <a:clrScheme name="Офіс">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Настроювані 1">
      <a:majorFont>
        <a:latin typeface="Verdana"/>
        <a:ea typeface=""/>
        <a:cs typeface=""/>
      </a:majorFont>
      <a:minorFont>
        <a:latin typeface="Verdana"/>
        <a:ea typeface=""/>
        <a:cs typeface=""/>
      </a:minorFont>
    </a:fontScheme>
    <a:fmtScheme name="Офіс">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159278</TotalTime>
  <Words>2152</Words>
  <Application>Microsoft Office PowerPoint</Application>
  <PresentationFormat>Широкоэкранный</PresentationFormat>
  <Paragraphs>243</Paragraphs>
  <Slides>42</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42</vt:i4>
      </vt:variant>
    </vt:vector>
  </HeadingPairs>
  <TitlesOfParts>
    <vt:vector size="47" baseType="lpstr">
      <vt:lpstr>Arial</vt:lpstr>
      <vt:lpstr>Times New Roman</vt:lpstr>
      <vt:lpstr>Verdana</vt:lpstr>
      <vt:lpstr>Wingdings</vt:lpstr>
      <vt:lpstr>Тема Office</vt:lpstr>
      <vt:lpstr>Комп'ютерне моделювання об'єктів і процесів. Комп'ютерний експеримент</vt:lpstr>
      <vt:lpstr>Комп'ютерне моделювання об'єктів і процесів. Комп'ютерний експеримент</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модель та якими бувають моделі?</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Що таке комп'ютерне моделювання?</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У чому полягають особливості комп'ютерного експерименту?</vt:lpstr>
      <vt:lpstr>Які обмеження комп'ютерного моделювання?</vt:lpstr>
      <vt:lpstr>Які обмеження комп'ютерного моделювання?</vt:lpstr>
      <vt:lpstr>Які обмеження комп'ютерного моделювання?</vt:lpstr>
      <vt:lpstr>Які обмеження комп'ютерного моделювання?</vt:lpstr>
      <vt:lpstr>Дайте відповіді на запитання</vt:lpstr>
      <vt:lpstr>Домашнє завдання</vt:lpstr>
      <vt:lpstr>Працюємо за комп’ютером</vt:lpstr>
      <vt:lpstr>Дякую за увагу!</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Григоренко Сергій</dc:creator>
  <cp:lastModifiedBy>RePack by Diakov</cp:lastModifiedBy>
  <cp:revision>791</cp:revision>
  <dcterms:created xsi:type="dcterms:W3CDTF">2016-06-06T19:48:43Z</dcterms:created>
  <dcterms:modified xsi:type="dcterms:W3CDTF">2024-02-27T09:54:48Z</dcterms:modified>
</cp:coreProperties>
</file>