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63" r:id="rId3"/>
    <p:sldId id="26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4" d="100"/>
          <a:sy n="134" d="100"/>
        </p:scale>
        <p:origin x="95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556792"/>
            <a:ext cx="5328592" cy="4824536"/>
          </a:xfrm>
        </p:spPr>
        <p:txBody>
          <a:bodyPr>
            <a:normAutofit/>
          </a:bodyPr>
          <a:lstStyle/>
          <a:p>
            <a:pPr algn="ctr"/>
            <a:r>
              <a:rPr lang="uk-UA" sz="1800" dirty="0"/>
              <a:t>Кандидат технічних наук, доцент кафедри </a:t>
            </a:r>
          </a:p>
          <a:p>
            <a:pPr algn="ctr"/>
            <a:r>
              <a:rPr lang="ru-RU" sz="1800" dirty="0"/>
              <a:t>Металургійних </a:t>
            </a:r>
            <a:r>
              <a:rPr lang="ru-RU" sz="1800" dirty="0" err="1"/>
              <a:t>технологій</a:t>
            </a:r>
            <a:r>
              <a:rPr lang="ru-RU" sz="1800" dirty="0"/>
              <a:t>, </a:t>
            </a:r>
            <a:r>
              <a:rPr lang="ru-RU" sz="1800" dirty="0" err="1"/>
              <a:t>екології</a:t>
            </a:r>
            <a:r>
              <a:rPr lang="ru-RU" sz="1800" dirty="0"/>
              <a:t> та </a:t>
            </a:r>
            <a:r>
              <a:rPr lang="ru-RU" sz="1800" dirty="0" err="1"/>
              <a:t>техногенної</a:t>
            </a:r>
            <a:r>
              <a:rPr lang="ru-RU" sz="1800" dirty="0"/>
              <a:t> </a:t>
            </a:r>
            <a:r>
              <a:rPr lang="ru-RU" sz="1800" dirty="0" err="1"/>
              <a:t>безпеки</a:t>
            </a:r>
            <a:endParaRPr lang="ru-RU" sz="1800" dirty="0"/>
          </a:p>
          <a:p>
            <a:pPr algn="ctr"/>
            <a:r>
              <a:rPr lang="ru-RU" sz="1800" dirty="0"/>
              <a:t>Венгер </a:t>
            </a:r>
            <a:r>
              <a:rPr lang="ru-RU" sz="1800" dirty="0" err="1"/>
              <a:t>Любов</a:t>
            </a:r>
            <a:r>
              <a:rPr lang="ru-RU" sz="1800" dirty="0"/>
              <a:t> </a:t>
            </a:r>
            <a:r>
              <a:rPr lang="ru-RU" sz="1800" dirty="0" err="1"/>
              <a:t>Олександрівна</a:t>
            </a:r>
            <a:endParaRPr lang="ru-RU" sz="1800" dirty="0"/>
          </a:p>
          <a:p>
            <a:pPr algn="ctr"/>
            <a:endParaRPr lang="ru-RU" sz="1800" dirty="0"/>
          </a:p>
          <a:p>
            <a:pPr algn="ctr"/>
            <a:r>
              <a:rPr lang="ru-RU" sz="1800" dirty="0"/>
              <a:t>E-</a:t>
            </a:r>
            <a:r>
              <a:rPr lang="ru-RU" sz="1800" dirty="0" err="1"/>
              <a:t>mail</a:t>
            </a:r>
            <a:r>
              <a:rPr lang="ru-RU" sz="1800" dirty="0"/>
              <a:t>: ljuvenger77@gmail.com</a:t>
            </a:r>
          </a:p>
          <a:p>
            <a:pPr algn="ctr"/>
            <a:r>
              <a:rPr lang="ru-RU" sz="1800" dirty="0" err="1"/>
              <a:t>Інші</a:t>
            </a:r>
            <a:r>
              <a:rPr lang="ru-RU" sz="1800" dirty="0"/>
              <a:t> </a:t>
            </a:r>
            <a:r>
              <a:rPr lang="ru-RU" sz="1800" dirty="0" err="1"/>
              <a:t>засоби</a:t>
            </a:r>
            <a:r>
              <a:rPr lang="ru-RU" sz="1800" dirty="0"/>
              <a:t> </a:t>
            </a:r>
            <a:r>
              <a:rPr lang="ru-RU" sz="1800" dirty="0" err="1"/>
              <a:t>зв’язку</a:t>
            </a:r>
            <a:r>
              <a:rPr lang="ru-RU" sz="1800" dirty="0"/>
              <a:t>: https://meet.google.com/nmz-asxf-niz</a:t>
            </a:r>
          </a:p>
          <a:p>
            <a:pPr algn="ctr"/>
            <a:r>
              <a:rPr lang="ru-RU" sz="1800" dirty="0" err="1"/>
              <a:t>Консультації</a:t>
            </a:r>
            <a:r>
              <a:rPr lang="ru-RU" sz="1800" dirty="0"/>
              <a:t>: </a:t>
            </a:r>
            <a:r>
              <a:rPr lang="ru-RU" sz="1800" dirty="0" err="1"/>
              <a:t>четвер</a:t>
            </a:r>
            <a:r>
              <a:rPr lang="ru-RU" sz="1800" dirty="0"/>
              <a:t> з 12.00 до 13.00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251520" y="3969060"/>
            <a:ext cx="6536055" cy="10772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3200" b="1" dirty="0">
                <a:sym typeface="+mn-ea"/>
              </a:rPr>
              <a:t>Екологізація </a:t>
            </a:r>
            <a:r>
              <a:rPr lang="ru-RU" sz="3200" b="1" dirty="0" err="1">
                <a:sym typeface="+mn-ea"/>
              </a:rPr>
              <a:t>технологій</a:t>
            </a:r>
            <a:r>
              <a:rPr lang="ru-RU" sz="3200" b="1" dirty="0">
                <a:sym typeface="+mn-ea"/>
              </a:rPr>
              <a:t> </a:t>
            </a:r>
            <a:r>
              <a:rPr lang="ru-RU" sz="3200" b="1" dirty="0" err="1">
                <a:sym typeface="+mn-ea"/>
              </a:rPr>
              <a:t>виробництва</a:t>
            </a:r>
            <a:endParaRPr lang="ru-RU" altLang="en-US" sz="3200" b="1" dirty="0">
              <a:sym typeface="+mn-ea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2322C63-2E1F-413F-AF5F-7DE2CD0AD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4260602"/>
            <a:ext cx="2122322" cy="2260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93438"/>
            <a:ext cx="8064896" cy="4098803"/>
          </a:xfrm>
        </p:spPr>
        <p:txBody>
          <a:bodyPr>
            <a:noAutofit/>
          </a:bodyPr>
          <a:lstStyle/>
          <a:p>
            <a:r>
              <a:rPr lang="uk-UA" sz="2000" b="1" dirty="0">
                <a:solidFill>
                  <a:schemeClr val="tx1"/>
                </a:solidFill>
              </a:rPr>
              <a:t>Вивчення навчальної дисципліни </a:t>
            </a:r>
            <a:r>
              <a:rPr lang="uk-UA" sz="2000" dirty="0">
                <a:solidFill>
                  <a:schemeClr val="tx1"/>
                </a:solidFill>
              </a:rPr>
              <a:t>пов’язане з формуванням системи знань з </a:t>
            </a:r>
            <a:r>
              <a:rPr lang="uk-UA" sz="2000" dirty="0" err="1">
                <a:solidFill>
                  <a:schemeClr val="tx1"/>
                </a:solidFill>
              </a:rPr>
              <a:t>обгрунтування</a:t>
            </a:r>
            <a:r>
              <a:rPr lang="uk-UA" sz="2000" dirty="0">
                <a:solidFill>
                  <a:schemeClr val="tx1"/>
                </a:solidFill>
              </a:rPr>
              <a:t> і реалізації комплексних ресурсозберігаючих і природоохоронних рішень у всіх сферах матеріального виробництва і життєдіяльності, подолання екологічного антагонізму в системі «людина – природа».</a:t>
            </a:r>
          </a:p>
          <a:p>
            <a:r>
              <a:rPr lang="uk-UA" sz="2000" b="1" dirty="0">
                <a:solidFill>
                  <a:schemeClr val="tx1"/>
                </a:solidFill>
              </a:rPr>
              <a:t>Завданням </a:t>
            </a:r>
            <a:r>
              <a:rPr lang="uk-UA" sz="2000" dirty="0">
                <a:solidFill>
                  <a:schemeClr val="tx1"/>
                </a:solidFill>
              </a:rPr>
              <a:t>є ідентифікація негативного впливу антропогенних чинників на біосферу, розробка та застосування ефективних засобів для зниження цього впливу до допустимих рівнів, розвиток основи маловідходних і безвідходних виробничих циклів, розробка ефективних методів і засобів захисту природного середовища від негативного антропогенного впливу.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085184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064896" cy="4098803"/>
          </a:xfrm>
        </p:spPr>
        <p:txBody>
          <a:bodyPr>
            <a:no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anose="05050102010706020507" pitchFamily="18" charset="2"/>
              <a:buChar char=""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В результаті вивчення курсу студенти повинні знати: </a:t>
            </a:r>
            <a:r>
              <a:rPr kumimoji="0" lang="uk-UA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основи природоохоронного законодавства, систему нормативно-правового регулювання охорони навколишнього середовища в світі, країні і галузях господарства;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anose="05050102010706020507" pitchFamily="18" charset="2"/>
              <a:buChar char=""/>
              <a:defRPr/>
            </a:pPr>
            <a:r>
              <a:rPr kumimoji="0" lang="uk-UA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загальні відомості про стан і зміни навколишнього середовища під впливом техногенних і антропогенних факторів, основні екологічні проблеми впливу науково-технічного прогресу на навколишнє середовище;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anose="05050102010706020507" pitchFamily="18" charset="2"/>
              <a:buChar char=""/>
              <a:defRPr/>
            </a:pPr>
            <a:r>
              <a:rPr kumimoji="0" lang="uk-UA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основні джерела екологічного збитку, який наноситься навколишньому середовищу при виробничій і господарській діяльності, їх якісні і кількісні характеристики;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anose="05050102010706020507" pitchFamily="18" charset="2"/>
              <a:buChar char=""/>
              <a:defRPr/>
            </a:pPr>
            <a:r>
              <a:rPr kumimoji="0" lang="uk-UA" sz="1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природозберігаючі</a:t>
            </a:r>
            <a:r>
              <a:rPr kumimoji="0" lang="uk-UA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 технології, заходи по зниженню екологічного збитку і відновлення екологічного балансу, ресурсозберігаючі технології; нормування допустимих впливів на навколишнє середовище;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anose="05050102010706020507" pitchFamily="18" charset="2"/>
              <a:buChar char=""/>
              <a:defRPr/>
            </a:pPr>
            <a:r>
              <a:rPr kumimoji="0" lang="uk-UA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особливості використання та втілення </a:t>
            </a:r>
            <a:r>
              <a:rPr kumimoji="0" lang="uk-UA" sz="1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природозберігаючих</a:t>
            </a:r>
            <a:r>
              <a:rPr kumimoji="0" lang="uk-UA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+mn-cs"/>
              </a:rPr>
              <a:t>, маловідходних і безвідходних технологічних процесів; системи очистки, обеззаражування і утилізації відходів виробництва і господарської діяльності.</a:t>
            </a:r>
          </a:p>
          <a:p>
            <a:endParaRPr lang="uk-UA" sz="20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085184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</TotalTime>
  <Words>248</Words>
  <Application>Microsoft Office PowerPoint</Application>
  <PresentationFormat>Екран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6" baseType="lpstr">
      <vt:lpstr>Candara</vt:lpstr>
      <vt:lpstr>Symbol</vt:lpstr>
      <vt:lpstr>Волна</vt:lpstr>
      <vt:lpstr>Презентація PowerPoint</vt:lpstr>
      <vt:lpstr>ЧОМУ НЕОБХІДНО ВИВЧАТИ ДИСЦИПЛІНУ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Настя Венгер</cp:lastModifiedBy>
  <cp:revision>12</cp:revision>
  <dcterms:created xsi:type="dcterms:W3CDTF">2020-09-02T17:48:00Z</dcterms:created>
  <dcterms:modified xsi:type="dcterms:W3CDTF">2025-11-13T18:39:35Z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1F91B3C98D214EBF8282DA68FE7B807E_12</vt:lpwstr>
  </property>
  <property fmtid="{D5CDD505-2E9C-101B-9397-08002B2CF9AE}" pid="3" name="KSOProductBuildVer">
    <vt:lpwstr>1049-12.2.0.18283</vt:lpwstr>
  </property>
</Properties>
</file>