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5" r:id="rId5"/>
    <p:sldId id="261" r:id="rId6"/>
    <p:sldId id="260" r:id="rId7"/>
    <p:sldId id="285" r:id="rId8"/>
    <p:sldId id="294" r:id="rId9"/>
    <p:sldId id="259" r:id="rId10"/>
    <p:sldId id="258" r:id="rId11"/>
    <p:sldId id="292" r:id="rId12"/>
    <p:sldId id="293" r:id="rId13"/>
    <p:sldId id="297" r:id="rId14"/>
    <p:sldId id="296" r:id="rId15"/>
    <p:sldId id="262" r:id="rId16"/>
    <p:sldId id="263" r:id="rId17"/>
    <p:sldId id="270" r:id="rId18"/>
    <p:sldId id="269" r:id="rId19"/>
    <p:sldId id="268" r:id="rId20"/>
    <p:sldId id="267" r:id="rId21"/>
    <p:sldId id="266" r:id="rId22"/>
    <p:sldId id="265" r:id="rId23"/>
    <p:sldId id="264" r:id="rId24"/>
    <p:sldId id="273" r:id="rId25"/>
    <p:sldId id="272" r:id="rId26"/>
    <p:sldId id="277" r:id="rId27"/>
    <p:sldId id="276" r:id="rId28"/>
    <p:sldId id="275" r:id="rId29"/>
    <p:sldId id="274" r:id="rId30"/>
    <p:sldId id="271" r:id="rId31"/>
    <p:sldId id="282" r:id="rId32"/>
    <p:sldId id="281" r:id="rId33"/>
    <p:sldId id="280" r:id="rId34"/>
    <p:sldId id="279" r:id="rId35"/>
    <p:sldId id="278" r:id="rId36"/>
    <p:sldId id="286" r:id="rId37"/>
    <p:sldId id="287" r:id="rId38"/>
    <p:sldId id="284" r:id="rId39"/>
    <p:sldId id="288" r:id="rId40"/>
    <p:sldId id="283" r:id="rId41"/>
    <p:sldId id="300" r:id="rId42"/>
    <p:sldId id="289" r:id="rId43"/>
    <p:sldId id="290" r:id="rId44"/>
    <p:sldId id="298" r:id="rId45"/>
    <p:sldId id="299" r:id="rId46"/>
    <p:sldId id="306" r:id="rId47"/>
    <p:sldId id="305" r:id="rId48"/>
    <p:sldId id="301" r:id="rId49"/>
    <p:sldId id="302" r:id="rId50"/>
    <p:sldId id="303" r:id="rId5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642E-FFF7-46C6-8DA0-8AAF493E2C0F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F761-03CD-42B6-ACE2-A0C9C16A3F7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Гендерні аспекти воєнних фотографій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amoderna.com/images/novyny/Thebaud/WWI-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2"/>
            <a:ext cx="9143999" cy="596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Women-in-World-War-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715000" cy="60769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388" y="92867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0066"/>
                </a:solidFill>
              </a:rPr>
              <a:t>Жінки-вантажниці, Лондон. 1915 р.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poradumo.com.ua/wp-content/uploads/2016/02/956342a4e572728a43e5b912547d6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62975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poradumo.com.ua/wp-content/uploads/2016/02/484d15e88a5b69d452ccea447acf88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0"/>
            <a:ext cx="6786610" cy="54277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380672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Перша світова війна </a:t>
            </a:r>
            <a:r>
              <a:rPr lang="uk-UA" dirty="0" smtClean="0"/>
              <a:t>збагатила </a:t>
            </a:r>
            <a:r>
              <a:rPr lang="uk-UA" dirty="0"/>
              <a:t>жінок одяг у стилі </a:t>
            </a:r>
            <a:r>
              <a:rPr lang="uk-UA" dirty="0" err="1"/>
              <a:t>мілітарі</a:t>
            </a:r>
            <a:r>
              <a:rPr lang="uk-UA" dirty="0"/>
              <a:t> – </a:t>
            </a:r>
            <a:r>
              <a:rPr lang="uk-UA" dirty="0" err="1"/>
              <a:t>тренчи</a:t>
            </a:r>
            <a:r>
              <a:rPr lang="uk-UA" dirty="0"/>
              <a:t>, морські бушлати, офіцерські шинелі, металеві </a:t>
            </a:r>
            <a:r>
              <a:rPr lang="uk-UA" dirty="0" err="1"/>
              <a:t>гудзики</a:t>
            </a:r>
            <a:r>
              <a:rPr lang="uk-UA" dirty="0"/>
              <a:t>, колір хакі, накладні кишені, берети, кепі</a:t>
            </a:r>
            <a:r>
              <a:rPr lang="uk-UA" dirty="0" smtClean="0"/>
              <a:t>.</a:t>
            </a:r>
          </a:p>
          <a:p>
            <a:r>
              <a:rPr lang="uk-UA" dirty="0"/>
              <a:t>Стають популярні маленькі головні убори, що нагадують шолом льотчика, грубуваті ремені, окантовка, комір-стійка. </a:t>
            </a:r>
            <a:r>
              <a:rPr lang="uk-UA" dirty="0" smtClean="0"/>
              <a:t> З’являються </a:t>
            </a:r>
            <a:r>
              <a:rPr lang="uk-UA" dirty="0"/>
              <a:t>фасони костюмів з відрізною талією і баскою, з </a:t>
            </a:r>
            <a:r>
              <a:rPr lang="uk-UA" dirty="0" err="1"/>
              <a:t>погончиками</a:t>
            </a:r>
            <a:r>
              <a:rPr lang="uk-UA" dirty="0"/>
              <a:t> на плечах, обробкою шнурами.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8" y="92867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66"/>
                </a:solidFill>
              </a:rPr>
              <a:t>Мода 1920-х рр.</a:t>
            </a:r>
            <a:endParaRPr lang="uk-UA" sz="2400" dirty="0">
              <a:solidFill>
                <a:srgbClr val="000066"/>
              </a:solidFill>
            </a:endParaRPr>
          </a:p>
        </p:txBody>
      </p:sp>
      <p:pic>
        <p:nvPicPr>
          <p:cNvPr id="51202" name="Picture 2" descr="мода 20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4286280" cy="6397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sdea.archives.gov.ua/img/War/history/f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695825" cy="6191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500042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66"/>
                </a:solidFill>
              </a:rPr>
              <a:t>Дівчата </a:t>
            </a:r>
            <a:r>
              <a:rPr lang="uk-UA" sz="2400" dirty="0">
                <a:solidFill>
                  <a:srgbClr val="000066"/>
                </a:solidFill>
              </a:rPr>
              <a:t>з 1-й Жіночої добровольчої стрілецької бригади отримують зброю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sdea.archives.gov.ua/img/War/history/sandruzhina_Ivashina_Medvedeva_19412a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857892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000066"/>
                </a:solidFill>
              </a:rPr>
              <a:t>Сандружинниці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Ю.Іванова</a:t>
            </a:r>
            <a:r>
              <a:rPr lang="ru-RU" sz="2400" dirty="0">
                <a:solidFill>
                  <a:srgbClr val="000066"/>
                </a:solidFill>
              </a:rPr>
              <a:t> та </a:t>
            </a:r>
            <a:r>
              <a:rPr lang="ru-RU" sz="2400" dirty="0" err="1">
                <a:solidFill>
                  <a:srgbClr val="000066"/>
                </a:solidFill>
              </a:rPr>
              <a:t>М.Медведєва</a:t>
            </a:r>
            <a:r>
              <a:rPr lang="ru-RU" sz="2400" dirty="0">
                <a:solidFill>
                  <a:srgbClr val="000066"/>
                </a:solidFill>
              </a:rPr>
              <a:t>, </a:t>
            </a:r>
            <a:r>
              <a:rPr lang="ru-RU" sz="2400" dirty="0" err="1">
                <a:solidFill>
                  <a:srgbClr val="000066"/>
                </a:solidFill>
              </a:rPr>
              <a:t>Ленінградський</a:t>
            </a:r>
            <a:r>
              <a:rPr lang="ru-RU" sz="2400" dirty="0">
                <a:solidFill>
                  <a:srgbClr val="000066"/>
                </a:solidFill>
              </a:rPr>
              <a:t> фронт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sdea.archives.gov.ua/img/War/history/genwini-v-godi-voini-novobranci_snaiperskoi_wkoli__kalinin__1942_g_6c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28"/>
            <a:ext cx="4515953" cy="67151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357166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0066"/>
                </a:solidFill>
              </a:rPr>
              <a:t>Цивільна</a:t>
            </a:r>
            <a:r>
              <a:rPr lang="ru-RU" sz="2400" dirty="0">
                <a:solidFill>
                  <a:srgbClr val="000066"/>
                </a:solidFill>
              </a:rPr>
              <a:t> молодь </a:t>
            </a:r>
            <a:r>
              <a:rPr lang="ru-RU" sz="2400" dirty="0" err="1">
                <a:solidFill>
                  <a:srgbClr val="000066"/>
                </a:solidFill>
              </a:rPr>
              <a:t>жіночої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статі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прибула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вчитися</a:t>
            </a:r>
            <a:r>
              <a:rPr lang="ru-RU" sz="2400" dirty="0">
                <a:solidFill>
                  <a:srgbClr val="000066"/>
                </a:solidFill>
              </a:rPr>
              <a:t> на </a:t>
            </a:r>
            <a:r>
              <a:rPr lang="ru-RU" sz="2400" dirty="0" err="1">
                <a:solidFill>
                  <a:srgbClr val="000066"/>
                </a:solidFill>
              </a:rPr>
              <a:t>снайперів</a:t>
            </a:r>
            <a:r>
              <a:rPr lang="ru-RU" sz="2400" dirty="0">
                <a:solidFill>
                  <a:srgbClr val="000066"/>
                </a:solidFill>
              </a:rPr>
              <a:t> до </a:t>
            </a:r>
            <a:r>
              <a:rPr lang="ru-RU" sz="2400" dirty="0" err="1">
                <a:solidFill>
                  <a:srgbClr val="000066"/>
                </a:solidFill>
              </a:rPr>
              <a:t>Твері</a:t>
            </a:r>
            <a:r>
              <a:rPr lang="ru-RU" sz="2400" dirty="0">
                <a:solidFill>
                  <a:srgbClr val="000066"/>
                </a:solidFill>
              </a:rPr>
              <a:t>. </a:t>
            </a:r>
            <a:r>
              <a:rPr lang="ru-RU" sz="2400" dirty="0" err="1">
                <a:solidFill>
                  <a:srgbClr val="000066"/>
                </a:solidFill>
              </a:rPr>
              <a:t>Добровольці</a:t>
            </a:r>
            <a:r>
              <a:rPr lang="ru-RU" sz="2400" dirty="0">
                <a:solidFill>
                  <a:srgbClr val="000066"/>
                </a:solidFill>
              </a:rPr>
              <a:t>, </a:t>
            </a:r>
            <a:r>
              <a:rPr lang="ru-RU" sz="2400" dirty="0" smtClean="0">
                <a:solidFill>
                  <a:srgbClr val="000066"/>
                </a:solidFill>
              </a:rPr>
              <a:t>для </a:t>
            </a:r>
            <a:r>
              <a:rPr lang="ru-RU" sz="2400" dirty="0" err="1">
                <a:solidFill>
                  <a:srgbClr val="000066"/>
                </a:solidFill>
              </a:rPr>
              <a:t>жінок</a:t>
            </a:r>
            <a:r>
              <a:rPr lang="ru-RU" sz="2400" dirty="0">
                <a:solidFill>
                  <a:srgbClr val="000066"/>
                </a:solidFill>
              </a:rPr>
              <a:t> призову не </a:t>
            </a:r>
            <a:r>
              <a:rPr lang="ru-RU" sz="2400" dirty="0" err="1">
                <a:solidFill>
                  <a:srgbClr val="000066"/>
                </a:solidFill>
              </a:rPr>
              <a:t>було</a:t>
            </a:r>
            <a:r>
              <a:rPr lang="ru-RU" sz="2400" dirty="0">
                <a:solidFill>
                  <a:srgbClr val="000066"/>
                </a:solidFill>
              </a:rPr>
              <a:t>. 1942 р.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sdea.archives.gov.ua/img/War/history/genwini-v-godi-voini-devuwki-snaiperi_na_marwe__podolisk__1944_g_6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7123" cy="3143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85784" y="3714752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rgbClr val="000066"/>
                </a:solidFill>
              </a:rPr>
              <a:t>Подільська школа снайперів</a:t>
            </a:r>
          </a:p>
        </p:txBody>
      </p:sp>
      <p:pic>
        <p:nvPicPr>
          <p:cNvPr id="22532" name="Picture 4" descr="https://tsdea.archives.gov.ua/img/War/history/genwini-v-godi-voini-devuwki-snaiperi_pered_otpravkoi_na_front__1943_g_6b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75" y="3048000"/>
            <a:ext cx="56483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sdea.archives.gov.ua/img/War/history/pavlichenko2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464482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357694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rgbClr val="000066"/>
                </a:solidFill>
              </a:rPr>
              <a:t>Снайпер 255 бригади морської піхоти Чорноморського флоту, старший червонофлотець Єлизавета Миронова в районі Новоросійська. Особистий рахунок - близько сотні солдатів і офіцерів противника. 10 вересня 1943 року в боях за Новоросійськ була важко поранена і 29 вересня померла в госпіталі. Їй було 19 років. Похована в місті Геленджик.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бочкарь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343400" cy="5753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57148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0066"/>
                </a:solidFill>
              </a:rPr>
              <a:t>Марія </a:t>
            </a:r>
            <a:r>
              <a:rPr lang="uk-UA" sz="2400" dirty="0" err="1">
                <a:solidFill>
                  <a:srgbClr val="000066"/>
                </a:solidFill>
              </a:rPr>
              <a:t>Бочкарьова</a:t>
            </a:r>
            <a:r>
              <a:rPr lang="uk-UA" sz="2400" dirty="0">
                <a:solidFill>
                  <a:srgbClr val="000066"/>
                </a:solidFill>
              </a:rPr>
              <a:t> (1889–1920</a:t>
            </a:r>
            <a:r>
              <a:rPr lang="uk-UA" sz="2400" dirty="0" smtClean="0">
                <a:solidFill>
                  <a:srgbClr val="000066"/>
                </a:solidFill>
              </a:rPr>
              <a:t>), командир </a:t>
            </a:r>
            <a:r>
              <a:rPr lang="uk-UA" sz="2400" dirty="0" err="1" smtClean="0">
                <a:solidFill>
                  <a:srgbClr val="000066"/>
                </a:solidFill>
              </a:rPr>
              <a:t>“жіночого</a:t>
            </a:r>
            <a:r>
              <a:rPr lang="uk-UA" sz="2400" dirty="0" smtClean="0">
                <a:solidFill>
                  <a:srgbClr val="000066"/>
                </a:solidFill>
              </a:rPr>
              <a:t> </a:t>
            </a:r>
            <a:r>
              <a:rPr lang="uk-UA" sz="2400" dirty="0" err="1" smtClean="0">
                <a:solidFill>
                  <a:srgbClr val="000066"/>
                </a:solidFill>
              </a:rPr>
              <a:t>батальону</a:t>
            </a:r>
            <a:r>
              <a:rPr lang="uk-UA" sz="2400" dirty="0" smtClean="0">
                <a:solidFill>
                  <a:srgbClr val="000066"/>
                </a:solidFill>
              </a:rPr>
              <a:t> </a:t>
            </a:r>
            <a:r>
              <a:rPr lang="uk-UA" sz="2400" dirty="0" err="1" smtClean="0">
                <a:solidFill>
                  <a:srgbClr val="000066"/>
                </a:solidFill>
              </a:rPr>
              <a:t>смерті”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sdea.archives.gov.ua/img/War/history/genwini-v-godi-voini-telegrafnaa_stancia_2f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26892" cy="56861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14364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0066"/>
                </a:solidFill>
              </a:rPr>
              <a:t>Польовий телеграф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sdea.archives.gov.ua/img/War/history/genwini-v-godi-voini-zadaca_-_pomoci_ranenomu_b8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929057" cy="5964413"/>
          </a:xfrm>
          <a:prstGeom prst="rect">
            <a:avLst/>
          </a:prstGeom>
          <a:noFill/>
        </p:spPr>
      </p:pic>
      <p:pic>
        <p:nvPicPr>
          <p:cNvPr id="25604" name="Picture 4" descr="https://tsdea.archives.gov.ua/img/War/history/genwini-v-godi-voini-okazanie_pervoi_medicinskoi_pomowi_6e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078" y="3714752"/>
            <a:ext cx="4402363" cy="3028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tsdea.archives.gov.ua/img/War/history/1gvkk189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047588" cy="6215106"/>
          </a:xfrm>
          <a:prstGeom prst="rect">
            <a:avLst/>
          </a:prstGeom>
          <a:noFill/>
        </p:spPr>
      </p:pic>
      <p:pic>
        <p:nvPicPr>
          <p:cNvPr id="26628" name="Picture 4" descr="https://tsdea.archives.gov.ua/img/War/history/med1_001aa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281485" cy="6206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tsdea.archives.gov.ua/img/War/history/a2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620000" cy="49911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50070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000066"/>
                </a:solidFill>
              </a:rPr>
              <a:t>Кулеметниця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Зіна</a:t>
            </a:r>
            <a:r>
              <a:rPr lang="ru-RU" sz="2400" dirty="0">
                <a:solidFill>
                  <a:srgbClr val="000066"/>
                </a:solidFill>
              </a:rPr>
              <a:t> Козлова </a:t>
            </a:r>
            <a:r>
              <a:rPr lang="ru-RU" sz="2400" dirty="0" err="1">
                <a:solidFill>
                  <a:srgbClr val="000066"/>
                </a:solidFill>
              </a:rPr>
              <a:t>з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кавкорпуса</a:t>
            </a:r>
            <a:r>
              <a:rPr lang="ru-RU" sz="2400" dirty="0">
                <a:solidFill>
                  <a:srgbClr val="000066"/>
                </a:solidFill>
              </a:rPr>
              <a:t> генерала </a:t>
            </a:r>
            <a:r>
              <a:rPr lang="ru-RU" sz="2400" dirty="0" err="1">
                <a:solidFill>
                  <a:srgbClr val="000066"/>
                </a:solidFill>
              </a:rPr>
              <a:t>Бєлова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tsdea.archives.gov.ua/img/War/history/klava61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29075" cy="6191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500042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0066"/>
                </a:solidFill>
              </a:rPr>
              <a:t>Стрілець-зброяр Клавдія Юхимівна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tsdea.archives.gov.ua/img/War/history/img28307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000924" cy="5548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92933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0066"/>
                </a:solidFill>
              </a:rPr>
              <a:t>"Нічні відьми". Зліва - Герої Радянського Союзу Руфіна </a:t>
            </a:r>
            <a:r>
              <a:rPr lang="uk-UA" sz="2400" dirty="0" err="1">
                <a:solidFill>
                  <a:srgbClr val="000066"/>
                </a:solidFill>
              </a:rPr>
              <a:t>Гашаєва</a:t>
            </a:r>
            <a:r>
              <a:rPr lang="uk-UA" sz="2400" dirty="0">
                <a:solidFill>
                  <a:srgbClr val="000066"/>
                </a:solidFill>
              </a:rPr>
              <a:t>, Надія </a:t>
            </a:r>
            <a:r>
              <a:rPr lang="uk-UA" sz="2400" dirty="0" err="1">
                <a:solidFill>
                  <a:srgbClr val="000066"/>
                </a:solidFill>
              </a:rPr>
              <a:t>Себрова</a:t>
            </a:r>
            <a:r>
              <a:rPr lang="uk-UA" sz="2400" dirty="0">
                <a:solidFill>
                  <a:srgbClr val="000066"/>
                </a:solidFill>
              </a:rPr>
              <a:t>, Наталія </a:t>
            </a:r>
            <a:r>
              <a:rPr lang="uk-UA" sz="2400" dirty="0" err="1">
                <a:solidFill>
                  <a:srgbClr val="000066"/>
                </a:solidFill>
              </a:rPr>
              <a:t>Меклін</a:t>
            </a:r>
            <a:r>
              <a:rPr lang="uk-UA" sz="2400" dirty="0"/>
              <a:t>.</a:t>
            </a:r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tsdea.archives.gov.ua/img/War/history/C24420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996351" cy="6405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428604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0066"/>
                </a:solidFill>
              </a:rPr>
              <a:t>Стрілець-радист допомагає надіти парашут своєму пілотові, Євдокії </a:t>
            </a:r>
            <a:r>
              <a:rPr lang="uk-UA" sz="2400" dirty="0" err="1">
                <a:solidFill>
                  <a:srgbClr val="000066"/>
                </a:solidFill>
              </a:rPr>
              <a:t>Безменовій</a:t>
            </a:r>
            <a:r>
              <a:rPr lang="uk-UA" sz="2400" dirty="0">
                <a:solidFill>
                  <a:srgbClr val="000066"/>
                </a:solidFill>
              </a:rPr>
              <a:t> (Мамаєвій). У двадцять років вона стала командиром бойового екіпажу бомбардувальника А-1 "Бостон". В екіпаж крім неї, командира, входили ще троє чоловіків. Після війни жила в Запоріжжі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tsdea.archives.gov.ua/img/War/history/MariaDolina_125gvbap4gvbad6d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619750" cy="3714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256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rgbClr val="000066"/>
                </a:solidFill>
              </a:rPr>
              <a:t>Гвардії капітан Марія Доліна, заступник командира ескадрильї 125-го Гвардійського бомбардувального авіаполку. Виконала 72 бойових вильоти на літаку </a:t>
            </a:r>
            <a:r>
              <a:rPr lang="uk-UA" sz="2400" dirty="0" err="1">
                <a:solidFill>
                  <a:srgbClr val="000066"/>
                </a:solidFill>
              </a:rPr>
              <a:t>Пе</a:t>
            </a:r>
            <a:r>
              <a:rPr lang="uk-UA" sz="2400" dirty="0">
                <a:solidFill>
                  <a:srgbClr val="000066"/>
                </a:solidFill>
              </a:rPr>
              <a:t>-2, скинула 45000 кілограмів бомб. Екіпаж Доліної у шести повітряних боях збив три винищувачі супротивника. Герой Радянського Союзу. Після війни жила в Києві, померла в 2010 році.</a:t>
            </a:r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tsdea.archives.gov.ua/img/War/history/bode-raz-53_0285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433889" cy="57864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278605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0066"/>
                </a:solidFill>
              </a:rPr>
              <a:t>Фронтовий </a:t>
            </a:r>
            <a:r>
              <a:rPr lang="uk-UA" sz="2800" dirty="0" smtClean="0">
                <a:solidFill>
                  <a:srgbClr val="000066"/>
                </a:solidFill>
              </a:rPr>
              <a:t>кореспондент</a:t>
            </a:r>
            <a:endParaRPr lang="uk-UA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tsdea.archives.gov.ua/img/War/history/0c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620000" cy="5095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71501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000066"/>
                </a:solidFill>
              </a:rPr>
              <a:t>Дівчата-зенітниці, далекомірний пост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amoderna.com/images/novyny/Thebaud/WWI-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5929354" cy="4013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sdea.archives.gov.ua/img/War/history/48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5312" cy="3429000"/>
          </a:xfrm>
          <a:prstGeom prst="rect">
            <a:avLst/>
          </a:prstGeom>
          <a:noFill/>
        </p:spPr>
      </p:pic>
      <p:pic>
        <p:nvPicPr>
          <p:cNvPr id="30724" name="Picture 4" descr="https://tsdea.archives.gov.ua/img/War/history/c3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298132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3857628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solidFill>
                  <a:srgbClr val="000066"/>
                </a:solidFill>
              </a:rPr>
              <a:t>Марія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Василівна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Октябрьська</a:t>
            </a:r>
            <a:r>
              <a:rPr lang="ru-RU" sz="2400" dirty="0">
                <a:solidFill>
                  <a:srgbClr val="000066"/>
                </a:solidFill>
              </a:rPr>
              <a:t>, Герой </a:t>
            </a:r>
            <a:r>
              <a:rPr lang="ru-RU" sz="2400" dirty="0" err="1">
                <a:solidFill>
                  <a:srgbClr val="000066"/>
                </a:solidFill>
              </a:rPr>
              <a:t>Радянського</a:t>
            </a:r>
            <a:r>
              <a:rPr lang="ru-RU" sz="2400" dirty="0">
                <a:solidFill>
                  <a:srgbClr val="000066"/>
                </a:solidFill>
              </a:rPr>
              <a:t> Союзу. </a:t>
            </a:r>
            <a:r>
              <a:rPr lang="ru-RU" sz="2400" dirty="0" err="1">
                <a:solidFill>
                  <a:srgbClr val="000066"/>
                </a:solidFill>
              </a:rPr>
              <a:t>Воювала</a:t>
            </a:r>
            <a:r>
              <a:rPr lang="ru-RU" sz="2400" dirty="0">
                <a:solidFill>
                  <a:srgbClr val="000066"/>
                </a:solidFill>
              </a:rPr>
              <a:t> на танку, </a:t>
            </a:r>
            <a:r>
              <a:rPr lang="ru-RU" sz="2400" dirty="0" err="1">
                <a:solidFill>
                  <a:srgbClr val="000066"/>
                </a:solidFill>
              </a:rPr>
              <a:t>побудованому</a:t>
            </a:r>
            <a:r>
              <a:rPr lang="ru-RU" sz="2400" dirty="0">
                <a:solidFill>
                  <a:srgbClr val="000066"/>
                </a:solidFill>
              </a:rPr>
              <a:t> на </a:t>
            </a:r>
            <a:r>
              <a:rPr lang="ru-RU" sz="2400" dirty="0" err="1">
                <a:solidFill>
                  <a:srgbClr val="000066"/>
                </a:solidFill>
              </a:rPr>
              <a:t>її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гроші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від</a:t>
            </a:r>
            <a:r>
              <a:rPr lang="ru-RU" sz="2400" dirty="0">
                <a:solidFill>
                  <a:srgbClr val="000066"/>
                </a:solidFill>
              </a:rPr>
              <a:t> продажу </a:t>
            </a:r>
            <a:r>
              <a:rPr lang="ru-RU" sz="2400" dirty="0" err="1">
                <a:solidFill>
                  <a:srgbClr val="000066"/>
                </a:solidFill>
              </a:rPr>
              <a:t>власного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будинку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після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загибелі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чоловіка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sdea.archives.gov.ua/img/War/history/1e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20000" cy="5095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64357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0066"/>
                </a:solidFill>
              </a:rPr>
              <a:t>Регулювальниця</a:t>
            </a:r>
            <a:r>
              <a:rPr lang="ru-RU" sz="2400" dirty="0">
                <a:solidFill>
                  <a:srgbClr val="000066"/>
                </a:solidFill>
              </a:rPr>
              <a:t> Таня </a:t>
            </a:r>
            <a:r>
              <a:rPr lang="ru-RU" sz="2400" dirty="0" err="1">
                <a:solidFill>
                  <a:srgbClr val="000066"/>
                </a:solidFill>
              </a:rPr>
              <a:t>Олександрова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показує</a:t>
            </a:r>
            <a:r>
              <a:rPr lang="ru-RU" sz="2400" dirty="0">
                <a:solidFill>
                  <a:srgbClr val="000066"/>
                </a:solidFill>
              </a:rPr>
              <a:t> де </a:t>
            </a:r>
            <a:r>
              <a:rPr lang="ru-RU" sz="2400" dirty="0" err="1" smtClean="0">
                <a:solidFill>
                  <a:srgbClr val="000066"/>
                </a:solidFill>
              </a:rPr>
              <a:t>Берлін</a:t>
            </a:r>
            <a:endParaRPr lang="ru-RU" sz="2400" dirty="0">
              <a:solidFill>
                <a:srgbClr val="000066"/>
              </a:solidFill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tsdea.archives.gov.ua/img/War/history/13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20000" cy="5133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71501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66"/>
                </a:solidFill>
              </a:rPr>
              <a:t>... а </a:t>
            </a:r>
            <a:r>
              <a:rPr lang="ru-RU" sz="2400" dirty="0" err="1">
                <a:solidFill>
                  <a:srgbClr val="000066"/>
                </a:solidFill>
              </a:rPr>
              <a:t>регулювальниця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Марія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Шальнєва</a:t>
            </a:r>
            <a:r>
              <a:rPr lang="ru-RU" sz="2400" dirty="0">
                <a:solidFill>
                  <a:srgbClr val="000066"/>
                </a:solidFill>
              </a:rPr>
              <a:t> там </a:t>
            </a:r>
            <a:r>
              <a:rPr lang="ru-RU" sz="2400" dirty="0" err="1">
                <a:solidFill>
                  <a:srgbClr val="000066"/>
                </a:solidFill>
              </a:rPr>
              <a:t>вже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чекає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Жінка в контексті Другої світової війни 1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6929486" cy="5156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288340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66"/>
                </a:solidFill>
              </a:rPr>
              <a:t>Фото </a:t>
            </a:r>
            <a:r>
              <a:rPr lang="ru-RU" sz="2400" dirty="0" err="1">
                <a:solidFill>
                  <a:srgbClr val="000066"/>
                </a:solidFill>
              </a:rPr>
              <a:t>канадських</a:t>
            </a:r>
            <a:r>
              <a:rPr lang="ru-RU" sz="2400" dirty="0">
                <a:solidFill>
                  <a:srgbClr val="000066"/>
                </a:solidFill>
              </a:rPr>
              <a:t> </a:t>
            </a:r>
            <a:r>
              <a:rPr lang="ru-RU" sz="2400" dirty="0" err="1">
                <a:solidFill>
                  <a:srgbClr val="000066"/>
                </a:solidFill>
              </a:rPr>
              <a:t>новобранців</a:t>
            </a:r>
            <a:r>
              <a:rPr lang="ru-RU" sz="2400" dirty="0">
                <a:solidFill>
                  <a:srgbClr val="000066"/>
                </a:solidFill>
              </a:rPr>
              <a:t> для </a:t>
            </a:r>
            <a:r>
              <a:rPr lang="ru-RU" sz="2400" dirty="0" err="1">
                <a:solidFill>
                  <a:srgbClr val="000066"/>
                </a:solidFill>
              </a:rPr>
              <a:t>механізованого</a:t>
            </a:r>
            <a:r>
              <a:rPr lang="ru-RU" sz="2400" dirty="0">
                <a:solidFill>
                  <a:srgbClr val="000066"/>
                </a:solidFill>
              </a:rPr>
              <a:t> транспортного корпусу, </a:t>
            </a:r>
            <a:r>
              <a:rPr lang="ru-RU" sz="2400" dirty="0" err="1">
                <a:solidFill>
                  <a:srgbClr val="000066"/>
                </a:solidFill>
              </a:rPr>
              <a:t>які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демонструються</a:t>
            </a:r>
            <a:r>
              <a:rPr lang="ru-RU" sz="2400" dirty="0">
                <a:solidFill>
                  <a:srgbClr val="000066"/>
                </a:solidFill>
              </a:rPr>
              <a:t> на честь параду </a:t>
            </a:r>
            <a:r>
              <a:rPr lang="ru-RU" sz="2400" dirty="0" err="1">
                <a:solidFill>
                  <a:srgbClr val="000066"/>
                </a:solidFill>
              </a:rPr>
              <a:t>після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прибуття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додому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з-за</a:t>
            </a:r>
            <a:r>
              <a:rPr lang="ru-RU" sz="2400" dirty="0">
                <a:solidFill>
                  <a:srgbClr val="000066"/>
                </a:solidFill>
              </a:rPr>
              <a:t> кордону, 10 </a:t>
            </a:r>
            <a:r>
              <a:rPr lang="ru-RU" sz="2400" dirty="0" err="1">
                <a:solidFill>
                  <a:srgbClr val="000066"/>
                </a:solidFill>
              </a:rPr>
              <a:t>вересня</a:t>
            </a:r>
            <a:r>
              <a:rPr lang="ru-RU" sz="2400" dirty="0">
                <a:solidFill>
                  <a:srgbClr val="000066"/>
                </a:solidFill>
              </a:rPr>
              <a:t> 1941 року.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uamodna.com/assets/articles/image/9/p/a/9pamjbyh/full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2952770" cy="4429156"/>
          </a:xfrm>
          <a:prstGeom prst="rect">
            <a:avLst/>
          </a:prstGeom>
          <a:noFill/>
        </p:spPr>
      </p:pic>
      <p:pic>
        <p:nvPicPr>
          <p:cNvPr id="38916" name="Picture 4" descr="https://uamodna.com/assets/articles/image/5/a/2/5a29pdne/full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1"/>
            <a:ext cx="3429024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5288340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rgbClr val="000066"/>
                </a:solidFill>
              </a:rPr>
              <a:t>Водій швидкої допомоги Британської жіночої допоміжної армії у Франції, 1940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4786322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solidFill>
                  <a:srgbClr val="000066"/>
                </a:solidFill>
              </a:rPr>
              <a:t>Жінка</a:t>
            </a:r>
            <a:r>
              <a:rPr lang="ru-RU" sz="2400" dirty="0">
                <a:solidFill>
                  <a:srgbClr val="000066"/>
                </a:solidFill>
              </a:rPr>
              <a:t> носить </a:t>
            </a:r>
            <a:r>
              <a:rPr lang="ru-RU" sz="2400" dirty="0" err="1">
                <a:solidFill>
                  <a:srgbClr val="000066"/>
                </a:solidFill>
              </a:rPr>
              <a:t>полковий</a:t>
            </a:r>
            <a:r>
              <a:rPr lang="ru-RU" sz="2400" dirty="0">
                <a:solidFill>
                  <a:srgbClr val="000066"/>
                </a:solidFill>
              </a:rPr>
              <a:t> значок </a:t>
            </a:r>
            <a:r>
              <a:rPr lang="ru-RU" sz="2400" dirty="0" err="1">
                <a:solidFill>
                  <a:srgbClr val="000066"/>
                </a:solidFill>
              </a:rPr>
              <a:t>орденського</a:t>
            </a:r>
            <a:r>
              <a:rPr lang="ru-RU" sz="2400" dirty="0">
                <a:solidFill>
                  <a:srgbClr val="000066"/>
                </a:solidFill>
              </a:rPr>
              <a:t> корпусу </a:t>
            </a:r>
            <a:r>
              <a:rPr lang="ru-RU" sz="2400" dirty="0" err="1">
                <a:solidFill>
                  <a:srgbClr val="000066"/>
                </a:solidFill>
              </a:rPr>
              <a:t>Королівської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армії</a:t>
            </a:r>
            <a:r>
              <a:rPr lang="ru-RU" sz="2400" dirty="0">
                <a:solidFill>
                  <a:srgbClr val="000066"/>
                </a:solidFill>
              </a:rPr>
              <a:t>, </a:t>
            </a:r>
            <a:r>
              <a:rPr lang="ru-RU" sz="2400" dirty="0" err="1">
                <a:solidFill>
                  <a:srgbClr val="000066"/>
                </a:solidFill>
              </a:rPr>
              <a:t>прив'язаний</a:t>
            </a:r>
            <a:r>
              <a:rPr lang="ru-RU" sz="2400" dirty="0">
                <a:solidFill>
                  <a:srgbClr val="000066"/>
                </a:solidFill>
              </a:rPr>
              <a:t> до </a:t>
            </a:r>
            <a:r>
              <a:rPr lang="ru-RU" sz="2400" dirty="0" err="1">
                <a:solidFill>
                  <a:srgbClr val="000066"/>
                </a:solidFill>
              </a:rPr>
              <a:t>її</a:t>
            </a:r>
            <a:r>
              <a:rPr lang="ru-RU" sz="2400" dirty="0">
                <a:solidFill>
                  <a:srgbClr val="000066"/>
                </a:solidFill>
              </a:rPr>
              <a:t> щиколотки 1941 року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Жінка в контексті Другої світової війни 1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281128" cy="48578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286388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66"/>
                </a:solidFill>
              </a:rPr>
              <a:t>Пара </a:t>
            </a:r>
            <a:r>
              <a:rPr lang="ru-RU" sz="2400" dirty="0" err="1">
                <a:solidFill>
                  <a:srgbClr val="000066"/>
                </a:solidFill>
              </a:rPr>
              <a:t>співробітників</a:t>
            </a:r>
            <a:r>
              <a:rPr lang="ru-RU" sz="2400" dirty="0">
                <a:solidFill>
                  <a:srgbClr val="000066"/>
                </a:solidFill>
              </a:rPr>
              <a:t> ОПР (</a:t>
            </a:r>
            <a:r>
              <a:rPr lang="ru-RU" sz="2400" dirty="0" err="1">
                <a:solidFill>
                  <a:srgbClr val="000066"/>
                </a:solidFill>
              </a:rPr>
              <a:t>організація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повітряного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</a:rPr>
              <a:t>руху</a:t>
            </a:r>
            <a:r>
              <a:rPr lang="ru-RU" sz="2400" dirty="0" smtClean="0">
                <a:solidFill>
                  <a:srgbClr val="000066"/>
                </a:solidFill>
              </a:rPr>
              <a:t>)</a:t>
            </a:r>
            <a:r>
              <a:rPr lang="ru-RU" sz="2400" dirty="0">
                <a:solidFill>
                  <a:srgbClr val="000066"/>
                </a:solidFill>
              </a:rPr>
              <a:t> </a:t>
            </a:r>
            <a:r>
              <a:rPr lang="ru-RU" sz="2400" dirty="0" err="1">
                <a:solidFill>
                  <a:srgbClr val="000066"/>
                </a:solidFill>
              </a:rPr>
              <a:t>спостерігає</a:t>
            </a:r>
            <a:r>
              <a:rPr lang="ru-RU" sz="2400" dirty="0">
                <a:solidFill>
                  <a:srgbClr val="000066"/>
                </a:solidFill>
              </a:rPr>
              <a:t> за </a:t>
            </a:r>
            <a:r>
              <a:rPr lang="ru-RU" sz="2400" dirty="0" err="1">
                <a:solidFill>
                  <a:srgbClr val="000066"/>
                </a:solidFill>
              </a:rPr>
              <a:t>будь-якими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ознаками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ворожих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літаків</a:t>
            </a:r>
            <a:r>
              <a:rPr lang="ru-RU" sz="2400" dirty="0">
                <a:solidFill>
                  <a:srgbClr val="000066"/>
                </a:solidFill>
              </a:rPr>
              <a:t> у </a:t>
            </a:r>
            <a:r>
              <a:rPr lang="ru-RU" sz="2400" dirty="0" err="1">
                <a:solidFill>
                  <a:srgbClr val="000066"/>
                </a:solidFill>
              </a:rPr>
              <a:t>Лондоні</a:t>
            </a:r>
            <a:r>
              <a:rPr lang="ru-RU" sz="2400" dirty="0">
                <a:solidFill>
                  <a:srgbClr val="000066"/>
                </a:solidFill>
              </a:rPr>
              <a:t> в 1941 </a:t>
            </a:r>
            <a:r>
              <a:rPr lang="ru-RU" sz="2400" dirty="0" err="1">
                <a:solidFill>
                  <a:srgbClr val="000066"/>
                </a:solidFill>
              </a:rPr>
              <a:t>році</a:t>
            </a:r>
            <a:r>
              <a:rPr lang="ru-RU" sz="2400" dirty="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uk-UA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Жінка в контексті Другої світової війни 1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067425" cy="4048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92919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0066"/>
                </a:solidFill>
              </a:rPr>
              <a:t>Жінки в першому "Жіночому армійському допоміжному корпусі (ЖАДК)" посміхаються та хвилюються з задньої частини військового транспортного засобу, виїжджаючи на військові посади у Північну Африку в 1943 році.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Жінка в контексті Другої світової війни 1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048125" cy="60674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500042"/>
            <a:ext cx="3929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66"/>
                </a:solidFill>
              </a:rPr>
              <a:t>Армійський </a:t>
            </a:r>
            <a:r>
              <a:rPr lang="uk-UA" sz="2400" dirty="0">
                <a:solidFill>
                  <a:srgbClr val="000066"/>
                </a:solidFill>
              </a:rPr>
              <a:t>сержант проводить інструктаж групі британських жінок, відомих під назвою Партизанський жіночий корпус 1941 </a:t>
            </a:r>
            <a:r>
              <a:rPr lang="uk-UA" sz="2400" dirty="0" smtClean="0">
                <a:solidFill>
                  <a:srgbClr val="000066"/>
                </a:solidFill>
              </a:rPr>
              <a:t>року. </a:t>
            </a:r>
            <a:r>
              <a:rPr lang="uk-UA" sz="2400" dirty="0">
                <a:solidFill>
                  <a:srgbClr val="000066"/>
                </a:solidFill>
              </a:rPr>
              <a:t>Партизанський жіночий корпус складався з жінок віком від 40 до 60 років, які не могли приєднатися до інших жіночих служб під час війни.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Жінка в контексті Другої світової війни 1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715172" cy="4680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28638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000066"/>
                </a:solidFill>
              </a:rPr>
              <a:t>Британський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армійський</a:t>
            </a:r>
            <a:r>
              <a:rPr lang="ru-RU" sz="2400" dirty="0">
                <a:solidFill>
                  <a:srgbClr val="000066"/>
                </a:solidFill>
              </a:rPr>
              <a:t> лейтенант </a:t>
            </a:r>
            <a:r>
              <a:rPr lang="ru-RU" sz="2400" dirty="0" err="1">
                <a:solidFill>
                  <a:srgbClr val="000066"/>
                </a:solidFill>
              </a:rPr>
              <a:t>дає</a:t>
            </a:r>
            <a:r>
              <a:rPr lang="ru-RU" sz="2400" dirty="0">
                <a:solidFill>
                  <a:srgbClr val="000066"/>
                </a:solidFill>
              </a:rPr>
              <a:t> уроки рукопашного </a:t>
            </a:r>
            <a:r>
              <a:rPr lang="ru-RU" sz="2400" dirty="0" smtClean="0">
                <a:solidFill>
                  <a:srgbClr val="000066"/>
                </a:solidFill>
              </a:rPr>
              <a:t>бою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Жінка в контексті Другої світової війни 1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067425" cy="4857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500702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000066"/>
                </a:solidFill>
              </a:rPr>
              <a:t>Британський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військовий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робітник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налаштовує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гусениці</a:t>
            </a:r>
            <a:r>
              <a:rPr lang="ru-RU" sz="2400" dirty="0">
                <a:solidFill>
                  <a:srgbClr val="000066"/>
                </a:solidFill>
              </a:rPr>
              <a:t> в танку, 1940 </a:t>
            </a:r>
            <a:r>
              <a:rPr lang="ru-RU" sz="2400" dirty="0" err="1">
                <a:solidFill>
                  <a:srgbClr val="000066"/>
                </a:solidFill>
              </a:rPr>
              <a:t>рік</a:t>
            </a:r>
            <a:r>
              <a:rPr lang="ru-RU" sz="2400" dirty="0">
                <a:solidFill>
                  <a:srgbClr val="000066"/>
                </a:solidFill>
              </a:rPr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uk-U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Сестри милосердя лікують хворих під час Першої світово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Жінка в контексті Другої світової війни 1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067425" cy="4705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214950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</a:rPr>
              <a:t>Три </a:t>
            </a:r>
            <a:r>
              <a:rPr lang="ru-RU" sz="2400" dirty="0" err="1">
                <a:solidFill>
                  <a:srgbClr val="000066"/>
                </a:solidFill>
              </a:rPr>
              <a:t>жінки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британських</a:t>
            </a:r>
            <a:r>
              <a:rPr lang="ru-RU" sz="2400" dirty="0">
                <a:solidFill>
                  <a:srgbClr val="000066"/>
                </a:solidFill>
              </a:rPr>
              <a:t> ОПР (</a:t>
            </a:r>
            <a:r>
              <a:rPr lang="ru-RU" sz="2400" dirty="0" err="1">
                <a:solidFill>
                  <a:srgbClr val="000066"/>
                </a:solidFill>
              </a:rPr>
              <a:t>організація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повітряного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</a:rPr>
              <a:t>руху</a:t>
            </a:r>
            <a:r>
              <a:rPr lang="ru-RU" sz="2400" dirty="0" smtClean="0">
                <a:solidFill>
                  <a:srgbClr val="000066"/>
                </a:solidFill>
              </a:rPr>
              <a:t>)</a:t>
            </a:r>
            <a:r>
              <a:rPr lang="ru-RU" sz="2400" dirty="0">
                <a:solidFill>
                  <a:srgbClr val="000066"/>
                </a:solidFill>
              </a:rPr>
              <a:t> </a:t>
            </a:r>
            <a:r>
              <a:rPr lang="ru-RU" sz="2400" dirty="0" err="1">
                <a:solidFill>
                  <a:srgbClr val="000066"/>
                </a:solidFill>
              </a:rPr>
              <a:t>запалюють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сигарети</a:t>
            </a:r>
            <a:r>
              <a:rPr lang="ru-RU" sz="2400" dirty="0">
                <a:solidFill>
                  <a:srgbClr val="000066"/>
                </a:solidFill>
              </a:rPr>
              <a:t> разом у 1939 </a:t>
            </a:r>
            <a:r>
              <a:rPr lang="ru-RU" sz="2400" dirty="0" err="1">
                <a:solidFill>
                  <a:srgbClr val="000066"/>
                </a:solidFill>
              </a:rPr>
              <a:t>році</a:t>
            </a:r>
            <a:r>
              <a:rPr lang="ru-RU" sz="2400" dirty="0">
                <a:solidFill>
                  <a:srgbClr val="000066"/>
                </a:solidFill>
              </a:rPr>
              <a:t>. </a:t>
            </a:r>
            <a:r>
              <a:rPr lang="ru-RU" sz="2400" dirty="0" err="1">
                <a:solidFill>
                  <a:srgbClr val="000066"/>
                </a:solidFill>
              </a:rPr>
              <a:t>Положення</a:t>
            </a:r>
            <a:r>
              <a:rPr lang="ru-RU" sz="2400" dirty="0">
                <a:solidFill>
                  <a:srgbClr val="000066"/>
                </a:solidFill>
              </a:rPr>
              <a:t> ОПР </a:t>
            </a:r>
            <a:r>
              <a:rPr lang="ru-RU" sz="2400" dirty="0" err="1">
                <a:solidFill>
                  <a:srgbClr val="000066"/>
                </a:solidFill>
              </a:rPr>
              <a:t>забороняють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палити</a:t>
            </a:r>
            <a:r>
              <a:rPr lang="ru-RU" sz="2400" dirty="0">
                <a:solidFill>
                  <a:srgbClr val="000066"/>
                </a:solidFill>
              </a:rPr>
              <a:t>, коли </a:t>
            </a:r>
            <a:r>
              <a:rPr lang="ru-RU" sz="2400" dirty="0" err="1">
                <a:solidFill>
                  <a:srgbClr val="000066"/>
                </a:solidFill>
              </a:rPr>
              <a:t>солдати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носять</a:t>
            </a:r>
            <a:r>
              <a:rPr lang="ru-RU" sz="2400" dirty="0">
                <a:solidFill>
                  <a:srgbClr val="000066"/>
                </a:solidFill>
              </a:rPr>
              <a:t> шапки.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5143512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err="1">
                <a:solidFill>
                  <a:srgbClr val="000066"/>
                </a:solidFill>
              </a:rPr>
              <a:t>Нів</a:t>
            </a:r>
            <a:r>
              <a:rPr lang="uk-UA" sz="2400" dirty="0">
                <a:solidFill>
                  <a:srgbClr val="000066"/>
                </a:solidFill>
              </a:rPr>
              <a:t> </a:t>
            </a:r>
            <a:r>
              <a:rPr lang="uk-UA" sz="2400" dirty="0" err="1">
                <a:solidFill>
                  <a:srgbClr val="000066"/>
                </a:solidFill>
              </a:rPr>
              <a:t>Фернандез</a:t>
            </a:r>
            <a:r>
              <a:rPr lang="uk-UA" sz="2400" dirty="0">
                <a:solidFill>
                  <a:srgbClr val="000066"/>
                </a:solidFill>
              </a:rPr>
              <a:t>, шкільна вчителька і єдина жінка серед командирів філіппінських партизан, показує американському солдату, як вона різала японців довгим ножем «</a:t>
            </a:r>
            <a:r>
              <a:rPr lang="uk-UA" sz="2400" dirty="0" err="1">
                <a:solidFill>
                  <a:srgbClr val="000066"/>
                </a:solidFill>
              </a:rPr>
              <a:t>боло</a:t>
            </a:r>
            <a:r>
              <a:rPr lang="uk-UA" sz="2400" dirty="0">
                <a:solidFill>
                  <a:srgbClr val="000066"/>
                </a:solidFill>
              </a:rPr>
              <a:t>» в джунглях острова </a:t>
            </a:r>
            <a:r>
              <a:rPr lang="uk-UA" sz="2400" dirty="0" err="1">
                <a:solidFill>
                  <a:srgbClr val="000066"/>
                </a:solidFill>
              </a:rPr>
              <a:t>Лейте</a:t>
            </a:r>
            <a:r>
              <a:rPr lang="uk-UA" sz="2400" dirty="0">
                <a:solidFill>
                  <a:srgbClr val="000066"/>
                </a:solidFill>
              </a:rPr>
              <a:t>. Листопад 1944 року.</a:t>
            </a:r>
          </a:p>
        </p:txBody>
      </p:sp>
      <p:pic>
        <p:nvPicPr>
          <p:cNvPr id="57346" name="Picture 2" descr="Топ-15 рідкісних фотографій Другої Світової війни - фото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5094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20 невідомих фото Другої Світової вій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096125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929198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err="1">
                <a:solidFill>
                  <a:srgbClr val="000066"/>
                </a:solidFill>
              </a:rPr>
              <a:t>Росіянка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із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двома</a:t>
            </a:r>
            <a:r>
              <a:rPr lang="ru-RU" sz="2400" dirty="0">
                <a:solidFill>
                  <a:srgbClr val="000066"/>
                </a:solidFill>
              </a:rPr>
              <a:t> маленькими дочками дивиться на </a:t>
            </a:r>
            <a:r>
              <a:rPr lang="ru-RU" sz="2400" dirty="0" err="1">
                <a:solidFill>
                  <a:srgbClr val="000066"/>
                </a:solidFill>
              </a:rPr>
              <a:t>свій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будинок</a:t>
            </a:r>
            <a:r>
              <a:rPr lang="ru-RU" sz="2400" dirty="0">
                <a:solidFill>
                  <a:srgbClr val="000066"/>
                </a:solidFill>
              </a:rPr>
              <a:t>, </a:t>
            </a:r>
            <a:r>
              <a:rPr lang="ru-RU" sz="2400" dirty="0" err="1">
                <a:solidFill>
                  <a:srgbClr val="000066"/>
                </a:solidFill>
              </a:rPr>
              <a:t>зруйнований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під</a:t>
            </a:r>
            <a:r>
              <a:rPr lang="ru-RU" sz="2400" dirty="0">
                <a:solidFill>
                  <a:srgbClr val="000066"/>
                </a:solidFill>
              </a:rPr>
              <a:t> час </a:t>
            </a:r>
            <a:r>
              <a:rPr lang="ru-RU" sz="2400" dirty="0" err="1">
                <a:solidFill>
                  <a:srgbClr val="000066"/>
                </a:solidFill>
              </a:rPr>
              <a:t>другої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битви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під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Смоленськом</a:t>
            </a:r>
            <a:r>
              <a:rPr lang="ru-RU" sz="2400" dirty="0">
                <a:solidFill>
                  <a:srgbClr val="000066"/>
                </a:solidFill>
              </a:rPr>
              <a:t>. СРСР, </a:t>
            </a:r>
            <a:r>
              <a:rPr lang="ru-RU" sz="2400" dirty="0" err="1">
                <a:solidFill>
                  <a:srgbClr val="000066"/>
                </a:solidFill>
              </a:rPr>
              <a:t>вересень</a:t>
            </a:r>
            <a:r>
              <a:rPr lang="ru-RU" sz="2400" dirty="0">
                <a:solidFill>
                  <a:srgbClr val="000066"/>
                </a:solidFill>
              </a:rPr>
              <a:t> 1943 року.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Топ-15 рідкісних фотографій Другої Світової війни - фото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943725" cy="5267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534561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000066"/>
                </a:solidFill>
              </a:rPr>
              <a:t>Босонога і розпатлана польська єврейська жінка з дитиною в </a:t>
            </a:r>
            <a:r>
              <a:rPr lang="uk-UA" sz="2000" dirty="0" err="1">
                <a:solidFill>
                  <a:srgbClr val="000066"/>
                </a:solidFill>
              </a:rPr>
              <a:t>шидловецькому</a:t>
            </a:r>
            <a:r>
              <a:rPr lang="uk-UA" sz="2000" dirty="0">
                <a:solidFill>
                  <a:srgbClr val="000066"/>
                </a:solidFill>
              </a:rPr>
              <a:t> гетто, швидше за все, під час одної з численних облав і депортацій до концтабору </a:t>
            </a:r>
            <a:r>
              <a:rPr lang="uk-UA" sz="2000" dirty="0" err="1">
                <a:solidFill>
                  <a:srgbClr val="000066"/>
                </a:solidFill>
              </a:rPr>
              <a:t>Треблінка</a:t>
            </a:r>
            <a:r>
              <a:rPr lang="uk-UA" sz="2000" dirty="0">
                <a:solidFill>
                  <a:srgbClr val="000066"/>
                </a:solidFill>
              </a:rPr>
              <a:t>. </a:t>
            </a:r>
            <a:r>
              <a:rPr lang="uk-UA" sz="2000" dirty="0" err="1">
                <a:solidFill>
                  <a:srgbClr val="000066"/>
                </a:solidFill>
              </a:rPr>
              <a:t>Мазовецьке</a:t>
            </a:r>
            <a:r>
              <a:rPr lang="uk-UA" sz="2000" dirty="0">
                <a:solidFill>
                  <a:srgbClr val="000066"/>
                </a:solidFill>
              </a:rPr>
              <a:t> воєводство, Польща, вересень 1942 року.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ews from Subcarpathian Rus get off the deportation train and assemble on the ramp at Auschwitz-Birkenau. May 1944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667500" cy="51149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429264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0066"/>
                </a:solidFill>
              </a:rPr>
              <a:t>Євреї з Прикарпатської Русі виходять з </a:t>
            </a:r>
            <a:r>
              <a:rPr lang="uk-UA" sz="2000" dirty="0" err="1">
                <a:solidFill>
                  <a:srgbClr val="000066"/>
                </a:solidFill>
              </a:rPr>
              <a:t>депортаційного</a:t>
            </a:r>
            <a:r>
              <a:rPr lang="uk-UA" sz="2000" dirty="0">
                <a:solidFill>
                  <a:srgbClr val="000066"/>
                </a:solidFill>
              </a:rPr>
              <a:t> поїзда і збираються на пероні біля табору смерті </a:t>
            </a:r>
            <a:r>
              <a:rPr lang="uk-UA" sz="2000" dirty="0" smtClean="0">
                <a:solidFill>
                  <a:srgbClr val="000066"/>
                </a:solidFill>
              </a:rPr>
              <a:t>«</a:t>
            </a:r>
            <a:r>
              <a:rPr lang="uk-UA" sz="2000" dirty="0" err="1" smtClean="0">
                <a:solidFill>
                  <a:srgbClr val="000066"/>
                </a:solidFill>
              </a:rPr>
              <a:t>Аушвіц-Біркенау</a:t>
            </a:r>
            <a:r>
              <a:rPr lang="uk-UA" sz="2000" dirty="0" smtClean="0">
                <a:solidFill>
                  <a:srgbClr val="000066"/>
                </a:solidFill>
              </a:rPr>
              <a:t>» </a:t>
            </a:r>
            <a:r>
              <a:rPr lang="uk-UA" sz="2000" dirty="0">
                <a:solidFill>
                  <a:srgbClr val="000066"/>
                </a:solidFill>
              </a:rPr>
              <a:t>в окупованій Польщі. Травень 1944 року.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cripo.com.ua/i2/soldaty_luftwaffe_z_poviieiu_na_vulytsi_kol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3"/>
            <a:ext cx="6643734" cy="43599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14351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000066"/>
                </a:solidFill>
              </a:rPr>
              <a:t>Солдати</a:t>
            </a:r>
            <a:r>
              <a:rPr lang="ru-RU" sz="2400" dirty="0">
                <a:solidFill>
                  <a:srgbClr val="000066"/>
                </a:solidFill>
              </a:rPr>
              <a:t> Люфтваффе </a:t>
            </a:r>
            <a:r>
              <a:rPr lang="ru-RU" sz="2400" dirty="0" err="1">
                <a:solidFill>
                  <a:srgbClr val="000066"/>
                </a:solidFill>
              </a:rPr>
              <a:t>з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повією</a:t>
            </a:r>
            <a:r>
              <a:rPr lang="ru-RU" sz="2400" dirty="0">
                <a:solidFill>
                  <a:srgbClr val="000066"/>
                </a:solidFill>
              </a:rPr>
              <a:t> на </a:t>
            </a:r>
            <a:r>
              <a:rPr lang="ru-RU" sz="2400" dirty="0" err="1">
                <a:solidFill>
                  <a:srgbClr val="000066"/>
                </a:solidFill>
              </a:rPr>
              <a:t>вулиці</a:t>
            </a:r>
            <a:r>
              <a:rPr lang="ru-RU" sz="2400" dirty="0">
                <a:solidFill>
                  <a:srgbClr val="000066"/>
                </a:solidFill>
              </a:rPr>
              <a:t> Кельна</a:t>
            </a:r>
            <a:endParaRPr lang="uk-UA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50070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000066"/>
                </a:solidFill>
              </a:rPr>
              <a:t>Цілодобовий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німецький</a:t>
            </a:r>
            <a:r>
              <a:rPr lang="ru-RU" sz="2400" dirty="0">
                <a:solidFill>
                  <a:srgbClr val="000066"/>
                </a:solidFill>
              </a:rPr>
              <a:t> бордель. На </a:t>
            </a:r>
            <a:r>
              <a:rPr lang="ru-RU" sz="2400" dirty="0" err="1">
                <a:solidFill>
                  <a:srgbClr val="000066"/>
                </a:solidFill>
              </a:rPr>
              <a:t>стіні</a:t>
            </a:r>
            <a:r>
              <a:rPr lang="ru-RU" sz="2400" dirty="0">
                <a:solidFill>
                  <a:srgbClr val="000066"/>
                </a:solidFill>
              </a:rPr>
              <a:t> табличка “</a:t>
            </a:r>
            <a:r>
              <a:rPr lang="ru-RU" sz="2400" dirty="0" err="1">
                <a:solidFill>
                  <a:srgbClr val="000066"/>
                </a:solidFill>
              </a:rPr>
              <a:t>Тільки</a:t>
            </a:r>
            <a:r>
              <a:rPr lang="ru-RU" sz="2400" dirty="0">
                <a:solidFill>
                  <a:srgbClr val="000066"/>
                </a:solidFill>
              </a:rPr>
              <a:t> для </a:t>
            </a:r>
            <a:r>
              <a:rPr lang="ru-RU" sz="2400" dirty="0" err="1">
                <a:solidFill>
                  <a:srgbClr val="000066"/>
                </a:solidFill>
              </a:rPr>
              <a:t>іноземців</a:t>
            </a:r>
            <a:r>
              <a:rPr lang="ru-RU" sz="2400" dirty="0">
                <a:solidFill>
                  <a:srgbClr val="000066"/>
                </a:solidFill>
              </a:rPr>
              <a:t>».</a:t>
            </a:r>
            <a:endParaRPr lang="uk-UA" sz="2400" dirty="0">
              <a:solidFill>
                <a:srgbClr val="000066"/>
              </a:solidFill>
            </a:endParaRPr>
          </a:p>
        </p:txBody>
      </p:sp>
      <p:pic>
        <p:nvPicPr>
          <p:cNvPr id="64514" name="Picture 2" descr="http://cripo.com.ua/i2/vxid_do_nimetskoho_bordelu_-_na_stini_vysyt_tablychka_-_tilky_dla_nimts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473514" cy="5060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Фото Роберта Ка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893445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static.ukrinform.com/photos/2021_05/1620418072-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62000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орреспондент: Фатальні зв язки. Після війни жінки, що мали стосунки з нацистами, і їхні діти зазнали принижень і поневіря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93968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amoderna.com/images/novyny/Thebaud/WWI-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39475" cy="5627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Жінки і Друга світова, або Жіноче обличчя війн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4322"/>
            <a:ext cx="8772356" cy="577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amoderna.com/images/novyny/Thebaud/WWI-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nstitutfrancais-ukraine.com/uploads/images/actualites/munitions_manufacturing_ngm-v31-p322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43966" cy="5218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Жіноча пожежна команда під час Першої світової вій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172450" cy="5105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57214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0066"/>
                </a:solidFill>
              </a:rPr>
              <a:t>Жіноча пожежна команда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amoderna.com/images/novyny/Thebaud/WWI-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7"/>
            <a:ext cx="7786742" cy="5997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560</Words>
  <Application>Microsoft Office PowerPoint</Application>
  <PresentationFormat>Экран (4:3)</PresentationFormat>
  <Paragraphs>44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Гендерні аспекти воєнних фотографій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Гендерні аспекти воєнних фотографій</dc:title>
  <dc:creator>Ірина</dc:creator>
  <cp:lastModifiedBy>Ірина</cp:lastModifiedBy>
  <cp:revision>4</cp:revision>
  <dcterms:created xsi:type="dcterms:W3CDTF">2023-02-09T18:53:17Z</dcterms:created>
  <dcterms:modified xsi:type="dcterms:W3CDTF">2023-02-09T20:22:17Z</dcterms:modified>
</cp:coreProperties>
</file>