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4630400" cy="8229600"/>
  <p:notesSz cx="8229600" cy="14630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rben" panose="020B0604020202020204" charset="0"/>
      <p:regular r:id="rId25"/>
    </p:embeddedFont>
    <p:embeddedFont>
      <p:font typeface="Nobile" panose="020B0604020202020204" charset="0"/>
      <p:regular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57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1215" y="1560942"/>
            <a:ext cx="10427971" cy="3011056"/>
          </a:xfrm>
        </p:spPr>
        <p:txBody>
          <a:bodyPr anchor="b">
            <a:normAutofit/>
          </a:bodyPr>
          <a:lstStyle>
            <a:lvl1pPr algn="ctr">
              <a:defRPr sz="576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1215" y="4663441"/>
            <a:ext cx="10427971" cy="1645919"/>
          </a:xfrm>
        </p:spPr>
        <p:txBody>
          <a:bodyPr>
            <a:normAutofit/>
          </a:bodyPr>
          <a:lstStyle>
            <a:lvl1pPr marL="0" indent="0" algn="ctr">
              <a:buNone/>
              <a:defRPr sz="264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548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3" y="5147249"/>
            <a:ext cx="12437318" cy="973932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21693" y="837913"/>
            <a:ext cx="11787038" cy="3856963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6130474"/>
            <a:ext cx="12437342" cy="818966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267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731519"/>
            <a:ext cx="12437342" cy="4112694"/>
          </a:xfrm>
        </p:spPr>
        <p:txBody>
          <a:bodyPr anchor="ctr"/>
          <a:lstStyle>
            <a:lvl1pPr algn="ctr">
              <a:defRPr sz="384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30" y="5045785"/>
            <a:ext cx="12437342" cy="1903656"/>
          </a:xfrm>
        </p:spPr>
        <p:txBody>
          <a:bodyPr anchor="ctr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5975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55" y="731520"/>
            <a:ext cx="11163302" cy="3591485"/>
          </a:xfrm>
        </p:spPr>
        <p:txBody>
          <a:bodyPr anchor="ctr"/>
          <a:lstStyle>
            <a:lvl1pPr>
              <a:defRPr sz="384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64773" y="4332038"/>
            <a:ext cx="10502759" cy="71374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5247356"/>
            <a:ext cx="12437342" cy="17052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01786" y="904999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69070" y="359229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13591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30" y="2566466"/>
            <a:ext cx="12437342" cy="3014202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30" y="5594802"/>
            <a:ext cx="12437342" cy="1368773"/>
          </a:xfrm>
        </p:spPr>
        <p:txBody>
          <a:bodyPr anchor="t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2162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6529" y="731520"/>
            <a:ext cx="12437342" cy="192611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96529" y="2840512"/>
            <a:ext cx="3958771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96529" y="3532027"/>
            <a:ext cx="3958771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2868" y="2840512"/>
            <a:ext cx="3949825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329618" y="3532027"/>
            <a:ext cx="3964021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7957" y="2840512"/>
            <a:ext cx="396591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567957" y="3532027"/>
            <a:ext cx="3965914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277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96529" y="732927"/>
            <a:ext cx="12437342" cy="1924706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96529" y="5045784"/>
            <a:ext cx="3955691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6529" y="2840512"/>
            <a:ext cx="3955691" cy="18288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96529" y="5737298"/>
            <a:ext cx="3955691" cy="1212142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1311" y="5045784"/>
            <a:ext cx="396219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29618" y="2840512"/>
            <a:ext cx="3964022" cy="18288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29618" y="5737297"/>
            <a:ext cx="3964022" cy="1212143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7958" y="5045784"/>
            <a:ext cx="3960817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567957" y="2840512"/>
            <a:ext cx="3965914" cy="18288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567808" y="5737294"/>
            <a:ext cx="3966064" cy="1212145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5977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96530" y="2840512"/>
            <a:ext cx="12437342" cy="410892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8412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731522"/>
            <a:ext cx="3063991" cy="621791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96530" y="731522"/>
            <a:ext cx="9190469" cy="621791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0335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069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67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6529" y="2840511"/>
            <a:ext cx="12436591" cy="410892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377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081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355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162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109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622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633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881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3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994276"/>
            <a:ext cx="12422102" cy="3284183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29" y="4388949"/>
            <a:ext cx="12422102" cy="16418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1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6529" y="2840511"/>
            <a:ext cx="6127231" cy="410892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7406640" y="2840511"/>
            <a:ext cx="6126480" cy="410892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152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5594" y="2845222"/>
            <a:ext cx="5848169" cy="815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12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96530" y="3661215"/>
            <a:ext cx="6127232" cy="328822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75708" y="2845222"/>
            <a:ext cx="5858165" cy="815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12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7406641" y="3661215"/>
            <a:ext cx="6126481" cy="328822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0775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834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612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30" y="731520"/>
            <a:ext cx="4722826" cy="2427902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6093675" y="731521"/>
            <a:ext cx="7440196" cy="621791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3159422"/>
            <a:ext cx="4722827" cy="3790018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388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731520"/>
            <a:ext cx="7121963" cy="2427905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909763" y="731521"/>
            <a:ext cx="3906430" cy="621792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3159423"/>
            <a:ext cx="7121939" cy="3790016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252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4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30" y="2840512"/>
            <a:ext cx="12437342" cy="410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4484" y="705993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6530" y="7059931"/>
            <a:ext cx="800746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16814" y="7059931"/>
            <a:ext cx="91705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5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432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16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92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23.svg"/><Relationship Id="rId4" Type="http://schemas.openxmlformats.org/officeDocument/2006/relationships/image" Target="../media/image48.sv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7780" y="24512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Основи нетрадиційних методів оздоровлення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10860066" y="7365304"/>
            <a:ext cx="2801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Виконав студент 4 курсу</a:t>
            </a:r>
          </a:p>
          <a:p>
            <a:r>
              <a:rPr lang="uk-UA" dirty="0" err="1"/>
              <a:t>Коноваленко</a:t>
            </a:r>
            <a:r>
              <a:rPr lang="uk-UA"/>
              <a:t> Олександр</a:t>
            </a: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44850" y="575548"/>
            <a:ext cx="4235291" cy="52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5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Йога</a:t>
            </a:r>
            <a:endParaRPr lang="en-US" sz="5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80" y="1595340"/>
            <a:ext cx="7453551" cy="44721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74888" y="1748527"/>
            <a:ext cx="362628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Давня система оздоровлення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8674887" y="2192511"/>
            <a:ext cx="5030479" cy="946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Йога — це давня індійська система фізичних, дихальних та медитативних практик, спрямована на досягнення гармонії тіла і розуму.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674888" y="3265741"/>
            <a:ext cx="2117646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Основні переваги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674887" y="3656861"/>
            <a:ext cx="4722135" cy="1563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Зміцнення м'язів та покращення тонусу</a:t>
            </a:r>
            <a:endParaRPr lang="en-US" sz="16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Збільшення гнучкості та рухливості суглобів</a:t>
            </a:r>
            <a:endParaRPr lang="en-US" sz="16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Зняття фізичного та психічного напруження</a:t>
            </a:r>
            <a:endParaRPr lang="en-US" sz="160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Покращення координації та рівноваги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343977" y="6378081"/>
            <a:ext cx="3812143" cy="931069"/>
          </a:xfrm>
          <a:prstGeom prst="roundRect">
            <a:avLst>
              <a:gd name="adj" fmla="val 764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520904" y="6555008"/>
            <a:ext cx="2117646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Асани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1520904" y="6895527"/>
            <a:ext cx="3458289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Фізичні пози та вправи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5282564" y="6378081"/>
            <a:ext cx="3812262" cy="931069"/>
          </a:xfrm>
          <a:prstGeom prst="roundRect">
            <a:avLst>
              <a:gd name="adj" fmla="val 764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459491" y="6555008"/>
            <a:ext cx="2117646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Пранаяма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5459491" y="6895527"/>
            <a:ext cx="3458408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Дихальні практики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9221271" y="6378081"/>
            <a:ext cx="3812143" cy="931069"/>
          </a:xfrm>
          <a:prstGeom prst="roundRect">
            <a:avLst>
              <a:gd name="adj" fmla="val 764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398198" y="6555008"/>
            <a:ext cx="2117646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Медитація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9398198" y="6895527"/>
            <a:ext cx="3458289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Концентрація та зосередження</a:t>
            </a:r>
            <a:endParaRPr lang="en-US" sz="1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Медитація: </a:t>
            </a:r>
            <a:r>
              <a:rPr lang="uk-UA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ш</a:t>
            </a:r>
            <a:r>
              <a:rPr lang="en-US" sz="44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лях</a:t>
            </a: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до</a:t>
            </a: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</a:t>
            </a:r>
            <a:r>
              <a:rPr lang="en-US" sz="44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нутрішньої</a:t>
            </a: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</a:t>
            </a:r>
            <a:r>
              <a:rPr lang="en-US" sz="44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армонії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Медитація — це стародавня практика зосередження та розслаблення, яка допомагає заспокоїти розум і відновити внутрішню рівновагу. Вона має глибокий вплив на наш фізичний та емоційний стан.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4731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Переваги</a:t>
            </a: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</a:t>
            </a:r>
            <a:r>
              <a:rPr lang="en-US" sz="35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едитації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015496"/>
            <a:ext cx="6407944" cy="1187172"/>
          </a:xfrm>
          <a:prstGeom prst="roundRect">
            <a:avLst>
              <a:gd name="adj" fmla="val 12324"/>
            </a:avLst>
          </a:prstGeom>
          <a:solidFill>
            <a:srgbClr val="F9F9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985016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267533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67E9"/>
          </a:solidFill>
          <a:ln/>
        </p:spPr>
      </p:sp>
      <p:sp>
        <p:nvSpPr>
          <p:cNvPr id="6" name="Text 4"/>
          <p:cNvSpPr/>
          <p:nvPr/>
        </p:nvSpPr>
        <p:spPr>
          <a:xfrm>
            <a:off x="3861614" y="284547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3582472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Зниження стресу та тривоги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3015496"/>
            <a:ext cx="6408063" cy="1187172"/>
          </a:xfrm>
          <a:prstGeom prst="roundRect">
            <a:avLst>
              <a:gd name="adj" fmla="val 12324"/>
            </a:avLst>
          </a:prstGeom>
          <a:solidFill>
            <a:srgbClr val="F9F9FF">
              <a:alpha val="95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7428548" y="2985016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10" name="Shape 8"/>
          <p:cNvSpPr/>
          <p:nvPr/>
        </p:nvSpPr>
        <p:spPr>
          <a:xfrm>
            <a:off x="10292298" y="267533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67E9"/>
          </a:solidFill>
          <a:ln/>
        </p:spPr>
      </p:sp>
      <p:sp>
        <p:nvSpPr>
          <p:cNvPr id="11" name="Text 9"/>
          <p:cNvSpPr/>
          <p:nvPr/>
        </p:nvSpPr>
        <p:spPr>
          <a:xfrm>
            <a:off x="10496371" y="284547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7685842" y="3582472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Покращення концентрації та уваги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4769644"/>
            <a:ext cx="6407944" cy="1187172"/>
          </a:xfrm>
          <a:prstGeom prst="roundRect">
            <a:avLst>
              <a:gd name="adj" fmla="val 12324"/>
            </a:avLst>
          </a:prstGeom>
          <a:solidFill>
            <a:srgbClr val="F9F9FF">
              <a:alpha val="95000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793790" y="4739164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15" name="Shape 13"/>
          <p:cNvSpPr/>
          <p:nvPr/>
        </p:nvSpPr>
        <p:spPr>
          <a:xfrm>
            <a:off x="3657540" y="442948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67E9"/>
          </a:solidFill>
          <a:ln/>
        </p:spPr>
      </p:sp>
      <p:sp>
        <p:nvSpPr>
          <p:cNvPr id="16" name="Text 14"/>
          <p:cNvSpPr/>
          <p:nvPr/>
        </p:nvSpPr>
        <p:spPr>
          <a:xfrm>
            <a:off x="3861614" y="459962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051084" y="5336619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Досягнення емоційної рівноваги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428548" y="4769644"/>
            <a:ext cx="6408063" cy="1187172"/>
          </a:xfrm>
          <a:prstGeom prst="roundRect">
            <a:avLst>
              <a:gd name="adj" fmla="val 12324"/>
            </a:avLst>
          </a:prstGeom>
          <a:solidFill>
            <a:srgbClr val="F9F9FF">
              <a:alpha val="95000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7428548" y="4739164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20" name="Shape 18"/>
          <p:cNvSpPr/>
          <p:nvPr/>
        </p:nvSpPr>
        <p:spPr>
          <a:xfrm>
            <a:off x="10292298" y="442948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67E9"/>
          </a:solidFill>
          <a:ln/>
        </p:spPr>
      </p:sp>
      <p:sp>
        <p:nvSpPr>
          <p:cNvPr id="21" name="Text 19"/>
          <p:cNvSpPr/>
          <p:nvPr/>
        </p:nvSpPr>
        <p:spPr>
          <a:xfrm>
            <a:off x="10496371" y="459962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7685842" y="5336619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Зміцнення психічного здоров'я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793790" y="62119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Регулярна медитація трансформує наше повсякденне життя, роблячи його спокійнішим та усвідомленішим.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5319" y="636746"/>
            <a:ext cx="62142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Оздоровча</a:t>
            </a:r>
            <a:r>
              <a:rPr lang="en-US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</a:t>
            </a: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ила</a:t>
            </a:r>
            <a:r>
              <a:rPr lang="en-US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</a:t>
            </a: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отиків</a:t>
            </a:r>
            <a:r>
              <a:rPr lang="en-US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: </a:t>
            </a:r>
            <a:r>
              <a:rPr lang="uk-UA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</a:t>
            </a: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асаж</a:t>
            </a:r>
            <a:r>
              <a:rPr lang="en-US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та</a:t>
            </a:r>
            <a:r>
              <a:rPr lang="en-US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</a:t>
            </a: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купунктура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19" y="1774148"/>
            <a:ext cx="5951220" cy="33723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5319" y="5346859"/>
            <a:ext cx="2028944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Масаж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915319" y="5677733"/>
            <a:ext cx="7684327" cy="345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Масаж — це вплив на тіло за допомогою рук або спеціальних інструментів. Він не тільки приємний, але й має численні терапевтичні ефекти: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915319" y="6271387"/>
            <a:ext cx="5951220" cy="691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Покращує кровообіг</a:t>
            </a:r>
            <a:endParaRPr lang="en-US" sz="16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Розслаблює м'язи та знімає біль</a:t>
            </a:r>
            <a:endParaRPr lang="en-US" sz="16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Підвищує загальний тонус організму</a:t>
            </a:r>
            <a:endParaRPr lang="en-US" sz="16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Сприяє глибокому розслабленню та зменшенню напруги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308" y="1186577"/>
            <a:ext cx="3052167" cy="40695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937308" y="5346859"/>
            <a:ext cx="2028944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Акупунктура</a:t>
            </a:r>
            <a:endParaRPr lang="en-US" sz="3600" dirty="0"/>
          </a:p>
        </p:txBody>
      </p:sp>
      <p:sp>
        <p:nvSpPr>
          <p:cNvPr id="9" name="Text 5"/>
          <p:cNvSpPr/>
          <p:nvPr/>
        </p:nvSpPr>
        <p:spPr>
          <a:xfrm>
            <a:off x="8937308" y="5681067"/>
            <a:ext cx="5108301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Акупунктура — це метод традиційної китайської медицини, що використовує тонкі голки, які вводяться в певні точки тіла. Вона спрямована на: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8937307" y="6388222"/>
            <a:ext cx="4777774" cy="103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Зменшення болю та запалення</a:t>
            </a:r>
            <a:endParaRPr lang="en-US" sz="16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Відновлення енергетичного балансу</a:t>
            </a:r>
            <a:endParaRPr lang="en-US" sz="16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Стимуляцію природних механізмів самозцілення</a:t>
            </a:r>
            <a:endParaRPr lang="en-US" sz="16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Покращення функціонування внутрішніх органів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030" y="680988"/>
            <a:ext cx="8062198" cy="772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Загартовування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428030" y="1558955"/>
            <a:ext cx="8062198" cy="415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Загартовування — це потужний спосіб підвищити стійкість організму до несприятливих факторів навколишнього середовища. Воно включає поступове привчання тіла до холоду.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540901" y="2919770"/>
            <a:ext cx="8062198" cy="3854529"/>
          </a:xfrm>
          <a:prstGeom prst="roundRect">
            <a:avLst>
              <a:gd name="adj" fmla="val 168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48521" y="2927390"/>
            <a:ext cx="8046958" cy="880824"/>
          </a:xfrm>
          <a:prstGeom prst="roundRect">
            <a:avLst>
              <a:gd name="adj" fmla="val 7370"/>
            </a:avLst>
          </a:prstGeom>
          <a:solidFill>
            <a:srgbClr val="D2D9F9"/>
          </a:solidFill>
          <a:ln/>
        </p:spPr>
      </p:sp>
      <p:sp>
        <p:nvSpPr>
          <p:cNvPr id="7" name="Text 4"/>
          <p:cNvSpPr/>
          <p:nvPr/>
        </p:nvSpPr>
        <p:spPr>
          <a:xfrm>
            <a:off x="653772" y="3032641"/>
            <a:ext cx="1931908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Контрастний душ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653772" y="3337203"/>
            <a:ext cx="7836456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Чергування теплої та холодної води стимулює кровообіг.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48521" y="3808214"/>
            <a:ext cx="8046958" cy="1038820"/>
          </a:xfrm>
          <a:prstGeom prst="rect">
            <a:avLst/>
          </a:prstGeom>
          <a:solidFill>
            <a:srgbClr val="D2D9F9"/>
          </a:solidFill>
          <a:ln/>
        </p:spPr>
      </p:sp>
      <p:sp>
        <p:nvSpPr>
          <p:cNvPr id="10" name="Shape 7"/>
          <p:cNvSpPr/>
          <p:nvPr/>
        </p:nvSpPr>
        <p:spPr>
          <a:xfrm>
            <a:off x="548521" y="3808214"/>
            <a:ext cx="8046958" cy="22860"/>
          </a:xfrm>
          <a:prstGeom prst="roundRect">
            <a:avLst>
              <a:gd name="adj" fmla="val 283964"/>
            </a:avLst>
          </a:prstGeom>
          <a:solidFill>
            <a:srgbClr val="B8BFDF"/>
          </a:solidFill>
          <a:ln/>
        </p:spPr>
      </p:sp>
      <p:sp>
        <p:nvSpPr>
          <p:cNvPr id="11" name="Shape 8"/>
          <p:cNvSpPr/>
          <p:nvPr/>
        </p:nvSpPr>
        <p:spPr>
          <a:xfrm>
            <a:off x="4378762" y="3626465"/>
            <a:ext cx="386358" cy="378381"/>
          </a:xfrm>
          <a:prstGeom prst="roundRect">
            <a:avLst>
              <a:gd name="adj" fmla="val 16802"/>
            </a:avLst>
          </a:prstGeom>
          <a:solidFill>
            <a:srgbClr val="F9F9FF">
              <a:alpha val="95000"/>
            </a:srgbClr>
          </a:solidFill>
          <a:ln w="22860">
            <a:solidFill>
              <a:srgbClr val="B8BFDF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5321" y="3723025"/>
            <a:ext cx="193119" cy="19311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653772" y="4071461"/>
            <a:ext cx="1931908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Обтирання</a:t>
            </a:r>
            <a:endParaRPr lang="en-US" dirty="0"/>
          </a:p>
        </p:txBody>
      </p:sp>
      <p:sp>
        <p:nvSpPr>
          <p:cNvPr id="14" name="Text 10"/>
          <p:cNvSpPr/>
          <p:nvPr/>
        </p:nvSpPr>
        <p:spPr>
          <a:xfrm>
            <a:off x="653772" y="4376023"/>
            <a:ext cx="7836456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Вологим рушником покращує тонус шкіри та судин</a:t>
            </a: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200" dirty="0"/>
          </a:p>
        </p:txBody>
      </p:sp>
      <p:sp>
        <p:nvSpPr>
          <p:cNvPr id="15" name="Shape 11"/>
          <p:cNvSpPr/>
          <p:nvPr/>
        </p:nvSpPr>
        <p:spPr>
          <a:xfrm>
            <a:off x="548521" y="4847034"/>
            <a:ext cx="8046958" cy="1038820"/>
          </a:xfrm>
          <a:prstGeom prst="rect">
            <a:avLst/>
          </a:prstGeom>
          <a:solidFill>
            <a:srgbClr val="D2D9F9"/>
          </a:solidFill>
          <a:ln/>
        </p:spPr>
      </p:sp>
      <p:sp>
        <p:nvSpPr>
          <p:cNvPr id="16" name="Shape 12"/>
          <p:cNvSpPr/>
          <p:nvPr/>
        </p:nvSpPr>
        <p:spPr>
          <a:xfrm>
            <a:off x="548521" y="4847034"/>
            <a:ext cx="8046958" cy="22860"/>
          </a:xfrm>
          <a:prstGeom prst="roundRect">
            <a:avLst>
              <a:gd name="adj" fmla="val 283964"/>
            </a:avLst>
          </a:prstGeom>
          <a:solidFill>
            <a:srgbClr val="B8BFDF"/>
          </a:solidFill>
          <a:ln/>
        </p:spPr>
      </p:sp>
      <p:sp>
        <p:nvSpPr>
          <p:cNvPr id="17" name="Shape 13"/>
          <p:cNvSpPr/>
          <p:nvPr/>
        </p:nvSpPr>
        <p:spPr>
          <a:xfrm>
            <a:off x="4378762" y="4665285"/>
            <a:ext cx="386358" cy="386358"/>
          </a:xfrm>
          <a:prstGeom prst="roundRect">
            <a:avLst>
              <a:gd name="adj" fmla="val 16802"/>
            </a:avLst>
          </a:prstGeom>
          <a:solidFill>
            <a:srgbClr val="F9F9FF">
              <a:alpha val="95000"/>
            </a:srgbClr>
          </a:solidFill>
          <a:ln w="22860">
            <a:solidFill>
              <a:srgbClr val="B8BFDF"/>
            </a:solidFill>
            <a:prstDash val="solid"/>
          </a:ln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5321" y="4761845"/>
            <a:ext cx="193119" cy="193119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653772" y="5110282"/>
            <a:ext cx="1931908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Прогулянки</a:t>
            </a:r>
            <a:endParaRPr lang="en-US" dirty="0"/>
          </a:p>
        </p:txBody>
      </p:sp>
      <p:sp>
        <p:nvSpPr>
          <p:cNvPr id="20" name="Text 15"/>
          <p:cNvSpPr/>
          <p:nvPr/>
        </p:nvSpPr>
        <p:spPr>
          <a:xfrm>
            <a:off x="653772" y="5414843"/>
            <a:ext cx="7836456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Регулярне перебування на свіжому повітрі зміцнює дихальну систему</a:t>
            </a: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200" dirty="0"/>
          </a:p>
        </p:txBody>
      </p:sp>
      <p:sp>
        <p:nvSpPr>
          <p:cNvPr id="21" name="Shape 16"/>
          <p:cNvSpPr/>
          <p:nvPr/>
        </p:nvSpPr>
        <p:spPr>
          <a:xfrm>
            <a:off x="548521" y="5885855"/>
            <a:ext cx="8046958" cy="880824"/>
          </a:xfrm>
          <a:prstGeom prst="rect">
            <a:avLst/>
          </a:prstGeom>
          <a:solidFill>
            <a:srgbClr val="D2D9F9"/>
          </a:solidFill>
          <a:ln/>
        </p:spPr>
      </p:sp>
      <p:sp>
        <p:nvSpPr>
          <p:cNvPr id="22" name="Shape 17"/>
          <p:cNvSpPr/>
          <p:nvPr/>
        </p:nvSpPr>
        <p:spPr>
          <a:xfrm>
            <a:off x="548521" y="5885855"/>
            <a:ext cx="8046958" cy="22860"/>
          </a:xfrm>
          <a:prstGeom prst="roundRect">
            <a:avLst>
              <a:gd name="adj" fmla="val 283964"/>
            </a:avLst>
          </a:prstGeom>
          <a:solidFill>
            <a:srgbClr val="B8BFDF"/>
          </a:solidFill>
          <a:ln/>
        </p:spPr>
      </p:sp>
      <p:sp>
        <p:nvSpPr>
          <p:cNvPr id="23" name="Shape 18"/>
          <p:cNvSpPr/>
          <p:nvPr/>
        </p:nvSpPr>
        <p:spPr>
          <a:xfrm>
            <a:off x="4378762" y="5704106"/>
            <a:ext cx="386358" cy="386358"/>
          </a:xfrm>
          <a:prstGeom prst="roundRect">
            <a:avLst>
              <a:gd name="adj" fmla="val 16802"/>
            </a:avLst>
          </a:prstGeom>
          <a:solidFill>
            <a:srgbClr val="F9F9FF">
              <a:alpha val="95000"/>
            </a:srgbClr>
          </a:solidFill>
          <a:ln w="22860">
            <a:solidFill>
              <a:srgbClr val="B8BFDF"/>
            </a:solidFill>
            <a:prstDash val="solid"/>
          </a:ln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5321" y="5800665"/>
            <a:ext cx="193119" cy="193119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653772" y="6149102"/>
            <a:ext cx="1931908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Холодні ванни</a:t>
            </a:r>
            <a:endParaRPr lang="en-US" dirty="0"/>
          </a:p>
        </p:txBody>
      </p:sp>
      <p:sp>
        <p:nvSpPr>
          <p:cNvPr id="26" name="Text 20"/>
          <p:cNvSpPr/>
          <p:nvPr/>
        </p:nvSpPr>
        <p:spPr>
          <a:xfrm>
            <a:off x="653772" y="6453664"/>
            <a:ext cx="7836456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Ефективно підвищують імунітет та загальну витривалість</a:t>
            </a: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1911"/>
            <a:ext cx="852749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Чому</a:t>
            </a: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</a:t>
            </a:r>
            <a:r>
              <a:rPr lang="en-US" sz="35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бирають</a:t>
            </a: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</a:t>
            </a:r>
            <a:r>
              <a:rPr lang="en-US" sz="35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етрадиційні</a:t>
            </a: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</a:t>
            </a:r>
            <a:r>
              <a:rPr lang="en-US" sz="35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етоди</a:t>
            </a: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?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89" y="2022514"/>
            <a:ext cx="843625" cy="8436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8729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Природність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363397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Використання природних ресурсів та мінімальне втручання.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2022515"/>
            <a:ext cx="740818" cy="7408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28729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Доступність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363397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Багато методів можна практикувати самостійно або з невеликими витратами.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542830"/>
            <a:ext cx="725804" cy="72580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393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Зменшення стресу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5883712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Ефективні техніки для розслаблення та боротьби з напругою.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4542830"/>
            <a:ext cx="740818" cy="7408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393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Профілактика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5883712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Сприяють зміцненню імунітету та запобіганню хворобам.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1974004" y="692161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 методи пропонують цілісний підхід до здоров'я, враховуючи як тіло, так і дух.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3914" y="778981"/>
            <a:ext cx="6118027" cy="469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Можливі</a:t>
            </a:r>
            <a:r>
              <a:rPr lang="en-US" sz="29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29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</a:t>
            </a:r>
            <a:r>
              <a:rPr lang="en-US" sz="29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изики</a:t>
            </a:r>
            <a:r>
              <a:rPr lang="en-US" sz="29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29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та</a:t>
            </a:r>
            <a:r>
              <a:rPr lang="en-US" sz="29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29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</a:t>
            </a:r>
            <a:r>
              <a:rPr lang="en-US" sz="29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астереження</a:t>
            </a:r>
            <a:endParaRPr lang="en-US" sz="2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23" y="1772959"/>
            <a:ext cx="8265319" cy="46836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260960" y="1716048"/>
            <a:ext cx="4965404" cy="6120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Відсутність наукових доказів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Багато методів не мають достатнього наукового підтвердження ефективності та безпеки.</a:t>
            </a:r>
            <a:endParaRPr lang="en-US" sz="20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Небезпека самолікування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Неправильне застосування або ігнорування традиційної медицини може призвести до серйозних наслідків.</a:t>
            </a:r>
            <a:endParaRPr lang="en-US" sz="20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Важливість консультації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Завжди консультуйтеся з кваліфікованим лікарем перед початком будь-якого нетрадиційного лікування.</a:t>
            </a:r>
            <a:endParaRPr lang="en-US" sz="20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Комплексний підхід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Найкращі результати досягаються при поєднанні нетрадиційних методів з доказовою медициною.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550" y="607933"/>
            <a:ext cx="7768114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Підсумок: </a:t>
            </a:r>
            <a:r>
              <a:rPr lang="uk-UA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</a:t>
            </a:r>
            <a:r>
              <a:rPr lang="en-US" sz="26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доровий</a:t>
            </a:r>
            <a:r>
              <a:rPr lang="en-US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</a:t>
            </a:r>
            <a:r>
              <a:rPr lang="en-US" sz="26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посіб</a:t>
            </a:r>
            <a:r>
              <a:rPr lang="en-US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ж</a:t>
            </a:r>
            <a:r>
              <a:rPr lang="en-US" sz="26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иття</a:t>
            </a:r>
            <a:r>
              <a:rPr lang="en-US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26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як</a:t>
            </a:r>
            <a:r>
              <a:rPr lang="en-US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</a:t>
            </a:r>
            <a:r>
              <a:rPr lang="en-US" sz="26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ундамент</a:t>
            </a:r>
            <a:endParaRPr lang="en-US" sz="2650" dirty="0"/>
          </a:p>
        </p:txBody>
      </p:sp>
      <p:sp>
        <p:nvSpPr>
          <p:cNvPr id="11" name="Text 4"/>
          <p:cNvSpPr/>
          <p:nvPr/>
        </p:nvSpPr>
        <p:spPr>
          <a:xfrm>
            <a:off x="717054" y="2363986"/>
            <a:ext cx="7962900" cy="470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Нетрадиційні методи можуть бути чудовим доповненням до вашого шляху до здоров'я, але вони не замінюють традиційну медицину.</a:t>
            </a:r>
            <a:endParaRPr lang="en-US" sz="2000" dirty="0"/>
          </a:p>
        </p:txBody>
      </p:sp>
      <p:sp>
        <p:nvSpPr>
          <p:cNvPr id="12" name="Text 5"/>
          <p:cNvSpPr/>
          <p:nvPr/>
        </p:nvSpPr>
        <p:spPr>
          <a:xfrm>
            <a:off x="717054" y="3935644"/>
            <a:ext cx="7709892" cy="705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Найкращий результат дає </a:t>
            </a: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здоровий спосіб життя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баланс фізичної активності, правильного харчування та психологічного благополуччя, доповнений мудрим використанням традиційних та нетрадиційних підходів.</a:t>
            </a:r>
            <a:endParaRPr lang="en-US" sz="2000" dirty="0"/>
          </a:p>
        </p:txBody>
      </p:sp>
      <p:sp>
        <p:nvSpPr>
          <p:cNvPr id="13" name="Shape 6"/>
          <p:cNvSpPr/>
          <p:nvPr/>
        </p:nvSpPr>
        <p:spPr>
          <a:xfrm>
            <a:off x="613410" y="3935644"/>
            <a:ext cx="22860" cy="988219"/>
          </a:xfrm>
          <a:prstGeom prst="rect">
            <a:avLst/>
          </a:prstGeom>
          <a:solidFill>
            <a:srgbClr val="4967E9"/>
          </a:solidFill>
          <a:ln/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4893" y="2906038"/>
            <a:ext cx="12964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/>
              <a:t>Дякую за увагу!</a:t>
            </a:r>
            <a:endParaRPr lang="ru-RU" sz="9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5356741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6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Що </a:t>
            </a:r>
            <a:r>
              <a:rPr lang="en-US" sz="66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таке</a:t>
            </a:r>
            <a:r>
              <a:rPr lang="en-US" sz="6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66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здоров’я</a:t>
            </a:r>
            <a:r>
              <a:rPr lang="uk-UA" sz="6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?</a:t>
            </a:r>
            <a:endParaRPr lang="en-US" sz="6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56" y="1789986"/>
            <a:ext cx="4255889" cy="56745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21110" y="2065311"/>
            <a:ext cx="8351996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latin typeface="Nobile" pitchFamily="34" charset="0"/>
                <a:ea typeface="Nobile" pitchFamily="34" charset="-122"/>
                <a:cs typeface="Nobile" pitchFamily="34" charset="-120"/>
              </a:rPr>
              <a:t>Здоров'я — це стан повного фізичного, психічного та соціального благополуччя, а не лише відсутність хвороби чи фізичних недоліків.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5801863" y="5902819"/>
            <a:ext cx="8351996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latin typeface="Nobile" pitchFamily="34" charset="0"/>
                <a:ea typeface="Nobile" pitchFamily="34" charset="-122"/>
                <a:cs typeface="Nobile" pitchFamily="34" charset="-120"/>
              </a:rPr>
              <a:t>Сучасна людина використовує різноманітні методи для збереження та відновлення здоров'я, від традиційної медицини до альтернативних практик.</a:t>
            </a:r>
            <a:endParaRPr lang="en-US" sz="28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3223CB19-6166-39E6-B5D1-155CE8C0C455}"/>
              </a:ext>
            </a:extLst>
          </p:cNvPr>
          <p:cNvSpPr/>
          <p:nvPr/>
        </p:nvSpPr>
        <p:spPr>
          <a:xfrm>
            <a:off x="5801863" y="3502123"/>
            <a:ext cx="8351996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dirty="0" err="1">
                <a:latin typeface="Nobile" panose="020B0604020202020204" charset="0"/>
              </a:rPr>
              <a:t>Здоров’я</a:t>
            </a:r>
            <a:r>
              <a:rPr lang="ru-RU" sz="2800" dirty="0">
                <a:latin typeface="Nobile" panose="020B0604020202020204" charset="0"/>
              </a:rPr>
              <a:t> </a:t>
            </a:r>
            <a:r>
              <a:rPr lang="ru-RU" sz="2800" dirty="0" err="1">
                <a:latin typeface="Nobile" panose="020B0604020202020204" charset="0"/>
              </a:rPr>
              <a:t>залежить</a:t>
            </a:r>
            <a:r>
              <a:rPr lang="ru-RU" sz="2800" dirty="0">
                <a:latin typeface="Nobile" panose="020B0604020202020204" charset="0"/>
              </a:rPr>
              <a:t> </a:t>
            </a:r>
            <a:r>
              <a:rPr lang="ru-RU" sz="2800" dirty="0" err="1">
                <a:latin typeface="Nobile" panose="020B0604020202020204" charset="0"/>
              </a:rPr>
              <a:t>від</a:t>
            </a:r>
            <a:r>
              <a:rPr lang="ru-RU" sz="2800" dirty="0">
                <a:latin typeface="Nobile" panose="020B060402020202020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atin typeface="Nobile" panose="020B0604020202020204" charset="0"/>
              </a:rPr>
              <a:t>способу </a:t>
            </a:r>
            <a:r>
              <a:rPr lang="ru-RU" sz="2800" dirty="0" err="1">
                <a:latin typeface="Nobile" panose="020B0604020202020204" charset="0"/>
              </a:rPr>
              <a:t>життя</a:t>
            </a:r>
            <a:endParaRPr lang="ru-RU" sz="2800" dirty="0">
              <a:latin typeface="Nobile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err="1">
                <a:latin typeface="Nobile" panose="020B0604020202020204" charset="0"/>
              </a:rPr>
              <a:t>харчування</a:t>
            </a:r>
            <a:endParaRPr lang="ru-RU" sz="2800" dirty="0">
              <a:latin typeface="Nobile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err="1">
                <a:latin typeface="Nobile" panose="020B0604020202020204" charset="0"/>
              </a:rPr>
              <a:t>рухової</a:t>
            </a:r>
            <a:r>
              <a:rPr lang="ru-RU" sz="2800" dirty="0">
                <a:latin typeface="Nobile" panose="020B0604020202020204" charset="0"/>
              </a:rPr>
              <a:t> </a:t>
            </a:r>
            <a:r>
              <a:rPr lang="ru-RU" sz="2800" dirty="0" err="1">
                <a:latin typeface="Nobile" panose="020B0604020202020204" charset="0"/>
              </a:rPr>
              <a:t>активності</a:t>
            </a:r>
            <a:endParaRPr lang="ru-RU" sz="2800" dirty="0">
              <a:latin typeface="Nobile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err="1">
                <a:latin typeface="Nobile" panose="020B0604020202020204" charset="0"/>
              </a:rPr>
              <a:t>емоційного</a:t>
            </a:r>
            <a:r>
              <a:rPr lang="ru-RU" sz="2800" dirty="0">
                <a:latin typeface="Nobile" panose="020B0604020202020204" charset="0"/>
              </a:rPr>
              <a:t> стану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43949"/>
            <a:ext cx="61050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Традиційна</a:t>
            </a:r>
            <a:r>
              <a:rPr lang="en-US" sz="4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медицина</a:t>
            </a:r>
            <a:r>
              <a:rPr lang="uk-UA" sz="4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-</a:t>
            </a:r>
            <a:r>
              <a:rPr lang="ru-RU" sz="44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ц</a:t>
            </a:r>
            <a:r>
              <a:rPr lang="ru-RU" sz="4400" dirty="0" err="1"/>
              <a:t>е</a:t>
            </a:r>
            <a:r>
              <a:rPr lang="ru-RU" sz="4400" dirty="0"/>
              <a:t> система </a:t>
            </a:r>
            <a:r>
              <a:rPr lang="ru-RU" sz="4400" dirty="0" err="1"/>
              <a:t>лікування</a:t>
            </a:r>
            <a:r>
              <a:rPr lang="ru-RU" sz="4400" dirty="0"/>
              <a:t>, яка </a:t>
            </a:r>
          </a:p>
          <a:p>
            <a:pPr>
              <a:lnSpc>
                <a:spcPts val="5550"/>
              </a:lnSpc>
            </a:pPr>
            <a:r>
              <a:rPr lang="ru-RU" sz="4400" dirty="0"/>
              <a:t>                      </a:t>
            </a:r>
            <a:r>
              <a:rPr lang="ru-RU" sz="4400" dirty="0" err="1"/>
              <a:t>базується</a:t>
            </a:r>
            <a:r>
              <a:rPr lang="ru-RU" sz="4400" dirty="0"/>
              <a:t> на </a:t>
            </a:r>
            <a:r>
              <a:rPr lang="ru-RU" sz="4400" dirty="0" err="1"/>
              <a:t>наукових</a:t>
            </a:r>
            <a:r>
              <a:rPr lang="ru-RU" sz="4400" dirty="0"/>
              <a:t> </a:t>
            </a:r>
            <a:r>
              <a:rPr lang="ru-RU" sz="4400" dirty="0" err="1"/>
              <a:t>дослідженнях</a:t>
            </a:r>
            <a:r>
              <a:rPr lang="ru-RU" sz="4400" dirty="0"/>
              <a:t>.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93790" y="2546390"/>
            <a:ext cx="3090505" cy="3318153"/>
          </a:xfrm>
          <a:prstGeom prst="roundRect">
            <a:avLst>
              <a:gd name="adj" fmla="val 308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7808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967871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688080"/>
            <a:ext cx="26216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Науковий підхід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178498"/>
            <a:ext cx="262163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Базується на клінічних дослідженнях </a:t>
            </a:r>
            <a:r>
              <a:rPr lang="en-US" sz="175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доказові</a:t>
            </a:r>
            <a:r>
              <a:rPr lang="uk-UA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й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медицині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111109" y="2546390"/>
            <a:ext cx="3090624" cy="3318153"/>
          </a:xfrm>
          <a:prstGeom prst="roundRect">
            <a:avLst>
              <a:gd name="adj" fmla="val 308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345543" y="27808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2709" y="2967871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45543" y="3688080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Медикаменти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4345543" y="4178498"/>
            <a:ext cx="26217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Використання ліків, вакцин та синтетичних препаратів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428548" y="2546390"/>
            <a:ext cx="3090624" cy="3318153"/>
          </a:xfrm>
          <a:prstGeom prst="roundRect">
            <a:avLst>
              <a:gd name="adj" fmla="val 308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662982" y="27808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0148" y="2967871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662982" y="3688080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Медичні заклади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662982" y="4178498"/>
            <a:ext cx="26217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Лікування проводиться в лікарнях та поліклініках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10756740" y="2546390"/>
            <a:ext cx="3090624" cy="3318153"/>
          </a:xfrm>
          <a:prstGeom prst="roundRect">
            <a:avLst>
              <a:gd name="adj" fmla="val 308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0980420" y="27808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67586" y="2967871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980420" y="3688080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Операції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10980420" y="4178498"/>
            <a:ext cx="26217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Хірургічні втручання та спеціалізовані медичні процедури</a:t>
            </a:r>
            <a:endParaRPr lang="en-US" sz="1750" dirty="0"/>
          </a:p>
        </p:txBody>
      </p:sp>
      <p:sp>
        <p:nvSpPr>
          <p:cNvPr id="23" name="Text 17"/>
          <p:cNvSpPr/>
          <p:nvPr/>
        </p:nvSpPr>
        <p:spPr>
          <a:xfrm>
            <a:off x="793790" y="611969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Традиційна медицина є основою сучасної системи охорони здоров'я і спрямована на діагностику та лікування конкретних захворювань.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0" y="315873"/>
            <a:ext cx="67959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Нетрадиційна</a:t>
            </a:r>
            <a:r>
              <a:rPr lang="en-US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0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медицина</a:t>
            </a:r>
            <a:r>
              <a:rPr lang="uk-UA" sz="40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-</a:t>
            </a:r>
            <a:r>
              <a:rPr lang="uk-UA" sz="4000" dirty="0"/>
              <a:t>це методи</a:t>
            </a:r>
          </a:p>
          <a:p>
            <a:pPr>
              <a:lnSpc>
                <a:spcPts val="5550"/>
              </a:lnSpc>
            </a:pPr>
            <a:r>
              <a:rPr lang="uk-UA" sz="4000" dirty="0"/>
              <a:t>                              оздоровлення.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80190" y="1816179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9710" y="1816179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7" name="Text 4"/>
          <p:cNvSpPr/>
          <p:nvPr/>
        </p:nvSpPr>
        <p:spPr>
          <a:xfrm>
            <a:off x="6628924" y="2318682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Методи, які не входять до офіційної медичної практики та не завжди підтверджені науковими дослідженнями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3773805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49710" y="3773805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11" name="Text 8"/>
          <p:cNvSpPr/>
          <p:nvPr/>
        </p:nvSpPr>
        <p:spPr>
          <a:xfrm>
            <a:off x="6628924" y="4276308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Базується на традиційному знанні поколінь, природних практиках та альтернативних підходах до здоров'я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3143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49710" y="5731431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15" name="Text 12"/>
          <p:cNvSpPr/>
          <p:nvPr/>
        </p:nvSpPr>
        <p:spPr>
          <a:xfrm>
            <a:off x="6628924" y="6233934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Спрямована на загальне зміцнення організму, гармонізацію тіла і психіки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9987"/>
            <a:ext cx="99151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Нетрадиційні методи оздоровлення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1642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Що це таке?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468529"/>
            <a:ext cx="4205168" cy="2903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Способи підтримки здоров'я без використання медикаментів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Природні або альтернативні процедури та практики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Методи, що сприяють гармонії тіла і психіки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Профілактична спрямованість та загальне оздоровлення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2154079"/>
            <a:ext cx="8284131" cy="49703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0036"/>
            <a:ext cx="99324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Особливості нетрадиційних методів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475" y="2224281"/>
            <a:ext cx="960582" cy="9605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Природні засоби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74332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Використання рослин, мінералів, води та інших природних ресурсів для оздоровлення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5200" y="2156237"/>
            <a:ext cx="960582" cy="9605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Комплексний вплив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74332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Одночасна дія на фізичний, емоційний та психічний стан людини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687184"/>
            <a:ext cx="949950" cy="9499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Емоційний акцент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Особлива увага до психоемоційного благополуччя та внутрішньої гармонії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4818236"/>
            <a:ext cx="818898" cy="81889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Профілактика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Запобігання захворюванням та підтримка загального тонусу організму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8794"/>
            <a:ext cx="102230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Основні види нетрадиційних методів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91201"/>
            <a:ext cx="1341120" cy="1341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Фітотерапія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106228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Лікування рослинами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1991201"/>
            <a:ext cx="1341120" cy="13411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Ароматерапія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4106228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Ефірні олії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1991201"/>
            <a:ext cx="1341120" cy="13411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Йога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4106228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Фізичні вправи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1991201"/>
            <a:ext cx="1341120" cy="134112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Масаж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4106228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Терапевтичний масаж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779" y="5147174"/>
            <a:ext cx="1341120" cy="134112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707779" y="6736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Медитація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2707779" y="7226898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Духовна практика</a:t>
            </a:r>
            <a:endParaRPr lang="en-US" sz="17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764" y="5147174"/>
            <a:ext cx="1341120" cy="134112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039267" y="6736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Акупунктура</a:t>
            </a:r>
            <a:endParaRPr lang="en-US" sz="2200" dirty="0"/>
          </a:p>
        </p:txBody>
      </p:sp>
      <p:sp>
        <p:nvSpPr>
          <p:cNvPr id="20" name="Text 12"/>
          <p:cNvSpPr/>
          <p:nvPr/>
        </p:nvSpPr>
        <p:spPr>
          <a:xfrm>
            <a:off x="6039267" y="7226898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Гольфтерапія</a:t>
            </a:r>
            <a:endParaRPr lang="en-US" sz="17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5733" y="5147174"/>
            <a:ext cx="1341120" cy="134112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370873" y="6736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Загартовування</a:t>
            </a:r>
            <a:endParaRPr lang="en-US" sz="2200" dirty="0"/>
          </a:p>
        </p:txBody>
      </p:sp>
      <p:sp>
        <p:nvSpPr>
          <p:cNvPr id="23" name="Text 14"/>
          <p:cNvSpPr/>
          <p:nvPr/>
        </p:nvSpPr>
        <p:spPr>
          <a:xfrm>
            <a:off x="9370873" y="7226898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Природні фактори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25163" y="1212361"/>
            <a:ext cx="4087773" cy="510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6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Фітотерапія</a:t>
            </a:r>
            <a:endParaRPr lang="en-US" sz="6600" dirty="0"/>
          </a:p>
        </p:txBody>
      </p:sp>
      <p:sp>
        <p:nvSpPr>
          <p:cNvPr id="3" name="Text 1"/>
          <p:cNvSpPr/>
          <p:nvPr/>
        </p:nvSpPr>
        <p:spPr>
          <a:xfrm>
            <a:off x="1219796" y="2362054"/>
            <a:ext cx="2498050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Лікування природою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1219796" y="2969894"/>
            <a:ext cx="7193875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Фітотерапія — це використання лікарських рослин для зміцнення здоров'я та лікування захворювань. Це одна з найдавніших оздоровчих практик, яка передавалася з покоління в покоління.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219796" y="4279106"/>
            <a:ext cx="2043827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Як застосовується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219796" y="4775591"/>
            <a:ext cx="7193875" cy="900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Трав'яні чаї та настої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Відвари з сушених рослин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Настойки на спирті або олії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Зовнішнє використання у вигляді компресів</a:t>
            </a:r>
            <a:endParaRPr lang="en-US" sz="12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373" y="306633"/>
            <a:ext cx="4441627" cy="59221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274373" y="6545447"/>
            <a:ext cx="4537320" cy="1471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Користь:</a:t>
            </a:r>
            <a:r>
              <a:rPr lang="en-US" sz="2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Зміцнює імунітет, допомагає при простудних захворюваннях, покращує травлення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110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0339" y="2849775"/>
            <a:ext cx="4622125" cy="577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Ароматерапія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65" y="3949184"/>
            <a:ext cx="4252317" cy="73949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1450" y="4839295"/>
            <a:ext cx="2311003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Ефірні олії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121450" y="5218509"/>
            <a:ext cx="3882747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Концентровані речовини з рослин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982" y="3949184"/>
            <a:ext cx="4252317" cy="73949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73767" y="4839295"/>
            <a:ext cx="2311003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Інгаляції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5373767" y="5218509"/>
            <a:ext cx="3882747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Вдихання ароматів через повітря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299" y="3949184"/>
            <a:ext cx="4252436" cy="73949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26084" y="4839295"/>
            <a:ext cx="2311003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Масаж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9626084" y="5218509"/>
            <a:ext cx="388286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Нанесення олій на шкіру</a:t>
            </a:r>
            <a:endParaRPr lang="en-US" sz="1450" dirty="0"/>
          </a:p>
        </p:txBody>
      </p:sp>
      <p:sp>
        <p:nvSpPr>
          <p:cNvPr id="13" name="Text 7"/>
          <p:cNvSpPr/>
          <p:nvPr/>
        </p:nvSpPr>
        <p:spPr>
          <a:xfrm>
            <a:off x="1665619" y="6078617"/>
            <a:ext cx="3049310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Для чого використовується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1638414" y="6581894"/>
            <a:ext cx="6153031" cy="80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Релаксація та зняття напруги</a:t>
            </a:r>
            <a:endParaRPr lang="en-US" sz="14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Покращення настрою</a:t>
            </a:r>
            <a:endParaRPr lang="en-US" sz="14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Зменшення стресу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7548324" y="6119454"/>
            <a:ext cx="2311003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Популярні олії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7548324" y="6495097"/>
            <a:ext cx="6153031" cy="80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Лавандова — для сну</a:t>
            </a:r>
            <a:endParaRPr lang="en-US" sz="14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Ментолова — для збору думок</a:t>
            </a:r>
            <a:endParaRPr lang="en-US" sz="14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Цитрусова — для енергії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89</TotalTime>
  <Words>864</Words>
  <Application>Microsoft Office PowerPoint</Application>
  <PresentationFormat>Произвольный</PresentationFormat>
  <Paragraphs>166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Calibri</vt:lpstr>
      <vt:lpstr>Tw Cen MT</vt:lpstr>
      <vt:lpstr>Arial</vt:lpstr>
      <vt:lpstr>Corben</vt:lpstr>
      <vt:lpstr>Wingdings</vt:lpstr>
      <vt:lpstr>Nobile</vt:lpstr>
      <vt:lpstr>Краплинка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Пользователь</dc:creator>
  <cp:lastModifiedBy>Пользователь</cp:lastModifiedBy>
  <cp:revision>7</cp:revision>
  <dcterms:created xsi:type="dcterms:W3CDTF">2026-02-06T16:51:41Z</dcterms:created>
  <dcterms:modified xsi:type="dcterms:W3CDTF">2026-02-12T20:59:04Z</dcterms:modified>
</cp:coreProperties>
</file>