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18"/>
  </p:notesMasterIdLst>
  <p:sldIdLst>
    <p:sldId id="256" r:id="rId2"/>
    <p:sldId id="257" r:id="rId3"/>
    <p:sldId id="258" r:id="rId4"/>
    <p:sldId id="260" r:id="rId5"/>
    <p:sldId id="264" r:id="rId6"/>
    <p:sldId id="265" r:id="rId7"/>
    <p:sldId id="267" r:id="rId8"/>
    <p:sldId id="268" r:id="rId9"/>
    <p:sldId id="269" r:id="rId10"/>
    <p:sldId id="270" r:id="rId11"/>
    <p:sldId id="271" r:id="rId12"/>
    <p:sldId id="272" r:id="rId13"/>
    <p:sldId id="275" r:id="rId14"/>
    <p:sldId id="276"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68" autoAdjust="0"/>
  </p:normalViewPr>
  <p:slideViewPr>
    <p:cSldViewPr snapToGrid="0">
      <p:cViewPr varScale="1">
        <p:scale>
          <a:sx n="80" d="100"/>
          <a:sy n="80" d="100"/>
        </p:scale>
        <p:origin x="7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BD83F7-EFF1-4DA0-AE88-C901BB97E33B}" type="datetimeFigureOut">
              <a:rPr lang="ru-RU" smtClean="0"/>
              <a:t>09.10.2020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3BB1B-DC8F-48E0-969A-24E4ECCE4697}" type="slidenum">
              <a:rPr lang="ru-RU" smtClean="0"/>
              <a:t>‹#›</a:t>
            </a:fld>
            <a:endParaRPr lang="ru-RU"/>
          </a:p>
        </p:txBody>
      </p:sp>
    </p:spTree>
    <p:extLst>
      <p:ext uri="{BB962C8B-B14F-4D97-AF65-F5344CB8AC3E}">
        <p14:creationId xmlns:p14="http://schemas.microsoft.com/office/powerpoint/2010/main" val="2927327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2400" dirty="0"/>
          </a:p>
        </p:txBody>
      </p:sp>
      <p:sp>
        <p:nvSpPr>
          <p:cNvPr id="4" name="Номер слайда 3"/>
          <p:cNvSpPr>
            <a:spLocks noGrp="1"/>
          </p:cNvSpPr>
          <p:nvPr>
            <p:ph type="sldNum" sz="quarter" idx="10"/>
          </p:nvPr>
        </p:nvSpPr>
        <p:spPr/>
        <p:txBody>
          <a:bodyPr/>
          <a:lstStyle/>
          <a:p>
            <a:fld id="{17A3BB1B-DC8F-48E0-969A-24E4ECCE4697}" type="slidenum">
              <a:rPr lang="ru-RU" smtClean="0"/>
              <a:t>4</a:t>
            </a:fld>
            <a:endParaRPr lang="ru-RU"/>
          </a:p>
        </p:txBody>
      </p:sp>
    </p:spTree>
    <p:extLst>
      <p:ext uri="{BB962C8B-B14F-4D97-AF65-F5344CB8AC3E}">
        <p14:creationId xmlns:p14="http://schemas.microsoft.com/office/powerpoint/2010/main" val="2689594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09.10.2020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09.10.2020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09.10.2020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09.10.2020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09.10.2020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09.10.2020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09.10.2020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09.10.2020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09.10.2020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09.10.2020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09.10.2020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09.10.2020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09.10.2020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09.10.2020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09.10.2020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09.10.2020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09.10.2020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2589213" y="755375"/>
            <a:ext cx="8915399" cy="1510748"/>
          </a:xfrm>
        </p:spPr>
        <p:txBody>
          <a:bodyPr/>
          <a:lstStyle/>
          <a:p>
            <a:pPr algn="ctr"/>
            <a:r>
              <a:rPr lang="uk-UA" dirty="0" smtClean="0">
                <a:latin typeface="Times New Roman" panose="02020603050405020304" pitchFamily="18" charset="0"/>
                <a:cs typeface="Times New Roman" panose="02020603050405020304" pitchFamily="18" charset="0"/>
              </a:rPr>
              <a:t>ҐЕНДЕРНА</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2589213" y="2464905"/>
            <a:ext cx="9145587" cy="3754920"/>
          </a:xfrm>
        </p:spPr>
        <p:txBody>
          <a:bodyPr>
            <a:noAutofit/>
          </a:bodyPr>
          <a:lstStyle/>
          <a:p>
            <a:pPr algn="ctr"/>
            <a:r>
              <a:rPr lang="uk-UA" sz="5400" dirty="0" smtClean="0">
                <a:solidFill>
                  <a:schemeClr val="tx1"/>
                </a:solidFill>
                <a:latin typeface="Times New Roman" panose="02020603050405020304" pitchFamily="18" charset="0"/>
                <a:cs typeface="Times New Roman" panose="02020603050405020304" pitchFamily="18" charset="0"/>
              </a:rPr>
              <a:t>СОЦІОЛОГІЯ</a:t>
            </a:r>
            <a:endParaRPr lang="uk-UA" sz="54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676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258425" cy="5902325"/>
          </a:xfrm>
        </p:spPr>
        <p:txBody>
          <a:bodyPr>
            <a:normAutofit fontScale="90000"/>
          </a:bodyPr>
          <a:lstStyle/>
          <a:p>
            <a:pPr indent="450215">
              <a:lnSpc>
                <a:spcPct val="107000"/>
              </a:lnSpc>
              <a:spcAft>
                <a:spcPts val="0"/>
              </a:spcAft>
            </a:pPr>
            <a:r>
              <a:rPr lang="ru-RU" sz="2700" b="1" dirty="0" err="1" smtClean="0">
                <a:latin typeface="Times New Roman" panose="02020603050405020304" pitchFamily="18" charset="0"/>
                <a:cs typeface="Times New Roman" panose="02020603050405020304" pitchFamily="18" charset="0"/>
              </a:rPr>
              <a:t>Питання</a:t>
            </a:r>
            <a:r>
              <a:rPr lang="ru-RU" sz="2700" b="1" dirty="0" smtClean="0">
                <a:latin typeface="Times New Roman" panose="02020603050405020304" pitchFamily="18" charset="0"/>
                <a:cs typeface="Times New Roman" panose="02020603050405020304" pitchFamily="18" charset="0"/>
              </a:rPr>
              <a:t> 4</a:t>
            </a:r>
            <a:r>
              <a:rPr lang="ru-RU" sz="2700" dirty="0" smtClean="0"/>
              <a:t/>
            </a:r>
            <a:br>
              <a:rPr lang="ru-RU" sz="2700" dirty="0" smtClean="0"/>
            </a:br>
            <a:r>
              <a:rPr lang="ru-RU" sz="2700" dirty="0">
                <a:latin typeface="Times New Roman" panose="02020603050405020304" pitchFamily="18" charset="0"/>
                <a:ea typeface="Calibri" panose="020F0502020204030204" pitchFamily="34" charset="0"/>
                <a:cs typeface="Times New Roman" panose="02020603050405020304" pitchFamily="18" charset="0"/>
              </a:rPr>
              <a:t>1)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відсутність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погодженої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національної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політики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врівноважує</a:t>
            </a:r>
            <a:r>
              <a:rPr lang="ru-RU" sz="2700" dirty="0">
                <a:latin typeface="Times New Roman" panose="02020603050405020304" pitchFamily="18" charset="0"/>
                <a:ea typeface="Calibri" panose="020F0502020204030204" pitchFamily="34" charset="0"/>
                <a:cs typeface="Times New Roman" panose="02020603050405020304" pitchFamily="18" charset="0"/>
              </a:rPr>
              <a:t> права та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обов’язки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членів</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подружжя</a:t>
            </a:r>
            <a:r>
              <a:rPr lang="ru-RU" sz="2700" dirty="0">
                <a:latin typeface="Times New Roman" panose="02020603050405020304" pitchFamily="18" charset="0"/>
                <a:ea typeface="Calibri" panose="020F0502020204030204" pitchFamily="34" charset="0"/>
                <a:cs typeface="Times New Roman" panose="02020603050405020304" pitchFamily="18" charset="0"/>
              </a:rPr>
              <a:t> – догляд за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дітьми</a:t>
            </a:r>
            <a:r>
              <a:rPr lang="ru-RU" sz="2700" dirty="0">
                <a:latin typeface="Times New Roman" panose="02020603050405020304" pitchFamily="18" charset="0"/>
                <a:ea typeface="Calibri" panose="020F0502020204030204" pitchFamily="34" charset="0"/>
                <a:cs typeface="Times New Roman" panose="02020603050405020304" pitchFamily="18" charset="0"/>
              </a:rPr>
              <a:t> не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передбачає</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сторонньої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домопоги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зростає</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напруга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між</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чоловіком</a:t>
            </a:r>
            <a:r>
              <a:rPr lang="ru-RU" sz="2700" dirty="0">
                <a:latin typeface="Times New Roman" panose="02020603050405020304" pitchFamily="18" charset="0"/>
                <a:ea typeface="Calibri" panose="020F0502020204030204" pitchFamily="34" charset="0"/>
                <a:cs typeface="Times New Roman" panose="02020603050405020304" pitchFamily="18" charset="0"/>
              </a:rPr>
              <a:t> та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жінкою</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r>
              <a:rPr lang="ru-RU" sz="2700" dirty="0">
                <a:latin typeface="Calibri" panose="020F0502020204030204" pitchFamily="34" charset="0"/>
                <a:ea typeface="Calibri" panose="020F0502020204030204" pitchFamily="34" charset="0"/>
                <a:cs typeface="Times New Roman" panose="02020603050405020304" pitchFamily="18" charset="0"/>
              </a:rPr>
              <a:t/>
            </a:r>
            <a:br>
              <a:rPr lang="ru-RU" sz="2700" dirty="0">
                <a:latin typeface="Calibri" panose="020F0502020204030204" pitchFamily="34"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2)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відсутність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дошкільних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дитячих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закладів</a:t>
            </a:r>
            <a:r>
              <a:rPr lang="ru-RU" sz="2700" dirty="0">
                <a:latin typeface="Times New Roman" panose="02020603050405020304" pitchFamily="18" charset="0"/>
                <a:ea typeface="Calibri" panose="020F0502020204030204" pitchFamily="34" charset="0"/>
                <a:cs typeface="Times New Roman" panose="02020603050405020304" pitchFamily="18" charset="0"/>
              </a:rPr>
              <a:t> та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відмова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батьків</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вплив</a:t>
            </a:r>
            <a:r>
              <a:rPr lang="ru-RU" sz="2700" dirty="0">
                <a:latin typeface="Times New Roman" panose="02020603050405020304" pitchFamily="18" charset="0"/>
                <a:ea typeface="Calibri" panose="020F0502020204030204" pitchFamily="34" charset="0"/>
                <a:cs typeface="Times New Roman" panose="02020603050405020304" pitchFamily="18" charset="0"/>
              </a:rPr>
              <a:t> стереотипу.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Знаходження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дитини</a:t>
            </a:r>
            <a:r>
              <a:rPr lang="ru-RU" sz="2700" dirty="0">
                <a:latin typeface="Times New Roman" panose="02020603050405020304" pitchFamily="18" charset="0"/>
                <a:ea typeface="Calibri" panose="020F0502020204030204" pitchFamily="34" charset="0"/>
                <a:cs typeface="Times New Roman" panose="02020603050405020304" pitchFamily="18" charset="0"/>
              </a:rPr>
              <a:t> не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впливає</a:t>
            </a:r>
            <a:r>
              <a:rPr lang="ru-RU" sz="2700" dirty="0">
                <a:latin typeface="Times New Roman" panose="02020603050405020304" pitchFamily="18" charset="0"/>
                <a:ea typeface="Calibri" panose="020F0502020204030204" pitchFamily="34" charset="0"/>
                <a:cs typeface="Times New Roman" panose="02020603050405020304" pitchFamily="18" charset="0"/>
              </a:rPr>
              <a:t> на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рівень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прив’язаності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та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любові</a:t>
            </a:r>
            <a:r>
              <a:rPr lang="ru-RU" sz="2700" dirty="0">
                <a:latin typeface="Times New Roman" panose="02020603050405020304" pitchFamily="18" charset="0"/>
                <a:ea typeface="Calibri" panose="020F0502020204030204" pitchFamily="34" charset="0"/>
                <a:cs typeface="Times New Roman" panose="02020603050405020304" pitchFamily="18" charset="0"/>
              </a:rPr>
              <a:t> до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батьків</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700" dirty="0">
                <a:latin typeface="Calibri" panose="020F0502020204030204" pitchFamily="34" charset="0"/>
                <a:ea typeface="Calibri" panose="020F0502020204030204" pitchFamily="34" charset="0"/>
                <a:cs typeface="Times New Roman" panose="02020603050405020304" pitchFamily="18" charset="0"/>
              </a:rPr>
              <a:t/>
            </a:r>
            <a:br>
              <a:rPr lang="ru-RU" sz="2700" dirty="0">
                <a:latin typeface="Calibri" panose="020F0502020204030204" pitchFamily="34"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3)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протиріччя</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суспільній</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свідомості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жінок</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нижчих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класів</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заохочують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шукати</a:t>
            </a:r>
            <a:r>
              <a:rPr lang="ru-RU" sz="2700" dirty="0">
                <a:latin typeface="Times New Roman" panose="02020603050405020304" pitchFamily="18" charset="0"/>
                <a:ea typeface="Calibri" panose="020F0502020204030204" pitchFamily="34" charset="0"/>
                <a:cs typeface="Times New Roman" panose="02020603050405020304" pitchFamily="18" charset="0"/>
              </a:rPr>
              <a:t> роботу поза домом,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середніх</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повернутись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додому</a:t>
            </a:r>
            <a:r>
              <a:rPr lang="ru-RU" sz="2700" dirty="0">
                <a:latin typeface="Times New Roman" panose="02020603050405020304" pitchFamily="18" charset="0"/>
                <a:ea typeface="Calibri" panose="020F0502020204030204" pitchFamily="34" charset="0"/>
                <a:cs typeface="Times New Roman" panose="02020603050405020304" pitchFamily="18" charset="0"/>
              </a:rPr>
              <a:t> та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піклуватись</a:t>
            </a:r>
            <a:r>
              <a:rPr lang="ru-RU" sz="2700" dirty="0">
                <a:latin typeface="Times New Roman" panose="02020603050405020304" pitchFamily="18" charset="0"/>
                <a:ea typeface="Calibri" panose="020F0502020204030204" pitchFamily="34" charset="0"/>
                <a:cs typeface="Times New Roman" panose="02020603050405020304" pitchFamily="18" charset="0"/>
              </a:rPr>
              <a:t> про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дітей</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a:t>
            </a:r>
            <a:br>
              <a:rPr lang="ru-RU" sz="2700" dirty="0" smtClean="0">
                <a:latin typeface="Times New Roman" panose="02020603050405020304" pitchFamily="18" charset="0"/>
                <a:ea typeface="Calibri" panose="020F0502020204030204" pitchFamily="34" charset="0"/>
                <a:cs typeface="Times New Roman" panose="02020603050405020304" pitchFamily="18" charset="0"/>
              </a:rPr>
            </a:br>
            <a:r>
              <a:rPr lang="ru-RU" sz="2700" dirty="0" smtClean="0">
                <a:latin typeface="Times New Roman" panose="02020603050405020304" pitchFamily="18" charset="0"/>
                <a:ea typeface="Calibri" panose="020F0502020204030204" pitchFamily="34" charset="0"/>
                <a:cs typeface="Times New Roman" panose="02020603050405020304" pitchFamily="18" charset="0"/>
              </a:rPr>
              <a:t>4</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діти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народжують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дітей</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700" dirty="0">
                <a:latin typeface="Calibri" panose="020F0502020204030204" pitchFamily="34" charset="0"/>
                <a:ea typeface="Calibri" panose="020F0502020204030204" pitchFamily="34" charset="0"/>
                <a:cs typeface="Times New Roman" panose="02020603050405020304" pitchFamily="18" charset="0"/>
              </a:rPr>
              <a:t/>
            </a:r>
            <a:br>
              <a:rPr lang="ru-RU" sz="2700" dirty="0">
                <a:latin typeface="Calibri" panose="020F0502020204030204" pitchFamily="34"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5)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зростання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рівня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розлучень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майже</a:t>
            </a:r>
            <a:r>
              <a:rPr lang="ru-RU" sz="2700" dirty="0">
                <a:latin typeface="Times New Roman" panose="02020603050405020304" pitchFamily="18" charset="0"/>
                <a:ea typeface="Calibri" panose="020F0502020204030204" pitchFamily="34" charset="0"/>
                <a:cs typeface="Times New Roman" panose="02020603050405020304" pitchFamily="18" charset="0"/>
              </a:rPr>
              <a:t> у 4 рази за 100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років</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700" dirty="0">
                <a:latin typeface="Calibri" panose="020F0502020204030204" pitchFamily="34" charset="0"/>
                <a:ea typeface="Calibri" panose="020F0502020204030204" pitchFamily="34" charset="0"/>
                <a:cs typeface="Times New Roman" panose="02020603050405020304" pitchFamily="18" charset="0"/>
              </a:rPr>
              <a:t/>
            </a:r>
            <a:br>
              <a:rPr lang="ru-RU" sz="2700" dirty="0">
                <a:latin typeface="Calibri" panose="020F0502020204030204" pitchFamily="34"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6)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проблеми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визначенням</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батьків</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визнаються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опікунами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дітей</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після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розлучення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r>
              <a:rPr lang="ru-RU" sz="2700" dirty="0">
                <a:latin typeface="Calibri" panose="020F0502020204030204" pitchFamily="34" charset="0"/>
                <a:ea typeface="Calibri" panose="020F0502020204030204" pitchFamily="34" charset="0"/>
                <a:cs typeface="Times New Roman" panose="02020603050405020304" pitchFamily="18" charset="0"/>
              </a:rPr>
              <a:t/>
            </a:r>
            <a:br>
              <a:rPr lang="ru-RU" sz="2700" dirty="0">
                <a:latin typeface="Calibri" panose="020F0502020204030204" pitchFamily="34"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7)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насильство</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родині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a:t/>
            </a:r>
            <a:br>
              <a:rPr lang="ru-RU" sz="2200"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195446136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353675" cy="6302375"/>
          </a:xfrm>
        </p:spPr>
        <p:txBody>
          <a:bodyPr>
            <a:normAutofit fontScale="90000"/>
          </a:bodyPr>
          <a:lstStyle/>
          <a:p>
            <a:pPr indent="450215">
              <a:lnSpc>
                <a:spcPct val="107000"/>
              </a:lnSpc>
              <a:spcAft>
                <a:spcPts val="0"/>
              </a:spcAft>
            </a:pPr>
            <a:r>
              <a:rPr lang="ru-RU" sz="1800" b="1" dirty="0" err="1" smtClean="0">
                <a:latin typeface="Times New Roman" panose="02020603050405020304" pitchFamily="18" charset="0"/>
                <a:cs typeface="Times New Roman" panose="02020603050405020304" pitchFamily="18" charset="0"/>
              </a:rPr>
              <a:t>Питання</a:t>
            </a:r>
            <a:r>
              <a:rPr lang="ru-RU" sz="1800" b="1" dirty="0" smtClean="0">
                <a:latin typeface="Times New Roman" panose="02020603050405020304" pitchFamily="18" charset="0"/>
                <a:cs typeface="Times New Roman" panose="02020603050405020304" pitchFamily="18" charset="0"/>
              </a:rPr>
              <a:t> 5</a:t>
            </a:r>
            <a:r>
              <a:rPr lang="ru-RU" sz="1800" dirty="0" smtClean="0">
                <a:latin typeface="Times New Roman" panose="02020603050405020304" pitchFamily="18" charset="0"/>
                <a:cs typeface="Times New Roman" panose="02020603050405020304" pitchFamily="18" charset="0"/>
              </a:rPr>
              <a:t/>
            </a:r>
            <a:br>
              <a:rPr lang="ru-RU" sz="1800" dirty="0" smtClean="0">
                <a:latin typeface="Times New Roman" panose="02020603050405020304" pitchFamily="18" charset="0"/>
                <a:cs typeface="Times New Roman" panose="02020603050405020304" pitchFamily="18" charset="0"/>
              </a:rPr>
            </a:br>
            <a:r>
              <a:rPr lang="uk-UA" sz="1800" dirty="0" smtClean="0">
                <a:latin typeface="Times New Roman" panose="02020603050405020304" pitchFamily="18" charset="0"/>
                <a:ea typeface="Calibri" panose="020F0502020204030204" pitchFamily="34" charset="0"/>
                <a:cs typeface="Times New Roman" panose="02020603050405020304" pitchFamily="18" charset="0"/>
              </a:rPr>
              <a:t>Ґендерний </a:t>
            </a:r>
            <a:r>
              <a:rPr lang="uk-UA" sz="1800" dirty="0">
                <a:latin typeface="Times New Roman" panose="02020603050405020304" pitchFamily="18" charset="0"/>
                <a:ea typeface="Calibri" panose="020F0502020204030204" pitchFamily="34" charset="0"/>
                <a:cs typeface="Times New Roman" panose="02020603050405020304" pitchFamily="18" charset="0"/>
              </a:rPr>
              <a:t>розподіл ролей починається у родині через соціалізацію. </a:t>
            </a:r>
            <a:r>
              <a:rPr lang="ru-RU" sz="1800" dirty="0">
                <a:latin typeface="Times New Roman" panose="02020603050405020304" pitchFamily="18" charset="0"/>
                <a:ea typeface="Calibri" panose="020F0502020204030204" pitchFamily="34" charset="0"/>
                <a:cs typeface="Times New Roman" panose="02020603050405020304" pitchFamily="18" charset="0"/>
              </a:rPr>
              <a:t>За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домопогою</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батьків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йде</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соціальне</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конструювання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«хлопчика» та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дівчинки</a:t>
            </a:r>
            <a:r>
              <a:rPr lang="ru-RU" sz="18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манера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поведінки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демонстрація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типової</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поведінки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тощо</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i="1" dirty="0" err="1" smtClean="0">
                <a:latin typeface="Times New Roman" panose="02020603050405020304" pitchFamily="18" charset="0"/>
                <a:ea typeface="Calibri" panose="020F0502020204030204" pitchFamily="34" charset="0"/>
                <a:cs typeface="Times New Roman" panose="02020603050405020304" pitchFamily="18" charset="0"/>
              </a:rPr>
              <a:t>Особливості</a:t>
            </a:r>
            <a:r>
              <a:rPr lang="ru-RU" sz="1800"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800" i="1" dirty="0" err="1">
                <a:latin typeface="Times New Roman" panose="02020603050405020304" pitchFamily="18" charset="0"/>
                <a:ea typeface="Calibri" panose="020F0502020204030204" pitchFamily="34" charset="0"/>
                <a:cs typeface="Times New Roman" panose="02020603050405020304" pitchFamily="18" charset="0"/>
              </a:rPr>
              <a:t>спілкування</a:t>
            </a:r>
            <a:r>
              <a:rPr lang="ru-RU" sz="1800" i="1" dirty="0">
                <a:latin typeface="Times New Roman" panose="02020603050405020304" pitchFamily="18" charset="0"/>
                <a:ea typeface="Calibri" panose="020F0502020204030204" pitchFamily="34" charset="0"/>
                <a:cs typeface="Times New Roman" panose="02020603050405020304" pitchFamily="18" charset="0"/>
              </a:rPr>
              <a:t> </a:t>
            </a:r>
            <a:r>
              <a:rPr lang="ru-RU" sz="1800" i="1" dirty="0" err="1">
                <a:latin typeface="Times New Roman" panose="02020603050405020304" pitchFamily="18" charset="0"/>
                <a:ea typeface="Calibri" panose="020F0502020204030204" pitchFamily="34" charset="0"/>
                <a:cs typeface="Times New Roman" panose="02020603050405020304" pitchFamily="18" charset="0"/>
              </a:rPr>
              <a:t>із</a:t>
            </a:r>
            <a:r>
              <a:rPr lang="ru-RU" sz="1800" i="1" dirty="0">
                <a:latin typeface="Times New Roman" panose="02020603050405020304" pitchFamily="18" charset="0"/>
                <a:ea typeface="Calibri" panose="020F0502020204030204" pitchFamily="34" charset="0"/>
                <a:cs typeface="Times New Roman" panose="02020603050405020304" pitchFamily="18" charset="0"/>
              </a:rPr>
              <a:t> </a:t>
            </a:r>
            <a:r>
              <a:rPr lang="ru-RU" sz="1800" i="1" dirty="0" err="1">
                <a:latin typeface="Times New Roman" panose="02020603050405020304" pitchFamily="18" charset="0"/>
                <a:ea typeface="Calibri" panose="020F0502020204030204" pitchFamily="34" charset="0"/>
                <a:cs typeface="Times New Roman" panose="02020603050405020304" pitchFamily="18" charset="0"/>
              </a:rPr>
              <a:t>немовлям</a:t>
            </a:r>
            <a:r>
              <a:rPr lang="ru-RU" sz="1800" dirty="0">
                <a:latin typeface="Times New Roman" panose="02020603050405020304" pitchFamily="18" charset="0"/>
                <a:ea typeface="Calibri" panose="020F0502020204030204" pitchFamily="34" charset="0"/>
                <a:cs typeface="Times New Roman" panose="02020603050405020304" pitchFamily="18" charset="0"/>
              </a:rPr>
              <a:t> є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ґендерно</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обумовленими</a:t>
            </a:r>
            <a:r>
              <a:rPr lang="ru-RU" sz="1800" dirty="0">
                <a:latin typeface="Times New Roman" panose="02020603050405020304" pitchFamily="18" charset="0"/>
                <a:ea typeface="Calibri" panose="020F0502020204030204" pitchFamily="34" charset="0"/>
                <a:cs typeface="Times New Roman" panose="02020603050405020304" pitchFamily="18" charset="0"/>
              </a:rPr>
              <a:t>. У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перші</a:t>
            </a:r>
            <a:r>
              <a:rPr lang="ru-RU" sz="1800" dirty="0">
                <a:latin typeface="Times New Roman" panose="02020603050405020304" pitchFamily="18" charset="0"/>
                <a:ea typeface="Calibri" panose="020F0502020204030204" pitchFamily="34" charset="0"/>
                <a:cs typeface="Times New Roman" panose="02020603050405020304" pitchFamily="18" charset="0"/>
              </a:rPr>
              <a:t> 6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місяців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матері</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більше</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говорять</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дівчатами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ніж</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хлопцями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скоріше</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відкликаються</a:t>
            </a:r>
            <a:r>
              <a:rPr lang="ru-RU" sz="1800" dirty="0">
                <a:latin typeface="Times New Roman" panose="02020603050405020304" pitchFamily="18" charset="0"/>
                <a:ea typeface="Calibri" panose="020F0502020204030204" pitchFamily="34" charset="0"/>
                <a:cs typeface="Times New Roman" panose="02020603050405020304" pitchFamily="18" charset="0"/>
              </a:rPr>
              <a:t> на плач.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Хлопців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частіше</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беруть</a:t>
            </a:r>
            <a:r>
              <a:rPr lang="ru-RU" sz="1800" dirty="0">
                <a:latin typeface="Times New Roman" panose="02020603050405020304" pitchFamily="18" charset="0"/>
                <a:ea typeface="Calibri" panose="020F0502020204030204" pitchFamily="34" charset="0"/>
                <a:cs typeface="Times New Roman" panose="02020603050405020304" pitchFamily="18" charset="0"/>
              </a:rPr>
              <a:t> на руки (але до 6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місяців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потім</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навпаки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Дівчат</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заохочують</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сидіти</a:t>
            </a:r>
            <a:r>
              <a:rPr lang="ru-RU" sz="1800" dirty="0">
                <a:latin typeface="Times New Roman" panose="02020603050405020304" pitchFamily="18" charset="0"/>
                <a:ea typeface="Calibri" panose="020F0502020204030204" pitchFamily="34" charset="0"/>
                <a:cs typeface="Times New Roman" panose="02020603050405020304" pitchFamily="18" charset="0"/>
              </a:rPr>
              <a:t> на ручках» та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знаходитись</a:t>
            </a:r>
            <a:r>
              <a:rPr lang="ru-RU" sz="1800" dirty="0">
                <a:latin typeface="Times New Roman" panose="02020603050405020304" pitchFamily="18" charset="0"/>
                <a:ea typeface="Calibri" panose="020F0502020204030204" pitchFamily="34" charset="0"/>
                <a:cs typeface="Times New Roman" panose="02020603050405020304" pitchFamily="18" charset="0"/>
              </a:rPr>
              <a:t> у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безпосередній</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близькості</a:t>
            </a:r>
            <a:r>
              <a:rPr lang="ru-RU" sz="1800" dirty="0">
                <a:latin typeface="Times New Roman" panose="02020603050405020304" pitchFamily="18" charset="0"/>
                <a:ea typeface="Calibri" panose="020F0502020204030204" pitchFamily="34" charset="0"/>
                <a:cs typeface="Times New Roman" panose="02020603050405020304" pitchFamily="18" charset="0"/>
              </a:rPr>
              <a:t> до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матері</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Хлопців</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заохочують</a:t>
            </a:r>
            <a:r>
              <a:rPr lang="ru-RU" sz="1800" dirty="0">
                <a:latin typeface="Times New Roman" panose="02020603050405020304" pitchFamily="18" charset="0"/>
                <a:ea typeface="Calibri" panose="020F0502020204030204" pitchFamily="34" charset="0"/>
                <a:cs typeface="Times New Roman" panose="02020603050405020304" pitchFamily="18" charset="0"/>
              </a:rPr>
              <a:t> до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самостійності</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Хлопців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відучають</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фізичних</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контактів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1800" dirty="0">
                <a:latin typeface="Times New Roman" panose="02020603050405020304" pitchFamily="18" charset="0"/>
                <a:ea typeface="Calibri" panose="020F0502020204030204" pitchFamily="34" charset="0"/>
                <a:cs typeface="Times New Roman" panose="02020603050405020304" pitchFamily="18" charset="0"/>
              </a:rPr>
              <a:t> батьками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раніше</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ніж</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дівчат</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Більшість</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обмежень</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створюється</a:t>
            </a:r>
            <a:r>
              <a:rPr lang="ru-RU" sz="1800" dirty="0">
                <a:latin typeface="Times New Roman" panose="02020603050405020304" pitchFamily="18" charset="0"/>
                <a:ea typeface="Calibri" panose="020F0502020204030204" pitchFamily="34" charset="0"/>
                <a:cs typeface="Times New Roman" panose="02020603050405020304" pitchFamily="18" charset="0"/>
              </a:rPr>
              <a:t> для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дівчат</a:t>
            </a:r>
            <a:r>
              <a:rPr lang="ru-RU" sz="1800" dirty="0">
                <a:latin typeface="Times New Roman" panose="02020603050405020304" pitchFamily="18" charset="0"/>
                <a:ea typeface="Calibri" panose="020F0502020204030204" pitchFamily="34" charset="0"/>
                <a:cs typeface="Times New Roman" panose="02020603050405020304" pitchFamily="18" charset="0"/>
              </a:rPr>
              <a:t> з метою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формування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соціально</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бажаної</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поведінки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err="1">
                <a:latin typeface="Times New Roman" panose="02020603050405020304" pitchFamily="18" charset="0"/>
                <a:ea typeface="Calibri" panose="020F0502020204030204" pitchFamily="34" charset="0"/>
                <a:cs typeface="Times New Roman" panose="02020603050405020304" pitchFamily="18" charset="0"/>
              </a:rPr>
              <a:t>Виховання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відображає</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бачення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соціальної</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ролі</a:t>
            </a:r>
            <a:r>
              <a:rPr lang="ru-RU" sz="1800" dirty="0">
                <a:latin typeface="Times New Roman" panose="02020603050405020304" pitchFamily="18" charset="0"/>
                <a:ea typeface="Calibri" panose="020F0502020204030204" pitchFamily="34" charset="0"/>
                <a:cs typeface="Times New Roman" panose="02020603050405020304" pitchFamily="18" charset="0"/>
              </a:rPr>
              <a:t> батьками.</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i="1" dirty="0" err="1">
                <a:latin typeface="Times New Roman" panose="02020603050405020304" pitchFamily="18" charset="0"/>
                <a:ea typeface="Calibri" panose="020F0502020204030204" pitchFamily="34" charset="0"/>
                <a:cs typeface="Times New Roman" panose="02020603050405020304" pitchFamily="18" charset="0"/>
              </a:rPr>
              <a:t>Поводження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1800" dirty="0">
                <a:latin typeface="Times New Roman" panose="02020603050405020304" pitchFamily="18" charset="0"/>
                <a:ea typeface="Calibri" panose="020F0502020204030204" pitchFamily="34" charset="0"/>
                <a:cs typeface="Times New Roman" panose="02020603050405020304" pitchFamily="18" charset="0"/>
              </a:rPr>
              <a:t> хлопчиками – так,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нібито</a:t>
            </a:r>
            <a:r>
              <a:rPr lang="ru-RU" sz="1800" dirty="0">
                <a:latin typeface="Times New Roman" panose="02020603050405020304" pitchFamily="18" charset="0"/>
                <a:ea typeface="Calibri" panose="020F0502020204030204" pitchFamily="34" charset="0"/>
                <a:cs typeface="Times New Roman" panose="02020603050405020304" pitchFamily="18" charset="0"/>
              </a:rPr>
              <a:t> вони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активні</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дівчинками</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пасивні</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i="1" dirty="0" err="1">
                <a:latin typeface="Times New Roman" panose="02020603050405020304" pitchFamily="18" charset="0"/>
                <a:ea typeface="Calibri" panose="020F0502020204030204" pitchFamily="34" charset="0"/>
                <a:cs typeface="Times New Roman" panose="02020603050405020304" pitchFamily="18" charset="0"/>
              </a:rPr>
              <a:t>Ігри</a:t>
            </a:r>
            <a:r>
              <a:rPr lang="ru-RU" sz="1800" i="1" dirty="0">
                <a:latin typeface="Times New Roman" panose="02020603050405020304" pitchFamily="18" charset="0"/>
                <a:ea typeface="Calibri" panose="020F0502020204030204" pitchFamily="34" charset="0"/>
                <a:cs typeface="Times New Roman" panose="02020603050405020304" pitchFamily="18" charset="0"/>
              </a:rPr>
              <a:t>.</a:t>
            </a:r>
            <a:r>
              <a:rPr lang="ru-RU" sz="1800" dirty="0">
                <a:latin typeface="Times New Roman" panose="02020603050405020304" pitchFamily="18" charset="0"/>
                <a:ea typeface="Calibri" panose="020F0502020204030204" pitchFamily="34" charset="0"/>
                <a:cs typeface="Times New Roman" panose="02020603050405020304" pitchFamily="18" charset="0"/>
              </a:rPr>
              <a:t> Для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дівчат</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слухняність</a:t>
            </a:r>
            <a:r>
              <a:rPr lang="ru-RU" sz="1800" dirty="0">
                <a:latin typeface="Times New Roman" panose="02020603050405020304" pitchFamily="18" charset="0"/>
                <a:ea typeface="Calibri" panose="020F0502020204030204" pitchFamily="34" charset="0"/>
                <a:cs typeface="Times New Roman" panose="02020603050405020304" pitchFamily="18" charset="0"/>
              </a:rPr>
              <a:t> на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малорухомість</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Використання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натяків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a:latin typeface="Times New Roman" panose="02020603050405020304" pitchFamily="18" charset="0"/>
                <a:ea typeface="Calibri" panose="020F0502020204030204" pitchFamily="34" charset="0"/>
                <a:cs typeface="Times New Roman" panose="02020603050405020304" pitchFamily="18" charset="0"/>
              </a:rPr>
              <a:t>Для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хлопчиків</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більше</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фізичної</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активності</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посмішок</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Властиві</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агресія</a:t>
            </a:r>
            <a:r>
              <a:rPr lang="ru-RU" sz="1800" dirty="0">
                <a:latin typeface="Times New Roman" panose="02020603050405020304" pitchFamily="18" charset="0"/>
                <a:ea typeface="Calibri" panose="020F0502020204030204" pitchFamily="34" charset="0"/>
                <a:cs typeface="Times New Roman" panose="02020603050405020304" pitchFamily="18" charset="0"/>
              </a:rPr>
              <a:t> та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змагання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Бажання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отримати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владу</a:t>
            </a:r>
            <a:r>
              <a:rPr lang="ru-RU" sz="1800" dirty="0">
                <a:latin typeface="Times New Roman" panose="02020603050405020304" pitchFamily="18" charset="0"/>
                <a:ea typeface="Calibri" panose="020F0502020204030204" pitchFamily="34" charset="0"/>
                <a:cs typeface="Times New Roman" panose="02020603050405020304" pitchFamily="18" charset="0"/>
              </a:rPr>
              <a:t> та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переваги</a:t>
            </a:r>
            <a:r>
              <a:rPr lang="ru-RU" sz="1800" dirty="0">
                <a:latin typeface="Times New Roman" panose="02020603050405020304" pitchFamily="18" charset="0"/>
                <a:ea typeface="Calibri" panose="020F0502020204030204" pitchFamily="34" charset="0"/>
                <a:cs typeface="Times New Roman" panose="02020603050405020304" pitchFamily="18" charset="0"/>
              </a:rPr>
              <a:t> над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іншими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Використання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прямих</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вимог</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err="1">
                <a:latin typeface="Times New Roman" panose="02020603050405020304" pitchFamily="18" charset="0"/>
                <a:ea typeface="Calibri" panose="020F0502020204030204" pitchFamily="34" charset="0"/>
                <a:cs typeface="Times New Roman" panose="02020603050405020304" pitchFamily="18" charset="0"/>
              </a:rPr>
              <a:t>Створення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у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культурі</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типових</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образів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Хлопець</a:t>
            </a:r>
            <a:r>
              <a:rPr lang="ru-RU" sz="1800" dirty="0">
                <a:latin typeface="Times New Roman" panose="02020603050405020304" pitchFamily="18" charset="0"/>
                <a:ea typeface="Calibri" panose="020F0502020204030204" pitchFamily="34" charset="0"/>
                <a:cs typeface="Times New Roman" panose="02020603050405020304" pitchFamily="18" charset="0"/>
              </a:rPr>
              <a:t> – герой та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воїн</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дівчина</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тендітна</a:t>
            </a:r>
            <a:r>
              <a:rPr lang="ru-RU" sz="1800" dirty="0">
                <a:latin typeface="Times New Roman" panose="02020603050405020304" pitchFamily="18" charset="0"/>
                <a:ea typeface="Calibri" panose="020F0502020204030204" pitchFamily="34" charset="0"/>
                <a:cs typeface="Times New Roman" panose="02020603050405020304" pitchFamily="18" charset="0"/>
              </a:rPr>
              <a:t> та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беззахисна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останні</a:t>
            </a:r>
            <a:r>
              <a:rPr lang="ru-RU" sz="1800" dirty="0">
                <a:latin typeface="Times New Roman" panose="02020603050405020304" pitchFamily="18" charset="0"/>
                <a:ea typeface="Calibri" panose="020F0502020204030204" pitchFamily="34" charset="0"/>
                <a:cs typeface="Times New Roman" panose="02020603050405020304" pitchFamily="18" charset="0"/>
              </a:rPr>
              <a:t> роки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спостерігаються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зміни</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err="1" smtClean="0">
                <a:latin typeface="Times New Roman" panose="02020603050405020304" pitchFamily="18" charset="0"/>
                <a:ea typeface="Calibri" panose="020F0502020204030204" pitchFamily="34" charset="0"/>
                <a:cs typeface="Times New Roman" panose="02020603050405020304" pitchFamily="18" charset="0"/>
              </a:rPr>
              <a:t>Розподіл</a:t>
            </a:r>
            <a:r>
              <a:rPr lang="ru-RU" sz="18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ігор</a:t>
            </a:r>
            <a:r>
              <a:rPr lang="ru-RU" sz="1800" dirty="0">
                <a:latin typeface="Times New Roman" panose="02020603050405020304" pitchFamily="18" charset="0"/>
                <a:ea typeface="Calibri" panose="020F0502020204030204" pitchFamily="34" charset="0"/>
                <a:cs typeface="Times New Roman" panose="02020603050405020304" pitchFamily="18" charset="0"/>
              </a:rPr>
              <a:t> у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школі</a:t>
            </a:r>
            <a:r>
              <a:rPr lang="ru-RU" sz="1800" dirty="0">
                <a:latin typeface="Times New Roman" panose="02020603050405020304" pitchFamily="18" charset="0"/>
                <a:ea typeface="Calibri" panose="020F0502020204030204" pitchFamily="34" charset="0"/>
                <a:cs typeface="Times New Roman" panose="02020603050405020304" pitchFamily="18" charset="0"/>
              </a:rPr>
              <a:t> за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статевою</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ознакою</a:t>
            </a:r>
            <a:r>
              <a:rPr lang="ru-RU" sz="1800" dirty="0">
                <a:latin typeface="Times New Roman" panose="02020603050405020304" pitchFamily="18" charset="0"/>
                <a:ea typeface="Calibri" panose="020F0502020204030204" pitchFamily="34" charset="0"/>
                <a:cs typeface="Times New Roman" panose="02020603050405020304" pitchFamily="18" charset="0"/>
              </a:rPr>
              <a:t> (футбол, волейбол)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сприймається</a:t>
            </a:r>
            <a:r>
              <a:rPr lang="ru-RU" sz="1800" dirty="0">
                <a:latin typeface="Times New Roman" panose="02020603050405020304" pitchFamily="18" charset="0"/>
                <a:ea typeface="Calibri" panose="020F0502020204030204" pitchFamily="34" charset="0"/>
                <a:cs typeface="Times New Roman" panose="02020603050405020304" pitchFamily="18" charset="0"/>
              </a:rPr>
              <a:t> як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природній</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хлопці</a:t>
            </a:r>
            <a:r>
              <a:rPr lang="ru-RU" sz="1800" dirty="0">
                <a:latin typeface="Times New Roman" panose="02020603050405020304" pitchFamily="18" charset="0"/>
                <a:ea typeface="Calibri" panose="020F0502020204030204" pitchFamily="34" charset="0"/>
                <a:cs typeface="Times New Roman" panose="02020603050405020304" pitchFamily="18" charset="0"/>
              </a:rPr>
              <a:t> не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грають</a:t>
            </a:r>
            <a:r>
              <a:rPr lang="ru-RU" sz="1800" dirty="0">
                <a:latin typeface="Times New Roman" panose="02020603050405020304" pitchFamily="18" charset="0"/>
                <a:ea typeface="Calibri" panose="020F0502020204030204" pitchFamily="34" charset="0"/>
                <a:cs typeface="Times New Roman" panose="02020603050405020304" pitchFamily="18" charset="0"/>
              </a:rPr>
              <a:t> з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дівчатами</a:t>
            </a:r>
            <a:r>
              <a:rPr lang="ru-RU" sz="1800" dirty="0">
                <a:latin typeface="Times New Roman" panose="02020603050405020304" pitchFamily="18" charset="0"/>
                <a:ea typeface="Calibri" panose="020F0502020204030204" pitchFamily="34" charset="0"/>
                <a:cs typeface="Times New Roman" panose="02020603050405020304" pitchFamily="18" charset="0"/>
              </a:rPr>
              <a:t>», а не як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наслідок</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відмінності</a:t>
            </a:r>
            <a:r>
              <a:rPr lang="ru-RU" sz="1800" dirty="0">
                <a:latin typeface="Times New Roman" panose="02020603050405020304" pitchFamily="18" charset="0"/>
                <a:ea typeface="Calibri" panose="020F0502020204030204" pitchFamily="34" charset="0"/>
                <a:cs typeface="Times New Roman" panose="02020603050405020304" pitchFamily="18" charset="0"/>
              </a:rPr>
              <a:t> у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фізичній</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підготовці</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err="1">
                <a:latin typeface="Times New Roman" panose="02020603050405020304" pitchFamily="18" charset="0"/>
                <a:ea typeface="Calibri" panose="020F0502020204030204" pitchFamily="34" charset="0"/>
                <a:cs typeface="Times New Roman" panose="02020603050405020304" pitchFamily="18" charset="0"/>
              </a:rPr>
              <a:t>Реакція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батьків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спрямована</a:t>
            </a:r>
            <a:r>
              <a:rPr lang="ru-RU" sz="1800" dirty="0">
                <a:latin typeface="Times New Roman" panose="02020603050405020304" pitchFamily="18" charset="0"/>
                <a:ea typeface="Calibri" panose="020F0502020204030204" pitchFamily="34" charset="0"/>
                <a:cs typeface="Times New Roman" panose="02020603050405020304" pitchFamily="18" charset="0"/>
              </a:rPr>
              <a:t> на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закріплення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бажаної</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поведінки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smtClean="0">
                <a:latin typeface="Times New Roman" panose="02020603050405020304" pitchFamily="18" charset="0"/>
                <a:ea typeface="Calibri" panose="020F0502020204030204" pitchFamily="34" charset="0"/>
                <a:cs typeface="Times New Roman" panose="02020603050405020304" pitchFamily="18" charset="0"/>
              </a:rPr>
              <a:t>незалежно</a:t>
            </a:r>
            <a:r>
              <a:rPr lang="ru-RU" sz="18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від</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схильностей</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дитини</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br>
              <a:rPr lang="ru-RU" sz="1800" dirty="0">
                <a:latin typeface="Times New Roman" panose="02020603050405020304" pitchFamily="18" charset="0"/>
                <a:ea typeface="Calibri" panose="020F0502020204030204" pitchFamily="34" charset="0"/>
                <a:cs typeface="Times New Roman" panose="02020603050405020304" pitchFamily="18" charset="0"/>
              </a:rPr>
            </a:br>
            <a:r>
              <a:rPr lang="ru-RU" sz="1800" dirty="0" err="1">
                <a:latin typeface="Times New Roman" panose="02020603050405020304" pitchFamily="18" charset="0"/>
                <a:ea typeface="Calibri" panose="020F0502020204030204" pitchFamily="34" charset="0"/>
                <a:cs typeface="Times New Roman" panose="02020603050405020304" pitchFamily="18" charset="0"/>
              </a:rPr>
              <a:t>Використання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ґендерно</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маркованих</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іграшок</a:t>
            </a:r>
            <a:r>
              <a:rPr lang="ru-RU" sz="1800" dirty="0">
                <a:latin typeface="Times New Roman" panose="02020603050405020304" pitchFamily="18" charset="0"/>
                <a:ea typeface="Calibri" panose="020F0502020204030204" pitchFamily="34" charset="0"/>
                <a:cs typeface="Times New Roman" panose="02020603050405020304" pitchFamily="18" charset="0"/>
              </a:rPr>
              <a:t> (ляльки для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дівчат</a:t>
            </a:r>
            <a:r>
              <a:rPr lang="ru-RU" sz="1800" dirty="0">
                <a:latin typeface="Times New Roman" panose="02020603050405020304" pitchFamily="18" charset="0"/>
                <a:ea typeface="Calibri" panose="020F0502020204030204" pitchFamily="34" charset="0"/>
                <a:cs typeface="Times New Roman" panose="02020603050405020304" pitchFamily="18" charset="0"/>
              </a:rPr>
              <a:t>, солдатики – для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хлопців</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Якщо</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дитина</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тягнется</a:t>
            </a:r>
            <a:r>
              <a:rPr lang="ru-RU" sz="1800" dirty="0">
                <a:latin typeface="Times New Roman" panose="02020603050405020304" pitchFamily="18" charset="0"/>
                <a:ea typeface="Calibri" panose="020F0502020204030204" pitchFamily="34" charset="0"/>
                <a:cs typeface="Times New Roman" panose="02020603050405020304" pitchFamily="18" charset="0"/>
              </a:rPr>
              <a:t> до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іграшок</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1800" dirty="0">
                <a:latin typeface="Times New Roman" panose="02020603050405020304" pitchFamily="18" charset="0"/>
                <a:ea typeface="Calibri" panose="020F0502020204030204" pitchFamily="34" charset="0"/>
                <a:cs typeface="Times New Roman" panose="02020603050405020304" pitchFamily="18" charset="0"/>
              </a:rPr>
              <a:t> не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співпадають</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її</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статтю</a:t>
            </a:r>
            <a:r>
              <a:rPr lang="ru-RU" sz="1800" dirty="0">
                <a:latin typeface="Times New Roman" panose="02020603050405020304" pitchFamily="18" charset="0"/>
                <a:ea typeface="Calibri" panose="020F0502020204030204" pitchFamily="34" charset="0"/>
                <a:cs typeface="Times New Roman" panose="02020603050405020304" pitchFamily="18" charset="0"/>
              </a:rPr>
              <a:t>, вона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зазнає</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тиску</a:t>
            </a:r>
            <a:r>
              <a:rPr lang="ru-RU" sz="1800" dirty="0">
                <a:latin typeface="Times New Roman" panose="02020603050405020304" pitchFamily="18" charset="0"/>
                <a:ea typeface="Calibri" panose="020F0502020204030204" pitchFamily="34" charset="0"/>
                <a:cs typeface="Times New Roman" panose="02020603050405020304" pitchFamily="18" charset="0"/>
              </a:rPr>
              <a:t> з боку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оточуючих</a:t>
            </a:r>
            <a:r>
              <a:rPr lang="ru-RU" sz="1800" dirty="0">
                <a:latin typeface="Times New Roman" panose="02020603050405020304" pitchFamily="18" charset="0"/>
                <a:ea typeface="Calibri" panose="020F0502020204030204" pitchFamily="34" charset="0"/>
                <a:cs typeface="Times New Roman" panose="02020603050405020304" pitchFamily="18" charset="0"/>
              </a:rPr>
              <a:t> (для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хлопця</a:t>
            </a:r>
            <a:r>
              <a:rPr lang="ru-RU" sz="1800" dirty="0">
                <a:latin typeface="Times New Roman" panose="02020603050405020304" pitchFamily="18" charset="0"/>
                <a:ea typeface="Calibri" panose="020F0502020204030204" pitchFamily="34" charset="0"/>
                <a:cs typeface="Times New Roman" panose="02020603050405020304" pitchFamily="18" charset="0"/>
              </a:rPr>
              <a:t> –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будеш</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жінкою</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якщо</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бавитимешся</a:t>
            </a:r>
            <a:r>
              <a:rPr lang="ru-RU"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1800" dirty="0">
                <a:latin typeface="Times New Roman" panose="02020603050405020304" pitchFamily="18" charset="0"/>
                <a:ea typeface="Calibri" panose="020F0502020204030204" pitchFamily="34" charset="0"/>
                <a:cs typeface="Times New Roman" panose="02020603050405020304" pitchFamily="18" charset="0"/>
              </a:rPr>
              <a:t> ляльками).</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46097669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10420350" cy="6264275"/>
          </a:xfrm>
        </p:spPr>
        <p:txBody>
          <a:bodyPr>
            <a:normAutofit fontScale="90000"/>
          </a:bodyPr>
          <a:lstStyle/>
          <a:p>
            <a:pPr indent="450215" hangingPunct="0">
              <a:lnSpc>
                <a:spcPct val="107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У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віці</a:t>
            </a:r>
            <a:r>
              <a:rPr lang="ru-RU" sz="2200" dirty="0">
                <a:latin typeface="Times New Roman" panose="02020603050405020304" pitchFamily="18" charset="0"/>
                <a:ea typeface="Calibri" panose="020F0502020204030204" pitchFamily="34" charset="0"/>
                <a:cs typeface="Times New Roman" panose="02020603050405020304" pitchFamily="18" charset="0"/>
              </a:rPr>
              <a:t> 1-2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років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ґендерне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формування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посилюється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Ґендерно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забарвлені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зауваження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хлопці</a:t>
            </a:r>
            <a:r>
              <a:rPr lang="ru-RU" sz="2200" dirty="0">
                <a:latin typeface="Times New Roman" panose="02020603050405020304" pitchFamily="18" charset="0"/>
                <a:ea typeface="Calibri" panose="020F0502020204030204" pitchFamily="34" charset="0"/>
                <a:cs typeface="Times New Roman" panose="02020603050405020304" pitchFamily="18" charset="0"/>
              </a:rPr>
              <a:t> не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плачуть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винагороди</a:t>
            </a:r>
            <a:r>
              <a:rPr lang="ru-RU" sz="2200" dirty="0">
                <a:latin typeface="Times New Roman" panose="02020603050405020304" pitchFamily="18" charset="0"/>
                <a:ea typeface="Calibri" panose="020F0502020204030204" pitchFamily="34" charset="0"/>
                <a:cs typeface="Times New Roman" panose="02020603050405020304" pitchFamily="18" charset="0"/>
              </a:rPr>
              <a:t> за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певний</a:t>
            </a:r>
            <a:r>
              <a:rPr lang="ru-RU" sz="2200" dirty="0">
                <a:latin typeface="Times New Roman" panose="02020603050405020304" pitchFamily="18" charset="0"/>
                <a:ea typeface="Calibri" panose="020F0502020204030204" pitchFamily="34" charset="0"/>
                <a:cs typeface="Times New Roman" panose="02020603050405020304" pitchFamily="18" charset="0"/>
              </a:rPr>
              <a:t> тип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поведінки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Дослідження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 у 2 роки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хлопці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бажають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грати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2200" dirty="0">
                <a:latin typeface="Times New Roman" panose="02020603050405020304" pitchFamily="18" charset="0"/>
                <a:ea typeface="Calibri" panose="020F0502020204030204" pitchFamily="34" charset="0"/>
                <a:cs typeface="Times New Roman" panose="02020603050405020304" pitchFamily="18" charset="0"/>
              </a:rPr>
              <a:t> ляльками, а не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зброєю</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Відмовляються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тільки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із</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побоювання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отримати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несхвальну</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реакцію</a:t>
            </a:r>
            <a:r>
              <a:rPr lang="ru-RU" sz="2200" dirty="0">
                <a:latin typeface="Times New Roman" panose="02020603050405020304" pitchFamily="18" charset="0"/>
                <a:ea typeface="Calibri" panose="020F0502020204030204" pitchFamily="34" charset="0"/>
                <a:cs typeface="Times New Roman" panose="02020603050405020304" pitchFamily="18" charset="0"/>
              </a:rPr>
              <a:t> з боку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батьків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Поведінка</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перетворюється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на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свідоме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врахування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батьківської</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реакції</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Посилюють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формування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ґендерної</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приналежності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ішні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агенти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соціалізації</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i="1" dirty="0" err="1">
                <a:latin typeface="Times New Roman" panose="02020603050405020304" pitchFamily="18" charset="0"/>
                <a:ea typeface="Calibri" panose="020F0502020204030204" pitchFamily="34" charset="0"/>
                <a:cs typeface="Times New Roman" panose="02020603050405020304" pitchFamily="18" charset="0"/>
              </a:rPr>
              <a:t>Прив’язування</a:t>
            </a:r>
            <a:r>
              <a:rPr lang="ru-RU" sz="2200" i="1" dirty="0">
                <a:latin typeface="Times New Roman" panose="02020603050405020304" pitchFamily="18" charset="0"/>
                <a:ea typeface="Calibri" panose="020F0502020204030204" pitchFamily="34" charset="0"/>
                <a:cs typeface="Times New Roman" panose="02020603050405020304" pitchFamily="18" charset="0"/>
              </a:rPr>
              <a:t> </a:t>
            </a:r>
            <a:r>
              <a:rPr lang="ru-RU" sz="2200" i="1" dirty="0" err="1">
                <a:latin typeface="Times New Roman" panose="02020603050405020304" pitchFamily="18" charset="0"/>
                <a:ea typeface="Calibri" panose="020F0502020204030204" pitchFamily="34" charset="0"/>
                <a:cs typeface="Times New Roman" panose="02020603050405020304" pitchFamily="18" charset="0"/>
              </a:rPr>
              <a:t>зовнішнього</a:t>
            </a:r>
            <a:r>
              <a:rPr lang="ru-RU" sz="2200" i="1" dirty="0">
                <a:latin typeface="Times New Roman" panose="02020603050405020304" pitchFamily="18" charset="0"/>
                <a:ea typeface="Calibri" panose="020F0502020204030204" pitchFamily="34" charset="0"/>
                <a:cs typeface="Times New Roman" panose="02020603050405020304" pitchFamily="18" charset="0"/>
              </a:rPr>
              <a:t> </a:t>
            </a:r>
            <a:r>
              <a:rPr lang="ru-RU" sz="2200" i="1" dirty="0" err="1">
                <a:latin typeface="Times New Roman" panose="02020603050405020304" pitchFamily="18" charset="0"/>
                <a:ea typeface="Calibri" panose="020F0502020204030204" pitchFamily="34" charset="0"/>
                <a:cs typeface="Times New Roman" panose="02020603050405020304" pitchFamily="18" charset="0"/>
              </a:rPr>
              <a:t>вигляду</a:t>
            </a:r>
            <a:r>
              <a:rPr lang="ru-RU" sz="2200" dirty="0">
                <a:latin typeface="Times New Roman" panose="02020603050405020304" pitchFamily="18" charset="0"/>
                <a:ea typeface="Calibri" panose="020F0502020204030204" pitchFamily="34" charset="0"/>
                <a:cs typeface="Times New Roman" panose="02020603050405020304" pitchFamily="18" charset="0"/>
              </a:rPr>
              <a:t> до </a:t>
            </a:r>
            <a:r>
              <a:rPr lang="ru-RU" sz="2200" dirty="0" err="1">
                <a:latin typeface="Times New Roman" panose="02020603050405020304" pitchFamily="18" charset="0"/>
                <a:ea typeface="Calibri" panose="020F0502020204030204" pitchFamily="34" charset="0"/>
                <a:cs typeface="Times New Roman" panose="02020603050405020304" pitchFamily="18" charset="0"/>
              </a:rPr>
              <a:t>ґендерних</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уявлень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Дівчинку</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заохочуються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за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її</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привабливіть</a:t>
            </a:r>
            <a:r>
              <a:rPr lang="ru-RU" sz="2200" dirty="0">
                <a:latin typeface="Times New Roman" panose="02020603050405020304" pitchFamily="18" charset="0"/>
                <a:ea typeface="Calibri" panose="020F0502020204030204" pitchFamily="34" charset="0"/>
                <a:cs typeface="Times New Roman" panose="02020603050405020304" pitchFamily="18" charset="0"/>
              </a:rPr>
              <a:t> та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жіночність</a:t>
            </a:r>
            <a:r>
              <a:rPr lang="ru-RU" sz="2200" dirty="0">
                <a:latin typeface="Times New Roman" panose="02020603050405020304" pitchFamily="18" charset="0"/>
                <a:ea typeface="Calibri" panose="020F0502020204030204" pitchFamily="34" charset="0"/>
                <a:cs typeface="Times New Roman" panose="02020603050405020304" pitchFamily="18" charset="0"/>
              </a:rPr>
              <a:t>. Хлопчика – за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активність</a:t>
            </a:r>
            <a:r>
              <a:rPr lang="ru-RU" sz="2200" dirty="0">
                <a:latin typeface="Times New Roman" panose="02020603050405020304" pitchFamily="18" charset="0"/>
                <a:ea typeface="Calibri" panose="020F0502020204030204" pitchFamily="34" charset="0"/>
                <a:cs typeface="Times New Roman" panose="02020603050405020304" pitchFamily="18" charset="0"/>
              </a:rPr>
              <a:t> та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досягнення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smtClean="0">
                <a:latin typeface="Times New Roman" panose="02020603050405020304" pitchFamily="18" charset="0"/>
                <a:ea typeface="Calibri" panose="020F0502020204030204" pitchFamily="34" charset="0"/>
                <a:cs typeface="Times New Roman" panose="02020603050405020304" pitchFamily="18" charset="0"/>
              </a:rPr>
              <a:t>Діти</a:t>
            </a:r>
            <a:r>
              <a:rPr lang="ru-RU" sz="22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Times New Roman" panose="02020603050405020304" pitchFamily="18" charset="0"/>
                <a:ea typeface="Calibri" panose="020F0502020204030204" pitchFamily="34" charset="0"/>
                <a:cs typeface="Times New Roman" panose="02020603050405020304" pitchFamily="18" charset="0"/>
              </a:rPr>
              <a:t>2-3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років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Якщо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вдягти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однаково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сторонні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спостерігачі</a:t>
            </a:r>
            <a:r>
              <a:rPr lang="ru-RU" sz="2200" dirty="0">
                <a:latin typeface="Times New Roman" panose="02020603050405020304" pitchFamily="18" charset="0"/>
                <a:ea typeface="Calibri" panose="020F0502020204030204" pitchFamily="34" charset="0"/>
                <a:cs typeface="Times New Roman" panose="02020603050405020304" pitchFamily="18" charset="0"/>
              </a:rPr>
              <a:t> не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зможут</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вірно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визначити</a:t>
            </a:r>
            <a:r>
              <a:rPr lang="ru-RU" sz="2200" dirty="0">
                <a:latin typeface="Times New Roman" panose="02020603050405020304" pitchFamily="18" charset="0"/>
                <a:ea typeface="Calibri" panose="020F0502020204030204" pitchFamily="34" charset="0"/>
                <a:cs typeface="Times New Roman" panose="02020603050405020304" pitchFamily="18" charset="0"/>
              </a:rPr>
              <a:t> стать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дитини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експеримент</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Хлопці</a:t>
            </a:r>
            <a:r>
              <a:rPr lang="ru-RU" sz="2200" dirty="0">
                <a:latin typeface="Times New Roman" panose="02020603050405020304" pitchFamily="18" charset="0"/>
                <a:ea typeface="Calibri" panose="020F0502020204030204" pitchFamily="34" charset="0"/>
                <a:cs typeface="Times New Roman" panose="02020603050405020304" pitchFamily="18" charset="0"/>
              </a:rPr>
              <a:t> та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дівчата</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починають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досить</a:t>
            </a:r>
            <a:r>
              <a:rPr lang="ru-RU" sz="2200" dirty="0">
                <a:latin typeface="Times New Roman" panose="02020603050405020304" pitchFamily="18" charset="0"/>
                <a:ea typeface="Calibri" panose="020F0502020204030204" pitchFamily="34" charset="0"/>
                <a:cs typeface="Times New Roman" panose="02020603050405020304" pitchFamily="18" charset="0"/>
              </a:rPr>
              <a:t> рано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розвивати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відмінні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ґендерні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культури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Свідоме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навчання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моделям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поведінки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дорослих</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представників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своє</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статі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навіть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якщо</a:t>
            </a:r>
            <a:r>
              <a:rPr lang="ru-RU" sz="2200" dirty="0">
                <a:latin typeface="Times New Roman" panose="02020603050405020304" pitchFamily="18" charset="0"/>
                <a:ea typeface="Calibri" panose="020F0502020204030204" pitchFamily="34" charset="0"/>
                <a:cs typeface="Times New Roman" panose="02020603050405020304" pitchFamily="18" charset="0"/>
              </a:rPr>
              <a:t> вони не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усвідомлюють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значеня</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smtClean="0">
                <a:latin typeface="Times New Roman" panose="02020603050405020304" pitchFamily="18" charset="0"/>
                <a:ea typeface="Calibri" panose="020F0502020204030204" pitchFamily="34" charset="0"/>
                <a:cs typeface="Times New Roman" panose="02020603050405020304" pitchFamily="18" charset="0"/>
              </a:rPr>
              <a:t>Вчинки</a:t>
            </a:r>
            <a:r>
              <a:rPr lang="ru-RU" sz="22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Times New Roman" panose="02020603050405020304" pitchFamily="18" charset="0"/>
                <a:ea typeface="Calibri" panose="020F0502020204030204" pitchFamily="34" charset="0"/>
                <a:cs typeface="Times New Roman" panose="02020603050405020304" pitchFamily="18" charset="0"/>
              </a:rPr>
              <a:t>не є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симетричними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Дівчата</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можуть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поводитись</a:t>
            </a:r>
            <a:r>
              <a:rPr lang="ru-RU" sz="2200" dirty="0">
                <a:latin typeface="Times New Roman" panose="02020603050405020304" pitchFamily="18" charset="0"/>
                <a:ea typeface="Calibri" panose="020F0502020204030204" pitchFamily="34" charset="0"/>
                <a:cs typeface="Times New Roman" panose="02020603050405020304" pitchFamily="18" charset="0"/>
              </a:rPr>
              <a:t>, як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хлопці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Хлопці</a:t>
            </a:r>
            <a:r>
              <a:rPr lang="ru-RU" sz="2200" dirty="0">
                <a:latin typeface="Times New Roman" panose="02020603050405020304" pitchFamily="18" charset="0"/>
                <a:ea typeface="Calibri" panose="020F0502020204030204" pitchFamily="34" charset="0"/>
                <a:cs typeface="Times New Roman" panose="02020603050405020304" pitchFamily="18" charset="0"/>
              </a:rPr>
              <a:t>, як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дівчата</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Асиметрія</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мужність</a:t>
            </a:r>
            <a:r>
              <a:rPr lang="ru-RU" sz="2200" dirty="0">
                <a:latin typeface="Times New Roman" panose="02020603050405020304" pitchFamily="18" charset="0"/>
                <a:ea typeface="Calibri" panose="020F0502020204030204" pitchFamily="34" charset="0"/>
                <a:cs typeface="Times New Roman" panose="02020603050405020304" pitchFamily="18" charset="0"/>
              </a:rPr>
              <a:t> є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жорстко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усталеною</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соціальною</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конструкцією</a:t>
            </a:r>
            <a:r>
              <a:rPr lang="ru-RU" sz="2200" dirty="0">
                <a:latin typeface="Times New Roman" panose="02020603050405020304" pitchFamily="18" charset="0"/>
                <a:ea typeface="Calibri" panose="020F0502020204030204" pitchFamily="34" charset="0"/>
                <a:cs typeface="Times New Roman" panose="02020603050405020304" pitchFamily="18" charset="0"/>
              </a:rPr>
              <a:t>. У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дівчини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більше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можливостей</a:t>
            </a:r>
            <a:r>
              <a:rPr lang="ru-RU" sz="2200" dirty="0">
                <a:latin typeface="Times New Roman" panose="02020603050405020304" pitchFamily="18" charset="0"/>
                <a:ea typeface="Calibri" panose="020F0502020204030204" pitchFamily="34" charset="0"/>
                <a:cs typeface="Times New Roman" panose="02020603050405020304" pitchFamily="18" charset="0"/>
              </a:rPr>
              <a:t> у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сфері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крос-ґендерної</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поведінки</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65695312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10420350" cy="6264275"/>
          </a:xfrm>
        </p:spPr>
        <p:txBody>
          <a:bodyPr>
            <a:normAutofit fontScale="90000"/>
          </a:bodyPr>
          <a:lstStyle/>
          <a:p>
            <a:pPr indent="450215" hangingPunct="0">
              <a:lnSpc>
                <a:spcPct val="107000"/>
              </a:lnSpc>
              <a:spcAft>
                <a:spcPts val="0"/>
              </a:spcAft>
            </a:pPr>
            <a:r>
              <a:rPr lang="uk-UA" sz="3200" b="1" dirty="0">
                <a:solidFill>
                  <a:prstClr val="black"/>
                </a:solidFill>
                <a:latin typeface="Times New Roman" panose="02020603050405020304" pitchFamily="18" charset="0"/>
                <a:cs typeface="Times New Roman" panose="02020603050405020304" pitchFamily="18" charset="0"/>
              </a:rPr>
              <a:t>Нормативні документи:</a:t>
            </a:r>
            <a:r>
              <a:rPr lang="uk-UA" sz="3200" dirty="0">
                <a:solidFill>
                  <a:prstClr val="black"/>
                </a:solidFill>
                <a:latin typeface="Times New Roman" panose="02020603050405020304" pitchFamily="18" charset="0"/>
                <a:cs typeface="Times New Roman" panose="02020603050405020304" pitchFamily="18" charset="0"/>
              </a:rPr>
              <a:t/>
            </a:r>
            <a:br>
              <a:rPr lang="uk-UA" sz="3200" dirty="0">
                <a:solidFill>
                  <a:prstClr val="black"/>
                </a:solidFill>
                <a:latin typeface="Times New Roman" panose="02020603050405020304" pitchFamily="18" charset="0"/>
                <a:cs typeface="Times New Roman" panose="02020603050405020304" pitchFamily="18" charset="0"/>
              </a:rPr>
            </a:br>
            <a:r>
              <a:rPr lang="uk-UA" sz="2700" dirty="0">
                <a:solidFill>
                  <a:prstClr val="black"/>
                </a:solidFill>
                <a:latin typeface="Times New Roman" panose="02020603050405020304" pitchFamily="18" charset="0"/>
                <a:cs typeface="Times New Roman" panose="02020603050405020304" pitchFamily="18" charset="0"/>
              </a:rPr>
              <a:t/>
            </a:r>
            <a:br>
              <a:rPr lang="uk-UA" sz="2700" dirty="0">
                <a:solidFill>
                  <a:prstClr val="black"/>
                </a:solidFill>
                <a:latin typeface="Times New Roman" panose="02020603050405020304" pitchFamily="18" charset="0"/>
                <a:cs typeface="Times New Roman" panose="02020603050405020304" pitchFamily="18" charset="0"/>
              </a:rPr>
            </a:br>
            <a:r>
              <a:rPr lang="uk-UA" sz="2700" dirty="0">
                <a:solidFill>
                  <a:prstClr val="black"/>
                </a:solidFill>
                <a:latin typeface="Times New Roman" panose="02020603050405020304" pitchFamily="18" charset="0"/>
                <a:cs typeface="Times New Roman" panose="02020603050405020304" pitchFamily="18" charset="0"/>
              </a:rPr>
              <a:t>1. Конвенція Організації Об'єднаних Націй про ліквідацію всіх форм дискримінації щодо жінок (1979).</a:t>
            </a:r>
            <a:br>
              <a:rPr lang="uk-UA" sz="2700" dirty="0">
                <a:solidFill>
                  <a:prstClr val="black"/>
                </a:solidFill>
                <a:latin typeface="Times New Roman" panose="02020603050405020304" pitchFamily="18" charset="0"/>
                <a:cs typeface="Times New Roman" panose="02020603050405020304" pitchFamily="18" charset="0"/>
              </a:rPr>
            </a:br>
            <a:r>
              <a:rPr lang="uk-UA" sz="2700" dirty="0">
                <a:solidFill>
                  <a:prstClr val="black"/>
                </a:solidFill>
                <a:latin typeface="Times New Roman" panose="02020603050405020304" pitchFamily="18" charset="0"/>
                <a:cs typeface="Times New Roman" panose="02020603050405020304" pitchFamily="18" charset="0"/>
              </a:rPr>
              <a:t>2. «Цілі сталого розвитку 2016-2030».</a:t>
            </a:r>
            <a:br>
              <a:rPr lang="uk-UA" sz="2700" dirty="0">
                <a:solidFill>
                  <a:prstClr val="black"/>
                </a:solidFill>
                <a:latin typeface="Times New Roman" panose="02020603050405020304" pitchFamily="18" charset="0"/>
                <a:cs typeface="Times New Roman" panose="02020603050405020304" pitchFamily="18" charset="0"/>
              </a:rPr>
            </a:br>
            <a:r>
              <a:rPr lang="uk-UA" sz="2700" dirty="0">
                <a:solidFill>
                  <a:prstClr val="black"/>
                </a:solidFill>
                <a:latin typeface="Times New Roman" panose="02020603050405020304" pitchFamily="18" charset="0"/>
                <a:cs typeface="Times New Roman" panose="02020603050405020304" pitchFamily="18" charset="0"/>
              </a:rPr>
              <a:t>3. Закон України «Про забезпечення рівних прав та можливостей жінок і чоловіків» (2005).</a:t>
            </a:r>
            <a:br>
              <a:rPr lang="uk-UA" sz="2700" dirty="0">
                <a:solidFill>
                  <a:prstClr val="black"/>
                </a:solidFill>
                <a:latin typeface="Times New Roman" panose="02020603050405020304" pitchFamily="18" charset="0"/>
                <a:cs typeface="Times New Roman" panose="02020603050405020304" pitchFamily="18" charset="0"/>
              </a:rPr>
            </a:br>
            <a:r>
              <a:rPr lang="uk-UA" sz="2700" dirty="0">
                <a:solidFill>
                  <a:prstClr val="black"/>
                </a:solidFill>
                <a:latin typeface="Times New Roman" panose="02020603050405020304" pitchFamily="18" charset="0"/>
                <a:cs typeface="Times New Roman" panose="02020603050405020304" pitchFamily="18" charset="0"/>
              </a:rPr>
              <a:t>4. Концепція Державної соціальної програми забезпечення рівних прав та можливостей жінок і чоловіків на період до 2021 року (2017).</a:t>
            </a:r>
            <a:br>
              <a:rPr lang="uk-UA" sz="2700" dirty="0">
                <a:solidFill>
                  <a:prstClr val="black"/>
                </a:solidFill>
                <a:latin typeface="Times New Roman" panose="02020603050405020304" pitchFamily="18" charset="0"/>
                <a:cs typeface="Times New Roman" panose="02020603050405020304" pitchFamily="18" charset="0"/>
              </a:rPr>
            </a:br>
            <a:r>
              <a:rPr lang="uk-UA" sz="2700" dirty="0">
                <a:solidFill>
                  <a:prstClr val="black"/>
                </a:solidFill>
                <a:latin typeface="Times New Roman" panose="02020603050405020304" pitchFamily="18" charset="0"/>
                <a:cs typeface="Times New Roman" panose="02020603050405020304" pitchFamily="18" charset="0"/>
              </a:rPr>
              <a:t>5. Наказ МОЗ України № 1254 від 13.10.2017 (на відміну чинності наказу № 256).</a:t>
            </a:r>
            <a:br>
              <a:rPr lang="uk-UA" sz="2700" dirty="0">
                <a:solidFill>
                  <a:prstClr val="black"/>
                </a:solidFill>
                <a:latin typeface="Times New Roman" panose="02020603050405020304" pitchFamily="18" charset="0"/>
                <a:cs typeface="Times New Roman" panose="02020603050405020304" pitchFamily="18" charset="0"/>
              </a:rPr>
            </a:br>
            <a:r>
              <a:rPr lang="uk-UA" sz="3200" dirty="0">
                <a:solidFill>
                  <a:srgbClr val="90C226"/>
                </a:solidFill>
                <a:latin typeface="Trebuchet MS" panose="020B0603020202020204"/>
              </a:rPr>
              <a:t/>
            </a:r>
            <a:br>
              <a:rPr lang="uk-UA" sz="3200" dirty="0">
                <a:solidFill>
                  <a:srgbClr val="90C226"/>
                </a:solidFill>
                <a:latin typeface="Trebuchet MS" panose="020B0603020202020204"/>
              </a:rPr>
            </a:b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61633059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10420350" cy="6264275"/>
          </a:xfrm>
        </p:spPr>
        <p:txBody>
          <a:bodyPr>
            <a:normAutofit fontScale="90000"/>
          </a:bodyPr>
          <a:lstStyle/>
          <a:p>
            <a:pPr indent="450215" hangingPunct="0">
              <a:lnSpc>
                <a:spcPct val="107000"/>
              </a:lnSpc>
              <a:spcAft>
                <a:spcPts val="0"/>
              </a:spcAft>
            </a:pPr>
            <a:r>
              <a:rPr lang="uk-UA" sz="3200" b="1" dirty="0">
                <a:solidFill>
                  <a:prstClr val="black"/>
                </a:solidFill>
                <a:latin typeface="Times New Roman" panose="02020603050405020304" pitchFamily="18" charset="0"/>
                <a:cs typeface="Times New Roman" panose="02020603050405020304" pitchFamily="18" charset="0"/>
              </a:rPr>
              <a:t>Статистичні дані щодо України:</a:t>
            </a:r>
            <a:r>
              <a:rPr lang="uk-UA" sz="3200" dirty="0">
                <a:solidFill>
                  <a:prstClr val="black"/>
                </a:solidFill>
                <a:latin typeface="Times New Roman" panose="02020603050405020304" pitchFamily="18" charset="0"/>
                <a:cs typeface="Times New Roman" panose="02020603050405020304" pitchFamily="18" charset="0"/>
              </a:rPr>
              <a:t/>
            </a:r>
            <a:br>
              <a:rPr lang="uk-UA" sz="3200" dirty="0">
                <a:solidFill>
                  <a:prstClr val="black"/>
                </a:solidFill>
                <a:latin typeface="Times New Roman" panose="02020603050405020304" pitchFamily="18" charset="0"/>
                <a:cs typeface="Times New Roman" panose="02020603050405020304" pitchFamily="18" charset="0"/>
              </a:rPr>
            </a:br>
            <a:r>
              <a:rPr lang="uk-UA" sz="3200" dirty="0">
                <a:solidFill>
                  <a:prstClr val="black"/>
                </a:solidFill>
                <a:latin typeface="Times New Roman" panose="02020603050405020304" pitchFamily="18" charset="0"/>
                <a:cs typeface="Times New Roman" panose="02020603050405020304" pitchFamily="18" charset="0"/>
              </a:rPr>
              <a:t/>
            </a:r>
            <a:br>
              <a:rPr lang="uk-UA" sz="3200" dirty="0">
                <a:solidFill>
                  <a:prstClr val="black"/>
                </a:solidFill>
                <a:latin typeface="Times New Roman" panose="02020603050405020304" pitchFamily="18" charset="0"/>
                <a:cs typeface="Times New Roman" panose="02020603050405020304" pitchFamily="18" charset="0"/>
              </a:rPr>
            </a:br>
            <a:r>
              <a:rPr lang="uk-UA" sz="3200" dirty="0">
                <a:solidFill>
                  <a:prstClr val="black"/>
                </a:solidFill>
                <a:latin typeface="Times New Roman" panose="02020603050405020304" pitchFamily="18" charset="0"/>
                <a:cs typeface="Times New Roman" panose="02020603050405020304" pitchFamily="18" charset="0"/>
              </a:rPr>
              <a:t>1. 61 місце з 144 країн згідно Глобального звіту про стан ґендерної рівності у </a:t>
            </a:r>
            <a:r>
              <a:rPr lang="uk-UA" sz="3200" dirty="0" smtClean="0">
                <a:solidFill>
                  <a:prstClr val="black"/>
                </a:solidFill>
                <a:latin typeface="Times New Roman" panose="02020603050405020304" pitchFamily="18" charset="0"/>
                <a:cs typeface="Times New Roman" panose="02020603050405020304" pitchFamily="18" charset="0"/>
              </a:rPr>
              <a:t>світі.</a:t>
            </a:r>
            <a:r>
              <a:rPr lang="uk-UA" sz="3200" dirty="0">
                <a:solidFill>
                  <a:prstClr val="black"/>
                </a:solidFill>
                <a:latin typeface="Times New Roman" panose="02020603050405020304" pitchFamily="18" charset="0"/>
                <a:cs typeface="Times New Roman" panose="02020603050405020304" pitchFamily="18" charset="0"/>
              </a:rPr>
              <a:t/>
            </a:r>
            <a:br>
              <a:rPr lang="uk-UA" sz="3200" dirty="0">
                <a:solidFill>
                  <a:prstClr val="black"/>
                </a:solidFill>
                <a:latin typeface="Times New Roman" panose="02020603050405020304" pitchFamily="18" charset="0"/>
                <a:cs typeface="Times New Roman" panose="02020603050405020304" pitchFamily="18" charset="0"/>
              </a:rPr>
            </a:br>
            <a:r>
              <a:rPr lang="uk-UA" sz="3200" dirty="0">
                <a:solidFill>
                  <a:prstClr val="black"/>
                </a:solidFill>
                <a:latin typeface="Times New Roman" panose="02020603050405020304" pitchFamily="18" charset="0"/>
                <a:cs typeface="Times New Roman" panose="02020603050405020304" pitchFamily="18" charset="0"/>
              </a:rPr>
              <a:t>2. Ґендерна диференціація оплати праці (заробітна плата чоловіків на 25% вища за виконання аналогічних обов’язків).</a:t>
            </a:r>
            <a:br>
              <a:rPr lang="uk-UA" sz="3200" dirty="0">
                <a:solidFill>
                  <a:prstClr val="black"/>
                </a:solidFill>
                <a:latin typeface="Times New Roman" panose="02020603050405020304" pitchFamily="18" charset="0"/>
                <a:cs typeface="Times New Roman" panose="02020603050405020304" pitchFamily="18" charset="0"/>
              </a:rPr>
            </a:br>
            <a:r>
              <a:rPr lang="uk-UA" sz="3200" dirty="0">
                <a:solidFill>
                  <a:prstClr val="black"/>
                </a:solidFill>
                <a:latin typeface="Times New Roman" panose="02020603050405020304" pitchFamily="18" charset="0"/>
                <a:cs typeface="Times New Roman" panose="02020603050405020304" pitchFamily="18" charset="0"/>
              </a:rPr>
              <a:t>3. Частка жінок у Верховній Раді – 12% (законодавча норма – 30%).</a:t>
            </a:r>
            <a:br>
              <a:rPr lang="uk-UA" sz="3200" dirty="0">
                <a:solidFill>
                  <a:prstClr val="black"/>
                </a:solidFill>
                <a:latin typeface="Times New Roman" panose="02020603050405020304" pitchFamily="18" charset="0"/>
                <a:cs typeface="Times New Roman" panose="02020603050405020304" pitchFamily="18" charset="0"/>
              </a:rPr>
            </a:br>
            <a:r>
              <a:rPr lang="uk-UA" sz="3200" dirty="0">
                <a:solidFill>
                  <a:prstClr val="black"/>
                </a:solidFill>
                <a:latin typeface="Times New Roman" panose="02020603050405020304" pitchFamily="18" charset="0"/>
                <a:cs typeface="Times New Roman" panose="02020603050405020304" pitchFamily="18" charset="0"/>
              </a:rPr>
              <a:t>4. Ґендерний паритет: освітня діяльність та сфера охорони здоров’я.</a:t>
            </a:r>
            <a:r>
              <a:rPr lang="uk-UA" sz="3200" dirty="0">
                <a:solidFill>
                  <a:srgbClr val="90C226"/>
                </a:solidFill>
                <a:latin typeface="Trebuchet MS" panose="020B0603020202020204"/>
              </a:rPr>
              <a:t/>
            </a:r>
            <a:br>
              <a:rPr lang="uk-UA" sz="3200" dirty="0">
                <a:solidFill>
                  <a:srgbClr val="90C226"/>
                </a:solidFill>
                <a:latin typeface="Trebuchet MS" panose="020B0603020202020204"/>
              </a:rPr>
            </a:br>
            <a:r>
              <a:rPr lang="uk-UA" sz="2700" dirty="0">
                <a:solidFill>
                  <a:prstClr val="black"/>
                </a:solidFill>
                <a:latin typeface="Times New Roman" panose="02020603050405020304" pitchFamily="18" charset="0"/>
                <a:cs typeface="Times New Roman" panose="02020603050405020304" pitchFamily="18" charset="0"/>
              </a:rPr>
              <a:t/>
            </a:r>
            <a:br>
              <a:rPr lang="uk-UA" sz="2700" dirty="0">
                <a:solidFill>
                  <a:prstClr val="black"/>
                </a:solidFill>
                <a:latin typeface="Times New Roman" panose="02020603050405020304" pitchFamily="18" charset="0"/>
                <a:cs typeface="Times New Roman" panose="02020603050405020304" pitchFamily="18" charset="0"/>
              </a:rPr>
            </a:br>
            <a:r>
              <a:rPr lang="uk-UA" sz="3200" dirty="0">
                <a:solidFill>
                  <a:srgbClr val="90C226"/>
                </a:solidFill>
                <a:latin typeface="Trebuchet MS" panose="020B0603020202020204"/>
              </a:rPr>
              <a:t/>
            </a:r>
            <a:br>
              <a:rPr lang="uk-UA" sz="3200" dirty="0">
                <a:solidFill>
                  <a:srgbClr val="90C226"/>
                </a:solidFill>
                <a:latin typeface="Trebuchet MS" panose="020B0603020202020204"/>
              </a:rPr>
            </a:br>
            <a:r>
              <a:rPr lang="ru-RU" sz="1800" dirty="0">
                <a:latin typeface="Calibri" panose="020F0502020204030204" pitchFamily="34" charset="0"/>
                <a:ea typeface="Calibri" panose="020F0502020204030204" pitchFamily="34" charset="0"/>
                <a:cs typeface="Times New Roman" panose="02020603050405020304" pitchFamily="18" charset="0"/>
              </a:rPr>
              <a:t/>
            </a:r>
            <a:br>
              <a:rPr lang="ru-RU" sz="1800" dirty="0">
                <a:latin typeface="Calibri" panose="020F0502020204030204" pitchFamily="34" charset="0"/>
                <a:ea typeface="Calibri" panose="020F0502020204030204" pitchFamily="34" charset="0"/>
                <a:cs typeface="Times New Roman" panose="02020603050405020304" pitchFamily="18" charset="0"/>
              </a:rPr>
            </a:b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35234653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220325" cy="6216650"/>
          </a:xfrm>
        </p:spPr>
        <p:txBody>
          <a:bodyPr>
            <a:normAutofit fontScale="90000"/>
          </a:bodyPr>
          <a:lstStyle/>
          <a:p>
            <a:pPr indent="450215">
              <a:lnSpc>
                <a:spcPct val="107000"/>
              </a:lnSpc>
              <a:spcAft>
                <a:spcPts val="0"/>
              </a:spcAft>
            </a:pPr>
            <a:r>
              <a:rPr lang="ru-RU" sz="2000" b="1" dirty="0" err="1" smtClean="0">
                <a:latin typeface="Times New Roman" panose="02020603050405020304" pitchFamily="18" charset="0"/>
                <a:cs typeface="Times New Roman" panose="02020603050405020304" pitchFamily="18" charset="0"/>
              </a:rPr>
              <a:t>Питання</a:t>
            </a:r>
            <a:r>
              <a:rPr lang="ru-RU" sz="2000" b="1" dirty="0" smtClean="0">
                <a:latin typeface="Times New Roman" panose="02020603050405020304" pitchFamily="18" charset="0"/>
                <a:cs typeface="Times New Roman" panose="02020603050405020304" pitchFamily="18" charset="0"/>
              </a:rPr>
              <a:t> 6</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ea typeface="Calibri" panose="020F0502020204030204" pitchFamily="34" charset="0"/>
                <a:cs typeface="Times New Roman" panose="02020603050405020304" pitchFamily="18" charset="0"/>
              </a:rPr>
              <a:t>Поняття </a:t>
            </a:r>
            <a:r>
              <a:rPr lang="uk-UA" sz="2000" b="1" dirty="0" smtClean="0">
                <a:latin typeface="Times New Roman" panose="02020603050405020304" pitchFamily="18" charset="0"/>
                <a:ea typeface="Calibri" panose="020F0502020204030204" pitchFamily="34" charset="0"/>
                <a:cs typeface="Times New Roman" panose="02020603050405020304" pitchFamily="18" charset="0"/>
              </a:rPr>
              <a:t>«професійна сегрегація»</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000" dirty="0">
                <a:latin typeface="Times New Roman" panose="02020603050405020304" pitchFamily="18" charset="0"/>
                <a:ea typeface="Calibri" panose="020F0502020204030204" pitchFamily="34" charset="0"/>
                <a:cs typeface="Times New Roman" panose="02020603050405020304" pitchFamily="18" charset="0"/>
              </a:rPr>
              <a:t>пов'язане з аналізом </a:t>
            </a:r>
            <a:r>
              <a:rPr lang="uk-UA" sz="2000" dirty="0" smtClean="0">
                <a:latin typeface="Times New Roman" panose="02020603050405020304" pitchFamily="18" charset="0"/>
                <a:ea typeface="Calibri" panose="020F0502020204030204" pitchFamily="34" charset="0"/>
                <a:cs typeface="Times New Roman" panose="02020603050405020304" pitchFamily="18" charset="0"/>
              </a:rPr>
              <a:t>асиметричного </a:t>
            </a:r>
            <a:r>
              <a:rPr lang="uk-UA" sz="2000" dirty="0">
                <a:latin typeface="Times New Roman" panose="02020603050405020304" pitchFamily="18" charset="0"/>
                <a:ea typeface="Calibri" panose="020F0502020204030204" pitchFamily="34" charset="0"/>
                <a:cs typeface="Times New Roman" panose="02020603050405020304" pitchFamily="18" charset="0"/>
              </a:rPr>
              <a:t>розміщення жінок в професійній структурі і викликаних цим </a:t>
            </a:r>
            <a:r>
              <a:rPr lang="uk-UA" sz="2000" dirty="0" err="1">
                <a:latin typeface="Times New Roman" panose="02020603050405020304" pitchFamily="18" charset="0"/>
                <a:ea typeface="Calibri" panose="020F0502020204030204" pitchFamily="34" charset="0"/>
                <a:cs typeface="Times New Roman" panose="02020603050405020304" pitchFamily="18" charset="0"/>
              </a:rPr>
              <a:t>нерівностей</a:t>
            </a:r>
            <a:r>
              <a:rPr lang="uk-UA" sz="2000" dirty="0">
                <a:latin typeface="Times New Roman" panose="02020603050405020304" pitchFamily="18" charset="0"/>
                <a:ea typeface="Calibri" panose="020F0502020204030204" pitchFamily="34" charset="0"/>
                <a:cs typeface="Times New Roman" panose="02020603050405020304" pitchFamily="18" charset="0"/>
              </a:rPr>
              <a:t> відносно оплати праці чоловіків і жінок і відносно інших професійних характеристик.</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b="1" dirty="0">
                <a:latin typeface="Times New Roman" panose="02020603050405020304" pitchFamily="18" charset="0"/>
                <a:ea typeface="Calibri" panose="020F0502020204030204" pitchFamily="34" charset="0"/>
                <a:cs typeface="Times New Roman" panose="02020603050405020304" pitchFamily="18" charset="0"/>
              </a:rPr>
              <a:t>Горизонтальна професійна сегрегація</a:t>
            </a:r>
            <a:r>
              <a:rPr lang="uk-UA" sz="2000" dirty="0">
                <a:latin typeface="Times New Roman" panose="02020603050405020304" pitchFamily="18" charset="0"/>
                <a:ea typeface="Calibri" panose="020F0502020204030204" pitchFamily="34" charset="0"/>
                <a:cs typeface="Times New Roman" panose="02020603050405020304" pitchFamily="18" charset="0"/>
              </a:rPr>
              <a:t> - це нерівномірний розподіл чоловіків і жінок як працівників в різних професійних галузях. </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b="1" dirty="0">
                <a:latin typeface="Times New Roman" panose="02020603050405020304" pitchFamily="18" charset="0"/>
                <a:ea typeface="Calibri" panose="020F0502020204030204" pitchFamily="34" charset="0"/>
                <a:cs typeface="Times New Roman" panose="02020603050405020304" pitchFamily="18" charset="0"/>
              </a:rPr>
              <a:t>Вертикальна професійна сегрегація</a:t>
            </a:r>
            <a:r>
              <a:rPr lang="uk-UA" sz="2000" dirty="0">
                <a:latin typeface="Times New Roman" panose="02020603050405020304" pitchFamily="18" charset="0"/>
                <a:ea typeface="Calibri" panose="020F0502020204030204" pitchFamily="34" charset="0"/>
                <a:cs typeface="Times New Roman" panose="02020603050405020304" pitchFamily="18" charset="0"/>
              </a:rPr>
              <a:t> діє в рамках однієї і тієї ж професійної групи. </a:t>
            </a:r>
            <a:r>
              <a:rPr lang="uk-UA" sz="2000" b="1" spc="-5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Планування </a:t>
            </a:r>
            <a:r>
              <a:rPr lang="uk-UA" sz="2000" b="1"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кар’єри:</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b="1"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Жінка:</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Пасивність (20% - стійке кар’єрне зростання).</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Більш пізній початок кар’єри.</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Після досягнення перших успіхів – переключення із кар’єри на відносини.</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Успіхи – 2ге десятиліття після вступу у шлюб.</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Прагнення отримати визнання на одному місці.</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Жінки, орієнтовані одночасно на родину та кар’єру, тяжіють до стереотипної взаємодії (заважає професійній самореалізації).</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Перевага – горизонтальній кар’єрі.</a:t>
            </a:r>
            <a:r>
              <a:rPr lang="ru-RU" sz="2000" dirty="0">
                <a:latin typeface="Times New Roman" panose="02020603050405020304" pitchFamily="18" charset="0"/>
                <a:ea typeface="Calibri" panose="020F0502020204030204" pitchFamily="34" charset="0"/>
                <a:cs typeface="Times New Roman" panose="02020603050405020304" pitchFamily="18" charset="0"/>
              </a:rPr>
              <a:t/>
            </a:r>
            <a:br>
              <a:rPr lang="ru-RU" sz="2000" dirty="0">
                <a:latin typeface="Times New Roman" panose="02020603050405020304" pitchFamily="18" charset="0"/>
                <a:ea typeface="Calibri" panose="020F0502020204030204" pitchFamily="34" charset="0"/>
                <a:cs typeface="Times New Roman" panose="02020603050405020304" pitchFamily="18" charset="0"/>
              </a:rPr>
            </a:br>
            <a:r>
              <a:rPr lang="uk-UA" sz="2000" spc="-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Феномен страху перед успіхом (успіх викликає тривогу, оскільки асоціюється із стресом та почуттям провини – час витрачається на роботу, а не родину). Дівчат привчають на перше місце ставити кар’єру чоловіка.</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1145621029"/>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pPr>
              <a:lnSpc>
                <a:spcPct val="107000"/>
              </a:lnSpc>
              <a:tabLst>
                <a:tab pos="907415" algn="l"/>
              </a:tabLst>
            </a:pPr>
            <a:r>
              <a:rPr lang="uk-UA" b="1" dirty="0" smtClean="0">
                <a:latin typeface="Times New Roman" panose="02020603050405020304" pitchFamily="18" charset="0"/>
                <a:cs typeface="Times New Roman" panose="02020603050405020304" pitchFamily="18" charset="0"/>
              </a:rPr>
              <a:t>Чоловіки:</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r>
              <a:rPr lang="uk-UA" spc="-4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Інтенсивне зростання – перші 5 років після заключення шлюбу.</a:t>
            </a:r>
            <a:r>
              <a:rPr lang="ru-RU" sz="2800" dirty="0">
                <a:latin typeface="Times New Roman" panose="02020603050405020304" pitchFamily="18" charset="0"/>
                <a:ea typeface="Calibri" panose="020F0502020204030204" pitchFamily="34" charset="0"/>
                <a:cs typeface="Times New Roman" panose="02020603050405020304" pitchFamily="18" charset="0"/>
              </a:rPr>
              <a:t/>
            </a:r>
            <a:br>
              <a:rPr lang="ru-RU" sz="2800" dirty="0">
                <a:latin typeface="Times New Roman" panose="02020603050405020304" pitchFamily="18" charset="0"/>
                <a:ea typeface="Calibri" panose="020F0502020204030204" pitchFamily="34" charset="0"/>
                <a:cs typeface="Times New Roman" panose="02020603050405020304" pitchFamily="18" charset="0"/>
              </a:rPr>
            </a:br>
            <a:r>
              <a:rPr lang="uk-UA" spc="-6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Схильність до зміни місця роботи.</a:t>
            </a:r>
            <a:r>
              <a:rPr lang="ru-RU" sz="2800" dirty="0">
                <a:latin typeface="Times New Roman" panose="02020603050405020304" pitchFamily="18" charset="0"/>
                <a:ea typeface="Calibri" panose="020F0502020204030204" pitchFamily="34" charset="0"/>
                <a:cs typeface="Times New Roman" panose="02020603050405020304" pitchFamily="18" charset="0"/>
              </a:rPr>
              <a:t/>
            </a:r>
            <a:br>
              <a:rPr lang="ru-RU" sz="2800" dirty="0">
                <a:latin typeface="Times New Roman" panose="02020603050405020304" pitchFamily="18" charset="0"/>
                <a:ea typeface="Calibri" panose="020F0502020204030204" pitchFamily="34" charset="0"/>
                <a:cs typeface="Times New Roman" panose="02020603050405020304" pitchFamily="18" charset="0"/>
              </a:rPr>
            </a:br>
            <a:r>
              <a:rPr lang="uk-UA" spc="-6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Після 30 років – сімейна спрямованість.</a:t>
            </a:r>
            <a:r>
              <a:rPr lang="ru-RU" sz="2800" dirty="0">
                <a:latin typeface="Times New Roman" panose="02020603050405020304" pitchFamily="18" charset="0"/>
                <a:ea typeface="Calibri" panose="020F0502020204030204" pitchFamily="34" charset="0"/>
                <a:cs typeface="Times New Roman" panose="02020603050405020304" pitchFamily="18" charset="0"/>
              </a:rPr>
              <a:t/>
            </a:r>
            <a:br>
              <a:rPr lang="ru-RU" sz="2800" dirty="0">
                <a:latin typeface="Times New Roman" panose="02020603050405020304" pitchFamily="18" charset="0"/>
                <a:ea typeface="Calibri" panose="020F0502020204030204" pitchFamily="34" charset="0"/>
                <a:cs typeface="Times New Roman" panose="02020603050405020304" pitchFamily="18" charset="0"/>
              </a:rPr>
            </a:br>
            <a:r>
              <a:rPr lang="uk-UA" spc="-6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Низьке тяжіння до підвищення кваліфікації.</a:t>
            </a:r>
            <a:r>
              <a:rPr lang="ru-RU" sz="2800" dirty="0">
                <a:latin typeface="Times New Roman" panose="02020603050405020304" pitchFamily="18" charset="0"/>
                <a:ea typeface="Calibri" panose="020F0502020204030204" pitchFamily="34" charset="0"/>
                <a:cs typeface="Times New Roman" panose="02020603050405020304" pitchFamily="18" charset="0"/>
              </a:rPr>
              <a:t/>
            </a:r>
            <a:br>
              <a:rPr lang="ru-RU" sz="2800" dirty="0">
                <a:latin typeface="Times New Roman" panose="02020603050405020304" pitchFamily="18" charset="0"/>
                <a:ea typeface="Calibri" panose="020F0502020204030204" pitchFamily="34" charset="0"/>
                <a:cs typeface="Times New Roman" panose="02020603050405020304" pitchFamily="18" charset="0"/>
              </a:rPr>
            </a:br>
            <a:r>
              <a:rPr lang="uk-UA" spc="-6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Перевага – вертикальній кар’єрі.</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98333806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fontScale="90000"/>
          </a:bodyPr>
          <a:lstStyle/>
          <a:p>
            <a:r>
              <a:rPr lang="uk-UA" dirty="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Основні поняття курсу.</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Традиційна модель шлюбу.</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Ґендеризація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хатніх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обов’язків</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4</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Ґендерні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проблеми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родини</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Ґендерна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соц</a:t>
            </a:r>
            <a:r>
              <a:rPr lang="uk-UA" dirty="0" err="1">
                <a:latin typeface="Times New Roman" panose="02020603050405020304" pitchFamily="18" charset="0"/>
                <a:cs typeface="Times New Roman" panose="02020603050405020304" pitchFamily="18" charset="0"/>
              </a:rPr>
              <a:t>іалізація</a:t>
            </a:r>
            <a:r>
              <a:rPr lang="uk-UA"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6</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Ґендерний</a:t>
            </a:r>
            <a:r>
              <a:rPr lang="ru-RU" dirty="0">
                <a:latin typeface="Times New Roman" panose="02020603050405020304" pitchFamily="18" charset="0"/>
                <a:cs typeface="Times New Roman" panose="02020603050405020304" pitchFamily="18" charset="0"/>
              </a:rPr>
              <a:t> аспект </a:t>
            </a:r>
            <a:r>
              <a:rPr lang="ru-RU" dirty="0" err="1">
                <a:latin typeface="Times New Roman" panose="02020603050405020304" pitchFamily="18" charset="0"/>
                <a:cs typeface="Times New Roman" panose="02020603050405020304" pitchFamily="18" charset="0"/>
              </a:rPr>
              <a:t>професійних</a:t>
            </a:r>
            <a:r>
              <a:rPr lang="ru-RU" dirty="0">
                <a:latin typeface="Times New Roman" panose="02020603050405020304" pitchFamily="18" charset="0"/>
                <a:cs typeface="Times New Roman" panose="02020603050405020304" pitchFamily="18" charset="0"/>
              </a:rPr>
              <a:t> ролей.</a:t>
            </a:r>
            <a:r>
              <a:rPr lang="ru-RU" dirty="0"/>
              <a:t/>
            </a:r>
            <a:br>
              <a:rPr lang="ru-RU" dirty="0"/>
            </a:br>
            <a:r>
              <a:rPr lang="ru-RU" sz="3400" dirty="0"/>
              <a:t/>
            </a:r>
            <a:br>
              <a:rPr lang="ru-RU" sz="3400"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1</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Стать</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сукупність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морфологічних</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фізіологічних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особливостей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організму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людини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сукупність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генетично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детермінованих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ознак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людської</a:t>
            </a:r>
            <a:r>
              <a:rPr lang="ru-RU" sz="2400" dirty="0">
                <a:latin typeface="Times New Roman" panose="02020603050405020304" pitchFamily="18" charset="0"/>
                <a:cs typeface="Times New Roman" panose="02020603050405020304" pitchFamily="18" charset="0"/>
              </a:rPr>
              <a:t> особи,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визначають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її</a:t>
            </a:r>
            <a:r>
              <a:rPr lang="ru-RU" sz="2400" dirty="0">
                <a:latin typeface="Times New Roman" panose="02020603050405020304" pitchFamily="18" charset="0"/>
                <a:cs typeface="Times New Roman" panose="02020603050405020304" pitchFamily="18" charset="0"/>
              </a:rPr>
              <a:t> роль у </a:t>
            </a:r>
            <a:r>
              <a:rPr lang="ru-RU" sz="2400" dirty="0" err="1">
                <a:latin typeface="Times New Roman" panose="02020603050405020304" pitchFamily="18" charset="0"/>
                <a:cs typeface="Times New Roman" panose="02020603050405020304" pitchFamily="18" charset="0"/>
              </a:rPr>
              <a:t>процесі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запліднення</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b="1" dirty="0" err="1">
                <a:latin typeface="Times New Roman" panose="02020603050405020304" pitchFamily="18" charset="0"/>
                <a:cs typeface="Times New Roman" panose="02020603050405020304" pitchFamily="18" charset="0"/>
              </a:rPr>
              <a:t>Ґендер</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соціальна</a:t>
            </a:r>
            <a:r>
              <a:rPr lang="ru-RU" sz="2400" dirty="0">
                <a:latin typeface="Times New Roman" panose="02020603050405020304" pitchFamily="18" charset="0"/>
                <a:cs typeface="Times New Roman" panose="02020603050405020304" pitchFamily="18" charset="0"/>
              </a:rPr>
              <a:t> стать як культурна та </a:t>
            </a:r>
            <a:r>
              <a:rPr lang="ru-RU" sz="2400" dirty="0" err="1">
                <a:latin typeface="Times New Roman" panose="02020603050405020304" pitchFamily="18" charset="0"/>
                <a:cs typeface="Times New Roman" panose="02020603050405020304" pitchFamily="18" charset="0"/>
              </a:rPr>
              <a:t>соціальна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конструкція</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b="1" dirty="0" err="1">
                <a:latin typeface="Times New Roman" panose="02020603050405020304" pitchFamily="18" charset="0"/>
                <a:cs typeface="Times New Roman" panose="02020603050405020304" pitchFamily="18" charset="0"/>
              </a:rPr>
              <a:t>Способи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виразу</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статевих</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відмінностей</a:t>
            </a:r>
            <a:r>
              <a:rPr lang="ru-RU" sz="2400" b="1" dirty="0">
                <a:latin typeface="Times New Roman" panose="02020603050405020304" pitchFamily="18" charset="0"/>
                <a:cs typeface="Times New Roman" panose="02020603050405020304" pitchFamily="18" charset="0"/>
              </a:rPr>
              <a:t> у </a:t>
            </a:r>
            <a:r>
              <a:rPr lang="ru-RU" sz="2400" b="1" dirty="0" err="1">
                <a:latin typeface="Times New Roman" panose="02020603050405020304" pitchFamily="18" charset="0"/>
                <a:cs typeface="Times New Roman" panose="02020603050405020304" pitchFamily="18" charset="0"/>
              </a:rPr>
              <a:t>суспільствах</a:t>
            </a:r>
            <a:r>
              <a:rPr lang="ru-RU" sz="2400" b="1" dirty="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1) за </a:t>
            </a:r>
            <a:r>
              <a:rPr lang="ru-RU" sz="2400" dirty="0" err="1">
                <a:latin typeface="Times New Roman" panose="02020603050405020304" pitchFamily="18" charset="0"/>
                <a:cs typeface="Times New Roman" panose="02020603050405020304" pitchFamily="18" charset="0"/>
              </a:rPr>
              <a:t>допомогою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культурних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символів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жінка-мати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батько-годувальник</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2) через </a:t>
            </a:r>
            <a:r>
              <a:rPr lang="ru-RU" sz="2400" dirty="0" err="1">
                <a:latin typeface="Times New Roman" panose="02020603050405020304" pitchFamily="18" charset="0"/>
                <a:cs typeface="Times New Roman" panose="02020603050405020304" pitchFamily="18" charset="0"/>
              </a:rPr>
              <a:t>нормативні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поняття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жінка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чемно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вдягатись</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любити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дітей</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3) через </a:t>
            </a:r>
            <a:r>
              <a:rPr lang="ru-RU" sz="2400" dirty="0" err="1">
                <a:latin typeface="Times New Roman" panose="02020603050405020304" pitchFamily="18" charset="0"/>
                <a:cs typeface="Times New Roman" panose="02020603050405020304" pitchFamily="18" charset="0"/>
              </a:rPr>
              <a:t>розподіл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соціальних</a:t>
            </a:r>
            <a:r>
              <a:rPr lang="ru-RU" sz="2400" dirty="0">
                <a:latin typeface="Times New Roman" panose="02020603050405020304" pitchFamily="18" charset="0"/>
                <a:cs typeface="Times New Roman" panose="02020603050405020304" pitchFamily="18" charset="0"/>
              </a:rPr>
              <a:t> сфер за </a:t>
            </a:r>
            <a:r>
              <a:rPr lang="ru-RU" sz="2400" dirty="0" err="1">
                <a:latin typeface="Times New Roman" panose="02020603050405020304" pitchFamily="18" charset="0"/>
                <a:cs typeface="Times New Roman" panose="02020603050405020304" pitchFamily="18" charset="0"/>
              </a:rPr>
              <a:t>ознакою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статі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наприклад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ринок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праці</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сисеми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освіта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окремо</a:t>
            </a:r>
            <a:r>
              <a:rPr lang="ru-RU" sz="2400" dirty="0">
                <a:latin typeface="Times New Roman" panose="02020603050405020304" pitchFamily="18" charset="0"/>
                <a:cs typeface="Times New Roman" panose="02020603050405020304" pitchFamily="18" charset="0"/>
              </a:rPr>
              <a:t> для </a:t>
            </a:r>
            <a:r>
              <a:rPr lang="ru-RU" sz="2400" dirty="0" err="1">
                <a:latin typeface="Times New Roman" panose="02020603050405020304" pitchFamily="18" charset="0"/>
                <a:cs typeface="Times New Roman" panose="02020603050405020304" pitchFamily="18" charset="0"/>
              </a:rPr>
              <a:t>чоловіків</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жінок</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4) </a:t>
            </a:r>
            <a:r>
              <a:rPr lang="ru-RU" sz="2400" dirty="0" err="1">
                <a:latin typeface="Times New Roman" panose="02020603050405020304" pitchFamily="18" charset="0"/>
                <a:cs typeface="Times New Roman" panose="02020603050405020304" pitchFamily="18" charset="0"/>
              </a:rPr>
              <a:t>суб’єктивне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сприйняття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людиною</a:t>
            </a:r>
            <a:r>
              <a:rPr lang="ru-RU" sz="2400" dirty="0">
                <a:latin typeface="Times New Roman" panose="02020603050405020304" pitchFamily="18" charset="0"/>
                <a:cs typeface="Times New Roman" panose="02020603050405020304" pitchFamily="18" charset="0"/>
              </a:rPr>
              <a:t> себе як </a:t>
            </a:r>
            <a:r>
              <a:rPr lang="ru-RU" sz="2400" dirty="0" err="1">
                <a:latin typeface="Times New Roman" panose="02020603050405020304" pitchFamily="18" charset="0"/>
                <a:cs typeface="Times New Roman" panose="02020603050405020304" pitchFamily="18" charset="0"/>
              </a:rPr>
              <a:t>жінки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або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чоловіка</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628650" y="365124"/>
            <a:ext cx="11268075" cy="6244397"/>
          </a:xfrm>
        </p:spPr>
        <p:txBody>
          <a:bodyPr>
            <a:normAutofit fontScale="90000"/>
          </a:bodyPr>
          <a:lstStyle/>
          <a:p>
            <a:r>
              <a:rPr lang="ru-RU" sz="2400" b="1" dirty="0" err="1">
                <a:latin typeface="Times New Roman" panose="02020603050405020304" pitchFamily="18" charset="0"/>
                <a:cs typeface="Times New Roman" panose="02020603050405020304" pitchFamily="18" charset="0"/>
              </a:rPr>
              <a:t>Патріархат</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переважання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влади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чоловіків</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родині</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суспільстві</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цілому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К.Міллет</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патріархат</a:t>
            </a:r>
            <a:r>
              <a:rPr lang="ru-RU" sz="2400" dirty="0">
                <a:latin typeface="Times New Roman" panose="02020603050405020304" pitchFamily="18" charset="0"/>
                <a:cs typeface="Times New Roman" panose="02020603050405020304" pitchFamily="18" charset="0"/>
              </a:rPr>
              <a:t> є </a:t>
            </a:r>
            <a:r>
              <a:rPr lang="ru-RU" sz="2400" dirty="0" err="1">
                <a:latin typeface="Times New Roman" panose="02020603050405020304" pitchFamily="18" charset="0"/>
                <a:cs typeface="Times New Roman" panose="02020603050405020304" pitchFamily="18" charset="0"/>
              </a:rPr>
              <a:t>політичною</a:t>
            </a:r>
            <a:r>
              <a:rPr lang="ru-RU" sz="2400" dirty="0">
                <a:latin typeface="Times New Roman" panose="02020603050405020304" pitchFamily="18" charset="0"/>
                <a:cs typeface="Times New Roman" panose="02020603050405020304" pitchFamily="18" charset="0"/>
              </a:rPr>
              <a:t> системою, у </a:t>
            </a:r>
            <a:r>
              <a:rPr lang="ru-RU" sz="2400" dirty="0" err="1">
                <a:latin typeface="Times New Roman" panose="02020603050405020304" pitchFamily="18" charset="0"/>
                <a:cs typeface="Times New Roman" panose="02020603050405020304" pitchFamily="18" charset="0"/>
              </a:rPr>
              <a:t>якій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чоловіки</a:t>
            </a:r>
            <a:r>
              <a:rPr lang="ru-RU" sz="2400" dirty="0">
                <a:latin typeface="Times New Roman" panose="02020603050405020304" pitchFamily="18" charset="0"/>
                <a:cs typeface="Times New Roman" panose="02020603050405020304" pitchFamily="18" charset="0"/>
              </a:rPr>
              <a:t> за </a:t>
            </a:r>
            <a:r>
              <a:rPr lang="ru-RU" sz="2400" dirty="0" err="1">
                <a:latin typeface="Times New Roman" panose="02020603050405020304" pitchFamily="18" charset="0"/>
                <a:cs typeface="Times New Roman" panose="02020603050405020304" pitchFamily="18" charset="0"/>
              </a:rPr>
              <a:t>допомогою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сили</a:t>
            </a:r>
            <a:r>
              <a:rPr lang="ru-RU" sz="2400" dirty="0">
                <a:latin typeface="Times New Roman" panose="02020603050405020304" pitchFamily="18" charset="0"/>
                <a:cs typeface="Times New Roman" panose="02020603050405020304" pitchFamily="18" charset="0"/>
              </a:rPr>
              <a:t>, закону та </a:t>
            </a:r>
            <a:r>
              <a:rPr lang="ru-RU" sz="2400" dirty="0" err="1">
                <a:latin typeface="Times New Roman" panose="02020603050405020304" pitchFamily="18" charset="0"/>
                <a:cs typeface="Times New Roman" panose="02020603050405020304" pitchFamily="18" charset="0"/>
              </a:rPr>
              <a:t>традицій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визначають</a:t>
            </a:r>
            <a:r>
              <a:rPr lang="ru-RU" sz="2400" dirty="0">
                <a:latin typeface="Times New Roman" panose="02020603050405020304" pitchFamily="18" charset="0"/>
                <a:cs typeface="Times New Roman" panose="02020603050405020304" pitchFamily="18" charset="0"/>
              </a:rPr>
              <a:t> роль, яку </a:t>
            </a:r>
            <a:r>
              <a:rPr lang="ru-RU" sz="2400" dirty="0" err="1">
                <a:latin typeface="Times New Roman" panose="02020603050405020304" pitchFamily="18" charset="0"/>
                <a:cs typeface="Times New Roman" panose="02020603050405020304" pitchFamily="18" charset="0"/>
              </a:rPr>
              <a:t>має</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суспільстві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відігравати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жінка</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1" dirty="0" err="1" smtClean="0">
                <a:latin typeface="Times New Roman" panose="02020603050405020304" pitchFamily="18" charset="0"/>
                <a:cs typeface="Times New Roman" panose="02020603050405020304" pitchFamily="18" charset="0"/>
              </a:rPr>
              <a:t>Матріархат</a:t>
            </a:r>
            <a:r>
              <a:rPr lang="ru-RU" sz="2400" b="1"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a:t>
            </a:r>
            <a:r>
              <a:rPr lang="ru-RU" sz="2400" b="1" dirty="0" err="1">
                <a:latin typeface="Times New Roman" panose="02020603050405020304" pitchFamily="18" charset="0"/>
                <a:cs typeface="Times New Roman" panose="02020603050405020304" pitchFamily="18" charset="0"/>
              </a:rPr>
              <a:t>гінеократія</a:t>
            </a:r>
            <a:r>
              <a:rPr lang="ru-RU" sz="2400" b="1" dirty="0">
                <a:latin typeface="Times New Roman" panose="02020603050405020304" pitchFamily="18" charset="0"/>
                <a:cs typeface="Times New Roman" panose="02020603050405020304" pitchFamily="18" charset="0"/>
              </a:rPr>
              <a:t>) – </a:t>
            </a:r>
            <a:r>
              <a:rPr lang="ru-RU" sz="2400" dirty="0">
                <a:latin typeface="Times New Roman" panose="02020603050405020304" pitchFamily="18" charset="0"/>
                <a:cs typeface="Times New Roman" panose="02020603050405020304" pitchFamily="18" charset="0"/>
              </a:rPr>
              <a:t>форма </a:t>
            </a:r>
            <a:r>
              <a:rPr lang="ru-RU" sz="2400" dirty="0" err="1">
                <a:latin typeface="Times New Roman" panose="02020603050405020304" pitchFamily="18" charset="0"/>
                <a:cs typeface="Times New Roman" panose="02020603050405020304" pitchFamily="18" charset="0"/>
              </a:rPr>
              <a:t>суспільного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усторою</a:t>
            </a:r>
            <a:r>
              <a:rPr lang="ru-RU" sz="2400" dirty="0">
                <a:latin typeface="Times New Roman" panose="02020603050405020304" pitchFamily="18" charset="0"/>
                <a:cs typeface="Times New Roman" panose="02020603050405020304" pitchFamily="18" charset="0"/>
              </a:rPr>
              <a:t>, за </a:t>
            </a:r>
            <a:r>
              <a:rPr lang="ru-RU" sz="2400" dirty="0" err="1">
                <a:latin typeface="Times New Roman" panose="02020603050405020304" pitchFamily="18" charset="0"/>
                <a:cs typeface="Times New Roman" panose="02020603050405020304" pitchFamily="18" charset="0"/>
              </a:rPr>
              <a:t>якого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провідне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місце</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суспільних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відносинах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належить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жінці</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b="1" dirty="0" err="1">
                <a:latin typeface="Times New Roman" panose="02020603050405020304" pitchFamily="18" charset="0"/>
                <a:cs typeface="Times New Roman" panose="02020603050405020304" pitchFamily="18" charset="0"/>
              </a:rPr>
              <a:t>Сексізм</a:t>
            </a:r>
            <a:r>
              <a:rPr lang="ru-RU" sz="2400" dirty="0">
                <a:latin typeface="Times New Roman" panose="02020603050405020304" pitchFamily="18" charset="0"/>
                <a:cs typeface="Times New Roman" panose="02020603050405020304" pitchFamily="18" charset="0"/>
              </a:rPr>
              <a:t> – форма </a:t>
            </a:r>
            <a:r>
              <a:rPr lang="ru-RU" sz="2400" dirty="0" err="1">
                <a:latin typeface="Times New Roman" panose="02020603050405020304" pitchFamily="18" charset="0"/>
                <a:cs typeface="Times New Roman" panose="02020603050405020304" pitchFamily="18" charset="0"/>
              </a:rPr>
              <a:t>патріархального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мислення</a:t>
            </a:r>
            <a:r>
              <a:rPr lang="ru-RU" sz="2400" dirty="0">
                <a:latin typeface="Times New Roman" panose="02020603050405020304" pitchFamily="18" charset="0"/>
                <a:cs typeface="Times New Roman" panose="02020603050405020304" pitchFamily="18" charset="0"/>
              </a:rPr>
              <a:t>, яка </a:t>
            </a:r>
            <a:r>
              <a:rPr lang="ru-RU" sz="2400" dirty="0" err="1">
                <a:latin typeface="Times New Roman" panose="02020603050405020304" pitchFamily="18" charset="0"/>
                <a:cs typeface="Times New Roman" panose="02020603050405020304" pitchFamily="18" charset="0"/>
              </a:rPr>
              <a:t>полягає</a:t>
            </a:r>
            <a:r>
              <a:rPr lang="ru-RU" sz="2400" dirty="0">
                <a:latin typeface="Times New Roman" panose="02020603050405020304" pitchFamily="18" charset="0"/>
                <a:cs typeface="Times New Roman" panose="02020603050405020304" pitchFamily="18" charset="0"/>
              </a:rPr>
              <a:t> у </a:t>
            </a:r>
            <a:r>
              <a:rPr lang="ru-RU" sz="2400" dirty="0" err="1" smtClean="0">
                <a:latin typeface="Times New Roman" panose="02020603050405020304" pitchFamily="18" charset="0"/>
                <a:cs typeface="Times New Roman" panose="02020603050405020304" pitchFamily="18" charset="0"/>
              </a:rPr>
              <a:t>визнанні</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представників</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іншої</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статі</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нижчими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істотами</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що</a:t>
            </a:r>
            <a:r>
              <a:rPr lang="ru-RU" sz="2400" dirty="0">
                <a:latin typeface="Times New Roman" panose="02020603050405020304" pitchFamily="18" charset="0"/>
                <a:cs typeface="Times New Roman" panose="02020603050405020304" pitchFamily="18" charset="0"/>
              </a:rPr>
              <a:t> є </a:t>
            </a:r>
            <a:r>
              <a:rPr lang="ru-RU" sz="2400" dirty="0" err="1" smtClean="0">
                <a:latin typeface="Times New Roman" panose="02020603050405020304" pitchFamily="18" charset="0"/>
                <a:cs typeface="Times New Roman" panose="02020603050405020304" pitchFamily="18" charset="0"/>
              </a:rPr>
              <a:t>підгрунтям</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для </a:t>
            </a:r>
            <a:r>
              <a:rPr lang="ru-RU" sz="2400" dirty="0" err="1" smtClean="0">
                <a:latin typeface="Times New Roman" panose="02020603050405020304" pitchFamily="18" charset="0"/>
                <a:cs typeface="Times New Roman" panose="02020603050405020304" pitchFamily="18" charset="0"/>
              </a:rPr>
              <a:t>подальшої</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дискримінації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Проявляється</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мові</a:t>
            </a:r>
            <a:r>
              <a:rPr lang="ru-RU" sz="2400" dirty="0">
                <a:latin typeface="Times New Roman" panose="02020603050405020304" pitchFamily="18" charset="0"/>
                <a:cs typeface="Times New Roman" panose="02020603050405020304" pitchFamily="18" charset="0"/>
              </a:rPr>
              <a:t>, нормах </a:t>
            </a:r>
            <a:r>
              <a:rPr lang="ru-RU" sz="2400" dirty="0" err="1">
                <a:latin typeface="Times New Roman" panose="02020603050405020304" pitchFamily="18" charset="0"/>
                <a:cs typeface="Times New Roman" panose="02020603050405020304" pitchFamily="18" charset="0"/>
              </a:rPr>
              <a:t>спілкування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укладі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життя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населення</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Форма сексизму – </a:t>
            </a:r>
            <a:r>
              <a:rPr lang="ru-RU" sz="2400" dirty="0" err="1">
                <a:latin typeface="Times New Roman" panose="02020603050405020304" pitchFamily="18" charset="0"/>
                <a:cs typeface="Times New Roman" panose="02020603050405020304" pitchFamily="18" charset="0"/>
              </a:rPr>
              <a:t>чоловічий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шовінізм</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недооцінка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потенціалу</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ролі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жінок</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суспільстві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переоцінка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чоловіків</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b="1" dirty="0" err="1">
                <a:latin typeface="Times New Roman" panose="02020603050405020304" pitchFamily="18" charset="0"/>
                <a:cs typeface="Times New Roman" panose="02020603050405020304" pitchFamily="18" charset="0"/>
              </a:rPr>
              <a:t>Ґендерна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рівність</a:t>
            </a:r>
            <a:r>
              <a:rPr lang="ru-RU" sz="2400" b="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наявність</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визнання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необхідними</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суспільстві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рівних</a:t>
            </a:r>
            <a:r>
              <a:rPr lang="ru-RU" sz="2400" dirty="0">
                <a:latin typeface="Times New Roman" panose="02020603050405020304" pitchFamily="18" charset="0"/>
                <a:cs typeface="Times New Roman" panose="02020603050405020304" pitchFamily="18" charset="0"/>
              </a:rPr>
              <a:t> прав </a:t>
            </a:r>
            <a:r>
              <a:rPr lang="ru-RU" sz="2400" dirty="0" err="1">
                <a:latin typeface="Times New Roman" panose="02020603050405020304" pitchFamily="18" charset="0"/>
                <a:cs typeface="Times New Roman" panose="02020603050405020304" pitchFamily="18" charset="0"/>
              </a:rPr>
              <a:t>чоловіків</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жінок</a:t>
            </a:r>
            <a:r>
              <a:rPr lang="ru-RU" sz="2400" dirty="0">
                <a:latin typeface="Times New Roman" panose="02020603050405020304" pitchFamily="18" charset="0"/>
                <a:cs typeface="Times New Roman" panose="02020603050405020304" pitchFamily="18" charset="0"/>
              </a:rPr>
              <a:t> перед законом, а </a:t>
            </a:r>
            <a:r>
              <a:rPr lang="ru-RU" sz="2400" dirty="0" err="1">
                <a:latin typeface="Times New Roman" panose="02020603050405020304" pitchFamily="18" charset="0"/>
                <a:cs typeface="Times New Roman" panose="02020603050405020304" pitchFamily="18" charset="0"/>
              </a:rPr>
              <a:t>також</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рівності</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різних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суспільних</a:t>
            </a:r>
            <a:r>
              <a:rPr lang="ru-RU" sz="2400" dirty="0">
                <a:latin typeface="Times New Roman" panose="02020603050405020304" pitchFamily="18" charset="0"/>
                <a:cs typeface="Times New Roman" panose="02020603050405020304" pitchFamily="18" charset="0"/>
              </a:rPr>
              <a:t> практиках.</a:t>
            </a:r>
            <a:br>
              <a:rPr lang="ru-RU" sz="2400" dirty="0">
                <a:latin typeface="Times New Roman" panose="02020603050405020304" pitchFamily="18" charset="0"/>
                <a:cs typeface="Times New Roman" panose="02020603050405020304" pitchFamily="18" charset="0"/>
              </a:rPr>
            </a:br>
            <a:r>
              <a:rPr lang="ru-RU" sz="2400" b="1" dirty="0" err="1">
                <a:latin typeface="Times New Roman" panose="02020603050405020304" pitchFamily="18" charset="0"/>
                <a:cs typeface="Times New Roman" panose="02020603050405020304" pitchFamily="18" charset="0"/>
              </a:rPr>
              <a:t>Емансіпація</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жінок</a:t>
            </a:r>
            <a:r>
              <a:rPr lang="ru-RU" sz="2400" b="1"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вивільнення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їх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залежності</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приниженності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отримання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жінками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самостійності</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рівних</a:t>
            </a:r>
            <a:r>
              <a:rPr lang="ru-RU" sz="2400" dirty="0">
                <a:latin typeface="Times New Roman" panose="02020603050405020304" pitchFamily="18" charset="0"/>
                <a:cs typeface="Times New Roman" panose="02020603050405020304" pitchFamily="18" charset="0"/>
              </a:rPr>
              <a:t> прав </a:t>
            </a:r>
            <a:r>
              <a:rPr lang="ru-RU" sz="2400" dirty="0" err="1">
                <a:latin typeface="Times New Roman" panose="02020603050405020304" pitchFamily="18" charset="0"/>
                <a:cs typeface="Times New Roman" panose="02020603050405020304" pitchFamily="18" charset="0"/>
              </a:rPr>
              <a:t>із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чоловіками</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освіті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праці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політиці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сімейному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житті</a:t>
            </a:r>
            <a:r>
              <a:rPr lang="ru-RU" sz="2400" dirty="0">
                <a:latin typeface="Times New Roman" panose="02020603050405020304" pitchFamily="18" charset="0"/>
                <a:cs typeface="Times New Roman" panose="02020603050405020304" pitchFamily="18" charset="0"/>
              </a:rPr>
              <a:t>.</a:t>
            </a:r>
            <a:br>
              <a:rPr lang="ru-RU" sz="2400" dirty="0">
                <a:latin typeface="Times New Roman" panose="02020603050405020304" pitchFamily="18" charset="0"/>
                <a:cs typeface="Times New Roman" panose="02020603050405020304" pitchFamily="18" charset="0"/>
              </a:rPr>
            </a:br>
            <a:r>
              <a:rPr lang="ru-RU" sz="2400" b="1" dirty="0" err="1">
                <a:latin typeface="Times New Roman" panose="02020603050405020304" pitchFamily="18" charset="0"/>
                <a:cs typeface="Times New Roman" panose="02020603050405020304" pitchFamily="18" charset="0"/>
              </a:rPr>
              <a:t>Фемінізм</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суспільно-політичний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рух</a:t>
            </a:r>
            <a:r>
              <a:rPr lang="ru-RU" sz="2400" dirty="0">
                <a:latin typeface="Times New Roman" panose="02020603050405020304" pitchFamily="18" charset="0"/>
                <a:cs typeface="Times New Roman" panose="02020603050405020304" pitchFamily="18" charset="0"/>
              </a:rPr>
              <a:t>, метою </a:t>
            </a:r>
            <a:r>
              <a:rPr lang="ru-RU" sz="2400" dirty="0" err="1">
                <a:latin typeface="Times New Roman" panose="02020603050405020304" pitchFamily="18" charset="0"/>
                <a:cs typeface="Times New Roman" panose="02020603050405020304" pitchFamily="18" charset="0"/>
              </a:rPr>
              <a:t>якого</a:t>
            </a:r>
            <a:r>
              <a:rPr lang="ru-RU" sz="2400" dirty="0">
                <a:latin typeface="Times New Roman" panose="02020603050405020304" pitchFamily="18" charset="0"/>
                <a:cs typeface="Times New Roman" panose="02020603050405020304" pitchFamily="18" charset="0"/>
              </a:rPr>
              <a:t> є </a:t>
            </a:r>
            <a:r>
              <a:rPr lang="ru-RU" sz="2400" dirty="0" err="1">
                <a:latin typeface="Times New Roman" panose="02020603050405020304" pitchFamily="18" charset="0"/>
                <a:cs typeface="Times New Roman" panose="02020603050405020304" pitchFamily="18" charset="0"/>
              </a:rPr>
              <a:t>предоставлення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жінкам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всієї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повноти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соціальних</a:t>
            </a:r>
            <a:r>
              <a:rPr lang="ru-RU" sz="2400" dirty="0">
                <a:latin typeface="Times New Roman" panose="02020603050405020304" pitchFamily="18" charset="0"/>
                <a:cs typeface="Times New Roman" panose="02020603050405020304" pitchFamily="18" charset="0"/>
              </a:rPr>
              <a:t> прав.</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pPr indent="450215">
              <a:spcAft>
                <a:spcPts val="0"/>
              </a:spcAft>
            </a:pPr>
            <a:r>
              <a:rPr lang="uk-UA" b="1" dirty="0">
                <a:latin typeface="Times New Roman" panose="02020603050405020304" pitchFamily="18" charset="0"/>
                <a:ea typeface="Times New Roman" panose="02020603050405020304" pitchFamily="18" charset="0"/>
              </a:rPr>
              <a:t>Напрямки ґендерної соціології:</a:t>
            </a: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1) ліберальний (</a:t>
            </a:r>
            <a:r>
              <a:rPr lang="en-US" dirty="0" smtClean="0">
                <a:latin typeface="Times New Roman" panose="02020603050405020304" pitchFamily="18" charset="0"/>
                <a:ea typeface="Times New Roman" panose="02020603050405020304" pitchFamily="18" charset="0"/>
              </a:rPr>
              <a:t>XVII</a:t>
            </a:r>
            <a:r>
              <a:rPr lang="ru-RU" dirty="0" smtClean="0">
                <a:latin typeface="Times New Roman" panose="02020603050405020304" pitchFamily="18" charset="0"/>
                <a:ea typeface="Times New Roman" panose="02020603050405020304" pitchFamily="18" charset="0"/>
              </a:rPr>
              <a:t> </a:t>
            </a:r>
            <a:r>
              <a:rPr lang="uk-UA" dirty="0" smtClean="0">
                <a:latin typeface="Times New Roman" panose="02020603050405020304" pitchFamily="18" charset="0"/>
                <a:ea typeface="Times New Roman" panose="02020603050405020304" pitchFamily="18" charset="0"/>
              </a:rPr>
              <a:t>ст.) </a:t>
            </a:r>
            <a:r>
              <a:rPr lang="uk-UA" dirty="0">
                <a:latin typeface="Times New Roman" panose="02020603050405020304" pitchFamily="18" charset="0"/>
                <a:ea typeface="Times New Roman" panose="02020603050405020304" pitchFamily="18" charset="0"/>
              </a:rPr>
              <a:t>– боротьба за рівність жінок в рамках існуючого соціально-політичного устрою;</a:t>
            </a: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2) соціалістичні (використовують марксистську теорію) – звільнення жінок від </a:t>
            </a:r>
            <a:r>
              <a:rPr lang="uk-UA" dirty="0" smtClean="0">
                <a:latin typeface="Times New Roman" panose="02020603050405020304" pitchFamily="18" charset="0"/>
                <a:ea typeface="Times New Roman" panose="02020603050405020304" pitchFamily="18" charset="0"/>
              </a:rPr>
              <a:t>пригнічення </a:t>
            </a:r>
            <a:r>
              <a:rPr lang="uk-UA" dirty="0">
                <a:latin typeface="Times New Roman" panose="02020603050405020304" pitchFamily="18" charset="0"/>
                <a:ea typeface="Times New Roman" panose="02020603050405020304" pitchFamily="18" charset="0"/>
              </a:rPr>
              <a:t>у системі капіталістичного відтворення суспільства;</a:t>
            </a: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r>
              <a:rPr lang="uk-UA" dirty="0">
                <a:latin typeface="Times New Roman" panose="02020603050405020304" pitchFamily="18" charset="0"/>
                <a:ea typeface="Times New Roman" panose="02020603050405020304" pitchFamily="18" charset="0"/>
              </a:rPr>
              <a:t>3) радикальне – яскраво виражена боротьба за жіночу емансипацію.</a:t>
            </a:r>
            <a:r>
              <a:rPr lang="ru-RU" sz="3200" dirty="0">
                <a:latin typeface="Times New Roman" panose="02020603050405020304" pitchFamily="18" charset="0"/>
                <a:ea typeface="Times New Roman" panose="02020603050405020304" pitchFamily="18" charset="0"/>
              </a:rPr>
              <a:t/>
            </a:r>
            <a:br>
              <a:rPr lang="ru-RU" sz="3200" dirty="0">
                <a:latin typeface="Times New Roman" panose="02020603050405020304" pitchFamily="18" charset="0"/>
                <a:ea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902325"/>
          </a:xfrm>
        </p:spPr>
        <p:txBody>
          <a:bodyPr>
            <a:normAutofit fontScale="90000"/>
          </a:bodyPr>
          <a:lstStyle/>
          <a:p>
            <a:r>
              <a:rPr lang="ru-RU" b="1" dirty="0" err="1" smtClean="0">
                <a:latin typeface="Times New Roman" panose="02020603050405020304" pitchFamily="18" charset="0"/>
                <a:cs typeface="Times New Roman" panose="02020603050405020304" pitchFamily="18" charset="0"/>
              </a:rPr>
              <a:t>Питання</a:t>
            </a:r>
            <a:r>
              <a:rPr lang="ru-RU" b="1" dirty="0" smtClean="0">
                <a:latin typeface="Times New Roman" panose="02020603050405020304" pitchFamily="18" charset="0"/>
                <a:cs typeface="Times New Roman" panose="02020603050405020304" pitchFamily="18" charset="0"/>
              </a:rPr>
              <a:t> 2</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Традиційна</a:t>
            </a:r>
            <a:r>
              <a:rPr lang="ru-RU" sz="2700" dirty="0">
                <a:latin typeface="Times New Roman" panose="02020603050405020304" pitchFamily="18" charset="0"/>
                <a:cs typeface="Times New Roman" panose="02020603050405020304" pitchFamily="18" charset="0"/>
              </a:rPr>
              <a:t> модель </a:t>
            </a:r>
            <a:r>
              <a:rPr lang="ru-RU" sz="2700" dirty="0" err="1">
                <a:latin typeface="Times New Roman" panose="02020603050405020304" pitchFamily="18" charset="0"/>
                <a:cs typeface="Times New Roman" panose="02020603050405020304" pitchFamily="18" charset="0"/>
              </a:rPr>
              <a:t>була</a:t>
            </a:r>
            <a:r>
              <a:rPr lang="ru-RU" sz="2700" dirty="0">
                <a:latin typeface="Times New Roman" panose="02020603050405020304" pitchFamily="18" charset="0"/>
                <a:cs typeface="Times New Roman" panose="02020603050405020304" pitchFamily="18" charset="0"/>
              </a:rPr>
              <a:t> сформована у </a:t>
            </a:r>
            <a:r>
              <a:rPr lang="en-US" sz="2700" dirty="0">
                <a:latin typeface="Times New Roman" panose="02020603050405020304" pitchFamily="18" charset="0"/>
                <a:cs typeface="Times New Roman" panose="02020603050405020304" pitchFamily="18" charset="0"/>
              </a:rPr>
              <a:t>XVIII </a:t>
            </a:r>
            <a:r>
              <a:rPr lang="ru-RU" sz="2700" dirty="0" err="1">
                <a:latin typeface="Times New Roman" panose="02020603050405020304" pitchFamily="18" charset="0"/>
                <a:cs typeface="Times New Roman" panose="02020603050405020304" pitchFamily="18" charset="0"/>
              </a:rPr>
              <a:t>столітті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Риси</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базувалась</a:t>
            </a:r>
            <a:r>
              <a:rPr lang="ru-RU" sz="2700" dirty="0">
                <a:latin typeface="Times New Roman" panose="02020603050405020304" pitchFamily="18" charset="0"/>
                <a:cs typeface="Times New Roman" panose="02020603050405020304" pitchFamily="18" charset="0"/>
              </a:rPr>
              <a:t> на </a:t>
            </a:r>
            <a:r>
              <a:rPr lang="ru-RU" sz="2700" dirty="0" err="1">
                <a:latin typeface="Times New Roman" panose="02020603050405020304" pitchFamily="18" charset="0"/>
                <a:cs typeface="Times New Roman" panose="02020603050405020304" pitchFamily="18" charset="0"/>
              </a:rPr>
              <a:t>батківській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владі</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етика</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емоційного</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індивідуалізму</a:t>
            </a:r>
            <a:r>
              <a:rPr lang="ru-RU" sz="2700" dirty="0" smtClean="0">
                <a:latin typeface="Times New Roman" panose="02020603050405020304" pitchFamily="18" charset="0"/>
                <a:cs typeface="Times New Roman" panose="02020603050405020304" pitchFamily="18" charset="0"/>
              </a:rPr>
              <a:t>;</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заохочення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близьких</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емоційних</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стосунків</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між</a:t>
            </a:r>
            <a:r>
              <a:rPr lang="ru-RU" sz="2700" dirty="0">
                <a:latin typeface="Times New Roman" panose="02020603050405020304" pitchFamily="18" charset="0"/>
                <a:cs typeface="Times New Roman" panose="02020603050405020304" pitchFamily="18" charset="0"/>
              </a:rPr>
              <a:t> членами </a:t>
            </a:r>
            <a:r>
              <a:rPr lang="ru-RU" sz="2700" dirty="0" err="1">
                <a:latin typeface="Times New Roman" panose="02020603050405020304" pitchFamily="18" charset="0"/>
                <a:cs typeface="Times New Roman" panose="02020603050405020304" pitchFamily="18" charset="0"/>
              </a:rPr>
              <a:t>подружжя</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заохочення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заключення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шлюбу</a:t>
            </a:r>
            <a:r>
              <a:rPr lang="ru-RU" sz="2700" dirty="0">
                <a:latin typeface="Times New Roman" panose="02020603050405020304" pitchFamily="18" charset="0"/>
                <a:cs typeface="Times New Roman" panose="02020603050405020304" pitchFamily="18" charset="0"/>
              </a:rPr>
              <a:t> на </a:t>
            </a:r>
            <a:r>
              <a:rPr lang="ru-RU" sz="2700" dirty="0" err="1">
                <a:latin typeface="Times New Roman" panose="02020603050405020304" pitchFamily="18" charset="0"/>
                <a:cs typeface="Times New Roman" panose="02020603050405020304" pitchFamily="18" charset="0"/>
              </a:rPr>
              <a:t>основі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взаємної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приязні</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До початку </a:t>
            </a:r>
            <a:r>
              <a:rPr lang="ru-RU" sz="2700" dirty="0" smtClean="0">
                <a:latin typeface="Times New Roman" panose="02020603050405020304" pitchFamily="18" charset="0"/>
                <a:cs typeface="Times New Roman" panose="02020603050405020304" pitchFamily="18" charset="0"/>
              </a:rPr>
              <a:t>ХХ ст</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чоловіки</a:t>
            </a:r>
            <a:r>
              <a:rPr lang="ru-RU" sz="2700" dirty="0">
                <a:latin typeface="Times New Roman" panose="02020603050405020304" pitchFamily="18" charset="0"/>
                <a:cs typeface="Times New Roman" panose="02020603050405020304" pitchFamily="18" charset="0"/>
              </a:rPr>
              <a:t> та </a:t>
            </a:r>
            <a:r>
              <a:rPr lang="ru-RU" sz="2700" dirty="0" err="1">
                <a:latin typeface="Times New Roman" panose="02020603050405020304" pitchFamily="18" charset="0"/>
                <a:cs typeface="Times New Roman" panose="02020603050405020304" pitchFamily="18" charset="0"/>
              </a:rPr>
              <a:t>жінки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працювали</a:t>
            </a:r>
            <a:r>
              <a:rPr lang="ru-RU" sz="2700" dirty="0">
                <a:latin typeface="Times New Roman" panose="02020603050405020304" pitchFamily="18" charset="0"/>
                <a:cs typeface="Times New Roman" panose="02020603050405020304" pitchFamily="18" charset="0"/>
              </a:rPr>
              <a:t> і на </a:t>
            </a:r>
            <a:r>
              <a:rPr lang="ru-RU" sz="2700" dirty="0" err="1">
                <a:latin typeface="Times New Roman" panose="02020603050405020304" pitchFamily="18" charset="0"/>
                <a:cs typeface="Times New Roman" panose="02020603050405020304" pitchFamily="18" charset="0"/>
              </a:rPr>
              <a:t>роботі</a:t>
            </a:r>
            <a:r>
              <a:rPr lang="ru-RU" sz="2700" dirty="0">
                <a:latin typeface="Times New Roman" panose="02020603050405020304" pitchFamily="18" charset="0"/>
                <a:cs typeface="Times New Roman" panose="02020603050405020304" pitchFamily="18" charset="0"/>
              </a:rPr>
              <a:t>, і </a:t>
            </a:r>
            <a:r>
              <a:rPr lang="ru-RU" sz="2700" dirty="0" err="1">
                <a:latin typeface="Times New Roman" panose="02020603050405020304" pitchFamily="18" charset="0"/>
                <a:cs typeface="Times New Roman" panose="02020603050405020304" pitchFamily="18" charset="0"/>
              </a:rPr>
              <a:t>вдома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сумісно</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Дитину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виховував</a:t>
            </a:r>
            <a:r>
              <a:rPr lang="ru-RU" sz="2700" dirty="0">
                <a:latin typeface="Times New Roman" panose="02020603050405020304" pitchFamily="18" charset="0"/>
                <a:cs typeface="Times New Roman" panose="02020603050405020304" pitchFamily="18" charset="0"/>
              </a:rPr>
              <a:t> родитель </a:t>
            </a:r>
            <a:r>
              <a:rPr lang="ru-RU" sz="2700" dirty="0" err="1">
                <a:latin typeface="Times New Roman" panose="02020603050405020304" pitchFamily="18" charset="0"/>
                <a:cs typeface="Times New Roman" panose="02020603050405020304" pitchFamily="18" charset="0"/>
              </a:rPr>
              <a:t>відповідної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статі</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Пізніше</a:t>
            </a:r>
            <a:r>
              <a:rPr lang="ru-RU" sz="2700"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більш</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чіткий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розподіл</a:t>
            </a:r>
            <a:r>
              <a:rPr lang="ru-RU" sz="2700" dirty="0">
                <a:latin typeface="Times New Roman" panose="02020603050405020304" pitchFamily="18" charset="0"/>
                <a:cs typeface="Times New Roman" panose="02020603050405020304" pitchFamily="18" charset="0"/>
              </a:rPr>
              <a:t> сфер: </a:t>
            </a:r>
            <a:r>
              <a:rPr lang="ru-RU" sz="2700" dirty="0" err="1">
                <a:latin typeface="Times New Roman" panose="02020603050405020304" pitchFamily="18" charset="0"/>
                <a:cs typeface="Times New Roman" panose="02020603050405020304" pitchFamily="18" charset="0"/>
              </a:rPr>
              <a:t>чоловік</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 робота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жінка</a:t>
            </a: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будинок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Більша</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частина</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чоловічої</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роботи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внаслідок</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індустріальної</a:t>
            </a:r>
            <a:r>
              <a:rPr lang="ru-RU" sz="2700" dirty="0" smtClean="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революції</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була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автоматизована</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dirty="0" err="1" smtClean="0">
                <a:latin typeface="Times New Roman" panose="02020603050405020304" pitchFamily="18" charset="0"/>
                <a:cs typeface="Times New Roman" panose="02020603050405020304" pitchFamily="18" charset="0"/>
              </a:rPr>
              <a:t>Хатня</a:t>
            </a:r>
            <a:r>
              <a:rPr lang="ru-RU" sz="2700" dirty="0" smtClean="0">
                <a:latin typeface="Times New Roman" panose="02020603050405020304" pitchFamily="18" charset="0"/>
                <a:cs typeface="Times New Roman" panose="02020603050405020304" pitchFamily="18" charset="0"/>
              </a:rPr>
              <a:t> </a:t>
            </a:r>
            <a:r>
              <a:rPr lang="ru-RU" sz="2700" dirty="0">
                <a:latin typeface="Times New Roman" panose="02020603050405020304" pitchFamily="18" charset="0"/>
                <a:cs typeface="Times New Roman" panose="02020603050405020304" pitchFamily="18" charset="0"/>
              </a:rPr>
              <a:t>робота </a:t>
            </a:r>
            <a:r>
              <a:rPr lang="ru-RU" sz="2700" dirty="0" err="1">
                <a:latin typeface="Times New Roman" panose="02020603050405020304" pitchFamily="18" charset="0"/>
                <a:cs typeface="Times New Roman" panose="02020603050405020304" pitchFamily="18" charset="0"/>
              </a:rPr>
              <a:t>починає</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розглядатись</a:t>
            </a:r>
            <a:r>
              <a:rPr lang="ru-RU" sz="2700" dirty="0">
                <a:latin typeface="Times New Roman" panose="02020603050405020304" pitchFamily="18" charset="0"/>
                <a:cs typeface="Times New Roman" panose="02020603050405020304" pitchFamily="18" charset="0"/>
              </a:rPr>
              <a:t> як </a:t>
            </a:r>
            <a:r>
              <a:rPr lang="ru-RU" sz="2700" dirty="0" err="1">
                <a:latin typeface="Times New Roman" panose="02020603050405020304" pitchFamily="18" charset="0"/>
                <a:cs typeface="Times New Roman" panose="02020603050405020304" pitchFamily="18" charset="0"/>
              </a:rPr>
              <a:t>мистецство</a:t>
            </a:r>
            <a:r>
              <a:rPr lang="ru-RU" sz="2700" dirty="0">
                <a:latin typeface="Times New Roman" panose="02020603050405020304" pitchFamily="18" charset="0"/>
                <a:cs typeface="Times New Roman" panose="02020603050405020304" pitchFamily="18" charset="0"/>
              </a:rPr>
              <a:t> та </a:t>
            </a:r>
            <a:r>
              <a:rPr lang="ru-RU" sz="2700" dirty="0" err="1">
                <a:latin typeface="Times New Roman" panose="02020603050405020304" pitchFamily="18" charset="0"/>
                <a:cs typeface="Times New Roman" panose="02020603050405020304" pitchFamily="18" charset="0"/>
              </a:rPr>
              <a:t>місія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покладена</a:t>
            </a:r>
            <a:r>
              <a:rPr lang="ru-RU" sz="2700" dirty="0">
                <a:latin typeface="Times New Roman" panose="02020603050405020304" pitchFamily="18" charset="0"/>
                <a:cs typeface="Times New Roman" panose="02020603050405020304" pitchFamily="18" charset="0"/>
              </a:rPr>
              <a:t> на </a:t>
            </a:r>
            <a:r>
              <a:rPr lang="ru-RU" sz="2700" dirty="0" err="1">
                <a:latin typeface="Times New Roman" panose="02020603050405020304" pitchFamily="18" charset="0"/>
                <a:cs typeface="Times New Roman" panose="02020603050405020304" pitchFamily="18" charset="0"/>
              </a:rPr>
              <a:t>жінку</a:t>
            </a:r>
            <a:r>
              <a:rPr lang="ru-RU" sz="2700" dirty="0">
                <a:latin typeface="Times New Roman" panose="02020603050405020304" pitchFamily="18" charset="0"/>
                <a:cs typeface="Times New Roman" panose="02020603050405020304" pitchFamily="18" charset="0"/>
              </a:rPr>
              <a:t> Богом. </a:t>
            </a:r>
            <a:r>
              <a:rPr lang="ru-RU" sz="2700" dirty="0" err="1">
                <a:latin typeface="Times New Roman" panose="02020603050405020304" pitchFamily="18" charset="0"/>
                <a:cs typeface="Times New Roman" panose="02020603050405020304" pitchFamily="18" charset="0"/>
              </a:rPr>
              <a:t>Прибирання</a:t>
            </a:r>
            <a:r>
              <a:rPr lang="ru-RU" sz="2700" dirty="0">
                <a:latin typeface="Times New Roman" panose="02020603050405020304" pitchFamily="18" charset="0"/>
                <a:cs typeface="Times New Roman" panose="02020603050405020304" pitchFamily="18" charset="0"/>
              </a:rPr>
              <a:t> та </a:t>
            </a:r>
            <a:r>
              <a:rPr lang="ru-RU" sz="2700" dirty="0" err="1">
                <a:latin typeface="Times New Roman" panose="02020603050405020304" pitchFamily="18" charset="0"/>
                <a:cs typeface="Times New Roman" panose="02020603050405020304" pitchFamily="18" charset="0"/>
              </a:rPr>
              <a:t>виховання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дітей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цілком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була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перекладене</a:t>
            </a:r>
            <a:r>
              <a:rPr lang="ru-RU" sz="2700" dirty="0">
                <a:latin typeface="Times New Roman" panose="02020603050405020304" pitchFamily="18" charset="0"/>
                <a:cs typeface="Times New Roman" panose="02020603050405020304" pitchFamily="18" charset="0"/>
              </a:rPr>
              <a:t> на </a:t>
            </a:r>
            <a:r>
              <a:rPr lang="ru-RU" sz="2700" dirty="0" err="1">
                <a:latin typeface="Times New Roman" panose="02020603050405020304" pitchFamily="18" charset="0"/>
                <a:cs typeface="Times New Roman" panose="02020603050405020304" pitchFamily="18" charset="0"/>
              </a:rPr>
              <a:t>плечі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жінки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Новий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розподіл</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був</a:t>
            </a:r>
            <a:r>
              <a:rPr lang="ru-RU" sz="2700" dirty="0">
                <a:latin typeface="Times New Roman" panose="02020603050405020304" pitchFamily="18" charset="0"/>
                <a:cs typeface="Times New Roman" panose="02020603050405020304" pitchFamily="18" charset="0"/>
              </a:rPr>
              <a:t> </a:t>
            </a:r>
            <a:r>
              <a:rPr lang="ru-RU" sz="2700" dirty="0" err="1" smtClean="0">
                <a:latin typeface="Times New Roman" panose="02020603050405020304" pitchFamily="18" charset="0"/>
                <a:cs typeface="Times New Roman" panose="02020603050405020304" pitchFamily="18" charset="0"/>
              </a:rPr>
              <a:t>обґрунтований</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ідеологічно</a:t>
            </a:r>
            <a:r>
              <a:rPr lang="ru-RU" sz="2700" dirty="0">
                <a:latin typeface="Times New Roman" panose="02020603050405020304" pitchFamily="18" charset="0"/>
                <a:cs typeface="Times New Roman" panose="02020603050405020304" pitchFamily="18" charset="0"/>
              </a:rPr>
              <a:t> та детально описаний у </a:t>
            </a:r>
            <a:r>
              <a:rPr lang="ru-RU" sz="2700" dirty="0" err="1">
                <a:latin typeface="Times New Roman" panose="02020603050405020304" pitchFamily="18" charset="0"/>
                <a:cs typeface="Times New Roman" panose="02020603050405020304" pitchFamily="18" charset="0"/>
              </a:rPr>
              <a:t>художній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літературі</a:t>
            </a:r>
            <a:r>
              <a:rPr lang="ru-RU" sz="2700"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7296168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47824" y="374650"/>
            <a:ext cx="10391775" cy="6302375"/>
          </a:xfrm>
        </p:spPr>
        <p:txBody>
          <a:bodyPr>
            <a:normAutofit fontScale="90000"/>
          </a:bodyPr>
          <a:lstStyle/>
          <a:p>
            <a:pPr indent="450215" hangingPunct="0">
              <a:spcAft>
                <a:spcPts val="0"/>
              </a:spcAft>
            </a:pPr>
            <a:r>
              <a:rPr lang="ru-RU" sz="2700" dirty="0">
                <a:latin typeface="Times New Roman" panose="02020603050405020304" pitchFamily="18" charset="0"/>
                <a:ea typeface="Calibri" panose="020F0502020204030204" pitchFamily="34" charset="0"/>
                <a:cs typeface="Times New Roman" panose="02020603050405020304" pitchFamily="18" charset="0"/>
              </a:rPr>
              <a:t>Для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чоловіків</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більшу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частину</a:t>
            </a:r>
            <a:r>
              <a:rPr lang="ru-RU" sz="2700" dirty="0">
                <a:latin typeface="Times New Roman" panose="02020603050405020304" pitchFamily="18" charset="0"/>
                <a:ea typeface="Calibri" panose="020F0502020204030204" pitchFamily="34" charset="0"/>
                <a:cs typeface="Times New Roman" panose="02020603050405020304" pitchFamily="18" charset="0"/>
              </a:rPr>
              <a:t> часу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проводять</a:t>
            </a:r>
            <a:r>
              <a:rPr lang="ru-RU" sz="2700" dirty="0">
                <a:latin typeface="Times New Roman" panose="02020603050405020304" pitchFamily="18" charset="0"/>
                <a:ea typeface="Calibri" panose="020F0502020204030204" pitchFamily="34" charset="0"/>
                <a:cs typeface="Times New Roman" panose="02020603050405020304" pitchFamily="18" charset="0"/>
              </a:rPr>
              <a:t> поза домом нова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фнукція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родини</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емоційна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підтримка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Перекладання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відповідальності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за родину на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жінку</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зменешення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ступеня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їх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інтеграції</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різні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спільноти</a:t>
            </a:r>
            <a:r>
              <a:rPr lang="ru-RU" sz="2700" dirty="0">
                <a:latin typeface="Times New Roman" panose="02020603050405020304" pitchFamily="18" charset="0"/>
                <a:ea typeface="Calibri" panose="020F0502020204030204" pitchFamily="34" charset="0"/>
                <a:cs typeface="Times New Roman" panose="02020603050405020304" pitchFamily="18" charset="0"/>
              </a:rPr>
              <a:t>, яке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компенсувалось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більш</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високим</a:t>
            </a:r>
            <a:r>
              <a:rPr lang="ru-RU" sz="2700" dirty="0">
                <a:latin typeface="Times New Roman" panose="02020603050405020304" pitchFamily="18" charset="0"/>
                <a:ea typeface="Calibri" panose="020F0502020204030204" pitchFamily="34" charset="0"/>
                <a:cs typeface="Times New Roman" panose="02020603050405020304" pitchFamily="18" charset="0"/>
              </a:rPr>
              <a:t> статусом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заміжніх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жінок</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err="1">
                <a:latin typeface="Times New Roman" panose="02020603050405020304" pitchFamily="18" charset="0"/>
                <a:ea typeface="Calibri" panose="020F0502020204030204" pitchFamily="34" charset="0"/>
                <a:cs typeface="Times New Roman" panose="02020603050405020304" pitchFamily="18" charset="0"/>
              </a:rPr>
              <a:t>Розгляд</a:t>
            </a:r>
            <a:r>
              <a:rPr lang="ru-RU" sz="2700" dirty="0">
                <a:latin typeface="Times New Roman" panose="02020603050405020304" pitchFamily="18" charset="0"/>
                <a:ea typeface="Calibri" panose="020F0502020204030204" pitchFamily="34" charset="0"/>
                <a:cs typeface="Times New Roman" panose="02020603050405020304" pitchFamily="18" charset="0"/>
              </a:rPr>
              <a:t> материнства як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основної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функції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жінок</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призвів</a:t>
            </a:r>
            <a:r>
              <a:rPr lang="ru-RU" sz="2700" dirty="0">
                <a:latin typeface="Times New Roman" panose="02020603050405020304" pitchFamily="18" charset="0"/>
                <a:ea typeface="Calibri" panose="020F0502020204030204" pitchFamily="34" charset="0"/>
                <a:cs typeface="Times New Roman" panose="02020603050405020304" pitchFamily="18" charset="0"/>
              </a:rPr>
              <a:t> до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зменшення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важливості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батьківства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недільне</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батькіство</a:t>
            </a:r>
            <a:r>
              <a:rPr lang="ru-RU" sz="2700" dirty="0">
                <a:latin typeface="Times New Roman" panose="02020603050405020304" pitchFamily="18" charset="0"/>
                <a:ea typeface="Calibri" panose="020F0502020204030204" pitchFamily="34" charset="0"/>
                <a:cs typeface="Times New Roman" panose="02020603050405020304" pitchFamily="18" charset="0"/>
              </a:rPr>
              <a:t>»). Початок </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ХХ ст</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заохочення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чоловіків</a:t>
            </a:r>
            <a:r>
              <a:rPr lang="ru-RU" sz="2700" dirty="0">
                <a:latin typeface="Times New Roman" panose="02020603050405020304" pitchFamily="18" charset="0"/>
                <a:ea typeface="Calibri" panose="020F0502020204030204" pitchFamily="34" charset="0"/>
                <a:cs typeface="Times New Roman" panose="02020603050405020304" pitchFamily="18" charset="0"/>
              </a:rPr>
              <a:t> до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батьківства</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a:t>
            </a:r>
            <a:r>
              <a:rPr lang="ru-RU" sz="2700" dirty="0" err="1">
                <a:latin typeface="Times New Roman" panose="02020603050405020304" pitchFamily="18" charset="0"/>
                <a:ea typeface="Calibri" panose="020F0502020204030204" pitchFamily="34" charset="0"/>
                <a:cs typeface="Times New Roman" panose="02020603050405020304" pitchFamily="18" charset="0"/>
              </a:rPr>
              <a:t>Універсальна</a:t>
            </a:r>
            <a:r>
              <a:rPr lang="ru-RU" sz="2700" dirty="0">
                <a:latin typeface="Times New Roman" panose="02020603050405020304" pitchFamily="18" charset="0"/>
                <a:ea typeface="Calibri" panose="020F0502020204030204" pitchFamily="34" charset="0"/>
                <a:cs typeface="Times New Roman" panose="02020603050405020304" pitchFamily="18" charset="0"/>
              </a:rPr>
              <a:t>» модель є результатом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збігу</a:t>
            </a:r>
            <a:r>
              <a:rPr lang="ru-RU" sz="2700" dirty="0">
                <a:latin typeface="Times New Roman" panose="02020603050405020304" pitchFamily="18" charset="0"/>
                <a:ea typeface="Calibri" panose="020F0502020204030204" pitchFamily="34" charset="0"/>
                <a:cs typeface="Times New Roman" panose="02020603050405020304" pitchFamily="18" charset="0"/>
              </a:rPr>
              <a:t> низки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історичних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обставин</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вихід</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жінок</a:t>
            </a:r>
            <a:r>
              <a:rPr lang="ru-RU" sz="2700" dirty="0">
                <a:latin typeface="Times New Roman" panose="02020603050405020304" pitchFamily="18" charset="0"/>
                <a:ea typeface="Calibri" panose="020F0502020204030204" pitchFamily="34" charset="0"/>
                <a:cs typeface="Times New Roman" panose="02020603050405020304" pitchFamily="18" charset="0"/>
              </a:rPr>
              <a:t> на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ринок</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праці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після</a:t>
            </a:r>
            <a:r>
              <a:rPr lang="ru-RU" sz="2700" dirty="0">
                <a:latin typeface="Times New Roman" panose="02020603050405020304" pitchFamily="18" charset="0"/>
                <a:ea typeface="Calibri" panose="020F0502020204030204" pitchFamily="34" charset="0"/>
                <a:cs typeface="Times New Roman" panose="02020603050405020304" pitchFamily="18" charset="0"/>
              </a:rPr>
              <a:t> ІІ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Світової</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війни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державна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підтримка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родини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зниження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віку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вступу</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шлюб</a:t>
            </a:r>
            <a:r>
              <a:rPr lang="ru-RU" sz="2700" dirty="0">
                <a:latin typeface="Times New Roman" panose="02020603050405020304" pitchFamily="18" charset="0"/>
                <a:ea typeface="Calibri" panose="020F0502020204030204" pitchFamily="34" charset="0"/>
                <a:cs typeface="Times New Roman" panose="02020603050405020304" pitchFamily="18" charset="0"/>
              </a:rPr>
              <a:t> (як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реакція</a:t>
            </a:r>
            <a:r>
              <a:rPr lang="ru-RU" sz="2700" dirty="0">
                <a:latin typeface="Times New Roman" panose="02020603050405020304" pitchFamily="18" charset="0"/>
                <a:ea typeface="Calibri" panose="020F0502020204030204" pitchFamily="34" charset="0"/>
                <a:cs typeface="Times New Roman" panose="02020603050405020304" pitchFamily="18" charset="0"/>
              </a:rPr>
              <a:t> на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розлуку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протягом</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війни</a:t>
            </a:r>
            <a:r>
              <a:rPr lang="ru-RU" sz="2700" dirty="0">
                <a:latin typeface="Times New Roman" panose="02020603050405020304" pitchFamily="18" charset="0"/>
                <a:ea typeface="Calibri" panose="020F0502020204030204" pitchFamily="34" charset="0"/>
                <a:cs typeface="Times New Roman" panose="02020603050405020304" pitchFamily="18" charset="0"/>
              </a:rPr>
              <a:t>, як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спроба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подолати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депресію</a:t>
            </a:r>
            <a:r>
              <a:rPr lang="ru-RU" sz="2700" dirty="0">
                <a:latin typeface="Times New Roman" panose="02020603050405020304" pitchFamily="18" charset="0"/>
                <a:ea typeface="Calibri" panose="020F0502020204030204" pitchFamily="34" charset="0"/>
                <a:cs typeface="Times New Roman" panose="02020603050405020304" pitchFamily="18" charset="0"/>
              </a:rPr>
              <a:t>). Модель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була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проголошена</a:t>
            </a:r>
            <a:r>
              <a:rPr lang="ru-RU" sz="2700" dirty="0">
                <a:latin typeface="Times New Roman" panose="02020603050405020304" pitchFamily="18" charset="0"/>
                <a:ea typeface="Calibri" panose="020F0502020204030204" pitchFamily="34" charset="0"/>
                <a:cs typeface="Times New Roman" panose="02020603050405020304" pitchFamily="18" charset="0"/>
              </a:rPr>
              <a:t> як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природня</a:t>
            </a:r>
            <a:r>
              <a:rPr lang="ru-RU" sz="2700" dirty="0">
                <a:latin typeface="Times New Roman" panose="02020603050405020304" pitchFamily="18" charset="0"/>
                <a:ea typeface="Calibri" panose="020F0502020204030204" pitchFamily="34" charset="0"/>
                <a:cs typeface="Times New Roman" panose="02020603050405020304" pitchFamily="18" charset="0"/>
              </a:rPr>
              <a:t> та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єдино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можлива</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Надалі</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спроби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держави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закріпити</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її</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797271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pPr indent="450215">
              <a:lnSpc>
                <a:spcPct val="107000"/>
              </a:lnSpc>
              <a:spcAft>
                <a:spcPts val="0"/>
              </a:spcAft>
            </a:pPr>
            <a:r>
              <a:rPr lang="ru-RU" sz="2700" dirty="0" err="1">
                <a:latin typeface="Times New Roman" panose="02020603050405020304" pitchFamily="18" charset="0"/>
                <a:ea typeface="Calibri" panose="020F0502020204030204" pitchFamily="34" charset="0"/>
                <a:cs typeface="Times New Roman" panose="02020603050405020304" pitchFamily="18" charset="0"/>
              </a:rPr>
              <a:t>Економічний</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ріст</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dirty="0">
                <a:latin typeface="Times New Roman" panose="02020603050405020304" pitchFamily="18" charset="0"/>
                <a:ea typeface="Calibri" panose="020F0502020204030204" pitchFamily="34" charset="0"/>
                <a:cs typeface="Times New Roman" panose="02020603050405020304" pitchFamily="18" charset="0"/>
              </a:rPr>
              <a:t>та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зменшення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дозвілля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призвело</a:t>
            </a:r>
            <a:r>
              <a:rPr lang="ru-RU" sz="2700" dirty="0">
                <a:latin typeface="Times New Roman" panose="02020603050405020304" pitchFamily="18" charset="0"/>
                <a:ea typeface="Calibri" panose="020F0502020204030204" pitchFamily="34" charset="0"/>
                <a:cs typeface="Times New Roman" panose="02020603050405020304" pitchFamily="18" charset="0"/>
              </a:rPr>
              <a:t> до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послаблення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сімейних</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відносин</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smtClean="0">
                <a:latin typeface="Times New Roman" panose="02020603050405020304" pitchFamily="18" charset="0"/>
                <a:ea typeface="Calibri" panose="020F0502020204030204" pitchFamily="34" charset="0"/>
                <a:cs typeface="Times New Roman" panose="02020603050405020304" pitchFamily="18" charset="0"/>
              </a:rPr>
              <a:t>Наслідок</a:t>
            </a:r>
            <a:r>
              <a:rPr lang="ru-RU" sz="27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модифікації</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системі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відносин</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збільшення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віку</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вступу</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шлюб</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зниження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кульуості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дітей</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збільшення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кількості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неповних</a:t>
            </a:r>
            <a:r>
              <a:rPr lang="ru-RU" sz="2700" dirty="0">
                <a:latin typeface="Times New Roman" panose="02020603050405020304" pitchFamily="18" charset="0"/>
                <a:ea typeface="Calibri" panose="020F0502020204030204" pitchFamily="34" charset="0"/>
                <a:cs typeface="Times New Roman" panose="02020603050405020304" pitchFamily="18" charset="0"/>
              </a:rPr>
              <a:t> родин;</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збільшення</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кількості</a:t>
            </a:r>
            <a:r>
              <a:rPr lang="ru-RU" sz="2700" dirty="0">
                <a:latin typeface="Times New Roman" panose="02020603050405020304" pitchFamily="18" charset="0"/>
                <a:ea typeface="Calibri" panose="020F0502020204030204" pitchFamily="34" charset="0"/>
                <a:cs typeface="Times New Roman" panose="02020603050405020304" pitchFamily="18" charset="0"/>
              </a:rPr>
              <a:t> людей,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жодного</a:t>
            </a:r>
            <a:r>
              <a:rPr lang="ru-RU" sz="2700" dirty="0">
                <a:latin typeface="Times New Roman" panose="02020603050405020304" pitchFamily="18" charset="0"/>
                <a:ea typeface="Calibri" panose="020F0502020204030204" pitchFamily="34" charset="0"/>
                <a:cs typeface="Times New Roman" panose="02020603050405020304" pitchFamily="18" charset="0"/>
              </a:rPr>
              <a:t> разу не вступали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шлюб</a:t>
            </a:r>
            <a:r>
              <a:rPr lang="ru-RU" sz="2700" dirty="0">
                <a:latin typeface="Times New Roman" panose="02020603050405020304" pitchFamily="18" charset="0"/>
                <a:ea typeface="Calibri" panose="020F0502020204030204" pitchFamily="34" charset="0"/>
                <a:cs typeface="Times New Roman" panose="02020603050405020304" pitchFamily="18" charset="0"/>
              </a:rPr>
              <a:t>.</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err="1">
                <a:latin typeface="Times New Roman" panose="02020603050405020304" pitchFamily="18" charset="0"/>
                <a:ea typeface="Calibri" panose="020F0502020204030204" pitchFamily="34" charset="0"/>
                <a:cs typeface="Times New Roman" panose="02020603050405020304" pitchFamily="18" charset="0"/>
              </a:rPr>
              <a:t>Традиційна</a:t>
            </a:r>
            <a:r>
              <a:rPr lang="ru-RU" sz="2700" dirty="0">
                <a:latin typeface="Times New Roman" panose="02020603050405020304" pitchFamily="18" charset="0"/>
                <a:ea typeface="Calibri" panose="020F0502020204030204" pitchFamily="34" charset="0"/>
                <a:cs typeface="Times New Roman" panose="02020603050405020304" pitchFamily="18" charset="0"/>
              </a:rPr>
              <a:t> родина не є нормою для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всіх</a:t>
            </a:r>
            <a:r>
              <a:rPr lang="ru-RU" sz="2700" dirty="0">
                <a:latin typeface="Times New Roman" panose="02020603050405020304" pitchFamily="18" charset="0"/>
                <a:ea typeface="Calibri" panose="020F0502020204030204" pitchFamily="34" charset="0"/>
                <a:cs typeface="Times New Roman" panose="02020603050405020304" pitchFamily="18" charset="0"/>
              </a:rPr>
              <a:t> держав: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підтирмують</a:t>
            </a:r>
            <a:r>
              <a:rPr lang="ru-RU" sz="2700" dirty="0">
                <a:latin typeface="Times New Roman" panose="02020603050405020304" pitchFamily="18" charset="0"/>
                <a:ea typeface="Calibri" panose="020F0502020204030204" pitchFamily="34" charset="0"/>
                <a:cs typeface="Times New Roman" panose="02020603050405020304" pitchFamily="18" charset="0"/>
              </a:rPr>
              <a:t>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ідею</a:t>
            </a:r>
            <a:r>
              <a:rPr lang="ru-RU" sz="2700" dirty="0">
                <a:latin typeface="Times New Roman" panose="02020603050405020304" pitchFamily="18" charset="0"/>
                <a:ea typeface="Calibri" panose="020F0502020204030204" pitchFamily="34" charset="0"/>
                <a:cs typeface="Times New Roman" panose="02020603050405020304" pitchFamily="18" charset="0"/>
              </a:rPr>
              <a:t> - </a:t>
            </a:r>
            <a:br>
              <a:rPr lang="ru-RU" sz="2700" dirty="0">
                <a:latin typeface="Times New Roman" panose="02020603050405020304" pitchFamily="18"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ea typeface="Calibri" panose="020F0502020204030204" pitchFamily="34" charset="0"/>
                <a:cs typeface="Times New Roman" panose="02020603050405020304" pitchFamily="18" charset="0"/>
              </a:rPr>
              <a:t>СШФ — 48%, в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Чилі</a:t>
            </a:r>
            <a:r>
              <a:rPr lang="ru-RU" sz="2700" dirty="0">
                <a:latin typeface="Times New Roman" panose="02020603050405020304" pitchFamily="18" charset="0"/>
                <a:ea typeface="Calibri" panose="020F0502020204030204" pitchFamily="34" charset="0"/>
                <a:cs typeface="Times New Roman" panose="02020603050405020304" pitchFamily="18" charset="0"/>
              </a:rPr>
              <a:t> 49%, во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Франції</a:t>
            </a:r>
            <a:r>
              <a:rPr lang="ru-RU" sz="2700" dirty="0">
                <a:latin typeface="Times New Roman" panose="02020603050405020304" pitchFamily="18" charset="0"/>
                <a:ea typeface="Calibri" panose="020F0502020204030204" pitchFamily="34" charset="0"/>
                <a:cs typeface="Times New Roman" panose="02020603050405020304" pitchFamily="18" charset="0"/>
              </a:rPr>
              <a:t> 46% и в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Японії</a:t>
            </a:r>
            <a:r>
              <a:rPr lang="ru-RU" sz="2700" dirty="0">
                <a:latin typeface="Times New Roman" panose="02020603050405020304" pitchFamily="18" charset="0"/>
                <a:ea typeface="Calibri" panose="020F0502020204030204" pitchFamily="34" charset="0"/>
                <a:cs typeface="Times New Roman" panose="02020603050405020304" pitchFamily="18" charset="0"/>
              </a:rPr>
              <a:t> 46%.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Тільки</a:t>
            </a:r>
            <a:r>
              <a:rPr lang="ru-RU" sz="2700" dirty="0">
                <a:latin typeface="Times New Roman" panose="02020603050405020304" pitchFamily="18" charset="0"/>
                <a:ea typeface="Calibri" panose="020F0502020204030204" pitchFamily="34" charset="0"/>
                <a:cs typeface="Times New Roman" panose="02020603050405020304" pitchFamily="18" charset="0"/>
              </a:rPr>
              <a:t> 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Венгрії</a:t>
            </a:r>
            <a:r>
              <a:rPr lang="ru-RU" sz="2700" dirty="0">
                <a:latin typeface="Times New Roman" panose="02020603050405020304" pitchFamily="18" charset="0"/>
                <a:ea typeface="Calibri" panose="020F0502020204030204" pitchFamily="34" charset="0"/>
                <a:cs typeface="Times New Roman" panose="02020603050405020304" pitchFamily="18" charset="0"/>
              </a:rPr>
              <a:t> структуру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підтирмало</a:t>
            </a:r>
            <a:r>
              <a:rPr lang="ru-RU" sz="2700" dirty="0">
                <a:latin typeface="Times New Roman" panose="02020603050405020304" pitchFamily="18" charset="0"/>
                <a:ea typeface="Calibri" panose="020F0502020204030204" pitchFamily="34" charset="0"/>
                <a:cs typeface="Times New Roman" panose="02020603050405020304" pitchFamily="18" charset="0"/>
              </a:rPr>
              <a:t> — 66%;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Іспанія</a:t>
            </a:r>
            <a:r>
              <a:rPr lang="ru-RU" sz="2700" dirty="0">
                <a:latin typeface="Times New Roman" panose="02020603050405020304" pitchFamily="18" charset="0"/>
                <a:ea typeface="Calibri" panose="020F0502020204030204" pitchFamily="34" charset="0"/>
                <a:cs typeface="Times New Roman" panose="02020603050405020304" pitchFamily="18" charset="0"/>
              </a:rPr>
              <a:t> (27%), </a:t>
            </a:r>
            <a:r>
              <a:rPr lang="ru-RU" sz="2700" dirty="0" err="1">
                <a:latin typeface="Times New Roman" panose="02020603050405020304" pitchFamily="18" charset="0"/>
                <a:ea typeface="Calibri" panose="020F0502020204030204" pitchFamily="34" charset="0"/>
                <a:cs typeface="Times New Roman" panose="02020603050405020304" pitchFamily="18" charset="0"/>
              </a:rPr>
              <a:t>Індія</a:t>
            </a:r>
            <a:r>
              <a:rPr lang="ru-RU" sz="2700" dirty="0">
                <a:latin typeface="Times New Roman" panose="02020603050405020304" pitchFamily="18" charset="0"/>
                <a:ea typeface="Calibri" panose="020F0502020204030204" pitchFamily="34" charset="0"/>
                <a:cs typeface="Times New Roman" panose="02020603050405020304" pitchFamily="18" charset="0"/>
              </a:rPr>
              <a:t> (28%), </a:t>
            </a:r>
            <a:r>
              <a:rPr lang="ru-RU" sz="2700" dirty="0" err="1">
                <a:latin typeface="Times New Roman" panose="02020603050405020304" pitchFamily="18" charset="0"/>
                <a:ea typeface="Calibri" panose="020F0502020204030204" pitchFamily="34" charset="0"/>
                <a:cs typeface="Times New Roman" panose="02020603050405020304" pitchFamily="18" charset="0"/>
              </a:rPr>
              <a:t>Германія</a:t>
            </a:r>
            <a:r>
              <a:rPr lang="ru-RU" sz="2700" dirty="0">
                <a:latin typeface="Times New Roman" panose="02020603050405020304" pitchFamily="18" charset="0"/>
                <a:ea typeface="Calibri" panose="020F0502020204030204" pitchFamily="34" charset="0"/>
                <a:cs typeface="Times New Roman" panose="02020603050405020304" pitchFamily="18" charset="0"/>
              </a:rPr>
              <a:t> (28%) та Тайвань (26%).</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19543659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fontScale="90000"/>
          </a:bodyPr>
          <a:lstStyle/>
          <a:p>
            <a:pPr indent="450215">
              <a:lnSpc>
                <a:spcPct val="107000"/>
              </a:lnSpc>
              <a:spcAft>
                <a:spcPts val="0"/>
              </a:spcAft>
            </a:pPr>
            <a:r>
              <a:rPr lang="ru-RU" sz="2200" b="1" dirty="0" err="1" smtClean="0">
                <a:latin typeface="Times New Roman" panose="02020603050405020304" pitchFamily="18" charset="0"/>
                <a:cs typeface="Times New Roman" panose="02020603050405020304" pitchFamily="18" charset="0"/>
              </a:rPr>
              <a:t>Питання</a:t>
            </a:r>
            <a:r>
              <a:rPr lang="ru-RU" sz="2200" b="1" dirty="0" smtClean="0">
                <a:latin typeface="Times New Roman" panose="02020603050405020304" pitchFamily="18" charset="0"/>
                <a:cs typeface="Times New Roman" panose="02020603050405020304" pitchFamily="18" charset="0"/>
              </a:rPr>
              <a:t> 3</a:t>
            </a:r>
            <a:r>
              <a:rPr lang="ru-RU" sz="2200" dirty="0" smtClean="0">
                <a:latin typeface="Times New Roman" panose="02020603050405020304" pitchFamily="18" charset="0"/>
                <a:cs typeface="Times New Roman" panose="02020603050405020304" pitchFamily="18" charset="0"/>
              </a:rPr>
              <a:t/>
            </a:r>
            <a:br>
              <a:rPr lang="ru-RU" sz="2200" dirty="0" smtClean="0">
                <a:latin typeface="Times New Roman" panose="02020603050405020304" pitchFamily="18"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Шлюб</a:t>
            </a:r>
            <a:r>
              <a:rPr lang="ru-RU" sz="2200" dirty="0">
                <a:latin typeface="Times New Roman" panose="02020603050405020304" pitchFamily="18" charset="0"/>
                <a:ea typeface="Calibri" panose="020F0502020204030204" pitchFamily="34" charset="0"/>
                <a:cs typeface="Times New Roman" panose="02020603050405020304" pitchFamily="18" charset="0"/>
              </a:rPr>
              <a:t> – як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полювання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Для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жінки</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успіх</a:t>
            </a:r>
            <a:r>
              <a:rPr lang="ru-RU" sz="2200" dirty="0">
                <a:latin typeface="Times New Roman" panose="02020603050405020304" pitchFamily="18" charset="0"/>
                <a:ea typeface="Calibri" panose="020F0502020204030204" pitchFamily="34" charset="0"/>
                <a:cs typeface="Times New Roman" panose="02020603050405020304" pitchFamily="18" charset="0"/>
              </a:rPr>
              <a:t>, для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чоловіка</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втрата</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волі</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smtClean="0">
                <a:latin typeface="Times New Roman" panose="02020603050405020304" pitchFamily="18" charset="0"/>
                <a:ea typeface="Calibri" panose="020F0502020204030204" pitchFamily="34" charset="0"/>
                <a:cs typeface="Times New Roman" panose="02020603050405020304" pitchFamily="18" charset="0"/>
              </a:rPr>
              <a:t>Причина </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традиційний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розподіл</a:t>
            </a:r>
            <a:r>
              <a:rPr lang="ru-RU" sz="2200" dirty="0">
                <a:latin typeface="Times New Roman" panose="02020603050405020304" pitchFamily="18" charset="0"/>
                <a:ea typeface="Calibri" panose="020F0502020204030204" pitchFamily="34" charset="0"/>
                <a:cs typeface="Times New Roman" panose="02020603050405020304" pitchFamily="18" charset="0"/>
              </a:rPr>
              <a:t> ролей, коли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жінка</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smtClean="0">
                <a:latin typeface="Times New Roman" panose="02020603050405020304" pitchFamily="18" charset="0"/>
                <a:ea typeface="Calibri" panose="020F0502020204030204" pitchFamily="34" charset="0"/>
                <a:cs typeface="Times New Roman" panose="02020603050405020304" pitchFamily="18" charset="0"/>
              </a:rPr>
              <a:t>працює</a:t>
            </a:r>
            <a:r>
              <a:rPr lang="ru-RU" sz="22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Times New Roman" panose="02020603050405020304" pitchFamily="18" charset="0"/>
                <a:ea typeface="Calibri" panose="020F0502020204030204" pitchFamily="34" charset="0"/>
                <a:cs typeface="Times New Roman" panose="02020603050405020304" pitchFamily="18" charset="0"/>
              </a:rPr>
              <a:t>і в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приватній</a:t>
            </a:r>
            <a:r>
              <a:rPr lang="ru-RU" sz="2200" dirty="0">
                <a:latin typeface="Times New Roman" panose="02020603050405020304" pitchFamily="18" charset="0"/>
                <a:ea typeface="Calibri" panose="020F0502020204030204" pitchFamily="34" charset="0"/>
                <a:cs typeface="Times New Roman" panose="02020603050405020304" pitchFamily="18" charset="0"/>
              </a:rPr>
              <a:t>, і в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публічній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сфері</a:t>
            </a:r>
            <a:r>
              <a:rPr lang="ru-RU" sz="2200" dirty="0">
                <a:latin typeface="Times New Roman" panose="02020603050405020304" pitchFamily="18" charset="0"/>
                <a:ea typeface="Calibri" panose="020F0502020204030204" pitchFamily="34" charset="0"/>
                <a:cs typeface="Times New Roman" panose="02020603050405020304" pitchFamily="18" charset="0"/>
              </a:rPr>
              <a:t>, 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чоловік</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лише</a:t>
            </a:r>
            <a:r>
              <a:rPr lang="ru-RU" sz="2200" dirty="0">
                <a:latin typeface="Times New Roman" panose="02020603050405020304" pitchFamily="18" charset="0"/>
                <a:ea typeface="Calibri" panose="020F0502020204030204" pitchFamily="34" charset="0"/>
                <a:cs typeface="Times New Roman" panose="02020603050405020304" pitchFamily="18" charset="0"/>
              </a:rPr>
              <a:t> в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публічній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a:latin typeface="Times New Roman" panose="02020603050405020304" pitchFamily="18" charset="0"/>
                <a:ea typeface="Calibri" panose="020F0502020204030204" pitchFamily="34" charset="0"/>
                <a:cs typeface="Times New Roman" panose="02020603050405020304" pitchFamily="18" charset="0"/>
              </a:rPr>
              <a:t>Але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розподіл</a:t>
            </a:r>
            <a:r>
              <a:rPr lang="ru-RU" sz="2200" dirty="0">
                <a:latin typeface="Times New Roman" panose="02020603050405020304" pitchFamily="18" charset="0"/>
                <a:ea typeface="Calibri" panose="020F0502020204030204" pitchFamily="34" charset="0"/>
                <a:cs typeface="Times New Roman" panose="02020603050405020304" pitchFamily="18" charset="0"/>
              </a:rPr>
              <a:t> є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досить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стійким</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Рівний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розподіл</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обов’язків</a:t>
            </a:r>
            <a:r>
              <a:rPr lang="ru-RU" sz="2200" dirty="0">
                <a:latin typeface="Times New Roman" panose="02020603050405020304" pitchFamily="18" charset="0"/>
                <a:ea typeface="Calibri" panose="020F0502020204030204" pitchFamily="34" charset="0"/>
                <a:cs typeface="Times New Roman" panose="02020603050405020304" pitchFamily="18" charset="0"/>
              </a:rPr>
              <a:t> – 1/5.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Більшість</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іноді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Збереження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розподілу</a:t>
            </a:r>
            <a:r>
              <a:rPr lang="ru-RU" sz="2200" dirty="0">
                <a:latin typeface="Times New Roman" panose="02020603050405020304" pitchFamily="18" charset="0"/>
                <a:ea typeface="Calibri" panose="020F0502020204030204" pitchFamily="34" charset="0"/>
                <a:cs typeface="Times New Roman" panose="02020603050405020304" pitchFamily="18" charset="0"/>
              </a:rPr>
              <a:t> сфер у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хатній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роботі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жінка</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внутрішня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частина</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будинку</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чоловік</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зовнішня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відкрите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повітря</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Кількість</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пунктів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майже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однакова</a:t>
            </a:r>
            <a:r>
              <a:rPr lang="ru-RU" sz="2200" dirty="0">
                <a:latin typeface="Times New Roman" panose="02020603050405020304" pitchFamily="18" charset="0"/>
                <a:ea typeface="Calibri" panose="020F0502020204030204" pitchFamily="34" charset="0"/>
                <a:cs typeface="Times New Roman" panose="02020603050405020304" pitchFamily="18" charset="0"/>
              </a:rPr>
              <a:t>, але для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жінок</a:t>
            </a:r>
            <a:r>
              <a:rPr lang="ru-RU" sz="2200" dirty="0">
                <a:latin typeface="Times New Roman" panose="02020603050405020304" pitchFamily="18" charset="0"/>
                <a:ea typeface="Calibri" panose="020F0502020204030204" pitchFamily="34" charset="0"/>
                <a:cs typeface="Times New Roman" panose="02020603050405020304" pitchFamily="18" charset="0"/>
              </a:rPr>
              <a:t> робота регулярна, для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чоловіків</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менш</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постійна</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помити</a:t>
            </a:r>
            <a:r>
              <a:rPr lang="ru-RU" sz="2200" dirty="0">
                <a:latin typeface="Times New Roman" panose="02020603050405020304" pitchFamily="18" charset="0"/>
                <a:ea typeface="Calibri" panose="020F0502020204030204" pitchFamily="34" charset="0"/>
                <a:cs typeface="Times New Roman" panose="02020603050405020304" pitchFamily="18" charset="0"/>
              </a:rPr>
              <a:t> машину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тощо</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Чоловік</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розглядає</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власну</a:t>
            </a:r>
            <a:r>
              <a:rPr lang="ru-RU" sz="2200" dirty="0">
                <a:latin typeface="Times New Roman" panose="02020603050405020304" pitchFamily="18" charset="0"/>
                <a:ea typeface="Calibri" panose="020F0502020204030204" pitchFamily="34" charset="0"/>
                <a:cs typeface="Times New Roman" panose="02020603050405020304" pitchFamily="18" charset="0"/>
              </a:rPr>
              <a:t> участь як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допомогу</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жінка</a:t>
            </a:r>
            <a:r>
              <a:rPr lang="ru-RU" sz="2200" dirty="0">
                <a:latin typeface="Times New Roman" panose="02020603050405020304" pitchFamily="18" charset="0"/>
                <a:ea typeface="Calibri" panose="020F0502020204030204" pitchFamily="34" charset="0"/>
                <a:cs typeface="Times New Roman" panose="02020603050405020304" pitchFamily="18" charset="0"/>
              </a:rPr>
              <a:t> – як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необхідну</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smtClean="0">
                <a:latin typeface="Times New Roman" panose="02020603050405020304" pitchFamily="18" charset="0"/>
                <a:ea typeface="Calibri" panose="020F0502020204030204" pitchFamily="34" charset="0"/>
                <a:cs typeface="Times New Roman" panose="02020603050405020304" pitchFamily="18" charset="0"/>
              </a:rPr>
              <a:t>складову</a:t>
            </a:r>
            <a:r>
              <a:rPr lang="ru-RU" sz="22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200" dirty="0">
                <a:latin typeface="Times New Roman" panose="02020603050405020304" pitchFamily="18" charset="0"/>
                <a:ea typeface="Calibri" panose="020F0502020204030204" pitchFamily="34" charset="0"/>
                <a:cs typeface="Times New Roman" panose="02020603050405020304" pitchFamily="18" charset="0"/>
              </a:rPr>
              <a:t>для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підтримання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будинку</a:t>
            </a:r>
            <a:r>
              <a:rPr lang="ru-RU" sz="2200" dirty="0">
                <a:latin typeface="Times New Roman" panose="02020603050405020304" pitchFamily="18" charset="0"/>
                <a:ea typeface="Calibri" panose="020F0502020204030204" pitchFamily="34" charset="0"/>
                <a:cs typeface="Times New Roman" panose="02020603050405020304" pitchFamily="18" charset="0"/>
              </a:rPr>
              <a:t>.</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Останні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часи</a:t>
            </a:r>
            <a:r>
              <a:rPr lang="ru-RU" sz="2200" dirty="0">
                <a:latin typeface="Times New Roman" panose="02020603050405020304" pitchFamily="18" charset="0"/>
                <a:ea typeface="Calibri" panose="020F0502020204030204" pitchFamily="34" charset="0"/>
                <a:cs typeface="Times New Roman" panose="02020603050405020304" pitchFamily="18" charset="0"/>
              </a:rPr>
              <a:t>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збільшення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smtClean="0">
                <a:latin typeface="Times New Roman" panose="02020603050405020304" pitchFamily="18" charset="0"/>
                <a:ea typeface="Calibri" panose="020F0502020204030204" pitchFamily="34" charset="0"/>
                <a:cs typeface="Times New Roman" panose="02020603050405020304" pitchFamily="18" charset="0"/>
              </a:rPr>
              <a:t>відсотку</a:t>
            </a:r>
            <a:r>
              <a:rPr lang="ru-RU" sz="22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чоловіків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що</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допомагають</a:t>
            </a:r>
            <a:r>
              <a:rPr lang="ru-RU" sz="2200" dirty="0">
                <a:latin typeface="Times New Roman" panose="02020603050405020304" pitchFamily="18" charset="0"/>
                <a:ea typeface="Calibri" panose="020F0502020204030204" pitchFamily="34" charset="0"/>
                <a:cs typeface="Times New Roman" panose="02020603050405020304" pitchFamily="18" charset="0"/>
              </a:rPr>
              <a:t> дружинам, але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обсяг</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роботи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залишається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майже</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незмінним</a:t>
            </a:r>
            <a:r>
              <a:rPr lang="ru-RU" sz="2200" dirty="0">
                <a:latin typeface="Times New Roman" panose="02020603050405020304" pitchFamily="18" charset="0"/>
                <a:ea typeface="Calibri" panose="020F0502020204030204" pitchFamily="34" charset="0"/>
                <a:cs typeface="Times New Roman" panose="02020603050405020304" pitchFamily="18" charset="0"/>
              </a:rPr>
              <a:t> – 1/5.</a:t>
            </a:r>
            <a:r>
              <a:rPr lang="ru-RU" sz="2200" dirty="0">
                <a:latin typeface="Calibri" panose="020F0502020204030204" pitchFamily="34" charset="0"/>
                <a:ea typeface="Calibri" panose="020F0502020204030204" pitchFamily="34" charset="0"/>
                <a:cs typeface="Times New Roman" panose="02020603050405020304" pitchFamily="18" charset="0"/>
              </a:rPr>
              <a:t/>
            </a: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err="1">
                <a:latin typeface="Times New Roman" panose="02020603050405020304" pitchFamily="18" charset="0"/>
                <a:ea typeface="Calibri" panose="020F0502020204030204" pitchFamily="34" charset="0"/>
                <a:cs typeface="Times New Roman" panose="02020603050405020304" pitchFamily="18" charset="0"/>
              </a:rPr>
              <a:t>Ґендерний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розрив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збільшується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за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наявності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дітей</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Перші</a:t>
            </a:r>
            <a:r>
              <a:rPr lang="ru-RU" sz="2200" dirty="0">
                <a:latin typeface="Times New Roman" panose="02020603050405020304" pitchFamily="18" charset="0"/>
                <a:ea typeface="Calibri" panose="020F0502020204030204" pitchFamily="34" charset="0"/>
                <a:cs typeface="Times New Roman" panose="02020603050405020304" pitchFamily="18" charset="0"/>
              </a:rPr>
              <a:t> роки –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переважна</a:t>
            </a:r>
            <a:r>
              <a:rPr lang="ru-RU" sz="2200" dirty="0">
                <a:latin typeface="Times New Roman" panose="02020603050405020304" pitchFamily="18" charset="0"/>
                <a:ea typeface="Calibri" panose="020F0502020204030204" pitchFamily="34" charset="0"/>
                <a:cs typeface="Times New Roman" panose="02020603050405020304" pitchFamily="18" charset="0"/>
              </a:rPr>
              <a:t> участь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жінки</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Розрив</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зберігається</a:t>
            </a:r>
            <a:r>
              <a:rPr lang="ru-RU" sz="2200" dirty="0">
                <a:latin typeface="Times New Roman" panose="02020603050405020304" pitchFamily="18" charset="0"/>
                <a:ea typeface="Calibri" panose="020F0502020204030204" pitchFamily="34" charset="0"/>
                <a:cs typeface="Times New Roman" panose="02020603050405020304" pitchFamily="18" charset="0"/>
              </a:rPr>
              <a:t> і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надалі</a:t>
            </a:r>
            <a:r>
              <a:rPr lang="ru-RU" sz="2200" dirty="0">
                <a:latin typeface="Times New Roman" panose="02020603050405020304" pitchFamily="18" charset="0"/>
                <a:ea typeface="Calibri" panose="020F0502020204030204" pitchFamily="34" charset="0"/>
                <a:cs typeface="Times New Roman" panose="02020603050405020304" pitchFamily="18" charset="0"/>
              </a:rPr>
              <a:t> (причина – потреба у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більшому</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фінансовому</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200" dirty="0" err="1">
                <a:latin typeface="Times New Roman" panose="02020603050405020304" pitchFamily="18" charset="0"/>
                <a:ea typeface="Calibri" panose="020F0502020204030204" pitchFamily="34" charset="0"/>
                <a:cs typeface="Times New Roman" panose="02020603050405020304" pitchFamily="18" charset="0"/>
              </a:rPr>
              <a:t>забезпеченні</a:t>
            </a:r>
            <a:r>
              <a:rPr lang="ru-RU" sz="22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316114897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0.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7.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8.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9.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171</TotalTime>
  <Words>151</Words>
  <Application>Microsoft Office PowerPoint</Application>
  <PresentationFormat>Широкоэкранный</PresentationFormat>
  <Paragraphs>18</Paragraphs>
  <Slides>16</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Arial</vt:lpstr>
      <vt:lpstr>Calibri</vt:lpstr>
      <vt:lpstr>Century Gothic</vt:lpstr>
      <vt:lpstr>Times New Roman</vt:lpstr>
      <vt:lpstr>Trebuchet MS</vt:lpstr>
      <vt:lpstr>Wingdings 3</vt:lpstr>
      <vt:lpstr>Легкий дым</vt:lpstr>
      <vt:lpstr>ҐЕНДЕРНА</vt:lpstr>
      <vt:lpstr>План. 1. Основні поняття курсу. 2. Традиційна модель шлюбу. 3. Ґендеризація хатніх обов’язків. 4. Ґендерні проблеми родини. 5. Ґендерна соціалізація. 6. Ґендерний аспект професійних ролей.    </vt:lpstr>
      <vt:lpstr>Питання 1 Стать – сукупність морфологічних та фізіологічних особливостей організму людини, сукупність генетично детермінованих ознак людської особи, що визначають її роль у процесі запліднення. Ґендер – соціальна стать як культурна та соціальна конструкція. Способи виразу статевих відмінностей у суспільствах: 1) за допомогою культурних символів (жінка-мати, батько-годувальник); 2) через нормативні поняття (жінка має чемно вдягатись та любити дітей); 3) через розподіл соціальних сфер за ознакою статі (наприклад, ринок праці та сисеми освіта окремо для чоловіків та жінок); 4) суб’єктивне сприйняття людиною себе як жінки або чоловіка.  </vt:lpstr>
      <vt:lpstr>Патріархат – переважання влади чоловіків у родині та суспільстві в цілому. К.Міллет – патріархат є політичною системою, у якій чоловіки за допомогою сили, закону та традицій визначають роль, яку має у суспільстві відігравати жінка.  Матріархат (гінеократія) – форма суспільного усторою, за якого провідне місце у суспільних відносинах належить жінці. Сексізм – форма патріархального мислення, яка полягає у визнанні представників  іншої статі нижчими істотами що є підгрунтям для подальшої дискримінації. Проявляється у мові, нормах спілкування, укладі життя населення. Форма сексизму – чоловічий шовінізм – недооцінка потенціалу та ролі жінок у суспільстві, переоцінка ролі чоловіків. Ґендерна рівність – наявність та визнання необхідними у суспільстві рівних прав чоловіків та жінок перед законом, а також рівності у різних суспільних практиках. Емансіпація жінок – вивільнення їх від залежності та приниженності, отримання жінками самостійності та рівних прав із чоловіками в освіті, праці, політиці, сімейному житті. Фемінізм – суспільно-політичний рух, метою якого є предоставлення жінкам всієї повноти соціальних прав.  </vt:lpstr>
      <vt:lpstr>Напрямки ґендерної соціології: 1) ліберальний (XVII ст.) – боротьба за рівність жінок в рамках існуючого соціально-політичного устрою; 2) соціалістичні (використовують марксистську теорію) – звільнення жінок від пригнічення у системі капіталістичного відтворення суспільства; 3) радикальне – яскраво виражена боротьба за жіночу емансипацію.  </vt:lpstr>
      <vt:lpstr>Питання 2 Традиційна модель була сформована у XVIII столітті. Риси: - базувалась на батківській владі; - етика емоційного індивідуалізму; - заохочення близьких емоційних стосунків між членами подружжя; - заохочення заключення шлюбу на основі взаємної приязні. До початку ХХ ст. чоловіки та жінки працювали і на роботі, і вдома сумісно. Дитину виховував родитель відповідної статі. Пізніше – більш чіткий розподіл сфер: чоловік – робота, жінка – будинок. Більша частина чоловічої роботи внаслідок індустріальної революції була автоматизована.  Хатня робота починає розглядатись як мистецство та місія, покладена на жінку Богом. Прибирання та виховання дітей цілком була перекладене на плечі жінки. Новий розподіл був обґрунтований ідеологічно та детально описаний у художній літературі.   </vt:lpstr>
      <vt:lpstr>Для чоловіків, що більшу частину часу проводять поза домом нова фнукція родини – емоційна підтримка. Перекладання відповідальності за родину на жінку – зменешення ступеня їх інтеграції у різні спільноти, яке компенсувалось більш високим статусом заміжніх жінок. Розгляд материнства як основної функції жінок призвів до зменшення важливості батьківства («недільне батькіство»). Початок ХХ ст. – заохочення чоловіків до батьківства. «Універсальна» модель є результатом збігу низки історичних обставин: вихід жінок на ринок праці після ІІ Світової війни, державна підтримка родини, зниження віку вступу у шлюб (як реакція на розлуку протягом війни, як спроба подолати депресію). Модель була проголошена як природня та єдино можлива. Надалі – спроби держави закріпити її.   </vt:lpstr>
      <vt:lpstr>Економічний ріст та зменшення дозвілля призвело до послаблення сімейних відносин. Наслідок – модифікації у системі відносин: - збільшення віку вступу у шлюб; - зниження кульуості дітей; - збільшення кількості неповних родин; - збільшення кількості людей, що жодного разу не вступали у шлюб. Традиційна родина не є нормою для всіх держав: підтирмують ідею -  СШФ — 48%, в Чилі 49%, во Франції 46% и в Японії 46%. Тільки у Венгрії структуру підтирмало — 66%; Іспанія (27%), Індія (28%), Германія (28%) та Тайвань (26%).   </vt:lpstr>
      <vt:lpstr>Питання 3 Шлюб – як «полювання». Для жінки – успіх, для чоловіка – втрата «волі». Причина – традиційний розподіл ролей, коли жінка працює і в приватній, і в публічній сфері, а чоловік – лише в публічній.  Але розподіл є досить стійким.  Рівний розподіл обов’язків – 1/5. Більшість – «іноді». Збереження розподілу сфер у хатній роботі: жінка – внутрішня частина будинку, чоловік – зовнішня (відкрите повітря). Кількість пунктів майже однакова, але для жінок робота регулярна, для чоловіків – менш постійна (помити машину тощо). Чоловік розглядає власну участь як допомогу, жінка – як необхідну складову для підтримання будинку. Останні часи – збільшення відсотку чоловіків, що допомагають дружинам, але обсяг роботи залишається майже незмінним – 1/5. Ґендерний розрив збільшується за наявності дітей. Перші роки – переважна участь жінки. Розрив зберігається і надалі (причина – потреба у більшому фінансовому забезпеченні).     </vt:lpstr>
      <vt:lpstr>Питання 4 1) відсутність погодженої національної політики, що врівноважує права та обов’язки членів подружжя – догляд за дітьми не передбачає сторонньої домопоги, зростає напруга між чоловіком та жінкою; 2) відсутність дошкільних дитячих закладів та відмова батьків (вплив стереотипу. Знаходження дитини не впливає на рівень прив’язаності та любові до батьків); 3) протиріччя у суспільній свідомості – жінок із нижчих класів заохочують шукати роботу поза домом, із середніх – повернутись додому та піклуватись про дітей; 4) «діти, що народжують дітей»; 5) зростання рівня розлучень (майже у 4 рази за 100 років); 6) проблеми із визначенням батьків, що визнаються опікунами дітей після розлучення; 7) насильство у родині.      </vt:lpstr>
      <vt:lpstr>Питання 5 Ґендерний розподіл ролей починається у родині через соціалізацію. За домопогою батьків йде соціальне конструювання «хлопчика» та «дівчинки» манера поведінки, демонстрація «типової поведінки» тощо. Особливості спілкування із немовлям є ґендерно обумовленими. У перші 6 місяців матері більше говорять із дівчатами, ніж із хлопцями; скоріше відкликаються на плач. Хлопців частіше беруть на руки (але до 6 місяців), потім – навпаки.  Дівчат заохочують «сидіти на ручках» та знаходитись у безпосередній близькості до матері. Хлопців – заохочують до самостійності. Хлопців відучають від фізичних контактів із батьками раніше, ніж дівчат. Більшість обмежень створюється для дівчат з метою формування соціально бажаної поведінки.  Виховання відображає бачення соціальної ролі батьками. Поводження із хлопчиками – так, нібито вони активні, дівчинками – пасивні. Ігри. Для дівчат – слухняність на малорухомість. Використання натяків.  Для хлопчиків – більше фізичної активності, посмішок. Властиві агресія та змагання. Бажання отримати владу та переваги над іншими. Використання прямих вимог. Створення у культурі типових образів. Хлопець – герой та воїн, дівчина – тендітна та беззахисна (останні роки спостерігаються зміни). Розподіл ігор у школі за статевою ознакою (футбол, волейбол) сприймається як природній – «хлопці не грають з дівчатами», а не як наслідок відмінності у фізичній підготовці. Реакція батьків спрямована на закріплення бажаної поведінки, незалежно від схильностей дитини.  Використання ґендерно маркованих іграшок (ляльки для дівчат, солдатики – для хлопців). Якщо дитина тягнется до іграшок, що не співпадають із її статтю, вона зазнає тиску з боку оточуючих (для хлопця – будеш жінкою, якщо бавитимешся із ляльками).     </vt:lpstr>
      <vt:lpstr>У віці 1-2 років ґендерне формування посилюється. Ґендерно забарвлені зауваження – «хлопці не плачуть», винагороди за певний тип поведінки.  Дослідження – у 2 роки хлопці бажають грати із ляльками, а не із зброєю. Відмовляються тільки із побоювання отримати несхвальну реакцію з боку батьків.  Поведінка перетворюється на свідоме врахування батьківської реакції.  Посилюють формування ґендерної приналежності ішні агенти соціалізації. Прив’язування зовнішнього вигляду до ґендерних уявлень.  Дівчинку – заохочуються за її привабливіть та жіночність. Хлопчика – за активність та досягнення.  Діти 2-3 років. Якщо вдягти однаково, сторонні спостерігачі не зможут вірно визначити стать дитини (експеримент). Хлопці та дівчата починають досить рано розвивати відмінні ґендерні культури.  Свідоме навчання моделям поведінки дорослих представників своє статі (навіть якщо вони не усвідомлюють значеня). Вчинки не є симетричними. Дівчата можуть поводитись, як хлопці. Хлопці, як дівчата – ні.  Асиметрія – мужність є жорстко усталеною соціальною конструкцією. У дівчини більше можливостей у сфері крос-ґендерної поведінки.        </vt:lpstr>
      <vt:lpstr>Нормативні документи:  1. Конвенція Організації Об'єднаних Націй про ліквідацію всіх форм дискримінації щодо жінок (1979). 2. «Цілі сталого розвитку 2016-2030». 3. Закон України «Про забезпечення рівних прав та можливостей жінок і чоловіків» (2005). 4. Концепція Державної соціальної програми забезпечення рівних прав та можливостей жінок і чоловіків на період до 2021 року (2017). 5. Наказ МОЗ України № 1254 від 13.10.2017 (на відміну чинності наказу № 256).          </vt:lpstr>
      <vt:lpstr>Статистичні дані щодо України:  1. 61 місце з 144 країн згідно Глобального звіту про стан ґендерної рівності у світі. 2. Ґендерна диференціація оплати праці (заробітна плата чоловіків на 25% вища за виконання аналогічних обов’язків). 3. Частка жінок у Верховній Раді – 12% (законодавча норма – 30%). 4. Ґендерний паритет: освітня діяльність та сфера охорони здоров’я.           </vt:lpstr>
      <vt:lpstr>Питання 6 Поняття «професійна сегрегація» пов'язане з аналізом асиметричного розміщення жінок в професійній структурі і викликаних цим нерівностей відносно оплати праці чоловіків і жінок і відносно інших професійних характеристик. Горизонтальна професійна сегрегація - це нерівномірний розподіл чоловіків і жінок як працівників в різних професійних галузях.  Вертикальна професійна сегрегація діє в рамках однієї і тієї ж професійної групи. Планування кар’єри: Жінка: Пасивність (20% - стійке кар’єрне зростання). Більш пізній початок кар’єри. Після досягнення перших успіхів – переключення із кар’єри на відносини. Успіхи – 2ге десятиліття після вступу у шлюб. Прагнення отримати визнання на одному місці. Жінки, орієнтовані одночасно на родину та кар’єру, тяжіють до стереотипної взаємодії (заважає професійній самореалізації). Перевага – горизонтальній кар’єрі. Феномен страху перед успіхом (успіх викликає тривогу, оскільки асоціюється із стресом та почуттям провини – час витрачається на роботу, а не родину). Дівчат привчають на перше місце ставити кар’єру чоловіка.        </vt:lpstr>
      <vt:lpstr>Чоловіки:  Інтенсивне зростання – перші 5 років після заключення шлюбу. Схильність до зміни місця роботи. Після 30 років – сімейна спрямованість. Низьке тяжіння до підвищення кваліфікації. Перевага – вертикальній кар’єрі.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12</cp:revision>
  <dcterms:created xsi:type="dcterms:W3CDTF">2020-09-04T19:13:21Z</dcterms:created>
  <dcterms:modified xsi:type="dcterms:W3CDTF">2020-10-09T18:09:45Z</dcterms:modified>
</cp:coreProperties>
</file>