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283B5-EF0D-4C4A-B74E-83EE2267E9F4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1F29-8F0F-4929-AA7D-AEE86A9C1C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40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283B5-EF0D-4C4A-B74E-83EE2267E9F4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1F29-8F0F-4929-AA7D-AEE86A9C1C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545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283B5-EF0D-4C4A-B74E-83EE2267E9F4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1F29-8F0F-4929-AA7D-AEE86A9C1C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070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283B5-EF0D-4C4A-B74E-83EE2267E9F4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1F29-8F0F-4929-AA7D-AEE86A9C1C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299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283B5-EF0D-4C4A-B74E-83EE2267E9F4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1F29-8F0F-4929-AA7D-AEE86A9C1C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256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283B5-EF0D-4C4A-B74E-83EE2267E9F4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1F29-8F0F-4929-AA7D-AEE86A9C1C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80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283B5-EF0D-4C4A-B74E-83EE2267E9F4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1F29-8F0F-4929-AA7D-AEE86A9C1C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649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283B5-EF0D-4C4A-B74E-83EE2267E9F4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1F29-8F0F-4929-AA7D-AEE86A9C1C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469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283B5-EF0D-4C4A-B74E-83EE2267E9F4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1F29-8F0F-4929-AA7D-AEE86A9C1C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744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283B5-EF0D-4C4A-B74E-83EE2267E9F4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1F29-8F0F-4929-AA7D-AEE86A9C1C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156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283B5-EF0D-4C4A-B74E-83EE2267E9F4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81F29-8F0F-4929-AA7D-AEE86A9C1C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649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283B5-EF0D-4C4A-B74E-83EE2267E9F4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81F29-8F0F-4929-AA7D-AEE86A9C1C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217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uk-UA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Класифікція</a:t>
            </a:r>
            <a:r>
              <a:rPr lang="uk-UA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інформаційних агенцій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uk-UA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3 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906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rgbClr val="7030A0"/>
                </a:solidFill>
              </a:rPr>
              <a:t>Субрегіональні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інформаційні</a:t>
            </a:r>
            <a:r>
              <a:rPr lang="ru-RU" b="1" dirty="0" smtClean="0">
                <a:solidFill>
                  <a:srgbClr val="7030A0"/>
                </a:solidFill>
              </a:rPr>
              <a:t> агентства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Співробітництво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між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агентствами,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належать до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більш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чи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менш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великого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географічного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регіону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може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здійснюватися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різних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формах.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Найбільш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цікавими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є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субрегіональні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інформаційні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агентства,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регіональні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міжнаціональні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асоціації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агентств. До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субрегіональних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наприклад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належить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агентство </a:t>
            </a:r>
            <a:r>
              <a:rPr lang="ru-RU" b="1" dirty="0" smtClean="0">
                <a:solidFill>
                  <a:srgbClr val="C00000"/>
                </a:solidFill>
              </a:rPr>
              <a:t>КАНА «</a:t>
            </a:r>
            <a:r>
              <a:rPr lang="en-US" b="1" dirty="0" smtClean="0">
                <a:solidFill>
                  <a:srgbClr val="C00000"/>
                </a:solidFill>
              </a:rPr>
              <a:t>Caribbean News Agency» (</a:t>
            </a:r>
            <a:r>
              <a:rPr lang="ru-RU" b="1" dirty="0" err="1" smtClean="0">
                <a:solidFill>
                  <a:srgbClr val="C00000"/>
                </a:solidFill>
              </a:rPr>
              <a:t>Карібіан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Н'юс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Ейдженсі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). 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КАНА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функціонувала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допомогою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агентства «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Reuters»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з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часів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його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заснування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липні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1975р. до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січня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1976р., коли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воно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стало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незалежним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агентством. Агентство «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Reuters»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мало службу, яка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протягом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довгого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часу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обслуговувала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Карибський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район, і КАНА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було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створено в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значній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мірі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тим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же прикладом,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щодо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масштабу,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якості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організаційної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структури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кадрів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і бюджету.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050" name="Picture 2" descr="CANA Definition: Caribbean News Agency | Abbreviation Finder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39636"/>
            <a:ext cx="5181600" cy="2355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aribbean News Agency | UIA Yearbook Profile | Union of International  Associati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921" y="4801899"/>
            <a:ext cx="1952625" cy="80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7185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rgbClr val="7030A0"/>
                </a:solidFill>
              </a:rPr>
              <a:t>Субрегіональні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інформаційні</a:t>
            </a:r>
            <a:r>
              <a:rPr lang="ru-RU" b="1" dirty="0" smtClean="0">
                <a:solidFill>
                  <a:srgbClr val="7030A0"/>
                </a:solidFill>
              </a:rPr>
              <a:t> агентства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>
                <a:solidFill>
                  <a:srgbClr val="C00000"/>
                </a:solidFill>
              </a:rPr>
              <a:t>Служби</a:t>
            </a:r>
            <a:r>
              <a:rPr lang="ru-RU" dirty="0" smtClean="0">
                <a:solidFill>
                  <a:srgbClr val="C00000"/>
                </a:solidFill>
              </a:rPr>
              <a:t> КАНА </a:t>
            </a:r>
            <a:r>
              <a:rPr lang="ru-RU" dirty="0" err="1" smtClean="0">
                <a:solidFill>
                  <a:srgbClr val="C00000"/>
                </a:solidFill>
              </a:rPr>
              <a:t>були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визначені</a:t>
            </a:r>
            <a:r>
              <a:rPr lang="ru-RU" dirty="0" smtClean="0">
                <a:solidFill>
                  <a:srgbClr val="C00000"/>
                </a:solidFill>
              </a:rPr>
              <a:t> у </a:t>
            </a:r>
            <a:r>
              <a:rPr lang="ru-RU" dirty="0" err="1" smtClean="0">
                <a:solidFill>
                  <a:srgbClr val="C00000"/>
                </a:solidFill>
              </a:rPr>
              <a:t>відповідності</a:t>
            </a:r>
            <a:r>
              <a:rPr lang="ru-RU" dirty="0" smtClean="0">
                <a:solidFill>
                  <a:srgbClr val="C00000"/>
                </a:solidFill>
              </a:rPr>
              <a:t> до потреб тих, </a:t>
            </a:r>
            <a:r>
              <a:rPr lang="ru-RU" dirty="0" err="1" smtClean="0">
                <a:solidFill>
                  <a:srgbClr val="C00000"/>
                </a:solidFill>
              </a:rPr>
              <a:t>хто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хоче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отримувати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більш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детальну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інформацію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про </a:t>
            </a:r>
            <a:r>
              <a:rPr lang="ru-RU" dirty="0" err="1" smtClean="0">
                <a:solidFill>
                  <a:srgbClr val="002060"/>
                </a:solidFill>
              </a:rPr>
              <a:t>Центральну</a:t>
            </a:r>
            <a:r>
              <a:rPr lang="ru-RU" dirty="0" smtClean="0">
                <a:solidFill>
                  <a:srgbClr val="002060"/>
                </a:solidFill>
              </a:rPr>
              <a:t> і </a:t>
            </a:r>
            <a:r>
              <a:rPr lang="ru-RU" dirty="0" err="1" smtClean="0">
                <a:solidFill>
                  <a:srgbClr val="002060"/>
                </a:solidFill>
              </a:rPr>
              <a:t>Південну</a:t>
            </a:r>
            <a:r>
              <a:rPr lang="ru-RU" dirty="0" smtClean="0">
                <a:solidFill>
                  <a:srgbClr val="002060"/>
                </a:solidFill>
              </a:rPr>
              <a:t> Америку,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отримувати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міжнародну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інформацію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під</a:t>
            </a:r>
            <a:r>
              <a:rPr lang="ru-RU" dirty="0" smtClean="0">
                <a:solidFill>
                  <a:srgbClr val="C00000"/>
                </a:solidFill>
              </a:rPr>
              <a:t> кутом </a:t>
            </a:r>
            <a:r>
              <a:rPr lang="ru-RU" dirty="0" err="1" smtClean="0">
                <a:solidFill>
                  <a:srgbClr val="C00000"/>
                </a:solidFill>
              </a:rPr>
              <a:t>зору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Карибського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регіону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Кількість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іноземних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абонентів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служби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загальної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інформації</a:t>
            </a:r>
            <a:r>
              <a:rPr lang="ru-RU" dirty="0" smtClean="0">
                <a:solidFill>
                  <a:srgbClr val="C00000"/>
                </a:solidFill>
              </a:rPr>
              <a:t> КАНА </a:t>
            </a:r>
            <a:r>
              <a:rPr lang="ru-RU" dirty="0" err="1" smtClean="0">
                <a:solidFill>
                  <a:srgbClr val="C00000"/>
                </a:solidFill>
              </a:rPr>
              <a:t>невпинно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 smtClean="0">
                <a:solidFill>
                  <a:srgbClr val="C00000"/>
                </a:solidFill>
              </a:rPr>
              <a:t>збільшується</a:t>
            </a:r>
            <a:r>
              <a:rPr lang="ru-RU" dirty="0" smtClean="0">
                <a:solidFill>
                  <a:srgbClr val="C00000"/>
                </a:solidFill>
              </a:rPr>
              <a:t>. 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3080" name="Picture 8" descr="CANANEWS - Home | Facebook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1491" y="2050473"/>
            <a:ext cx="43688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857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rgbClr val="7030A0"/>
                </a:solidFill>
              </a:rPr>
              <a:t>Субрегіональні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інформаційні</a:t>
            </a:r>
            <a:r>
              <a:rPr lang="ru-RU" b="1" dirty="0" smtClean="0">
                <a:solidFill>
                  <a:srgbClr val="7030A0"/>
                </a:solidFill>
              </a:rPr>
              <a:t> агентства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err="1" smtClean="0"/>
              <a:t>Яскравим</a:t>
            </a:r>
            <a:r>
              <a:rPr lang="ru-RU" dirty="0" smtClean="0"/>
              <a:t> прикладом </a:t>
            </a:r>
            <a:r>
              <a:rPr lang="ru-RU" dirty="0" err="1" smtClean="0"/>
              <a:t>співробітництва</a:t>
            </a:r>
            <a:r>
              <a:rPr lang="ru-RU" dirty="0" smtClean="0"/>
              <a:t> </a:t>
            </a:r>
            <a:r>
              <a:rPr lang="ru-RU" dirty="0" err="1" smtClean="0"/>
              <a:t>регіональних</a:t>
            </a:r>
            <a:r>
              <a:rPr lang="ru-RU" dirty="0" smtClean="0"/>
              <a:t> агентств є </a:t>
            </a:r>
            <a:r>
              <a:rPr lang="ru-RU" dirty="0" err="1" smtClean="0"/>
              <a:t>діяльність</a:t>
            </a:r>
            <a:r>
              <a:rPr lang="ru-RU" dirty="0" smtClean="0"/>
              <a:t> пан </a:t>
            </a:r>
            <a:r>
              <a:rPr lang="ru-RU" dirty="0" err="1" smtClean="0"/>
              <a:t>африканського</a:t>
            </a:r>
            <a:r>
              <a:rPr lang="ru-RU" dirty="0" smtClean="0"/>
              <a:t> </a:t>
            </a:r>
            <a:r>
              <a:rPr lang="ru-RU" dirty="0" err="1" smtClean="0"/>
              <a:t>інформаційного</a:t>
            </a:r>
            <a:r>
              <a:rPr lang="ru-RU" dirty="0" smtClean="0"/>
              <a:t> агентства </a:t>
            </a:r>
            <a:r>
              <a:rPr lang="ru-RU" b="1" dirty="0" smtClean="0">
                <a:solidFill>
                  <a:srgbClr val="FF0000"/>
                </a:solidFill>
              </a:rPr>
              <a:t>ПАНА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листопаді</a:t>
            </a:r>
            <a:r>
              <a:rPr lang="ru-RU" dirty="0" smtClean="0"/>
              <a:t> 1977 р. в </a:t>
            </a:r>
            <a:r>
              <a:rPr lang="ru-RU" dirty="0" err="1" smtClean="0"/>
              <a:t>Уганді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організована</a:t>
            </a:r>
            <a:r>
              <a:rPr lang="ru-RU" dirty="0" smtClean="0"/>
              <a:t> </a:t>
            </a:r>
            <a:r>
              <a:rPr lang="ru-RU" dirty="0" err="1" smtClean="0"/>
              <a:t>нарада</a:t>
            </a:r>
            <a:r>
              <a:rPr lang="ru-RU" dirty="0" smtClean="0"/>
              <a:t> </a:t>
            </a:r>
            <a:r>
              <a:rPr lang="ru-RU" dirty="0" err="1" smtClean="0"/>
              <a:t>африканських</a:t>
            </a:r>
            <a:r>
              <a:rPr lang="ru-RU" dirty="0" smtClean="0"/>
              <a:t> </a:t>
            </a:r>
            <a:r>
              <a:rPr lang="ru-RU" dirty="0" err="1" smtClean="0"/>
              <a:t>міністрів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в </a:t>
            </a:r>
            <a:r>
              <a:rPr lang="ru-RU" dirty="0" err="1" smtClean="0"/>
              <a:t>якій</a:t>
            </a:r>
            <a:r>
              <a:rPr lang="ru-RU" dirty="0" smtClean="0"/>
              <a:t> брали участь 84 </a:t>
            </a:r>
            <a:r>
              <a:rPr lang="ru-RU" dirty="0" err="1" smtClean="0"/>
              <a:t>представники</a:t>
            </a:r>
            <a:r>
              <a:rPr lang="ru-RU" dirty="0" smtClean="0"/>
              <a:t> з 24 </a:t>
            </a:r>
            <a:r>
              <a:rPr lang="ru-RU" dirty="0" err="1" smtClean="0"/>
              <a:t>країн</a:t>
            </a:r>
            <a:r>
              <a:rPr lang="ru-RU" dirty="0" smtClean="0"/>
              <a:t>. Там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прийнято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про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міжурядового</a:t>
            </a:r>
            <a:r>
              <a:rPr lang="ru-RU" dirty="0" smtClean="0"/>
              <a:t> </a:t>
            </a:r>
            <a:r>
              <a:rPr lang="ru-RU" dirty="0" err="1" smtClean="0"/>
              <a:t>інформаційного</a:t>
            </a:r>
            <a:r>
              <a:rPr lang="ru-RU" dirty="0" smtClean="0"/>
              <a:t> агентства </a:t>
            </a:r>
            <a:r>
              <a:rPr lang="ru-RU" dirty="0" smtClean="0">
                <a:solidFill>
                  <a:srgbClr val="FF0000"/>
                </a:solidFill>
              </a:rPr>
              <a:t>ПАНА</a:t>
            </a:r>
            <a:r>
              <a:rPr lang="ru-RU" dirty="0" smtClean="0"/>
              <a:t>. ПАНА повинна </a:t>
            </a:r>
            <a:r>
              <a:rPr lang="ru-RU" dirty="0" err="1" smtClean="0"/>
              <a:t>розповсюджувати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про </a:t>
            </a:r>
            <a:r>
              <a:rPr lang="ru-RU" dirty="0" err="1" smtClean="0"/>
              <a:t>соціальне</a:t>
            </a:r>
            <a:r>
              <a:rPr lang="ru-RU" dirty="0" smtClean="0"/>
              <a:t>, </a:t>
            </a:r>
            <a:r>
              <a:rPr lang="ru-RU" dirty="0" err="1" smtClean="0"/>
              <a:t>економічне</a:t>
            </a:r>
            <a:r>
              <a:rPr lang="ru-RU" dirty="0" smtClean="0"/>
              <a:t>, </a:t>
            </a:r>
            <a:r>
              <a:rPr lang="ru-RU" dirty="0" err="1" smtClean="0"/>
              <a:t>культурне</a:t>
            </a:r>
            <a:r>
              <a:rPr lang="ru-RU" dirty="0" smtClean="0"/>
              <a:t> і </a:t>
            </a:r>
            <a:r>
              <a:rPr lang="ru-RU" dirty="0" err="1" smtClean="0"/>
              <a:t>політичне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в </a:t>
            </a:r>
            <a:r>
              <a:rPr lang="ru-RU" dirty="0" err="1" smtClean="0"/>
              <a:t>Африці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метою є </a:t>
            </a:r>
            <a:r>
              <a:rPr lang="ru-RU" dirty="0" err="1" smtClean="0"/>
              <a:t>сприяння</a:t>
            </a:r>
            <a:r>
              <a:rPr lang="ru-RU" dirty="0" smtClean="0"/>
              <a:t> </a:t>
            </a:r>
            <a:r>
              <a:rPr lang="ru-RU" dirty="0" err="1" smtClean="0"/>
              <a:t>регіональному</a:t>
            </a:r>
            <a:r>
              <a:rPr lang="ru-RU" dirty="0" smtClean="0"/>
              <a:t> </a:t>
            </a:r>
            <a:r>
              <a:rPr lang="ru-RU" dirty="0" err="1" smtClean="0"/>
              <a:t>співробітництву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політична</a:t>
            </a:r>
            <a:r>
              <a:rPr lang="ru-RU" dirty="0" smtClean="0"/>
              <a:t> </a:t>
            </a:r>
            <a:r>
              <a:rPr lang="ru-RU" dirty="0" err="1" smtClean="0"/>
              <a:t>єдність</a:t>
            </a:r>
            <a:r>
              <a:rPr lang="ru-RU" dirty="0" smtClean="0"/>
              <a:t> </a:t>
            </a:r>
            <a:r>
              <a:rPr lang="ru-RU" dirty="0" err="1" smtClean="0"/>
              <a:t>африканських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.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йде</a:t>
            </a:r>
            <a:r>
              <a:rPr lang="ru-RU" dirty="0" smtClean="0"/>
              <a:t> про </a:t>
            </a:r>
            <a:r>
              <a:rPr lang="ru-RU" dirty="0" err="1" smtClean="0"/>
              <a:t>розповсюдження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про Африку як </a:t>
            </a:r>
            <a:r>
              <a:rPr lang="ru-RU" dirty="0" err="1" smtClean="0"/>
              <a:t>всередині</a:t>
            </a:r>
            <a:r>
              <a:rPr lang="ru-RU" dirty="0" smtClean="0"/>
              <a:t>, так і за межами </a:t>
            </a:r>
            <a:r>
              <a:rPr lang="ru-RU" dirty="0" err="1" smtClean="0"/>
              <a:t>країни</a:t>
            </a:r>
            <a:r>
              <a:rPr lang="ru-RU" dirty="0" smtClean="0"/>
              <a:t>. ПАНА </a:t>
            </a:r>
            <a:r>
              <a:rPr lang="ru-RU" dirty="0" err="1" smtClean="0"/>
              <a:t>має</a:t>
            </a:r>
            <a:r>
              <a:rPr lang="ru-RU" dirty="0" smtClean="0"/>
              <a:t> штаб-</a:t>
            </a:r>
            <a:r>
              <a:rPr lang="ru-RU" dirty="0" err="1" smtClean="0"/>
              <a:t>квартири</a:t>
            </a:r>
            <a:r>
              <a:rPr lang="ru-RU" dirty="0" smtClean="0"/>
              <a:t>, </a:t>
            </a:r>
            <a:r>
              <a:rPr lang="ru-RU" dirty="0" err="1" smtClean="0"/>
              <a:t>організаційну</a:t>
            </a:r>
            <a:r>
              <a:rPr lang="ru-RU" dirty="0" smtClean="0"/>
              <a:t> і </a:t>
            </a:r>
            <a:r>
              <a:rPr lang="ru-RU" dirty="0" err="1" smtClean="0"/>
              <a:t>технічну</a:t>
            </a:r>
            <a:r>
              <a:rPr lang="ru-RU" dirty="0" smtClean="0"/>
              <a:t> структуру, </a:t>
            </a:r>
            <a:r>
              <a:rPr lang="ru-RU" dirty="0" err="1" smtClean="0"/>
              <a:t>регіональні</a:t>
            </a:r>
            <a:r>
              <a:rPr lang="ru-RU" dirty="0" smtClean="0"/>
              <a:t> </a:t>
            </a:r>
            <a:r>
              <a:rPr lang="ru-RU" dirty="0" err="1" smtClean="0"/>
              <a:t>центри</a:t>
            </a:r>
            <a:r>
              <a:rPr lang="ru-RU" dirty="0" smtClean="0"/>
              <a:t> та </a:t>
            </a:r>
            <a:r>
              <a:rPr lang="ru-RU" dirty="0" err="1" smtClean="0"/>
              <a:t>самостійний</a:t>
            </a:r>
            <a:r>
              <a:rPr lang="ru-RU" dirty="0" smtClean="0"/>
              <a:t> бюджет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чотирьох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Європа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Азія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Африка і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Арабський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існують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асоціації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союзи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агентств,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сприяння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співробітництву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незалежними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у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фінансовому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автономними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установами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 чином, вони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отримують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існуючі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обмінюватися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досвідом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виробляти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близькі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позиції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новин в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районах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світу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без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шкоди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кожного агентства.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6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rgbClr val="7030A0"/>
                </a:solidFill>
              </a:rPr>
              <a:t>Субрегіональні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інформаційні</a:t>
            </a:r>
            <a:r>
              <a:rPr lang="ru-RU" b="1" dirty="0" smtClean="0">
                <a:solidFill>
                  <a:srgbClr val="7030A0"/>
                </a:solidFill>
              </a:rPr>
              <a:t> агентства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Аналогічні</a:t>
            </a:r>
            <a:r>
              <a:rPr lang="ru-RU" dirty="0" smtClean="0"/>
              <a:t> </a:t>
            </a:r>
            <a:r>
              <a:rPr lang="ru-RU" dirty="0" err="1" smtClean="0"/>
              <a:t>угрупування</a:t>
            </a:r>
            <a:r>
              <a:rPr lang="ru-RU" dirty="0" smtClean="0"/>
              <a:t> </a:t>
            </a:r>
            <a:r>
              <a:rPr lang="ru-RU" dirty="0" err="1" smtClean="0"/>
              <a:t>існують</a:t>
            </a:r>
            <a:r>
              <a:rPr lang="ru-RU" dirty="0" smtClean="0"/>
              <a:t> в </a:t>
            </a:r>
            <a:r>
              <a:rPr lang="ru-RU" dirty="0" err="1" smtClean="0"/>
              <a:t>Африці</a:t>
            </a:r>
            <a:r>
              <a:rPr lang="ru-RU" dirty="0" smtClean="0"/>
              <a:t>, де в 1963 р.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створений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Союз </a:t>
            </a:r>
            <a:r>
              <a:rPr lang="ru-RU" dirty="0" err="1" smtClean="0">
                <a:solidFill>
                  <a:srgbClr val="FF0000"/>
                </a:solidFill>
              </a:rPr>
              <a:t>Африканських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інформаційних</a:t>
            </a:r>
            <a:r>
              <a:rPr lang="ru-RU" dirty="0" smtClean="0">
                <a:solidFill>
                  <a:srgbClr val="FF0000"/>
                </a:solidFill>
              </a:rPr>
              <a:t> агентств (ЮАІА</a:t>
            </a:r>
            <a:r>
              <a:rPr lang="ru-RU" dirty="0" smtClean="0"/>
              <a:t>); в </a:t>
            </a:r>
            <a:r>
              <a:rPr lang="ru-RU" dirty="0" err="1" smtClean="0"/>
              <a:t>Азії</a:t>
            </a:r>
            <a:r>
              <a:rPr lang="ru-RU" dirty="0" smtClean="0"/>
              <a:t>, де з 1961 р.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 smtClean="0"/>
              <a:t>азіатських</a:t>
            </a:r>
            <a:r>
              <a:rPr lang="ru-RU" dirty="0" smtClean="0"/>
              <a:t> </a:t>
            </a:r>
            <a:r>
              <a:rPr lang="ru-RU" dirty="0" err="1" smtClean="0"/>
              <a:t>інформаційних</a:t>
            </a:r>
            <a:r>
              <a:rPr lang="ru-RU" dirty="0" smtClean="0"/>
              <a:t> агентств. </a:t>
            </a:r>
          </a:p>
          <a:p>
            <a:r>
              <a:rPr lang="ru-RU" dirty="0" err="1" smtClean="0"/>
              <a:t>Арабські</a:t>
            </a:r>
            <a:r>
              <a:rPr lang="ru-RU" dirty="0" smtClean="0"/>
              <a:t> агентства, з </a:t>
            </a:r>
            <a:r>
              <a:rPr lang="ru-RU" dirty="0" err="1" smtClean="0"/>
              <a:t>свого</a:t>
            </a:r>
            <a:r>
              <a:rPr lang="ru-RU" dirty="0" smtClean="0"/>
              <a:t> боку, в 1964р. створили </a:t>
            </a:r>
            <a:r>
              <a:rPr lang="ru-RU" dirty="0" err="1" smtClean="0"/>
              <a:t>власну</a:t>
            </a:r>
            <a:r>
              <a:rPr lang="ru-RU" dirty="0" smtClean="0"/>
              <a:t> </a:t>
            </a:r>
            <a:r>
              <a:rPr lang="ru-RU" dirty="0" err="1" smtClean="0"/>
              <a:t>організацію</a:t>
            </a:r>
            <a:r>
              <a:rPr lang="ru-RU" dirty="0" smtClean="0"/>
              <a:t> – Союз </a:t>
            </a:r>
            <a:r>
              <a:rPr lang="ru-RU" dirty="0" err="1" smtClean="0"/>
              <a:t>арабських</a:t>
            </a:r>
            <a:r>
              <a:rPr lang="ru-RU" dirty="0" smtClean="0"/>
              <a:t> </a:t>
            </a:r>
            <a:r>
              <a:rPr lang="ru-RU" dirty="0" err="1" smtClean="0"/>
              <a:t>інформаційних</a:t>
            </a:r>
            <a:r>
              <a:rPr lang="ru-RU" dirty="0" smtClean="0"/>
              <a:t> агентств (ЮААІ), </a:t>
            </a:r>
            <a:r>
              <a:rPr lang="ru-RU" dirty="0" err="1" smtClean="0"/>
              <a:t>який</a:t>
            </a:r>
            <a:r>
              <a:rPr lang="ru-RU" dirty="0" smtClean="0"/>
              <a:t> зараз </a:t>
            </a:r>
            <a:r>
              <a:rPr lang="ru-RU" dirty="0" err="1" smtClean="0"/>
              <a:t>об'єднує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18 </a:t>
            </a:r>
            <a:r>
              <a:rPr lang="ru-RU" dirty="0" err="1" smtClean="0">
                <a:solidFill>
                  <a:srgbClr val="FF0000"/>
                </a:solidFill>
              </a:rPr>
              <a:t>національних</a:t>
            </a:r>
            <a:r>
              <a:rPr lang="ru-RU" dirty="0" smtClean="0">
                <a:solidFill>
                  <a:srgbClr val="FF0000"/>
                </a:solidFill>
              </a:rPr>
              <a:t> агентств.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err="1" smtClean="0">
                <a:solidFill>
                  <a:srgbClr val="7030A0"/>
                </a:solidFill>
              </a:rPr>
              <a:t>Основні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цілі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цих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регіональних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об'єднань</a:t>
            </a:r>
            <a:r>
              <a:rPr lang="ru-RU" b="1" dirty="0" smtClean="0">
                <a:solidFill>
                  <a:srgbClr val="7030A0"/>
                </a:solidFill>
              </a:rPr>
              <a:t> в </a:t>
            </a:r>
            <a:r>
              <a:rPr lang="ru-RU" b="1" dirty="0" err="1" smtClean="0">
                <a:solidFill>
                  <a:srgbClr val="7030A0"/>
                </a:solidFill>
              </a:rPr>
              <a:t>різних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регіонах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можна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сформулювати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наступним</a:t>
            </a:r>
            <a:r>
              <a:rPr lang="ru-RU" b="1" dirty="0" smtClean="0">
                <a:solidFill>
                  <a:srgbClr val="7030A0"/>
                </a:solidFill>
              </a:rPr>
              <a:t> чином: </a:t>
            </a:r>
          </a:p>
          <a:p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сприяння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розширенню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діяльності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національних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агентств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регіону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і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співробітництва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між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ними;</a:t>
            </a:r>
          </a:p>
          <a:p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сприяння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розвитку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обміну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інформацією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між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агентствами;</a:t>
            </a:r>
          </a:p>
          <a:p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сприяння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технічному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співробітництву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між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ними;</a:t>
            </a:r>
          </a:p>
          <a:p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сприяння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підготовці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журналістів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637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ерелік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провідних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агентств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https://www.ukrinform.ua/ </a:t>
            </a:r>
            <a:endParaRPr lang="uk-UA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УКРІНФОРМ,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українське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національне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інформаційне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агентство.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Державне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інформаційне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агентство.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Понад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500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повідомлень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щодня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Оперативні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новини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власних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кореспондентів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УКРІНФОРМ з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регіонів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країн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світу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http://www.unian.net </a:t>
            </a:r>
            <a:endParaRPr lang="uk-UA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УНІАН,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інформаційне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агентство.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Одне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провідних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інформагентств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Новини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події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віртуальний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прес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-клуб,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фотослужба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добрим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пошуком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цитата дня.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Передплата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тематичних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добірок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http://www.liga.net </a:t>
            </a:r>
            <a:endParaRPr lang="uk-UA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LIGA. net,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портал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ділової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Новини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ринків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компаній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Актуальні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теми.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Фотографії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подій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Курси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валют. </a:t>
            </a:r>
          </a:p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http://www.regionews.ua </a:t>
            </a:r>
            <a:endParaRPr lang="uk-UA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Regio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News (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 «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Регіональні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Новини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»),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всеукраїнське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інформаційне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агентство. </a:t>
            </a:r>
          </a:p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http://ukranews.com/uk </a:t>
            </a:r>
            <a:endParaRPr lang="uk-UA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Українські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новини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провідне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інформаційне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агентство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Новини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фото- і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відеоматеріали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масової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-структур і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державних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http://www.risu.org.ua/ukr </a:t>
            </a:r>
            <a:endParaRPr lang="uk-UA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Релігійно-інформаційна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служба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релігійне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Україні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світі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</a:t>
            </a:r>
            <a:endParaRPr lang="uk-UA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Інформаційна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агенція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культурних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індустрій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«ПРО».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Постійними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користувачами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українські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мас-медіа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культурного ринку,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українські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міжнародні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неурядові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громадські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//i-pro.kiev.ua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5777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Пр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o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дукція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інф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o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рмаційног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o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агентства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err="1" smtClean="0">
                <a:solidFill>
                  <a:srgbClr val="FFFF00"/>
                </a:solidFill>
              </a:rPr>
              <a:t>Пр</a:t>
            </a:r>
            <a:r>
              <a:rPr lang="en-US" dirty="0" smtClean="0">
                <a:solidFill>
                  <a:srgbClr val="FFFF00"/>
                </a:solidFill>
              </a:rPr>
              <a:t>o</a:t>
            </a:r>
            <a:r>
              <a:rPr lang="ru-RU" dirty="0" err="1" smtClean="0">
                <a:solidFill>
                  <a:srgbClr val="FFFF00"/>
                </a:solidFill>
              </a:rPr>
              <a:t>дукція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інф</a:t>
            </a:r>
            <a:r>
              <a:rPr lang="en-US" dirty="0" smtClean="0">
                <a:solidFill>
                  <a:srgbClr val="FFFF00"/>
                </a:solidFill>
              </a:rPr>
              <a:t>o</a:t>
            </a:r>
            <a:r>
              <a:rPr lang="ru-RU" dirty="0" err="1" smtClean="0">
                <a:solidFill>
                  <a:srgbClr val="FFFF00"/>
                </a:solidFill>
              </a:rPr>
              <a:t>рмаційног</a:t>
            </a:r>
            <a:r>
              <a:rPr lang="en-US" dirty="0" smtClean="0">
                <a:solidFill>
                  <a:srgbClr val="FFFF00"/>
                </a:solidFill>
              </a:rPr>
              <a:t>o </a:t>
            </a:r>
            <a:r>
              <a:rPr lang="ru-RU" dirty="0" smtClean="0">
                <a:solidFill>
                  <a:srgbClr val="FFFF00"/>
                </a:solidFill>
              </a:rPr>
              <a:t>агентства 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матеріалізований</a:t>
            </a:r>
            <a:r>
              <a:rPr lang="ru-RU" dirty="0" smtClean="0"/>
              <a:t> результат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призначений</a:t>
            </a:r>
            <a:r>
              <a:rPr lang="ru-RU" dirty="0" smtClean="0"/>
              <a:t> для </a:t>
            </a:r>
            <a:r>
              <a:rPr lang="ru-RU" dirty="0" err="1" smtClean="0"/>
              <a:t>розповсюдження</a:t>
            </a:r>
            <a:r>
              <a:rPr lang="ru-RU" dirty="0" smtClean="0"/>
              <a:t> з метою </a:t>
            </a:r>
            <a:r>
              <a:rPr lang="ru-RU" dirty="0" err="1" smtClean="0"/>
              <a:t>задоволення</a:t>
            </a:r>
            <a:r>
              <a:rPr lang="ru-RU" dirty="0" smtClean="0"/>
              <a:t> </a:t>
            </a:r>
            <a:r>
              <a:rPr lang="ru-RU" dirty="0" err="1" smtClean="0"/>
              <a:t>інформаційних</a:t>
            </a:r>
            <a:r>
              <a:rPr lang="ru-RU" dirty="0" smtClean="0"/>
              <a:t> потреб </a:t>
            </a:r>
            <a:r>
              <a:rPr lang="ru-RU" dirty="0" err="1" smtClean="0"/>
              <a:t>громадян</a:t>
            </a:r>
            <a:r>
              <a:rPr lang="ru-RU" dirty="0" smtClean="0"/>
              <a:t>, </a:t>
            </a:r>
            <a:r>
              <a:rPr lang="ru-RU" dirty="0" err="1" smtClean="0"/>
              <a:t>юридичних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держави</a:t>
            </a:r>
            <a:r>
              <a:rPr lang="ru-RU" dirty="0" smtClean="0"/>
              <a:t>. </a:t>
            </a:r>
            <a:r>
              <a:rPr lang="ru-RU" dirty="0" err="1" smtClean="0"/>
              <a:t>Продукція</a:t>
            </a:r>
            <a:r>
              <a:rPr lang="ru-RU" dirty="0" smtClean="0"/>
              <a:t> </a:t>
            </a:r>
            <a:r>
              <a:rPr lang="ru-RU" dirty="0" err="1" smtClean="0"/>
              <a:t>інформаційного</a:t>
            </a:r>
            <a:r>
              <a:rPr lang="ru-RU" dirty="0" smtClean="0"/>
              <a:t> агентства с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власністю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інше</a:t>
            </a:r>
            <a:r>
              <a:rPr lang="ru-RU" dirty="0" smtClean="0"/>
              <a:t> не </a:t>
            </a:r>
            <a:r>
              <a:rPr lang="ru-RU" dirty="0" err="1" smtClean="0"/>
              <a:t>передбачено</a:t>
            </a:r>
            <a:r>
              <a:rPr lang="ru-RU" dirty="0" smtClean="0"/>
              <a:t> </a:t>
            </a:r>
            <a:r>
              <a:rPr lang="ru-RU" dirty="0" err="1" smtClean="0"/>
              <a:t>законодавством</a:t>
            </a:r>
            <a:r>
              <a:rPr lang="ru-RU" dirty="0" smtClean="0"/>
              <a:t>. Право </a:t>
            </a:r>
            <a:r>
              <a:rPr lang="ru-RU" dirty="0" err="1" smtClean="0"/>
              <a:t>власності</a:t>
            </a:r>
            <a:r>
              <a:rPr lang="ru-RU" dirty="0" smtClean="0"/>
              <a:t> на </a:t>
            </a:r>
            <a:r>
              <a:rPr lang="ru-RU" dirty="0" err="1" smtClean="0"/>
              <a:t>неї</a:t>
            </a:r>
            <a:r>
              <a:rPr lang="ru-RU" dirty="0" smtClean="0"/>
              <a:t> </a:t>
            </a:r>
            <a:r>
              <a:rPr lang="ru-RU" dirty="0" err="1" smtClean="0"/>
              <a:t>охороняється</a:t>
            </a:r>
            <a:r>
              <a:rPr lang="ru-RU" dirty="0" smtClean="0"/>
              <a:t> </a:t>
            </a:r>
            <a:r>
              <a:rPr lang="ru-RU" dirty="0" err="1" smtClean="0"/>
              <a:t>чинним</a:t>
            </a:r>
            <a:r>
              <a:rPr lang="ru-RU" dirty="0" smtClean="0"/>
              <a:t> </a:t>
            </a:r>
            <a:r>
              <a:rPr lang="ru-RU" dirty="0" err="1" smtClean="0"/>
              <a:t>законодавством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  <a:r>
              <a:rPr lang="ru-RU" b="1" dirty="0" err="1" smtClean="0">
                <a:solidFill>
                  <a:srgbClr val="FFFF00"/>
                </a:solidFill>
              </a:rPr>
              <a:t>Основними</a:t>
            </a:r>
            <a:r>
              <a:rPr lang="ru-RU" b="1" dirty="0" smtClean="0">
                <a:solidFill>
                  <a:srgbClr val="FFFF00"/>
                </a:solidFill>
              </a:rPr>
              <a:t> видами </a:t>
            </a:r>
            <a:r>
              <a:rPr lang="ru-RU" b="1" dirty="0" err="1" smtClean="0">
                <a:solidFill>
                  <a:srgbClr val="FFFF00"/>
                </a:solidFill>
              </a:rPr>
              <a:t>продукції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інформаційних</a:t>
            </a:r>
            <a:r>
              <a:rPr lang="ru-RU" b="1" dirty="0" smtClean="0">
                <a:solidFill>
                  <a:srgbClr val="FFFF00"/>
                </a:solidFill>
              </a:rPr>
              <a:t> агентств є: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електронна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друкована</a:t>
            </a:r>
            <a:r>
              <a:rPr lang="ru-RU" dirty="0" smtClean="0"/>
              <a:t>; </a:t>
            </a:r>
          </a:p>
          <a:p>
            <a:r>
              <a:rPr lang="ru-RU" dirty="0" smtClean="0"/>
              <a:t>фото-, </a:t>
            </a:r>
            <a:r>
              <a:rPr lang="ru-RU" dirty="0" err="1" smtClean="0"/>
              <a:t>кіно</a:t>
            </a:r>
            <a:r>
              <a:rPr lang="ru-RU" dirty="0" smtClean="0"/>
              <a:t>-, </a:t>
            </a:r>
            <a:r>
              <a:rPr lang="ru-RU" dirty="0" err="1" smtClean="0"/>
              <a:t>аудіо</a:t>
            </a:r>
            <a:r>
              <a:rPr lang="ru-RU" dirty="0" smtClean="0"/>
              <a:t>- та </a:t>
            </a:r>
            <a:r>
              <a:rPr lang="ru-RU" dirty="0" err="1" smtClean="0"/>
              <a:t>відеопродукція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41561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Пр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o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дукція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інф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o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рмаційног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o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агентства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dirty="0" err="1" smtClean="0"/>
              <a:t>Інформаційні</a:t>
            </a:r>
            <a:r>
              <a:rPr lang="ru-RU" dirty="0" smtClean="0"/>
              <a:t> агентства </a:t>
            </a:r>
            <a:r>
              <a:rPr lang="ru-RU" dirty="0" err="1" smtClean="0"/>
              <a:t>мають</a:t>
            </a:r>
            <a:r>
              <a:rPr lang="ru-RU" dirty="0" smtClean="0"/>
              <a:t> право на </a:t>
            </a:r>
            <a:r>
              <a:rPr lang="ru-RU" dirty="0" err="1" smtClean="0"/>
              <a:t>випуск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, яка </a:t>
            </a:r>
            <a:r>
              <a:rPr lang="ru-RU" dirty="0" err="1" smtClean="0"/>
              <a:t>передбачена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статутними</a:t>
            </a:r>
            <a:r>
              <a:rPr lang="ru-RU" dirty="0" smtClean="0"/>
              <a:t> документами, та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інформаційної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, не </a:t>
            </a:r>
            <a:r>
              <a:rPr lang="ru-RU" dirty="0" err="1" smtClean="0"/>
              <a:t>забороненої</a:t>
            </a:r>
            <a:r>
              <a:rPr lang="ru-RU" dirty="0" smtClean="0"/>
              <a:t> </a:t>
            </a:r>
            <a:r>
              <a:rPr lang="ru-RU" dirty="0" err="1" smtClean="0"/>
              <a:t>чинним</a:t>
            </a:r>
            <a:r>
              <a:rPr lang="ru-RU" dirty="0" smtClean="0"/>
              <a:t> </a:t>
            </a:r>
            <a:r>
              <a:rPr lang="ru-RU" dirty="0" err="1" smtClean="0"/>
              <a:t>законодавством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  <a:r>
              <a:rPr lang="ru-RU" b="1" dirty="0" err="1" smtClean="0">
                <a:solidFill>
                  <a:srgbClr val="C00000"/>
                </a:solidFill>
              </a:rPr>
              <a:t>Кожен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випуск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продукції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Інформаційних</a:t>
            </a:r>
            <a:r>
              <a:rPr lang="ru-RU" b="1" dirty="0" smtClean="0">
                <a:solidFill>
                  <a:srgbClr val="C00000"/>
                </a:solidFill>
              </a:rPr>
              <a:t> агентств повинен </a:t>
            </a:r>
            <a:r>
              <a:rPr lang="ru-RU" b="1" dirty="0" err="1" smtClean="0">
                <a:solidFill>
                  <a:srgbClr val="C00000"/>
                </a:solidFill>
              </a:rPr>
              <a:t>містити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такі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вихідні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дані</a:t>
            </a:r>
            <a:r>
              <a:rPr lang="ru-RU" b="1" dirty="0" smtClean="0">
                <a:solidFill>
                  <a:srgbClr val="C00000"/>
                </a:solidFill>
              </a:rPr>
              <a:t>: </a:t>
            </a:r>
          </a:p>
          <a:p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назву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інформаційного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агентства; </a:t>
            </a:r>
          </a:p>
          <a:p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прізвище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чергового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редактора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чи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відповідального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за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випуск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та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їх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реквізити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; </a:t>
            </a:r>
          </a:p>
          <a:p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порядковий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номер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випуску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і дату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його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виходу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у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світ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; </a:t>
            </a:r>
          </a:p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адресу агентства.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196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Класифікція</a:t>
            </a:r>
            <a:r>
              <a:rPr lang="uk-UA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інформаційних агенцій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uk-UA" sz="8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8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арубіжні </a:t>
            </a:r>
          </a:p>
          <a:p>
            <a:pPr algn="ctr"/>
            <a:r>
              <a:rPr lang="uk-UA" sz="80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8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ітчизняні</a:t>
            </a:r>
          </a:p>
          <a:p>
            <a:pPr algn="ctr"/>
            <a:r>
              <a:rPr lang="uk-UA" sz="80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міжнародні</a:t>
            </a:r>
            <a:endParaRPr lang="ru-RU" sz="8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383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Класифікція</a:t>
            </a:r>
            <a:r>
              <a:rPr lang="uk-UA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інформаційних агенцій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0" indent="0" algn="just">
              <a:buNone/>
            </a:pP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Класифікація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інформаційних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агентств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за характером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розповсюдженої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інформації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Чотири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види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розповсюдження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інформації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про </a:t>
            </a:r>
            <a:r>
              <a:rPr lang="ru-RU" b="1" dirty="0">
                <a:solidFill>
                  <a:srgbClr val="00B050"/>
                </a:solidFill>
              </a:rPr>
              <a:t>свою </a:t>
            </a:r>
            <a:r>
              <a:rPr lang="ru-RU" b="1" dirty="0" err="1">
                <a:solidFill>
                  <a:srgbClr val="00B050"/>
                </a:solidFill>
              </a:rPr>
              <a:t>країну</a:t>
            </a:r>
            <a:r>
              <a:rPr lang="ru-RU" b="1" dirty="0">
                <a:solidFill>
                  <a:srgbClr val="00B050"/>
                </a:solidFill>
              </a:rPr>
              <a:t> для </a:t>
            </a:r>
            <a:r>
              <a:rPr lang="ru-RU" b="1" dirty="0" err="1">
                <a:solidFill>
                  <a:srgbClr val="00B050"/>
                </a:solidFill>
              </a:rPr>
              <a:t>вітчизняної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преси</a:t>
            </a:r>
            <a:r>
              <a:rPr lang="ru-RU" b="1" dirty="0">
                <a:solidFill>
                  <a:srgbClr val="00B050"/>
                </a:solidFill>
              </a:rPr>
              <a:t>, </a:t>
            </a:r>
            <a:endParaRPr lang="ru-RU" b="1" dirty="0" smtClean="0">
              <a:solidFill>
                <a:srgbClr val="00B050"/>
              </a:solidFill>
            </a:endParaRPr>
          </a:p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про </a:t>
            </a:r>
            <a:r>
              <a:rPr lang="ru-RU" b="1" dirty="0">
                <a:solidFill>
                  <a:srgbClr val="00B050"/>
                </a:solidFill>
              </a:rPr>
              <a:t>свою </a:t>
            </a:r>
            <a:r>
              <a:rPr lang="ru-RU" b="1" dirty="0" err="1">
                <a:solidFill>
                  <a:srgbClr val="00B050"/>
                </a:solidFill>
              </a:rPr>
              <a:t>країну</a:t>
            </a:r>
            <a:r>
              <a:rPr lang="ru-RU" b="1" dirty="0">
                <a:solidFill>
                  <a:srgbClr val="00B050"/>
                </a:solidFill>
              </a:rPr>
              <a:t> для </a:t>
            </a:r>
            <a:r>
              <a:rPr lang="ru-RU" b="1" dirty="0" err="1">
                <a:solidFill>
                  <a:srgbClr val="00B050"/>
                </a:solidFill>
              </a:rPr>
              <a:t>закордонної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преси</a:t>
            </a:r>
            <a:r>
              <a:rPr lang="ru-RU" b="1" dirty="0">
                <a:solidFill>
                  <a:srgbClr val="00B050"/>
                </a:solidFill>
              </a:rPr>
              <a:t>, </a:t>
            </a:r>
            <a:endParaRPr lang="ru-RU" b="1" dirty="0" smtClean="0">
              <a:solidFill>
                <a:srgbClr val="00B050"/>
              </a:solidFill>
            </a:endParaRPr>
          </a:p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про </a:t>
            </a:r>
            <a:r>
              <a:rPr lang="ru-RU" b="1" dirty="0" err="1">
                <a:solidFill>
                  <a:srgbClr val="00B050"/>
                </a:solidFill>
              </a:rPr>
              <a:t>інші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країни</a:t>
            </a:r>
            <a:r>
              <a:rPr lang="ru-RU" b="1" dirty="0">
                <a:solidFill>
                  <a:srgbClr val="00B050"/>
                </a:solidFill>
              </a:rPr>
              <a:t> для </a:t>
            </a:r>
            <a:r>
              <a:rPr lang="ru-RU" b="1" dirty="0" err="1">
                <a:solidFill>
                  <a:srgbClr val="00B050"/>
                </a:solidFill>
              </a:rPr>
              <a:t>преси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своєї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країни</a:t>
            </a:r>
            <a:r>
              <a:rPr lang="ru-RU" b="1" dirty="0" smtClean="0">
                <a:solidFill>
                  <a:srgbClr val="00B050"/>
                </a:solidFill>
              </a:rPr>
              <a:t>,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про </a:t>
            </a:r>
            <a:r>
              <a:rPr lang="ru-RU" b="1" dirty="0" err="1">
                <a:solidFill>
                  <a:srgbClr val="00B050"/>
                </a:solidFill>
              </a:rPr>
              <a:t>інші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країни</a:t>
            </a:r>
            <a:r>
              <a:rPr lang="ru-RU" b="1" dirty="0">
                <a:solidFill>
                  <a:srgbClr val="00B050"/>
                </a:solidFill>
              </a:rPr>
              <a:t> для </a:t>
            </a:r>
            <a:r>
              <a:rPr lang="ru-RU" b="1" dirty="0" err="1">
                <a:solidFill>
                  <a:srgbClr val="00B050"/>
                </a:solidFill>
              </a:rPr>
              <a:t>преси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інших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країн</a:t>
            </a:r>
            <a:r>
              <a:rPr lang="ru-RU" b="1" dirty="0">
                <a:solidFill>
                  <a:srgbClr val="00B050"/>
                </a:solidFill>
              </a:rPr>
              <a:t>.</a:t>
            </a:r>
          </a:p>
          <a:p>
            <a:pPr algn="just"/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599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Класифікція</a:t>
            </a:r>
            <a:r>
              <a:rPr lang="uk-UA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інформаційних агенцій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endParaRPr lang="uk-UA" sz="4400" dirty="0" smtClean="0"/>
          </a:p>
          <a:p>
            <a:endParaRPr lang="uk-UA" sz="4400" dirty="0"/>
          </a:p>
          <a:p>
            <a:r>
              <a:rPr lang="uk-UA" sz="4400" b="1" dirty="0" smtClean="0">
                <a:solidFill>
                  <a:schemeClr val="accent6">
                    <a:lumMod val="75000"/>
                  </a:schemeClr>
                </a:solidFill>
              </a:rPr>
              <a:t>В</a:t>
            </a:r>
            <a:r>
              <a:rPr lang="uk-UA" sz="4400" b="1" dirty="0">
                <a:solidFill>
                  <a:schemeClr val="accent6">
                    <a:lumMod val="75000"/>
                  </a:schemeClr>
                </a:solidFill>
              </a:rPr>
              <a:t>. І. </a:t>
            </a:r>
            <a:r>
              <a:rPr lang="uk-UA" sz="4400" b="1" dirty="0" err="1">
                <a:solidFill>
                  <a:schemeClr val="accent6">
                    <a:lumMod val="75000"/>
                  </a:schemeClr>
                </a:solidFill>
              </a:rPr>
              <a:t>Сапунов</a:t>
            </a:r>
            <a:r>
              <a:rPr lang="uk-UA" sz="4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uk-UA" sz="4400" dirty="0">
                <a:solidFill>
                  <a:schemeClr val="accent6">
                    <a:lumMod val="75000"/>
                  </a:schemeClr>
                </a:solidFill>
              </a:rPr>
              <a:t>пропонує класифікувати інформаційні агентства за двома підставами:</a:t>
            </a:r>
            <a:endParaRPr lang="ru-RU" sz="44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ru-RU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dirty="0" smtClean="0"/>
              <a:t> </a:t>
            </a:r>
            <a:r>
              <a:rPr lang="uk-UA" dirty="0"/>
              <a:t>1. </a:t>
            </a:r>
            <a:r>
              <a:rPr lang="uk-UA" b="1" dirty="0">
                <a:solidFill>
                  <a:srgbClr val="FF0000"/>
                </a:solidFill>
              </a:rPr>
              <a:t>Масштаб зони впливу: </a:t>
            </a:r>
            <a:r>
              <a:rPr lang="uk-UA" dirty="0">
                <a:solidFill>
                  <a:schemeClr val="accent6">
                    <a:lumMod val="75000"/>
                  </a:schemeClr>
                </a:solidFill>
              </a:rPr>
              <a:t>локальні, національні, «кластерні» або </a:t>
            </a:r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регіональні / </a:t>
            </a:r>
            <a:r>
              <a:rPr lang="uk-UA" dirty="0" smtClean="0">
                <a:solidFill>
                  <a:srgbClr val="C00000"/>
                </a:solidFill>
              </a:rPr>
              <a:t>субрегіональні</a:t>
            </a:r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uk-UA" dirty="0">
                <a:solidFill>
                  <a:schemeClr val="accent6">
                    <a:lumMod val="75000"/>
                  </a:schemeClr>
                </a:solidFill>
              </a:rPr>
              <a:t>(їх діяльність, в основному, обмежується деяким географічним регіоном, що включає в себе кілька країн, що складають серцевину «кластера»), наднаціональні регіональні, світові інформаційні </a:t>
            </a:r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агентства.</a:t>
            </a:r>
          </a:p>
          <a:p>
            <a:pPr marL="0" indent="0">
              <a:buNone/>
            </a:pPr>
            <a:r>
              <a:rPr lang="uk-UA" dirty="0" smtClean="0"/>
              <a:t>2. </a:t>
            </a:r>
            <a:r>
              <a:rPr lang="uk-UA" b="1" dirty="0">
                <a:solidFill>
                  <a:srgbClr val="FF0000"/>
                </a:solidFill>
              </a:rPr>
              <a:t>Організаційна форма: </a:t>
            </a:r>
            <a:r>
              <a:rPr lang="uk-UA" dirty="0">
                <a:solidFill>
                  <a:schemeClr val="accent6">
                    <a:lumMod val="75000"/>
                  </a:schemeClr>
                </a:solidFill>
              </a:rPr>
              <a:t>державні, державні за участю приватного капіталу, приватні, кооперативні об'єднання преси, корпоративні об'єднання ЗМІ у вигляді закритих акціонерних товариств, відкриті акціонерні товариства. 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187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</a:rPr>
              <a:t>Масштаб зони впливу: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локальні</a:t>
            </a:r>
            <a:r>
              <a:rPr lang="uk-UA" dirty="0">
                <a:solidFill>
                  <a:schemeClr val="accent5">
                    <a:lumMod val="75000"/>
                  </a:schemeClr>
                </a:solidFill>
              </a:rPr>
              <a:t>, національні, «кластерні» або регіональні (їх діяльність, в основному, обмежується деяким географічним регіоном, що включає в себе кілька країн, що складають серцевину «кластера»), наднаціональні регіональні, світові інформаційні </a:t>
            </a:r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агентства. </a:t>
            </a:r>
            <a:r>
              <a:rPr lang="uk-UA" dirty="0">
                <a:solidFill>
                  <a:schemeClr val="accent5">
                    <a:lumMod val="75000"/>
                  </a:schemeClr>
                </a:solidFill>
              </a:rPr>
              <a:t>Основні причини появи «кластерних» агентств: культурні (агентство ДПА є регіональним, в основному, за рахунок роботи на німецькомовних територіях), історичні (зона впливу агентства ЕФЕ - іспаномовні території колишньої Іспанської імперії), політичні (домінування Китаю і Японії в Тихоокеанському регіоні Азії ), географічні (</a:t>
            </a:r>
            <a:r>
              <a:rPr lang="uk-UA" dirty="0" err="1">
                <a:solidFill>
                  <a:schemeClr val="accent5">
                    <a:lumMod val="75000"/>
                  </a:schemeClr>
                </a:solidFill>
              </a:rPr>
              <a:t>Австраліан</a:t>
            </a:r>
            <a:r>
              <a:rPr lang="uk-UA" dirty="0">
                <a:solidFill>
                  <a:schemeClr val="accent5">
                    <a:lumMod val="75000"/>
                  </a:schemeClr>
                </a:solidFill>
              </a:rPr>
              <a:t> Ассошіейтед прес).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uk-UA" dirty="0">
                <a:solidFill>
                  <a:schemeClr val="accent5">
                    <a:lumMod val="75000"/>
                  </a:schemeClr>
                </a:solidFill>
              </a:rPr>
              <a:t> 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3402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</a:rPr>
              <a:t>Організаційна форма: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endParaRPr lang="uk-UA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uk-UA" b="1" dirty="0" smtClean="0">
                <a:solidFill>
                  <a:schemeClr val="accent5">
                    <a:lumMod val="75000"/>
                  </a:schemeClr>
                </a:solidFill>
              </a:rPr>
              <a:t>державні</a:t>
            </a:r>
            <a:r>
              <a:rPr lang="uk-UA" b="1" dirty="0">
                <a:solidFill>
                  <a:schemeClr val="accent5">
                    <a:lumMod val="75000"/>
                  </a:schemeClr>
                </a:solidFill>
              </a:rPr>
              <a:t>, державні за участю приватного капіталу, приватні, кооперативні об'єднання преси, корпоративні об'єднання ЗМІ у вигляді закритих акціонерних товариств, відкриті акціонерні товариства. Невелика кількість великих приватних агентств пояснюється їх неприбутковістю, яка випливає з їх статусу - постачальника </a:t>
            </a:r>
            <a:r>
              <a:rPr lang="uk-UA" b="1" dirty="0" err="1">
                <a:solidFill>
                  <a:schemeClr val="accent5">
                    <a:lumMod val="75000"/>
                  </a:schemeClr>
                </a:solidFill>
              </a:rPr>
              <a:t>сверхоперативной</a:t>
            </a:r>
            <a:r>
              <a:rPr lang="uk-UA" b="1" dirty="0">
                <a:solidFill>
                  <a:schemeClr val="accent5">
                    <a:lumMod val="75000"/>
                  </a:schemeClr>
                </a:solidFill>
              </a:rPr>
              <a:t> інформації і організації «порядку денного» ЗМІ. Тобто інформаційні агентства фактично виконують функції «біржі» в журналістській сфері і створюються не для прибутку, а для оптимізації </a:t>
            </a:r>
            <a:r>
              <a:rPr lang="uk-UA" b="1" dirty="0" err="1">
                <a:solidFill>
                  <a:schemeClr val="accent5">
                    <a:lumMod val="75000"/>
                  </a:schemeClr>
                </a:solidFill>
              </a:rPr>
              <a:t>медіасистеми</a:t>
            </a:r>
            <a:r>
              <a:rPr lang="uk-UA" b="1" dirty="0">
                <a:solidFill>
                  <a:schemeClr val="accent5">
                    <a:lumMod val="75000"/>
                  </a:schemeClr>
                </a:solidFill>
              </a:rPr>
              <a:t>. </a:t>
            </a:r>
            <a:endParaRPr lang="uk-UA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Прибуток </a:t>
            </a:r>
            <a:r>
              <a:rPr lang="uk-UA" dirty="0">
                <a:solidFill>
                  <a:schemeClr val="accent5">
                    <a:lumMod val="75000"/>
                  </a:schemeClr>
                </a:solidFill>
              </a:rPr>
              <a:t>отримують лише фінансові агентства, ті, чия діяльність спрямована на обслуговування бізнесу, особливо спекулятивного сектора, а також локальні агентства, чия діяльність не вимагає значних витрат. Кількість державних агентств у світі становить близько 2/3 від загального числа. В Європі найпопулярнішими організаційними формами є кооперативи, корпорації і державні агентства з участю приватного капіталу. </a:t>
            </a:r>
            <a:endParaRPr lang="uk-UA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Відповідно </a:t>
            </a:r>
            <a:r>
              <a:rPr lang="uk-UA" dirty="0">
                <a:solidFill>
                  <a:schemeClr val="accent5">
                    <a:lumMod val="75000"/>
                  </a:schemeClr>
                </a:solidFill>
              </a:rPr>
              <a:t>до Закону «Про ЗМІ» щодо інформаційних агентств на них одночасно поширюються статус редакції, видавця, розповсюджувача і правовий режим засоби масової інформації. Інформаційні агентства охоплюють досить великий спектр послуг зі збирання, створення, надання та обробки інформації. Види і сфера послуг, що надаються найчастіше визначаються розмірами агентства (кількість кореспондентів, редакцій, представництв) та політикою керівництва. Найчастіше агентство складається з мережі редакцій і кореспондентів по країні і за кордоном. Редакції працюють як незалежно, надаючи свої послуги на місцях, так і під керівництвом головної редакції, де збирається інформація для більш широкого кола споживачів. Інформація поширюється як за допомогою власних структур (сайт, періодичні видання, телевізійний канал і т. </a:t>
            </a:r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д.), </a:t>
            </a:r>
            <a:r>
              <a:rPr lang="uk-UA" dirty="0">
                <a:solidFill>
                  <a:schemeClr val="accent5">
                    <a:lumMod val="75000"/>
                  </a:schemeClr>
                </a:solidFill>
              </a:rPr>
              <a:t>Так і за допомогою партнерів. У структуру агентства можуть входити фотостудії, архіви, відділи по створенню веб та аудіовізуальної продукції, аналітичні відділи, PR-відділи і </a:t>
            </a:r>
            <a:r>
              <a:rPr lang="uk-UA" dirty="0" err="1">
                <a:solidFill>
                  <a:schemeClr val="accent5">
                    <a:lumMod val="75000"/>
                  </a:schemeClr>
                </a:solidFill>
              </a:rPr>
              <a:t>т.д</a:t>
            </a:r>
            <a:r>
              <a:rPr lang="uk-UA" dirty="0">
                <a:solidFill>
                  <a:schemeClr val="accent5">
                    <a:lumMod val="75000"/>
                  </a:schemeClr>
                </a:solidFill>
              </a:rPr>
              <a:t>., послугами яких також можуть користуватися клієнти інформаційного агентства.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597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ru-RU" b="1" dirty="0" err="1" smtClean="0">
                <a:solidFill>
                  <a:srgbClr val="7030A0"/>
                </a:solidFill>
              </a:rPr>
              <a:t>Міжнародні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інформаційні</a:t>
            </a:r>
            <a:r>
              <a:rPr lang="ru-RU" b="1" dirty="0" smtClean="0">
                <a:solidFill>
                  <a:srgbClr val="7030A0"/>
                </a:solidFill>
              </a:rPr>
              <a:t> агентства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ru-RU" b="1" dirty="0" err="1" smtClean="0">
                <a:solidFill>
                  <a:srgbClr val="7030A0"/>
                </a:solidFill>
              </a:rPr>
              <a:t>Міжнародні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інформаційні</a:t>
            </a:r>
            <a:r>
              <a:rPr lang="ru-RU" b="1" dirty="0" smtClean="0">
                <a:solidFill>
                  <a:srgbClr val="7030A0"/>
                </a:solidFill>
              </a:rPr>
              <a:t> агентства на </a:t>
            </a:r>
            <a:r>
              <a:rPr lang="ru-RU" b="1" dirty="0" err="1" smtClean="0">
                <a:solidFill>
                  <a:srgbClr val="7030A0"/>
                </a:solidFill>
              </a:rPr>
              <a:t>сьогодні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dirty="0" smtClean="0"/>
              <a:t>–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великі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корпоративні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організації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займаються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пошуком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накопиченням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поширенням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інформації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різних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сферах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міжнародного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співробітництва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Міжнародні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інформаційні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агентства,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починали з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розповсюдження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новин, з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розвитком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інформаційних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технологій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перетворилися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на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спеціалізовані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центри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з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визначеним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напрямком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діяльності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фінансова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сфера,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торгові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відносини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–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сфери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, де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інформаційні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агентства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мають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безпосередній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інтерес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</a:rPr>
              <a:t>Основними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</a:rPr>
              <a:t>постачальниками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новин у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</a:rPr>
              <a:t>світі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є три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</a:rPr>
              <a:t>глобальні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агентства новин :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en-US" b="1" dirty="0" smtClean="0">
                <a:solidFill>
                  <a:srgbClr val="C00000"/>
                </a:solidFill>
              </a:rPr>
              <a:t>The Reuters (</a:t>
            </a:r>
            <a:r>
              <a:rPr lang="ru-RU" b="1" dirty="0" smtClean="0">
                <a:solidFill>
                  <a:srgbClr val="C00000"/>
                </a:solidFill>
              </a:rPr>
              <a:t>Велика </a:t>
            </a:r>
            <a:r>
              <a:rPr lang="ru-RU" b="1" dirty="0" err="1" smtClean="0">
                <a:solidFill>
                  <a:srgbClr val="C00000"/>
                </a:solidFill>
              </a:rPr>
              <a:t>Британія</a:t>
            </a:r>
            <a:r>
              <a:rPr lang="ru-RU" b="1" dirty="0" smtClean="0">
                <a:solidFill>
                  <a:srgbClr val="C00000"/>
                </a:solidFill>
              </a:rPr>
              <a:t>)  (</a:t>
            </a:r>
            <a:r>
              <a:rPr lang="ru-RU" dirty="0" err="1" smtClean="0"/>
              <a:t>найбільше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 агентство </a:t>
            </a:r>
            <a:r>
              <a:rPr lang="ru-RU" dirty="0" err="1" smtClean="0"/>
              <a:t>міжнародних</a:t>
            </a:r>
            <a:r>
              <a:rPr lang="ru-RU" dirty="0" smtClean="0"/>
              <a:t> новин)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AFP ( </a:t>
            </a:r>
            <a:r>
              <a:rPr lang="en-US" b="1" dirty="0" err="1" smtClean="0">
                <a:solidFill>
                  <a:srgbClr val="C00000"/>
                </a:solidFill>
              </a:rPr>
              <a:t>Agence</a:t>
            </a:r>
            <a:r>
              <a:rPr lang="en-US" b="1" dirty="0" smtClean="0">
                <a:solidFill>
                  <a:srgbClr val="C00000"/>
                </a:solidFill>
              </a:rPr>
              <a:t> France Press ,</a:t>
            </a:r>
            <a:r>
              <a:rPr lang="ru-RU" b="1" dirty="0" err="1" smtClean="0">
                <a:solidFill>
                  <a:srgbClr val="C00000"/>
                </a:solidFill>
              </a:rPr>
              <a:t>Франція</a:t>
            </a:r>
            <a:r>
              <a:rPr lang="ru-RU" b="1" dirty="0" smtClean="0">
                <a:solidFill>
                  <a:srgbClr val="C00000"/>
                </a:solidFill>
              </a:rPr>
              <a:t>) 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AP ( Associated Press, </a:t>
            </a:r>
            <a:r>
              <a:rPr lang="ru-RU" b="1" dirty="0" smtClean="0">
                <a:solidFill>
                  <a:srgbClr val="C00000"/>
                </a:solidFill>
              </a:rPr>
              <a:t>США)</a:t>
            </a:r>
          </a:p>
          <a:p>
            <a:pPr marL="0" indent="0">
              <a:buNone/>
            </a:pPr>
            <a:r>
              <a:rPr lang="ru-RU" dirty="0" smtClean="0"/>
              <a:t>До </a:t>
            </a:r>
            <a:r>
              <a:rPr lang="ru-RU" dirty="0" err="1" smtClean="0"/>
              <a:t>впливових</a:t>
            </a:r>
            <a:r>
              <a:rPr lang="ru-RU" dirty="0" smtClean="0"/>
              <a:t> </a:t>
            </a:r>
            <a:r>
              <a:rPr lang="ru-RU" dirty="0" err="1" smtClean="0"/>
              <a:t>глобальних</a:t>
            </a:r>
            <a:r>
              <a:rPr lang="ru-RU" dirty="0" smtClean="0"/>
              <a:t> </a:t>
            </a:r>
            <a:r>
              <a:rPr lang="ru-RU" dirty="0" err="1" smtClean="0"/>
              <a:t>світових</a:t>
            </a:r>
            <a:r>
              <a:rPr lang="ru-RU" dirty="0" smtClean="0"/>
              <a:t> </a:t>
            </a:r>
            <a:r>
              <a:rPr lang="ru-RU" dirty="0" err="1" smtClean="0"/>
              <a:t>інформаторів</a:t>
            </a:r>
            <a:r>
              <a:rPr lang="ru-RU" dirty="0" smtClean="0"/>
              <a:t>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dirty="0" err="1" smtClean="0"/>
              <a:t>телевізійна</a:t>
            </a:r>
            <a:r>
              <a:rPr lang="ru-RU" dirty="0" smtClean="0"/>
              <a:t> мережа новин </a:t>
            </a:r>
            <a:r>
              <a:rPr lang="en-US" b="1" dirty="0" smtClean="0">
                <a:solidFill>
                  <a:srgbClr val="C00000"/>
                </a:solidFill>
              </a:rPr>
              <a:t>CNN International ( </a:t>
            </a:r>
            <a:r>
              <a:rPr lang="ru-RU" b="1" dirty="0" smtClean="0">
                <a:solidFill>
                  <a:srgbClr val="C00000"/>
                </a:solidFill>
              </a:rPr>
              <a:t>США).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663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rgbClr val="7030A0"/>
                </a:solidFill>
              </a:rPr>
              <a:t>Субрегіональні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інформаційні</a:t>
            </a:r>
            <a:r>
              <a:rPr lang="ru-RU" b="1" dirty="0" smtClean="0">
                <a:solidFill>
                  <a:srgbClr val="7030A0"/>
                </a:solidFill>
              </a:rPr>
              <a:t> агентства 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Основою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інформаційних</a:t>
            </a:r>
            <a:r>
              <a:rPr lang="ru-RU" dirty="0" smtClean="0"/>
              <a:t> агентств є </a:t>
            </a:r>
            <a:r>
              <a:rPr lang="ru-RU" dirty="0" err="1" smtClean="0"/>
              <a:t>дво</a:t>
            </a:r>
            <a:r>
              <a:rPr lang="ru-RU" dirty="0" smtClean="0"/>
              <a:t>-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багатосторонні</a:t>
            </a:r>
            <a:r>
              <a:rPr lang="ru-RU" dirty="0" smtClean="0"/>
              <a:t> договори,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субрегіональними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регіональними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чи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міжнародними</a:t>
            </a:r>
            <a:r>
              <a:rPr lang="ru-RU" dirty="0" smtClean="0"/>
              <a:t>. </a:t>
            </a:r>
            <a:r>
              <a:rPr lang="ru-RU" dirty="0" err="1" smtClean="0"/>
              <a:t>Співробітництво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декількома</a:t>
            </a:r>
            <a:r>
              <a:rPr lang="ru-RU" dirty="0" smtClean="0"/>
              <a:t> агентствами не </a:t>
            </a:r>
            <a:r>
              <a:rPr lang="ru-RU" dirty="0" err="1" smtClean="0"/>
              <a:t>виключають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двосторонніх</a:t>
            </a:r>
            <a:r>
              <a:rPr lang="ru-RU" dirty="0" smtClean="0"/>
              <a:t> </a:t>
            </a:r>
            <a:r>
              <a:rPr lang="ru-RU" dirty="0" err="1" smtClean="0"/>
              <a:t>угод</a:t>
            </a:r>
            <a:r>
              <a:rPr lang="ru-RU" dirty="0" smtClean="0"/>
              <a:t>, так само, як і </a:t>
            </a:r>
            <a:r>
              <a:rPr lang="ru-RU" dirty="0" err="1" smtClean="0"/>
              <a:t>двосторонні</a:t>
            </a:r>
            <a:r>
              <a:rPr lang="ru-RU" dirty="0" smtClean="0"/>
              <a:t> угоди не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замінити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широке</a:t>
            </a:r>
            <a:r>
              <a:rPr lang="ru-RU" dirty="0" smtClean="0"/>
              <a:t> </a:t>
            </a:r>
            <a:r>
              <a:rPr lang="ru-RU" dirty="0" err="1" smtClean="0"/>
              <a:t>співробітництво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більшою</a:t>
            </a:r>
            <a:r>
              <a:rPr lang="ru-RU" dirty="0" smtClean="0"/>
              <a:t> </a:t>
            </a:r>
            <a:r>
              <a:rPr lang="ru-RU" dirty="0" err="1" smtClean="0"/>
              <a:t>кількістю</a:t>
            </a:r>
            <a:r>
              <a:rPr lang="ru-RU" dirty="0" smtClean="0"/>
              <a:t> агентств. </a:t>
            </a:r>
            <a:r>
              <a:rPr lang="ru-RU" dirty="0" err="1" smtClean="0"/>
              <a:t>Існують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співробітництва</a:t>
            </a:r>
            <a:r>
              <a:rPr lang="ru-RU" dirty="0" smtClean="0"/>
              <a:t> </a:t>
            </a:r>
            <a:r>
              <a:rPr lang="ru-RU" dirty="0" err="1" smtClean="0"/>
              <a:t>доповнюють</a:t>
            </a:r>
            <a:r>
              <a:rPr lang="ru-RU" dirty="0" smtClean="0"/>
              <a:t> і </a:t>
            </a:r>
            <a:r>
              <a:rPr lang="ru-RU" dirty="0" err="1" smtClean="0"/>
              <a:t>підтримують</a:t>
            </a:r>
            <a:r>
              <a:rPr lang="ru-RU" dirty="0" smtClean="0"/>
              <a:t> одна одну. </a:t>
            </a:r>
            <a:endParaRPr lang="ru-RU" dirty="0"/>
          </a:p>
        </p:txBody>
      </p:sp>
      <p:pic>
        <p:nvPicPr>
          <p:cNvPr id="1032" name="Picture 8" descr="Anadolu Ajansı&amp;#39;nın 3 muhabirini PKK&amp;#39;lılar kaçırdı!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825625"/>
            <a:ext cx="5181600" cy="3790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3464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 err="1" smtClean="0">
                <a:solidFill>
                  <a:srgbClr val="7030A0"/>
                </a:solidFill>
              </a:rPr>
              <a:t>Субрегіональні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інформаційні</a:t>
            </a:r>
            <a:r>
              <a:rPr lang="ru-RU" b="1" dirty="0" smtClean="0">
                <a:solidFill>
                  <a:srgbClr val="7030A0"/>
                </a:solidFill>
              </a:rPr>
              <a:t> агентства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Маємо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прикладів</a:t>
            </a:r>
            <a:r>
              <a:rPr lang="ru-RU" dirty="0" smtClean="0"/>
              <a:t> </a:t>
            </a:r>
            <a:r>
              <a:rPr lang="ru-RU" dirty="0" err="1" smtClean="0"/>
              <a:t>тісних</a:t>
            </a:r>
            <a:r>
              <a:rPr lang="ru-RU" dirty="0" smtClean="0"/>
              <a:t> </a:t>
            </a:r>
            <a:r>
              <a:rPr lang="ru-RU" dirty="0" err="1" smtClean="0"/>
              <a:t>зв'язків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агентствами у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частинах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співробітництво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такими </a:t>
            </a:r>
            <a:r>
              <a:rPr lang="ru-RU" dirty="0" err="1" smtClean="0"/>
              <a:t>сусідніми</a:t>
            </a:r>
            <a:r>
              <a:rPr lang="ru-RU" dirty="0" smtClean="0"/>
              <a:t> </a:t>
            </a:r>
            <a:r>
              <a:rPr lang="ru-RU" dirty="0" err="1" smtClean="0"/>
              <a:t>країнами</a:t>
            </a:r>
            <a:r>
              <a:rPr lang="ru-RU" dirty="0" smtClean="0"/>
              <a:t>, як </a:t>
            </a:r>
            <a:r>
              <a:rPr lang="ru-RU" dirty="0" err="1" smtClean="0"/>
              <a:t>Туреччина</a:t>
            </a:r>
            <a:r>
              <a:rPr lang="ru-RU" dirty="0" smtClean="0"/>
              <a:t>, </a:t>
            </a:r>
            <a:r>
              <a:rPr lang="ru-RU" dirty="0" err="1" smtClean="0"/>
              <a:t>Іран</a:t>
            </a:r>
            <a:r>
              <a:rPr lang="ru-RU" dirty="0" smtClean="0"/>
              <a:t> і Пакистан.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Агентства «</a:t>
            </a:r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Anadolu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 Agency»(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Анадолу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Ейдженсі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), «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Fars News Agency» (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Парс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Н'юс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Ейдженсі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) та «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Associated Press of Pakistan» </a:t>
            </a:r>
            <a:r>
              <a:rPr lang="ru-RU" dirty="0" err="1" smtClean="0"/>
              <a:t>домовились</a:t>
            </a:r>
            <a:r>
              <a:rPr lang="ru-RU" dirty="0" smtClean="0"/>
              <a:t> про </a:t>
            </a:r>
            <a:r>
              <a:rPr lang="ru-RU" dirty="0" err="1" smtClean="0"/>
              <a:t>співробітництво</a:t>
            </a:r>
            <a:r>
              <a:rPr lang="ru-RU" dirty="0" smtClean="0"/>
              <a:t>, </a:t>
            </a:r>
            <a:r>
              <a:rPr lang="ru-RU" dirty="0" err="1" smtClean="0"/>
              <a:t>починаючи</a:t>
            </a:r>
            <a:r>
              <a:rPr lang="ru-RU" dirty="0" smtClean="0"/>
              <a:t> з </a:t>
            </a:r>
            <a:r>
              <a:rPr lang="ru-RU" dirty="0" err="1" smtClean="0"/>
              <a:t>вересня</a:t>
            </a:r>
            <a:r>
              <a:rPr lang="ru-RU" dirty="0" smtClean="0"/>
              <a:t> 1972 року в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обміну</a:t>
            </a:r>
            <a:r>
              <a:rPr lang="ru-RU" dirty="0" smtClean="0"/>
              <a:t> новинами, </a:t>
            </a:r>
            <a:r>
              <a:rPr lang="ru-RU" dirty="0" err="1" smtClean="0"/>
              <a:t>розрахованими</a:t>
            </a:r>
            <a:r>
              <a:rPr lang="ru-RU" dirty="0" smtClean="0"/>
              <a:t> на </a:t>
            </a:r>
            <a:r>
              <a:rPr lang="ru-RU" dirty="0" err="1" smtClean="0"/>
              <a:t>місцеве</a:t>
            </a:r>
            <a:r>
              <a:rPr lang="ru-RU" dirty="0" smtClean="0"/>
              <a:t> </a:t>
            </a:r>
            <a:r>
              <a:rPr lang="ru-RU" dirty="0" err="1" smtClean="0"/>
              <a:t>розповсюдження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новинами </a:t>
            </a:r>
            <a:r>
              <a:rPr lang="ru-RU" dirty="0" err="1" smtClean="0"/>
              <a:t>відповідних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розповсюджуються</a:t>
            </a:r>
            <a:r>
              <a:rPr lang="ru-RU" dirty="0" smtClean="0"/>
              <a:t> по </a:t>
            </a:r>
            <a:r>
              <a:rPr lang="ru-RU" dirty="0" err="1" smtClean="0"/>
              <a:t>всьому</a:t>
            </a:r>
            <a:r>
              <a:rPr lang="ru-RU" dirty="0" smtClean="0"/>
              <a:t> </a:t>
            </a:r>
            <a:r>
              <a:rPr lang="ru-RU" dirty="0" err="1" smtClean="0"/>
              <a:t>світові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У </a:t>
            </a:r>
            <a:r>
              <a:rPr lang="ru-RU" sz="2400" dirty="0" err="1" smtClean="0">
                <a:solidFill>
                  <a:schemeClr val="accent5">
                    <a:lumMod val="75000"/>
                  </a:schemeClr>
                </a:solidFill>
              </a:rPr>
              <a:t>даному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5">
                    <a:lumMod val="75000"/>
                  </a:schemeClr>
                </a:solidFill>
              </a:rPr>
              <a:t>випадку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 три агентства </a:t>
            </a:r>
            <a:r>
              <a:rPr lang="ru-RU" sz="2400" dirty="0" err="1" smtClean="0">
                <a:solidFill>
                  <a:schemeClr val="accent5">
                    <a:lumMod val="75000"/>
                  </a:schemeClr>
                </a:solidFill>
              </a:rPr>
              <a:t>обмінюються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 на </a:t>
            </a:r>
            <a:r>
              <a:rPr lang="ru-RU" sz="2400" dirty="0" err="1" smtClean="0">
                <a:solidFill>
                  <a:schemeClr val="accent5">
                    <a:lumMod val="75000"/>
                  </a:schemeClr>
                </a:solidFill>
              </a:rPr>
              <a:t>постійній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5">
                    <a:lumMod val="75000"/>
                  </a:schemeClr>
                </a:solidFill>
              </a:rPr>
              <a:t>основі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 новинами (</a:t>
            </a:r>
            <a:r>
              <a:rPr lang="ru-RU" sz="2400" dirty="0" err="1" smtClean="0">
                <a:solidFill>
                  <a:schemeClr val="accent5">
                    <a:lumMod val="75000"/>
                  </a:schemeClr>
                </a:solidFill>
              </a:rPr>
              <a:t>англійською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5">
                    <a:lumMod val="75000"/>
                  </a:schemeClr>
                </a:solidFill>
              </a:rPr>
              <a:t>мовою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, яка за </a:t>
            </a:r>
            <a:r>
              <a:rPr lang="ru-RU" sz="2400" dirty="0" err="1" smtClean="0">
                <a:solidFill>
                  <a:schemeClr val="accent5">
                    <a:lumMod val="75000"/>
                  </a:schemeClr>
                </a:solidFill>
              </a:rPr>
              <a:t>домовленістю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5">
                    <a:lumMod val="75000"/>
                  </a:schemeClr>
                </a:solidFill>
              </a:rPr>
              <a:t>між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 ними є </a:t>
            </a:r>
            <a:r>
              <a:rPr lang="ru-RU" sz="2400" dirty="0" err="1" smtClean="0">
                <a:solidFill>
                  <a:schemeClr val="accent5">
                    <a:lumMod val="75000"/>
                  </a:schemeClr>
                </a:solidFill>
              </a:rPr>
              <a:t>мовою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5">
                    <a:lumMod val="75000"/>
                  </a:schemeClr>
                </a:solidFill>
              </a:rPr>
              <a:t>їх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5">
                    <a:lumMod val="75000"/>
                  </a:schemeClr>
                </a:solidFill>
              </a:rPr>
              <a:t>спілкування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), </a:t>
            </a:r>
            <a:r>
              <a:rPr lang="ru-RU" sz="2400" dirty="0" err="1" smtClean="0">
                <a:solidFill>
                  <a:schemeClr val="accent5">
                    <a:lumMod val="75000"/>
                  </a:schemeClr>
                </a:solidFill>
              </a:rPr>
              <a:t>фотоматеріалами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accent5">
                    <a:lumMod val="75000"/>
                  </a:schemeClr>
                </a:solidFill>
              </a:rPr>
              <a:t>статтями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. </a:t>
            </a:r>
          </a:p>
          <a:p>
            <a:r>
              <a:rPr lang="ru-RU" sz="2400" dirty="0" err="1" smtClean="0">
                <a:solidFill>
                  <a:schemeClr val="accent5">
                    <a:lumMod val="75000"/>
                  </a:schemeClr>
                </a:solidFill>
              </a:rPr>
              <a:t>Отримуючи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accent5">
                    <a:lumMod val="75000"/>
                  </a:schemeClr>
                </a:solidFill>
              </a:rPr>
              <a:t>перекладаючи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 і </a:t>
            </a:r>
            <a:r>
              <a:rPr lang="ru-RU" sz="2400" dirty="0" err="1" smtClean="0">
                <a:solidFill>
                  <a:schemeClr val="accent5">
                    <a:lumMod val="75000"/>
                  </a:schemeClr>
                </a:solidFill>
              </a:rPr>
              <a:t>розповсюджуючи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 в </a:t>
            </a:r>
            <a:r>
              <a:rPr lang="ru-RU" sz="2400" dirty="0" err="1" smtClean="0">
                <a:solidFill>
                  <a:schemeClr val="accent5">
                    <a:lumMod val="75000"/>
                  </a:schemeClr>
                </a:solidFill>
              </a:rPr>
              <a:t>своїй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5">
                    <a:lumMod val="75000"/>
                  </a:schemeClr>
                </a:solidFill>
              </a:rPr>
              <a:t>країні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5">
                    <a:lumMod val="75000"/>
                  </a:schemeClr>
                </a:solidFill>
              </a:rPr>
              <a:t>отримані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5">
                    <a:lumMod val="75000"/>
                  </a:schemeClr>
                </a:solidFill>
              </a:rPr>
              <a:t>матеріали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sz="2400" dirty="0" err="1" smtClean="0">
                <a:solidFill>
                  <a:schemeClr val="accent5">
                    <a:lumMod val="75000"/>
                  </a:schemeClr>
                </a:solidFill>
              </a:rPr>
              <a:t>кожне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 агентство є центром </a:t>
            </a:r>
            <a:r>
              <a:rPr lang="ru-RU" sz="2400" dirty="0" err="1" smtClean="0">
                <a:solidFill>
                  <a:schemeClr val="accent5">
                    <a:lumMod val="75000"/>
                  </a:schemeClr>
                </a:solidFill>
              </a:rPr>
              <a:t>обробки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5">
                    <a:lumMod val="75000"/>
                  </a:schemeClr>
                </a:solidFill>
              </a:rPr>
              <a:t>інформації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 для </a:t>
            </a:r>
            <a:r>
              <a:rPr lang="ru-RU" sz="2400" b="1" dirty="0" err="1" smtClean="0">
                <a:solidFill>
                  <a:schemeClr val="accent5">
                    <a:lumMod val="75000"/>
                  </a:schemeClr>
                </a:solidFill>
              </a:rPr>
              <a:t>асоційованих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агентств.</a:t>
            </a: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7186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1695</Words>
  <Application>Microsoft Office PowerPoint</Application>
  <PresentationFormat>Широкоэкранный</PresentationFormat>
  <Paragraphs>88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Класифікція інформаційних агенцій</vt:lpstr>
      <vt:lpstr>Класифікція інформаційних агенцій</vt:lpstr>
      <vt:lpstr>Класифікція інформаційних агенцій</vt:lpstr>
      <vt:lpstr>Класифікція інформаційних агенцій</vt:lpstr>
      <vt:lpstr>Масштаб зони впливу:</vt:lpstr>
      <vt:lpstr>Організаційна форма:</vt:lpstr>
      <vt:lpstr>Міжнародні інформаційні агентства</vt:lpstr>
      <vt:lpstr>Субрегіональні інформаційні агентства </vt:lpstr>
      <vt:lpstr>Субрегіональні інформаційні агентства </vt:lpstr>
      <vt:lpstr>Субрегіональні інформаційні агентства </vt:lpstr>
      <vt:lpstr>Субрегіональні інформаційні агентства </vt:lpstr>
      <vt:lpstr>Субрегіональні інформаційні агентства </vt:lpstr>
      <vt:lpstr>Субрегіональні інформаційні агентства </vt:lpstr>
      <vt:lpstr>Перелік провідних інформаційних агентств України :</vt:lpstr>
      <vt:lpstr>Прoдукція інфoрмаційногo агентства</vt:lpstr>
      <vt:lpstr>Прoдукція інфoрмаційногo агентства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Класифікція інформаційних агенцій</dc:title>
  <dc:creator>user</dc:creator>
  <cp:lastModifiedBy>user</cp:lastModifiedBy>
  <cp:revision>9</cp:revision>
  <dcterms:created xsi:type="dcterms:W3CDTF">2021-09-29T16:05:30Z</dcterms:created>
  <dcterms:modified xsi:type="dcterms:W3CDTF">2021-09-29T17:34:28Z</dcterms:modified>
</cp:coreProperties>
</file>