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72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7" r:id="rId27"/>
    <p:sldId id="281" r:id="rId28"/>
    <p:sldId id="283" r:id="rId29"/>
    <p:sldId id="286" r:id="rId30"/>
    <p:sldId id="282" r:id="rId31"/>
    <p:sldId id="285" r:id="rId32"/>
    <p:sldId id="28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487" autoAdjust="0"/>
  </p:normalViewPr>
  <p:slideViewPr>
    <p:cSldViewPr>
      <p:cViewPr varScale="1">
        <p:scale>
          <a:sx n="80" d="100"/>
          <a:sy n="80" d="100"/>
        </p:scale>
        <p:origin x="-216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Політичні вчення утопічного характеру </a:t>
            </a:r>
            <a:r>
              <a:rPr lang="en-US" dirty="0" smtClean="0"/>
              <a:t>XVI – XVII </a:t>
            </a:r>
            <a:r>
              <a:rPr lang="ru-RU" dirty="0" err="1" smtClean="0"/>
              <a:t>століть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36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1037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Джерелом </a:t>
            </a:r>
            <a:r>
              <a:rPr lang="uk-UA" dirty="0"/>
              <a:t>бід є приватна власність. 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/>
              <a:t>«Скрізь, де є приватна власність, де все виміряють грошима, там навряд чи коли-небудь буде можливим, щоб держава управлялася справедливо» </a:t>
            </a:r>
          </a:p>
          <a:p>
            <a:endParaRPr lang="uk-UA" sz="2800" dirty="0"/>
          </a:p>
          <a:p>
            <a:pPr lvl="5"/>
            <a:r>
              <a:rPr lang="uk-UA" sz="3600" dirty="0" smtClean="0"/>
              <a:t>Треба встановити майнову рівність</a:t>
            </a:r>
            <a:endParaRPr lang="ru-RU" sz="3600" dirty="0"/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3582184" y="3609020"/>
            <a:ext cx="100811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59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Монарх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Повинен піклуватися про свій народ, бути справедливим</a:t>
            </a:r>
          </a:p>
          <a:p>
            <a:r>
              <a:rPr lang="uk-UA" sz="3200" b="1" dirty="0" smtClean="0"/>
              <a:t>«Не тільки його честь, але й безпека полягають більше в багатстві народу, ніж у його власному»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97506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ІІ - Утопія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b="1" dirty="0" smtClean="0"/>
              <a:t>Суспільство і влада</a:t>
            </a:r>
          </a:p>
          <a:p>
            <a:r>
              <a:rPr lang="uk-UA" dirty="0" smtClean="0"/>
              <a:t>Патріархальна сім’я – основа суспільства. Від 10 до 16 дорослих (кілька поколінь)</a:t>
            </a:r>
          </a:p>
          <a:p>
            <a:r>
              <a:rPr lang="uk-UA" dirty="0" smtClean="0"/>
              <a:t>Місто – 6 000 сімей</a:t>
            </a:r>
          </a:p>
          <a:p>
            <a:r>
              <a:rPr lang="uk-UA" dirty="0" smtClean="0"/>
              <a:t>Федерація – 54 міста</a:t>
            </a:r>
          </a:p>
          <a:p>
            <a:r>
              <a:rPr lang="uk-UA" dirty="0" smtClean="0"/>
              <a:t>Сенат – по 3 представники від кожного міста</a:t>
            </a:r>
          </a:p>
          <a:p>
            <a:pPr lvl="1"/>
            <a:r>
              <a:rPr lang="uk-UA" dirty="0" smtClean="0"/>
              <a:t>Розподіл продуктів </a:t>
            </a:r>
          </a:p>
          <a:p>
            <a:pPr lvl="1"/>
            <a:r>
              <a:rPr lang="uk-UA" dirty="0" smtClean="0"/>
              <a:t>Розподіл робочої сили</a:t>
            </a:r>
          </a:p>
          <a:p>
            <a:pPr lvl="1"/>
            <a:r>
              <a:rPr lang="uk-UA" dirty="0" smtClean="0"/>
              <a:t>Прийом іноземних посольств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937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Влада в місті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Кожні 30 сімей обирають </a:t>
            </a:r>
            <a:r>
              <a:rPr lang="uk-UA" dirty="0" err="1" smtClean="0"/>
              <a:t>філарха</a:t>
            </a:r>
            <a:endParaRPr lang="uk-UA" dirty="0" smtClean="0"/>
          </a:p>
          <a:p>
            <a:r>
              <a:rPr lang="uk-UA" dirty="0" smtClean="0"/>
              <a:t>На 10 </a:t>
            </a:r>
            <a:r>
              <a:rPr lang="uk-UA" dirty="0" err="1" smtClean="0"/>
              <a:t>філархів</a:t>
            </a:r>
            <a:r>
              <a:rPr lang="uk-UA" dirty="0" smtClean="0"/>
              <a:t> є один </a:t>
            </a:r>
            <a:r>
              <a:rPr lang="uk-UA" dirty="0" err="1" smtClean="0"/>
              <a:t>протофіларх</a:t>
            </a:r>
            <a:r>
              <a:rPr lang="uk-UA" dirty="0" smtClean="0"/>
              <a:t> (його обирають серед учених)</a:t>
            </a:r>
          </a:p>
          <a:p>
            <a:r>
              <a:rPr lang="uk-UA" dirty="0" err="1" smtClean="0"/>
              <a:t>Протофілархи</a:t>
            </a:r>
            <a:r>
              <a:rPr lang="uk-UA" dirty="0" smtClean="0"/>
              <a:t> входять в міський </a:t>
            </a:r>
            <a:r>
              <a:rPr lang="uk-UA" b="1" dirty="0" smtClean="0"/>
              <a:t>сенат</a:t>
            </a:r>
            <a:r>
              <a:rPr lang="uk-UA" dirty="0" smtClean="0"/>
              <a:t>, очолюваний обраним </a:t>
            </a:r>
            <a:r>
              <a:rPr lang="uk-UA" b="1" dirty="0" smtClean="0"/>
              <a:t>князем</a:t>
            </a:r>
            <a:r>
              <a:rPr lang="uk-UA" dirty="0" smtClean="0"/>
              <a:t>. Посада князя – довічна</a:t>
            </a:r>
          </a:p>
          <a:p>
            <a:r>
              <a:rPr lang="uk-UA" dirty="0" smtClean="0"/>
              <a:t>Народні збори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233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amaurot-1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27280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906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Праця в Утопії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Обов’язкова для всіх 6 годин</a:t>
            </a:r>
          </a:p>
          <a:p>
            <a:r>
              <a:rPr lang="uk-UA" sz="4000" dirty="0" smtClean="0"/>
              <a:t>Сім’я займається певним ремеслом</a:t>
            </a:r>
          </a:p>
          <a:p>
            <a:r>
              <a:rPr lang="uk-UA" sz="4000" dirty="0" smtClean="0"/>
              <a:t>Кожен повинен пропрацювати в селі не менше двох років</a:t>
            </a:r>
          </a:p>
          <a:p>
            <a:r>
              <a:rPr lang="uk-UA" sz="4000" dirty="0" smtClean="0"/>
              <a:t>Кожен знає одне ремесло + с/г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42097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Матеріальні блага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35480"/>
            <a:ext cx="8964488" cy="438912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В достатку, кожен отримує необхідне</a:t>
            </a:r>
          </a:p>
          <a:p>
            <a:r>
              <a:rPr lang="uk-UA" sz="3200" b="1" dirty="0" smtClean="0"/>
              <a:t>Для життя потрібно мало         </a:t>
            </a:r>
            <a:r>
              <a:rPr lang="uk-UA" sz="3200" b="1" dirty="0" err="1" smtClean="0"/>
              <a:t>мало</a:t>
            </a:r>
            <a:r>
              <a:rPr lang="uk-UA" sz="3200" b="1" dirty="0" smtClean="0"/>
              <a:t> потреб</a:t>
            </a:r>
          </a:p>
          <a:p>
            <a:r>
              <a:rPr lang="uk-UA" sz="3200" b="1" dirty="0" smtClean="0"/>
              <a:t>Зневага до грошей, золота</a:t>
            </a:r>
            <a:endParaRPr lang="ru-RU" sz="3200" b="1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5652120" y="2780928"/>
            <a:ext cx="50405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38706_1_1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8" y="4005064"/>
            <a:ext cx="3672408" cy="244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множение 6"/>
          <p:cNvSpPr/>
          <p:nvPr/>
        </p:nvSpPr>
        <p:spPr>
          <a:xfrm>
            <a:off x="5040052" y="4293096"/>
            <a:ext cx="1728192" cy="16561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39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Мораль, віра, право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Висока, люди позбавлені вад, породжених приватною власністю</a:t>
            </a:r>
          </a:p>
          <a:p>
            <a:r>
              <a:rPr lang="uk-UA" sz="3600" dirty="0" smtClean="0"/>
              <a:t>Віротерпимість – є багато релігій. Релігійна влада – виборна</a:t>
            </a:r>
          </a:p>
          <a:p>
            <a:r>
              <a:rPr lang="uk-UA" sz="3600" dirty="0" smtClean="0"/>
              <a:t>Немає потреби у складному законодавстві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26072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Френсіс</a:t>
            </a:r>
            <a:r>
              <a:rPr lang="ru-RU" dirty="0" smtClean="0"/>
              <a:t> Бекон 1561 - 1626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Адвокат, лорд-канцлер Англії</a:t>
            </a:r>
          </a:p>
          <a:p>
            <a:r>
              <a:rPr lang="uk-UA" sz="3200" b="1" dirty="0" smtClean="0"/>
              <a:t>Знання - сила</a:t>
            </a:r>
            <a:endParaRPr lang="ru-RU" sz="3200" b="1" dirty="0"/>
          </a:p>
        </p:txBody>
      </p:sp>
      <p:pic>
        <p:nvPicPr>
          <p:cNvPr id="4098" name="Picture 2" descr="C:\Users\User\Desktop\411px-Francis_Bacon,_Viscount_St_Alban_from_NPG_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55825"/>
            <a:ext cx="3257625" cy="393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064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Нова Атлантида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1627 рік</a:t>
            </a:r>
            <a:endParaRPr lang="ru-RU" dirty="0"/>
          </a:p>
        </p:txBody>
      </p:sp>
      <p:pic>
        <p:nvPicPr>
          <p:cNvPr id="5122" name="Picture 2" descr="C:\Users\User\Desktop\356538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127501" cy="47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2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1. Сутність утопії і антиутопії.</a:t>
            </a:r>
          </a:p>
          <a:p>
            <a:r>
              <a:rPr lang="uk-UA" sz="3600" dirty="0" smtClean="0"/>
              <a:t>2. Зміст «Утопії» Томаса Мора.</a:t>
            </a:r>
          </a:p>
          <a:p>
            <a:r>
              <a:rPr lang="uk-UA" sz="3600" dirty="0" smtClean="0"/>
              <a:t>3. «Нова Атлантида» </a:t>
            </a:r>
            <a:r>
              <a:rPr lang="uk-UA" sz="3600" dirty="0" err="1" smtClean="0"/>
              <a:t>Френсіса</a:t>
            </a:r>
            <a:r>
              <a:rPr lang="uk-UA" sz="3600" dirty="0" smtClean="0"/>
              <a:t> Бекона.</a:t>
            </a:r>
          </a:p>
          <a:p>
            <a:r>
              <a:rPr lang="uk-UA" sz="3600" dirty="0" smtClean="0"/>
              <a:t>4. «Республіка Океанія» Джеймса </a:t>
            </a:r>
            <a:r>
              <a:rPr lang="uk-UA" sz="3600" dirty="0" err="1" smtClean="0"/>
              <a:t>Гаррінгтона</a:t>
            </a:r>
            <a:r>
              <a:rPr lang="uk-UA" sz="3600" dirty="0" smtClean="0"/>
              <a:t>.</a:t>
            </a:r>
          </a:p>
          <a:p>
            <a:r>
              <a:rPr lang="uk-UA" sz="3600" dirty="0" smtClean="0"/>
              <a:t>5. </a:t>
            </a:r>
            <a:r>
              <a:rPr lang="uk-UA" sz="3600" dirty="0" smtClean="0"/>
              <a:t>Погляди </a:t>
            </a:r>
            <a:r>
              <a:rPr lang="uk-UA" sz="3600" dirty="0" smtClean="0"/>
              <a:t>Д. Дефо і Дж. </a:t>
            </a:r>
            <a:r>
              <a:rPr lang="uk-UA" sz="3600" dirty="0" err="1" smtClean="0"/>
              <a:t>Свіфта</a:t>
            </a:r>
            <a:r>
              <a:rPr lang="uk-UA" sz="3600" dirty="0" smtClean="0"/>
              <a:t>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77701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Нова Атлантида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Утопічна держава </a:t>
            </a:r>
            <a:r>
              <a:rPr lang="uk-UA" sz="3200" b="1" dirty="0" err="1" smtClean="0">
                <a:solidFill>
                  <a:srgbClr val="FF0000"/>
                </a:solidFill>
              </a:rPr>
              <a:t>Бенсалем</a:t>
            </a:r>
            <a:r>
              <a:rPr lang="uk-UA" sz="3200" b="1" dirty="0" smtClean="0"/>
              <a:t>, заснована на розвитку </a:t>
            </a:r>
            <a:r>
              <a:rPr lang="uk-UA" sz="3200" b="1" dirty="0" smtClean="0">
                <a:solidFill>
                  <a:srgbClr val="FF0000"/>
                </a:solidFill>
              </a:rPr>
              <a:t>науки</a:t>
            </a:r>
          </a:p>
          <a:p>
            <a:r>
              <a:rPr lang="uk-UA" sz="3200" b="1" dirty="0" smtClean="0"/>
              <a:t>Країна нічого не імпортує (ні золота, ні срібла, ні прянощів),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 smtClean="0"/>
              <a:t>крім</a:t>
            </a:r>
            <a:r>
              <a:rPr lang="uk-UA" sz="3200" b="1" dirty="0" smtClean="0">
                <a:solidFill>
                  <a:srgbClr val="FF0000"/>
                </a:solidFill>
              </a:rPr>
              <a:t> освіти.</a:t>
            </a:r>
          </a:p>
          <a:p>
            <a:r>
              <a:rPr lang="uk-UA" sz="3200" b="1" dirty="0" smtClean="0"/>
              <a:t>Кожні 12 років відряджається експедиція в інші країни за знаннями </a:t>
            </a:r>
            <a:r>
              <a:rPr lang="uk-UA" sz="3200" b="1" dirty="0" smtClean="0">
                <a:solidFill>
                  <a:srgbClr val="FF0000"/>
                </a:solidFill>
              </a:rPr>
              <a:t>– «постачальники світла»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8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Монархія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 конституцією</a:t>
            </a:r>
          </a:p>
          <a:p>
            <a:r>
              <a:rPr lang="uk-UA" dirty="0" smtClean="0"/>
              <a:t>Центр – вчена академія «будинок Соломона»</a:t>
            </a:r>
          </a:p>
          <a:p>
            <a:endParaRPr lang="ru-RU" dirty="0"/>
          </a:p>
        </p:txBody>
      </p:sp>
      <p:pic>
        <p:nvPicPr>
          <p:cNvPr id="6146" name="Picture 2" descr="C:\Users\User\Desktop\385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2924944"/>
            <a:ext cx="5715000" cy="346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771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Суспільний лад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3600" dirty="0" smtClean="0"/>
              <a:t>Сім’ї патріархального типу</a:t>
            </a:r>
          </a:p>
          <a:p>
            <a:r>
              <a:rPr lang="uk-UA" sz="3600" dirty="0" smtClean="0"/>
              <a:t>Поділ на класи</a:t>
            </a:r>
          </a:p>
          <a:p>
            <a:r>
              <a:rPr lang="uk-UA" sz="3600" dirty="0" smtClean="0"/>
              <a:t>Приватна власність існує</a:t>
            </a:r>
          </a:p>
          <a:p>
            <a:r>
              <a:rPr lang="uk-UA" sz="3600" dirty="0" smtClean="0"/>
              <a:t>Підтримка незаможних верств населення</a:t>
            </a:r>
          </a:p>
          <a:p>
            <a:r>
              <a:rPr lang="uk-UA" sz="3600" dirty="0" smtClean="0"/>
              <a:t>Офіційна релігія – християнство</a:t>
            </a:r>
          </a:p>
          <a:p>
            <a:r>
              <a:rPr lang="uk-UA" sz="3600" dirty="0" smtClean="0"/>
              <a:t>Система виховання - державна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424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Всесвіт</a:t>
            </a:r>
            <a:r>
              <a:rPr lang="uk-UA" sz="2800" dirty="0" smtClean="0"/>
              <a:t> – складна машина, його можна пізнати, якщо знати закони механіки</a:t>
            </a:r>
          </a:p>
          <a:p>
            <a:r>
              <a:rPr lang="uk-UA" sz="2800" dirty="0" smtClean="0">
                <a:solidFill>
                  <a:srgbClr val="FF0000"/>
                </a:solidFill>
              </a:rPr>
              <a:t>Розвиток науки</a:t>
            </a:r>
            <a:r>
              <a:rPr lang="uk-UA" sz="2800" dirty="0" smtClean="0"/>
              <a:t>: передають звук, змінюють клімат, штучно створюють метали, можуть продовжувати життя, мають машини, що літають, і кораблі, що плавають під водою</a:t>
            </a:r>
            <a:endParaRPr lang="ru-RU" sz="2800" dirty="0"/>
          </a:p>
        </p:txBody>
      </p:sp>
      <p:pic>
        <p:nvPicPr>
          <p:cNvPr id="7170" name="Picture 2" descr="C:\Users\User\Desktop\Без названия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21238"/>
            <a:ext cx="2736304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47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Джеймс </a:t>
            </a:r>
            <a:r>
              <a:rPr lang="uk-UA" dirty="0" err="1" smtClean="0"/>
              <a:t>Гаррінгтон</a:t>
            </a:r>
            <a:r>
              <a:rPr lang="uk-UA" dirty="0" smtClean="0"/>
              <a:t> 1611-1677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Англійський </a:t>
            </a:r>
          </a:p>
          <a:p>
            <a:r>
              <a:rPr lang="uk-UA" dirty="0" smtClean="0"/>
              <a:t>публіцист</a:t>
            </a:r>
          </a:p>
          <a:p>
            <a:r>
              <a:rPr lang="uk-UA" dirty="0" smtClean="0"/>
              <a:t>Сучасник </a:t>
            </a:r>
          </a:p>
          <a:p>
            <a:r>
              <a:rPr lang="uk-UA" dirty="0" smtClean="0"/>
              <a:t>О. Кромвеля</a:t>
            </a:r>
          </a:p>
          <a:p>
            <a:endParaRPr lang="ru-RU" dirty="0"/>
          </a:p>
        </p:txBody>
      </p:sp>
      <p:pic>
        <p:nvPicPr>
          <p:cNvPr id="8194" name="Picture 2" descr="C:\Users\User\Desktop\800px-James_Harrington_(jha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486397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35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Республіка Океанія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1656 рік</a:t>
            </a:r>
            <a:endParaRPr lang="ru-RU" dirty="0"/>
          </a:p>
        </p:txBody>
      </p:sp>
      <p:pic>
        <p:nvPicPr>
          <p:cNvPr id="9218" name="Picture 2" descr="C:\Users\User\Desktop\Без названия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82114"/>
            <a:ext cx="36004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72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</a:t>
            </a:r>
            <a:r>
              <a:rPr lang="ru-RU" dirty="0" err="1" smtClean="0"/>
              <a:t>правління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Залежить від того, кому належить земельна власність</a:t>
            </a:r>
          </a:p>
          <a:p>
            <a:pPr lvl="5"/>
            <a:r>
              <a:rPr lang="uk-UA" sz="4000" dirty="0" smtClean="0"/>
              <a:t>Монархія		Республіка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01238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Ідеальна держава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Республіка</a:t>
            </a:r>
          </a:p>
          <a:p>
            <a:r>
              <a:rPr lang="uk-UA" dirty="0" smtClean="0"/>
              <a:t>«республіка рівності», тобто заснована на народному балансі власності</a:t>
            </a:r>
          </a:p>
          <a:p>
            <a:r>
              <a:rPr lang="uk-UA" dirty="0" smtClean="0"/>
              <a:t>Люди мають владу, свободу, матеріальний добробут</a:t>
            </a:r>
          </a:p>
          <a:p>
            <a:r>
              <a:rPr lang="uk-UA" dirty="0" smtClean="0"/>
              <a:t>«аграрний закон» – забороняє володіти маєтками, що дають надмірний прибуток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817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Соціальна структура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          </a:t>
            </a:r>
            <a:r>
              <a:rPr lang="uk-UA" b="1" dirty="0" smtClean="0">
                <a:solidFill>
                  <a:srgbClr val="FF0000"/>
                </a:solidFill>
              </a:rPr>
              <a:t>Власники</a:t>
            </a:r>
            <a:r>
              <a:rPr lang="uk-UA" b="1" dirty="0" smtClean="0"/>
              <a:t>		</a:t>
            </a:r>
            <a:r>
              <a:rPr lang="uk-UA" b="1" dirty="0" smtClean="0">
                <a:solidFill>
                  <a:srgbClr val="FF0000"/>
                </a:solidFill>
              </a:rPr>
              <a:t>          Люди найманої праці</a:t>
            </a:r>
          </a:p>
          <a:p>
            <a:r>
              <a:rPr lang="uk-UA" dirty="0" smtClean="0"/>
              <a:t>Мають виборче право		позбавлені виборчого права</a:t>
            </a:r>
          </a:p>
          <a:p>
            <a:pPr marL="393192" lvl="1" indent="0" algn="ctr">
              <a:buNone/>
            </a:pPr>
            <a:endParaRPr lang="uk-UA" dirty="0"/>
          </a:p>
          <a:p>
            <a:pPr marL="393192" lvl="1" indent="0"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Власники</a:t>
            </a:r>
          </a:p>
          <a:p>
            <a:pPr lvl="1" algn="ctr"/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/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Вершники				Піхотинці </a:t>
            </a:r>
          </a:p>
          <a:p>
            <a:pPr lvl="1" algn="just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100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ф.ст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			Менше 100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ф.ст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741406" y="4221088"/>
            <a:ext cx="1224136" cy="768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148064" y="4221088"/>
            <a:ext cx="158417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932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Належить землеробському класу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За винятком </a:t>
            </a:r>
            <a:r>
              <a:rPr lang="uk-UA" dirty="0" smtClean="0"/>
              <a:t>торгових міст-держав</a:t>
            </a:r>
          </a:p>
          <a:p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Ротація</a:t>
            </a:r>
            <a:r>
              <a:rPr lang="uk-UA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smtClean="0"/>
              <a:t>– періодична зміна всіх посадових осіб республіки як засіб забезпечення рівності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7736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Утопія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«У» </a:t>
            </a:r>
          </a:p>
          <a:p>
            <a:r>
              <a:rPr lang="uk-UA" dirty="0" smtClean="0"/>
              <a:t>1)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немає</a:t>
            </a:r>
            <a:r>
              <a:rPr lang="ru-RU" dirty="0" smtClean="0"/>
              <a:t> – </a:t>
            </a:r>
            <a:r>
              <a:rPr lang="uk-UA" dirty="0" smtClean="0"/>
              <a:t>місце, якого не існує</a:t>
            </a:r>
          </a:p>
          <a:p>
            <a:r>
              <a:rPr lang="uk-UA" dirty="0" smtClean="0"/>
              <a:t>2) </a:t>
            </a:r>
            <a:r>
              <a:rPr lang="en-US" dirty="0" err="1" smtClean="0"/>
              <a:t>eu</a:t>
            </a:r>
            <a:r>
              <a:rPr lang="uk-UA" dirty="0" smtClean="0"/>
              <a:t> – добре – благословенне місце</a:t>
            </a:r>
          </a:p>
          <a:p>
            <a:pPr algn="just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Утопія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dirty="0" smtClean="0"/>
              <a:t>– уявлення про ідеальне  суспільство, яке є продуктом абстрактного мислення й не ґрунтується на знанні реальних процесів суспільного життя.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1089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Законодавча влада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Двопалатний парламент</a:t>
            </a:r>
          </a:p>
          <a:p>
            <a:r>
              <a:rPr lang="uk-UA" dirty="0" smtClean="0"/>
              <a:t>1) народна асамблея – піхотинці – затверджує закони </a:t>
            </a:r>
          </a:p>
          <a:p>
            <a:r>
              <a:rPr lang="uk-UA" dirty="0" smtClean="0"/>
              <a:t>2) сенат – вершники – пропонує </a:t>
            </a:r>
            <a:r>
              <a:rPr lang="uk-UA" dirty="0" err="1" smtClean="0"/>
              <a:t>проєкти</a:t>
            </a:r>
            <a:r>
              <a:rPr lang="uk-UA" dirty="0" smtClean="0"/>
              <a:t> законів</a:t>
            </a:r>
          </a:p>
          <a:p>
            <a:endParaRPr lang="uk-UA" dirty="0"/>
          </a:p>
          <a:p>
            <a:r>
              <a:rPr lang="uk-UA" sz="3600" b="1" dirty="0" smtClean="0"/>
              <a:t>«сенат пропонує, народ вирішує, магістрати виконують»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99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Виконавча влада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Уряди: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Місцеві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Національні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Іноземні (провінційні)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807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Судова влада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/>
              <a:t>«рада війни» </a:t>
            </a:r>
          </a:p>
        </p:txBody>
      </p:sp>
    </p:spTree>
    <p:extLst>
      <p:ext uri="{BB962C8B-B14F-4D97-AF65-F5344CB8AC3E}">
        <p14:creationId xmlns:p14="http://schemas.microsoft.com/office/powerpoint/2010/main" val="12700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Утопічна традиція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Виникла в епоху античності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Передумови виникнення у 16 ст. в Англії:</a:t>
            </a:r>
          </a:p>
          <a:p>
            <a:r>
              <a:rPr lang="uk-UA" sz="3200" dirty="0" smtClean="0"/>
              <a:t>1) встановлення абсолютної влади </a:t>
            </a:r>
            <a:r>
              <a:rPr lang="uk-UA" sz="3200" dirty="0" err="1" smtClean="0"/>
              <a:t>Тюдорів</a:t>
            </a:r>
            <a:endParaRPr lang="uk-UA" sz="3200" dirty="0" smtClean="0"/>
          </a:p>
          <a:p>
            <a:r>
              <a:rPr lang="uk-UA" sz="3200" dirty="0" smtClean="0"/>
              <a:t>2) розвиток капіталістичних відносин, розшарування селянства</a:t>
            </a:r>
          </a:p>
          <a:p>
            <a:r>
              <a:rPr lang="uk-UA" sz="3200" dirty="0" smtClean="0"/>
              <a:t>3) високий рівень безробіття і жебрацтва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53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Англія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Острівна країна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Ідеальна держава </a:t>
            </a:r>
          </a:p>
          <a:p>
            <a:r>
              <a:rPr lang="uk-UA" dirty="0" smtClean="0"/>
              <a:t>Знаходиться на острові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123728" y="2636912"/>
            <a:ext cx="86409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Без названия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92275"/>
            <a:ext cx="3312368" cy="418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8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Томас Мор 1478- 1536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Член парламенту </a:t>
            </a:r>
          </a:p>
          <a:p>
            <a:r>
              <a:rPr lang="uk-UA" dirty="0" smtClean="0"/>
              <a:t>лорд-канцлер Англії </a:t>
            </a:r>
            <a:endParaRPr lang="ru-RU" dirty="0"/>
          </a:p>
        </p:txBody>
      </p:sp>
      <p:pic>
        <p:nvPicPr>
          <p:cNvPr id="1026" name="Picture 2" descr="C:\Users\User\Desktop\_92874273_thomasm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67994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107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1516 р. –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«</a:t>
            </a:r>
            <a:r>
              <a:rPr lang="uk-UA" sz="3200" b="1" dirty="0"/>
              <a:t>Золота книжечка, така ж корисна, як і забавна, про найкращий устрій держави та про новий острів Утопія</a:t>
            </a:r>
            <a:r>
              <a:rPr lang="uk-UA" sz="3200" b="1" dirty="0" smtClean="0"/>
              <a:t>»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У формі </a:t>
            </a:r>
            <a:r>
              <a:rPr lang="ru-RU" dirty="0"/>
              <a:t> </a:t>
            </a:r>
            <a:r>
              <a:rPr lang="ru-RU" dirty="0" err="1" smtClean="0"/>
              <a:t>розповіді</a:t>
            </a:r>
            <a:r>
              <a:rPr lang="ru-RU" dirty="0" smtClean="0"/>
              <a:t> </a:t>
            </a:r>
            <a:r>
              <a:rPr lang="ru-RU" dirty="0" err="1" smtClean="0"/>
              <a:t>мандрівника</a:t>
            </a:r>
            <a:r>
              <a:rPr lang="ru-RU" dirty="0" smtClean="0"/>
              <a:t> </a:t>
            </a:r>
            <a:r>
              <a:rPr lang="ru-RU" dirty="0" err="1" smtClean="0"/>
              <a:t>Рафаїла</a:t>
            </a:r>
            <a:r>
              <a:rPr lang="ru-RU" dirty="0" smtClean="0"/>
              <a:t> </a:t>
            </a:r>
            <a:r>
              <a:rPr lang="ru-RU" dirty="0" err="1" smtClean="0"/>
              <a:t>Гітлодея</a:t>
            </a:r>
            <a:endParaRPr lang="uk-UA" dirty="0"/>
          </a:p>
          <a:p>
            <a:r>
              <a:rPr lang="ru-RU" dirty="0" smtClean="0"/>
              <a:t>автору </a:t>
            </a:r>
            <a:r>
              <a:rPr lang="ru-RU" dirty="0"/>
              <a:t>та </a:t>
            </a:r>
            <a:r>
              <a:rPr lang="ru-RU" dirty="0" err="1"/>
              <a:t>його</a:t>
            </a:r>
            <a:r>
              <a:rPr lang="ru-RU" dirty="0"/>
              <a:t> другу Петру </a:t>
            </a:r>
            <a:r>
              <a:rPr lang="ru-RU" dirty="0" err="1"/>
              <a:t>Егідію</a:t>
            </a:r>
            <a:r>
              <a:rPr lang="ru-RU" dirty="0"/>
              <a:t> (</a:t>
            </a:r>
            <a:r>
              <a:rPr lang="ru-RU" dirty="0" err="1"/>
              <a:t>Пітеру</a:t>
            </a:r>
            <a:r>
              <a:rPr lang="ru-RU" dirty="0"/>
              <a:t> </a:t>
            </a:r>
            <a:r>
              <a:rPr lang="ru-RU" dirty="0" err="1"/>
              <a:t>Гіллесу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60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sola_di_Utopia_Mo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306388"/>
            <a:ext cx="6192688" cy="665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83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конкретно-історичні </a:t>
            </a:r>
            <a:r>
              <a:rPr lang="uk-UA" dirty="0"/>
              <a:t>умови </a:t>
            </a:r>
            <a:r>
              <a:rPr lang="uk-UA" dirty="0" smtClean="0"/>
              <a:t>Англії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u="sng" dirty="0" smtClean="0"/>
              <a:t>Селяни страждають </a:t>
            </a:r>
          </a:p>
          <a:p>
            <a:r>
              <a:rPr lang="uk-UA" u="sng" dirty="0" smtClean="0"/>
              <a:t>від огороджування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u="sng" dirty="0" smtClean="0"/>
              <a:t>Безплідність апелювання до влади</a:t>
            </a:r>
          </a:p>
          <a:p>
            <a:r>
              <a:rPr lang="uk-UA" sz="2800" dirty="0" smtClean="0"/>
              <a:t>«Якби я запропонував кому-небудь із королів здорові пропозиції і спробував вирвати погибельне сім’я зла, хіба вони не вирішили б, що мене потрібно негайно вигнати з держави або висміяти?»</a:t>
            </a:r>
            <a:endParaRPr lang="ru-RU" sz="2800" dirty="0"/>
          </a:p>
        </p:txBody>
      </p:sp>
      <p:pic>
        <p:nvPicPr>
          <p:cNvPr id="2050" name="Picture 2" descr="C:\Users\User\Desktop\Old_enclosure_in_the_forest_-_geograph.org.uk_-_261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13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419</TotalTime>
  <Words>700</Words>
  <Application>Microsoft Office PowerPoint</Application>
  <PresentationFormat>Экран (4:3)</PresentationFormat>
  <Paragraphs>139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Політичні вчення утопічного характеру XVI – XVII століть</vt:lpstr>
      <vt:lpstr>План</vt:lpstr>
      <vt:lpstr>Утопія</vt:lpstr>
      <vt:lpstr>Утопічна традиція</vt:lpstr>
      <vt:lpstr>Англія</vt:lpstr>
      <vt:lpstr>Томас Мор 1478- 1536</vt:lpstr>
      <vt:lpstr>1516 р. –</vt:lpstr>
      <vt:lpstr>Презентация PowerPoint</vt:lpstr>
      <vt:lpstr>  конкретно-історичні умови Англії </vt:lpstr>
      <vt:lpstr>       Джерелом бід є приватна власність.  </vt:lpstr>
      <vt:lpstr>Монарх </vt:lpstr>
      <vt:lpstr>ІІ - Утопія</vt:lpstr>
      <vt:lpstr>Влада в місті</vt:lpstr>
      <vt:lpstr>Презентация PowerPoint</vt:lpstr>
      <vt:lpstr>Праця в Утопії</vt:lpstr>
      <vt:lpstr>Матеріальні блага</vt:lpstr>
      <vt:lpstr>Мораль, віра, право</vt:lpstr>
      <vt:lpstr>Френсіс Бекон 1561 - 1626</vt:lpstr>
      <vt:lpstr>Нова Атлантида</vt:lpstr>
      <vt:lpstr>Нова Атлантида </vt:lpstr>
      <vt:lpstr>Монархія</vt:lpstr>
      <vt:lpstr>Суспільний лад</vt:lpstr>
      <vt:lpstr>Наука</vt:lpstr>
      <vt:lpstr>Джеймс Гаррінгтон 1611-1677</vt:lpstr>
      <vt:lpstr>Республіка Океанія </vt:lpstr>
      <vt:lpstr>Форма правління</vt:lpstr>
      <vt:lpstr>Ідеальна держава</vt:lpstr>
      <vt:lpstr>Соціальна структура</vt:lpstr>
      <vt:lpstr>Влада</vt:lpstr>
      <vt:lpstr>Законодавча влада</vt:lpstr>
      <vt:lpstr>Виконавча влада</vt:lpstr>
      <vt:lpstr>Судова влада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Політичні вчення утопічного характеру XVI – XVII століть</dc:title>
  <dc:creator>User</dc:creator>
  <cp:lastModifiedBy>User</cp:lastModifiedBy>
  <cp:revision>19</cp:revision>
  <dcterms:created xsi:type="dcterms:W3CDTF">2020-12-09T18:15:40Z</dcterms:created>
  <dcterms:modified xsi:type="dcterms:W3CDTF">2022-02-17T21:05:22Z</dcterms:modified>
</cp:coreProperties>
</file>