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4630400" cy="8229600"/>
  <p:notesSz cx="8229600" cy="14630400"/>
  <p:embeddedFontLst>
    <p:embeddedFont>
      <p:font typeface="Funnel Display" panose="020B0604020202020204" charset="0"/>
      <p:regular r:id="rId24"/>
    </p:embeddedFont>
    <p:embeddedFont>
      <p:font typeface="Funnel Sans" panose="020B0604020202020204" charset="0"/>
      <p:regular r:id="rId25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089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381244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Цифрові технології державного врядування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37724" y="2927152"/>
            <a:ext cx="7468553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Електронне управління – це застосування інформаційно-комунікаційних технологій (ІКТ) для надання державних послуг, обміну інформаційними комунікаційними транзакціями, інтеграції різних автономних систем та послуг між урядом-споживачем (G2C) та урядом-бізнесом (G2B), урядового управління (G2G), а також бек-офісні процеси та взаємодії в рамках усього уряду.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837724" y="5173028"/>
            <a:ext cx="7468553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Завдяки електронному уряду державні послуги будуть зручними, ефективними та прозорими для громадян. Три основні цільові групи, які можна виділити в поняттях управління, це уряд, громадяни та бізнес. В електронному управлінні немає чітких меж між цими групами, що створює інтегровану екосистему взаємодії.</a:t>
            </a: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613291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«Держава в смартфоні» - українська концепція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24124" y="2159198"/>
            <a:ext cx="7071717" cy="850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50"/>
              </a:lnSpc>
              <a:buNone/>
            </a:pPr>
            <a:r>
              <a:rPr lang="en-US" sz="53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Держава в смартфоні</a:t>
            </a:r>
            <a:endParaRPr lang="en-US" sz="5350" dirty="0"/>
          </a:p>
        </p:txBody>
      </p:sp>
      <p:sp>
        <p:nvSpPr>
          <p:cNvPr id="5" name="Text 2"/>
          <p:cNvSpPr/>
          <p:nvPr/>
        </p:nvSpPr>
        <p:spPr>
          <a:xfrm>
            <a:off x="6324124" y="3323392"/>
            <a:ext cx="746855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«Держава в смартфоні» – план з цифровізації, запропонований Президентом України. Ідея полягає в тому, що за допомогою телефона можна комунікувати з державою і брати участь в її управлінні.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324124" y="4564142"/>
            <a:ext cx="7468553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За своєю сутністю це комплексна концепція, яка передбачає амбітні перетворення: зменшення кількості та переведення на вищий рівень якості, швидкості надання адміністративних послуг онлайн за допомогою не лише персонального комп'ютера, а і смартфона.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638211" y="6375559"/>
            <a:ext cx="715446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Цифрова трансформація – це те, що сьогодні виділяє Україну у світі. Ми будуємо цифрову державу. Державу, яка стає сервісом. Без бюрократії, черг та корупції.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6324124" y="6139934"/>
            <a:ext cx="22860" cy="1476375"/>
          </a:xfrm>
          <a:prstGeom prst="rect">
            <a:avLst/>
          </a:prstGeom>
          <a:solidFill>
            <a:srgbClr val="3371A5"/>
          </a:solidFill>
          <a:ln/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82122"/>
            <a:ext cx="11177468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Основні засади електронних публічних послуг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1816894"/>
            <a:ext cx="6372701" cy="2710577"/>
          </a:xfrm>
          <a:prstGeom prst="roundRect">
            <a:avLst>
              <a:gd name="adj" fmla="val 3246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54775" y="2033945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3371A5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534" y="2171343"/>
            <a:ext cx="282654" cy="35337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54775" y="287166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Доступність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054775" y="3305294"/>
            <a:ext cx="5938599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Всі електронні публічні послуги мають бути доступними для всіх громадян незалежно від їхнього місця проживання, фізичних можливостей чи технічних знань.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419856" y="1816894"/>
            <a:ext cx="6372820" cy="2710577"/>
          </a:xfrm>
          <a:prstGeom prst="roundRect">
            <a:avLst>
              <a:gd name="adj" fmla="val 3246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36907" y="2033945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3371A5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667" y="2171343"/>
            <a:ext cx="282654" cy="35337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36907" y="287166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Ефективність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7636907" y="3305294"/>
            <a:ext cx="593871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Електронні публічні послуги повинні забезпечувати швидку та ефективну обробку звернень громадян та бізнесу, мінімізуючи бюрократичні процедури.</a:t>
            </a:r>
            <a:endParaRPr lang="en-US" sz="1600" dirty="0"/>
          </a:p>
        </p:txBody>
      </p:sp>
      <p:sp>
        <p:nvSpPr>
          <p:cNvPr id="13" name="Shape 9"/>
          <p:cNvSpPr/>
          <p:nvPr/>
        </p:nvSpPr>
        <p:spPr>
          <a:xfrm>
            <a:off x="837724" y="4736902"/>
            <a:ext cx="6372701" cy="2710577"/>
          </a:xfrm>
          <a:prstGeom prst="roundRect">
            <a:avLst>
              <a:gd name="adj" fmla="val 3246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1054775" y="4953953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3371A5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534" y="5091351"/>
            <a:ext cx="282654" cy="35337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54775" y="579167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Прозорість</a:t>
            </a:r>
            <a:endParaRPr lang="en-US" sz="1900" dirty="0"/>
          </a:p>
        </p:txBody>
      </p:sp>
      <p:sp>
        <p:nvSpPr>
          <p:cNvPr id="17" name="Text 12"/>
          <p:cNvSpPr/>
          <p:nvPr/>
        </p:nvSpPr>
        <p:spPr>
          <a:xfrm>
            <a:off x="1054775" y="6225302"/>
            <a:ext cx="5938599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Надання електронних публічних послуг повинно бути прозорим та зрозумілим. Інформація про процес, вимоги, терміни та статус повинні бути доступними.</a:t>
            </a:r>
            <a:endParaRPr lang="en-US" sz="1600" dirty="0"/>
          </a:p>
        </p:txBody>
      </p:sp>
      <p:sp>
        <p:nvSpPr>
          <p:cNvPr id="18" name="Shape 13"/>
          <p:cNvSpPr/>
          <p:nvPr/>
        </p:nvSpPr>
        <p:spPr>
          <a:xfrm>
            <a:off x="7419856" y="4736902"/>
            <a:ext cx="6372820" cy="2710577"/>
          </a:xfrm>
          <a:prstGeom prst="roundRect">
            <a:avLst>
              <a:gd name="adj" fmla="val 3246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636907" y="4953953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3371A5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9667" y="5091351"/>
            <a:ext cx="282654" cy="353378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36907" y="579167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Безпека</a:t>
            </a:r>
            <a:endParaRPr lang="en-US" sz="1900" dirty="0"/>
          </a:p>
        </p:txBody>
      </p:sp>
      <p:sp>
        <p:nvSpPr>
          <p:cNvPr id="22" name="Text 16"/>
          <p:cNvSpPr/>
          <p:nvPr/>
        </p:nvSpPr>
        <p:spPr>
          <a:xfrm>
            <a:off x="7636907" y="6225302"/>
            <a:ext cx="593871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Забезпечення захисту персональних даних та інформації користувачів є пріоритетом з надійними механізмами безпеки та шифрування.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2325" y="636151"/>
            <a:ext cx="7672149" cy="1082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Додаткові принципи цифрових послуг</a:t>
            </a:r>
            <a:endParaRPr lang="en-US" sz="3400" dirty="0"/>
          </a:p>
        </p:txBody>
      </p:sp>
      <p:sp>
        <p:nvSpPr>
          <p:cNvPr id="4" name="Shape 1"/>
          <p:cNvSpPr/>
          <p:nvPr/>
        </p:nvSpPr>
        <p:spPr>
          <a:xfrm>
            <a:off x="6222325" y="1994297"/>
            <a:ext cx="3744039" cy="2854762"/>
          </a:xfrm>
          <a:prstGeom prst="roundRect">
            <a:avLst>
              <a:gd name="adj" fmla="val 3844"/>
            </a:avLst>
          </a:prstGeom>
          <a:solidFill>
            <a:srgbClr val="FAF5EB"/>
          </a:solidFill>
          <a:ln w="22860">
            <a:solidFill>
              <a:srgbClr val="D5CDBE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199465" y="1994297"/>
            <a:ext cx="91440" cy="2854762"/>
          </a:xfrm>
          <a:prstGeom prst="roundRect">
            <a:avLst>
              <a:gd name="adj" fmla="val 84507"/>
            </a:avLst>
          </a:prstGeom>
          <a:solidFill>
            <a:srgbClr val="3371A5"/>
          </a:solidFill>
          <a:ln/>
        </p:spPr>
      </p:sp>
      <p:sp>
        <p:nvSpPr>
          <p:cNvPr id="6" name="Text 3"/>
          <p:cNvSpPr/>
          <p:nvPr/>
        </p:nvSpPr>
        <p:spPr>
          <a:xfrm>
            <a:off x="6497717" y="2201108"/>
            <a:ext cx="2217539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Інтероперабельність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497717" y="2581989"/>
            <a:ext cx="3261836" cy="2060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Електронні публічні послуги мають бути побудовані з урахуванням можливості взаємодії з іншими державними та недержавними системами. Це сприяє покращенню обміну інформацією та зменшенню дублювання процедур.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10150316" y="1994297"/>
            <a:ext cx="3744158" cy="2854762"/>
          </a:xfrm>
          <a:prstGeom prst="roundRect">
            <a:avLst>
              <a:gd name="adj" fmla="val 3844"/>
            </a:avLst>
          </a:prstGeom>
          <a:solidFill>
            <a:srgbClr val="FAF5EB"/>
          </a:solidFill>
          <a:ln w="22860">
            <a:solidFill>
              <a:srgbClr val="D5CDB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0127456" y="1994297"/>
            <a:ext cx="91440" cy="2854762"/>
          </a:xfrm>
          <a:prstGeom prst="roundRect">
            <a:avLst>
              <a:gd name="adj" fmla="val 84507"/>
            </a:avLst>
          </a:prstGeom>
          <a:solidFill>
            <a:srgbClr val="3371A5"/>
          </a:solidFill>
          <a:ln/>
        </p:spPr>
      </p:sp>
      <p:sp>
        <p:nvSpPr>
          <p:cNvPr id="10" name="Text 7"/>
          <p:cNvSpPr/>
          <p:nvPr/>
        </p:nvSpPr>
        <p:spPr>
          <a:xfrm>
            <a:off x="10425708" y="2201108"/>
            <a:ext cx="2164437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Інновації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10425708" y="2581989"/>
            <a:ext cx="3261955" cy="1765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Розвиток електронних публічних послуг повинен сприяти впровадженню інноваційних технологій та рішень, що дозволять покращити якість та ефективність надання послуг.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6222325" y="5033010"/>
            <a:ext cx="3744039" cy="2560439"/>
          </a:xfrm>
          <a:prstGeom prst="roundRect">
            <a:avLst>
              <a:gd name="adj" fmla="val 4286"/>
            </a:avLst>
          </a:prstGeom>
          <a:solidFill>
            <a:srgbClr val="FAF5EB"/>
          </a:solidFill>
          <a:ln w="22860">
            <a:solidFill>
              <a:srgbClr val="D5CDBE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199465" y="5033010"/>
            <a:ext cx="91440" cy="2560439"/>
          </a:xfrm>
          <a:prstGeom prst="roundRect">
            <a:avLst>
              <a:gd name="adj" fmla="val 84507"/>
            </a:avLst>
          </a:prstGeom>
          <a:solidFill>
            <a:srgbClr val="3371A5"/>
          </a:solidFill>
          <a:ln/>
        </p:spPr>
      </p:sp>
      <p:sp>
        <p:nvSpPr>
          <p:cNvPr id="14" name="Text 11"/>
          <p:cNvSpPr/>
          <p:nvPr/>
        </p:nvSpPr>
        <p:spPr>
          <a:xfrm>
            <a:off x="6497717" y="5239822"/>
            <a:ext cx="2336840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Захист прав та свобод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6497717" y="5620703"/>
            <a:ext cx="3261836" cy="1765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Електронні публічні послуги повинні поважати права та свободи громадян та бізнесу. Це означає дотримання принципів конфіденційності, свободи вибору та рівних можливостей.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5099" y="546616"/>
            <a:ext cx="5382816" cy="584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Запуск застосунку «Дія»</a:t>
            </a:r>
            <a:endParaRPr lang="en-US" sz="3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99" y="1652945"/>
            <a:ext cx="4925139" cy="492513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12681" y="1628061"/>
            <a:ext cx="2338507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Історія розвитку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6212681" y="2119074"/>
            <a:ext cx="7630120" cy="954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16 грудня 2019 року було запущено бета-тест мобільного застосунку Дія, який надавав доступ зі смартфона до цифрового посвідчення водія та свідоцтва про реєстрацію транспортного засобу.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6212681" y="3252311"/>
            <a:ext cx="7630120" cy="954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 Україні ще більше державних послуг стали доступними онлайн через Дію та інші електронні сервіси — Уряд затвердив план дій з цифровізації до 2026 року.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5099" y="7025283"/>
            <a:ext cx="13040201" cy="954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До реалізації плану залучені 25 органів державної влади, включно з Мінцифри. Мета — зробити послуги максимально доступними для кожного українця: без паперів, черг та бюрократії. Планується цифровізувати послуги у понад 30-ти сферах: освіта, охорона здоров'я, соцзахист ветеранів, військові сервіси, будівництво, митниця тощо.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4385" y="996315"/>
            <a:ext cx="7485221" cy="584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Масштаби цифровізації в Україні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794385" y="1977628"/>
            <a:ext cx="2352913" cy="6553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125+</a:t>
            </a:r>
            <a:endParaRPr lang="en-US" sz="5150" dirty="0"/>
          </a:p>
        </p:txBody>
      </p:sp>
      <p:sp>
        <p:nvSpPr>
          <p:cNvPr id="5" name="Text 2"/>
          <p:cNvSpPr/>
          <p:nvPr/>
        </p:nvSpPr>
        <p:spPr>
          <a:xfrm>
            <a:off x="802600" y="2881193"/>
            <a:ext cx="2336483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Державних послуг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794385" y="3292197"/>
            <a:ext cx="2352913" cy="1270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можна отримати не виходячи з дому – просто зі свого смартфона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3395543" y="1977628"/>
            <a:ext cx="2352913" cy="6553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21M</a:t>
            </a:r>
            <a:endParaRPr lang="en-US" sz="5150" dirty="0"/>
          </a:p>
        </p:txBody>
      </p:sp>
      <p:sp>
        <p:nvSpPr>
          <p:cNvPr id="8" name="Text 5"/>
          <p:cNvSpPr/>
          <p:nvPr/>
        </p:nvSpPr>
        <p:spPr>
          <a:xfrm>
            <a:off x="3403759" y="2881193"/>
            <a:ext cx="2336483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Українців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3395543" y="3292197"/>
            <a:ext cx="2352913" cy="1270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користуються цифровими сервісами для отримання державних послуг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5996702" y="1977628"/>
            <a:ext cx="2352913" cy="6553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80%</a:t>
            </a:r>
            <a:endParaRPr lang="en-US" sz="5150" dirty="0"/>
          </a:p>
        </p:txBody>
      </p:sp>
      <p:sp>
        <p:nvSpPr>
          <p:cNvPr id="11" name="Text 8"/>
          <p:cNvSpPr/>
          <p:nvPr/>
        </p:nvSpPr>
        <p:spPr>
          <a:xfrm>
            <a:off x="5996702" y="2881193"/>
            <a:ext cx="2352913" cy="583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Задоволених користувачів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5996702" y="3584138"/>
            <a:ext cx="2352913" cy="952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5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цілком задоволені процесом отримання цифрових послуг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94385" y="4786193"/>
            <a:ext cx="7555230" cy="952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Мінцифри впроваджує цифровізацію держави, щоб громадяни могли отримувати послуги швидше, без бюрократії та зайвих витрат часу. Розробляє державу більш цифровою, а послуги – ще зручнішими.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94385" y="5962531"/>
            <a:ext cx="7555230" cy="1270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Отримати пенсійне посвідчення, оформити субсидію чи соціальну допомогу можна зручно, швидко та без черг. І з кожним роком перелік доступних цифрових послуг розширюють. Наразі він містить сотні документів, отримати які можна у строк від декількох хвилин до декількох днів.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85367"/>
            <a:ext cx="9785509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Цифрові послуги для пенсіонерів та ВПО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322957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Пенсіонерам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37724" y="3663196"/>
            <a:ext cx="6346508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Довжелезні черги до Пенсійного фонду лишаються у минулому. Зараз зі свого смартфона за 5 хвилин можна подати заявку на призначення або перерахунок пенсії та замовити довідку про доходи пенсіонера. Також доступне оформлення Е-посвідчення пенсіонера онлайн.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446050" y="3229570"/>
            <a:ext cx="327421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Вимушеним переселенцям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7446050" y="3663196"/>
            <a:ext cx="6346627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Отримати статус ВПО та оформити щомісячну фінансову допомогу 2 тис. грн на дорослого та 3 тис. грн на дитину та людину з інвалідністю також можна онлайн. Довідка про статус ВПО дає право переоформити соцвиплати чи пенсію, отримати доступ до медобслуговування.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5574030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Проблему з житлом також можна розв'язати за допомогою цифрових сервісів. Зокрема державний волонтерський проєкт «Прихисток» (prykhystok.gov.ua) допомагає зв'язати тих, хто шукає помешкання з тими, хто готовий його надати.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9948" y="526375"/>
            <a:ext cx="6671548" cy="561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Соціальна підтримка та пільги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6249948" y="1374219"/>
            <a:ext cx="7616904" cy="915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Держава піклується про кожного, хто через російську агресію або ж з інших причин опинився у скрутному становищі. Більшість програм надання соціальної підтримки доступні в електронній формі.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6249948" y="2504718"/>
            <a:ext cx="429458" cy="429458"/>
          </a:xfrm>
          <a:prstGeom prst="roundRect">
            <a:avLst>
              <a:gd name="adj" fmla="val 18669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870263" y="2570321"/>
            <a:ext cx="2256234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Фінансова допомога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870263" y="2965490"/>
            <a:ext cx="6996589" cy="915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Максимально швидко можна отримати фінансову допомогу по інвалідності, при усиновленні, по догляду за хворою дитиною, на дитину одинокій матері або батьку.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6249948" y="4263033"/>
            <a:ext cx="429458" cy="429458"/>
          </a:xfrm>
          <a:prstGeom prst="roundRect">
            <a:avLst>
              <a:gd name="adj" fmla="val 18669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870263" y="4328636"/>
            <a:ext cx="2697956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Допомога по безробіттю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870263" y="4723805"/>
            <a:ext cx="6996589" cy="915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Онлайн можна отримати статус безробітного та подати заяву про допомогу по безробіттю, яку опрацьовують протягом трьох днів, та оформити субсидію на оплату комунальних послуг.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6249948" y="6021348"/>
            <a:ext cx="429458" cy="429458"/>
          </a:xfrm>
          <a:prstGeom prst="roundRect">
            <a:avLst>
              <a:gd name="adj" fmla="val 18669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870263" y="6086951"/>
            <a:ext cx="2322076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Спеціальні програми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6870263" y="6482120"/>
            <a:ext cx="6996589" cy="1221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«Зимова єПідтримка» – виплата 1 тис. грн на ліки та комунальні послуги. 18-річні українці можуть отримати 908 грн на придбання книг українською мовою. «Національний кешбек» повертає 10% за товари українських виробників.</a:t>
            </a:r>
            <a:endParaRPr lang="en-US" sz="15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13711"/>
            <a:ext cx="7659052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Цифрові сервіси для військових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2253139"/>
            <a:ext cx="4293751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Резерв+ для військовозобов'язаних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37724" y="2770584"/>
            <a:ext cx="6221968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Швидко, без черг та відвідування ТЦК отримати військово-обліковий документ, уточнити контактні дані, подати запит над відстрочку можна у додатку Резерв+. Крім того, у цьому сервісі зібрані відповіді на питання, пов'язані з військовим обліком, мобілізацією, а також база вакансій від військових частин.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578328" y="2253139"/>
            <a:ext cx="391394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Армія+ для військовослужбовців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7578328" y="2770584"/>
            <a:ext cx="6221968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Для тих, хто вже служить, працює сервіс Армія+. За його допомогою можна подати електронні рапорти, переводитися в іншу частину, проходити навчання. Також у ньому працює послуга «Плюси» – наразі це знижки на пальне та можливість бронювання квитків на потяг.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5204936"/>
            <a:ext cx="12954952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Також через Дію можна оформити електронне посвідчення ветерана та використовувати його замість паперового. А у розробці перебувають ще декілька сервісів для захисників: отримання статусу людини з інвалідністю внаслідок війни, оформлення грошової допомоги та пенсії, пільги на оплату комунальних послуг.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7724" y="6445687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Придбання військових облігацій, можливість донатити на оборону або ж стати воїном Армії дронів також доступні онлайн у Дії.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2114" y="556260"/>
            <a:ext cx="6067187" cy="531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єВідновлення та будівництво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722114" y="1358027"/>
            <a:ext cx="180499" cy="225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01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722114" y="1641991"/>
            <a:ext cx="3759637" cy="22860"/>
          </a:xfrm>
          <a:prstGeom prst="rect">
            <a:avLst/>
          </a:prstGeom>
          <a:solidFill>
            <a:srgbClr val="3371A5"/>
          </a:solidFill>
          <a:ln/>
        </p:spPr>
      </p:sp>
      <p:sp>
        <p:nvSpPr>
          <p:cNvPr id="6" name="Text 3"/>
          <p:cNvSpPr/>
          <p:nvPr/>
        </p:nvSpPr>
        <p:spPr>
          <a:xfrm>
            <a:off x="722114" y="1777960"/>
            <a:ext cx="3453051" cy="265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Повідомлення про пошкодження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22114" y="2151698"/>
            <a:ext cx="3759637" cy="866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За лічені хвилини безоплатно можна сформувати повідомлення про пошкоджене житло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4662249" y="1358027"/>
            <a:ext cx="180499" cy="225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02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4662249" y="1641991"/>
            <a:ext cx="3759637" cy="22860"/>
          </a:xfrm>
          <a:prstGeom prst="rect">
            <a:avLst/>
          </a:prstGeom>
          <a:solidFill>
            <a:srgbClr val="3371A5"/>
          </a:solidFill>
          <a:ln/>
        </p:spPr>
      </p:sp>
      <p:sp>
        <p:nvSpPr>
          <p:cNvPr id="10" name="Text 7"/>
          <p:cNvSpPr/>
          <p:nvPr/>
        </p:nvSpPr>
        <p:spPr>
          <a:xfrm>
            <a:off x="4662249" y="1777960"/>
            <a:ext cx="2426256" cy="265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Заявка на компенсацію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4662249" y="2151698"/>
            <a:ext cx="3759637" cy="577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Подача заявки на компенсацію за пошкоджену або зруйновану нерухомість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722114" y="3333750"/>
            <a:ext cx="180499" cy="225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03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722114" y="3617714"/>
            <a:ext cx="7699772" cy="22860"/>
          </a:xfrm>
          <a:prstGeom prst="rect">
            <a:avLst/>
          </a:prstGeom>
          <a:solidFill>
            <a:srgbClr val="3371A5"/>
          </a:solidFill>
          <a:ln/>
        </p:spPr>
      </p:sp>
      <p:sp>
        <p:nvSpPr>
          <p:cNvPr id="14" name="Text 11"/>
          <p:cNvSpPr/>
          <p:nvPr/>
        </p:nvSpPr>
        <p:spPr>
          <a:xfrm>
            <a:off x="722114" y="3753683"/>
            <a:ext cx="2123956" cy="265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Бронювання коштів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722114" y="4127421"/>
            <a:ext cx="7699772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Забронювати кошти за житловим сертифікатом для отримання нового житла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722114" y="4754523"/>
            <a:ext cx="7699772" cy="1154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У минулому галузь будівництва називали однією з найкорумпованіших сфер, але після запуску Єдиної державної системи у сфері будівництва (ЄДЕССБ) вона стає однією з найпрозоріших. Всі дозволи, які потрібні для будівництва, відтепер оформлюють онлайн без участі чиновників.</a:t>
            </a:r>
            <a:endParaRPr lang="en-US" sz="1400" dirty="0"/>
          </a:p>
        </p:txBody>
      </p:sp>
      <p:sp>
        <p:nvSpPr>
          <p:cNvPr id="17" name="Text 14"/>
          <p:cNvSpPr/>
          <p:nvPr/>
        </p:nvSpPr>
        <p:spPr>
          <a:xfrm>
            <a:off x="992862" y="6315432"/>
            <a:ext cx="7429024" cy="1154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Переважну частину дозволів на будівництво намагаються погоджувати за 24 години. Дозволи на будівництво об'єктів складніших класів, зазвичай, опрацьовуємо за 48 годин. А на введення в експлуатацію великих об'єктів відводиться щонайбільше 72 години.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722114" y="6112431"/>
            <a:ext cx="22860" cy="1560909"/>
          </a:xfrm>
          <a:prstGeom prst="rect">
            <a:avLst/>
          </a:prstGeom>
          <a:solidFill>
            <a:srgbClr val="3371A5"/>
          </a:solidFill>
          <a:ln/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2657"/>
            <a:ext cx="1105066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Цифрові послуги для бізнесу та автовласників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2287429"/>
            <a:ext cx="12954952" cy="2542937"/>
          </a:xfrm>
          <a:prstGeom prst="roundRect">
            <a:avLst>
              <a:gd name="adj" fmla="val 3459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45344" y="2295049"/>
            <a:ext cx="6469856" cy="2527697"/>
          </a:xfrm>
          <a:prstGeom prst="roundRect">
            <a:avLst>
              <a:gd name="adj" fmla="val 3480"/>
            </a:avLst>
          </a:prstGeom>
          <a:solidFill>
            <a:srgbClr val="FAF5EB"/>
          </a:solidFill>
          <a:ln/>
        </p:spPr>
      </p:sp>
      <p:sp>
        <p:nvSpPr>
          <p:cNvPr id="5" name="Text 3"/>
          <p:cNvSpPr/>
          <p:nvPr/>
        </p:nvSpPr>
        <p:spPr>
          <a:xfrm>
            <a:off x="1054775" y="250448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єПідприємець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054775" y="2938105"/>
            <a:ext cx="6050994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Реєструвати власний бізнес, заповнювати декларації та сплачувати податки – ще ніколи це не було настільки швидко та зручно. Дистанційно можна зареєструвати або закрити ФОП, перейти на спрощену систему оподаткування, відкрити банківський рахунок.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7315200" y="2295049"/>
            <a:ext cx="6469856" cy="2527697"/>
          </a:xfrm>
          <a:prstGeom prst="rect">
            <a:avLst/>
          </a:prstGeom>
          <a:solidFill>
            <a:srgbClr val="FAF5EB"/>
          </a:solidFill>
          <a:ln/>
        </p:spPr>
      </p:sp>
      <p:sp>
        <p:nvSpPr>
          <p:cNvPr id="8" name="Shape 6"/>
          <p:cNvSpPr/>
          <p:nvPr/>
        </p:nvSpPr>
        <p:spPr>
          <a:xfrm>
            <a:off x="7315200" y="2295049"/>
            <a:ext cx="22860" cy="2527697"/>
          </a:xfrm>
          <a:prstGeom prst="roundRect">
            <a:avLst>
              <a:gd name="adj" fmla="val 384832"/>
            </a:avLst>
          </a:prstGeom>
          <a:solidFill>
            <a:srgbClr val="D5CDBE"/>
          </a:solidFill>
          <a:ln/>
        </p:spPr>
      </p:sp>
      <p:sp>
        <p:nvSpPr>
          <p:cNvPr id="9" name="Text 7"/>
          <p:cNvSpPr/>
          <p:nvPr/>
        </p:nvSpPr>
        <p:spPr>
          <a:xfrm>
            <a:off x="7524631" y="250448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Автовласникам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7524631" y="2938105"/>
            <a:ext cx="6050994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Все, за що автовласники раніше переплачували посередникам, доступно у цифровому форматі. Оформити автоцивілку або сплатити штраф, замовити індивідуальний номерний знак, замінити посвідчення водія – все можна зробити у Дії.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837724" y="5065990"/>
            <a:ext cx="12954952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Також цифровізували актуальну послугу продажу та купівлі легкових авто, мотоциклів та мопедів: це швидко, надійно, без додаткових витрат і навіть не виходячи з дому. В електронному форматі доступні всі необхідні документи для продажу та купівлі.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837724" y="6306741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На час воєнного стану впроваджена єДекларація. Якщо підприємцю потрібна ліцензія або дозвільні документи, можна подати одну єДекларацію та отримати ліцензію, сертифікат, посвідчення, рішення, висновок або дозвіл.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6167" y="1113473"/>
            <a:ext cx="744093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Моделі електронного врядування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766167" y="1964055"/>
            <a:ext cx="3710107" cy="3246477"/>
          </a:xfrm>
          <a:prstGeom prst="roundRect">
            <a:avLst>
              <a:gd name="adj" fmla="val 247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65240" y="2163128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B2G (Бізнес-Уряд)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5240" y="2559725"/>
            <a:ext cx="3311962" cy="2451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Модель B2G – це варіант моделі B2B. Такі веб-сайти використовуються урядом для торгівлі та обміну інформацією з різними бізнес-організаціями. Веб-сайти акредитовані урядом і надають носіям для бізнесу подання заявок в уряд.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4667726" y="1964055"/>
            <a:ext cx="3710107" cy="3246477"/>
          </a:xfrm>
          <a:prstGeom prst="roundRect">
            <a:avLst>
              <a:gd name="adj" fmla="val 247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866799" y="2163128"/>
            <a:ext cx="2253377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G2B (Уряд-Бізнес)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4866799" y="2559725"/>
            <a:ext cx="3311962" cy="2145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Уряд використовує веб-сайт моделі G2B для звернення до бізнес-організацій. Такі веб-сайти підтримують аукціони, тендери та функції подання заявок, забезпечуючи прозорість державних закупівель.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766167" y="5401985"/>
            <a:ext cx="7611666" cy="1714143"/>
          </a:xfrm>
          <a:prstGeom prst="roundRect">
            <a:avLst>
              <a:gd name="adj" fmla="val 4693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65240" y="5601057"/>
            <a:ext cx="2597825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G2C (Уряд-Громадянин)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965240" y="5997654"/>
            <a:ext cx="7213521" cy="919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Уряд використовує веб-сайт моделі G2C для звернення до громадян загалом. Основними цілями є зменшення середнього часу на виконання запитів людей на різні державні послуги, включаючи реєстрацію документів.</a:t>
            </a:r>
            <a:endParaRPr lang="en-US" sz="1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80943"/>
            <a:ext cx="6042541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Освіта та сімейні послуги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2020372"/>
            <a:ext cx="256472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єМалятко для батьків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37724" y="2537817"/>
            <a:ext cx="62219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Всі документи, які потрібно оформити при народженні дитини, зібрані у цифровій програмі єМалятко. Замість відвідування державних установ, можна просто зі смартфона оформити: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37724" y="406646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свідоцтво про народження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37724" y="4474726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податковий номер для дитини (РНОКПП) та УНЗР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488299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громадянство України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7724" y="5291257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внесення до Реєстру пацієнтів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837724" y="5699522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допомогу при народженні дитини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7578328" y="2020372"/>
            <a:ext cx="326588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Освітній застосунок «Мрія»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7578328" y="2537817"/>
            <a:ext cx="62219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 Україні створений та працює перший освітній державний застосунок для учнів, батьків та вчителів «Мрія». Це комплексне цифрове рішення для всіх учасників освітнього процесу.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7578328" y="4066461"/>
            <a:ext cx="622196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Учні отримують цифровий освітній документ Мрія ID, можуть відстежувати динаміку власних результатів навчання, мають доступ до онлайн-бібліотеки.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837724" y="6343412"/>
            <a:ext cx="12954952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У Дії працюють цифрові сервіси для студентів. Зокрема онлайн можна отримати державний грант на здобуття вищої освіти: студенти, які вступили на контрактну форму навчання, отримають фінансову підтримку від держави. Також у Дії можна зручно та швидко згенерувати електронний студентський квиток.</a:t>
            </a:r>
            <a:endParaRPr lang="en-US" sz="1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4017" y="483989"/>
            <a:ext cx="7795379" cy="517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Економічна ефективність цифровізації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1751886" y="2497455"/>
            <a:ext cx="2164794" cy="439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49</a:t>
            </a:r>
            <a:endParaRPr lang="en-US" sz="34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356" y="1397437"/>
            <a:ext cx="2640092" cy="264009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799034" y="4257437"/>
            <a:ext cx="2070616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млрд грн на рік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04017" y="4621649"/>
            <a:ext cx="4260771" cy="562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3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заощаджують державі та громадянам «базові» 60 послуг у Дії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232565" y="2497455"/>
            <a:ext cx="2164794" cy="439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75</a:t>
            </a:r>
            <a:endParaRPr lang="en-US" sz="34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035" y="1397437"/>
            <a:ext cx="2640092" cy="264009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249710" y="4257437"/>
            <a:ext cx="2130743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млрд грн потенційно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5184696" y="4621649"/>
            <a:ext cx="4260890" cy="281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3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якщо всі отримуватимуть послуги онлайн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10713363" y="2497455"/>
            <a:ext cx="2164794" cy="439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34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6</a:t>
            </a:r>
            <a:endParaRPr lang="en-US" sz="34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5833" y="1397437"/>
            <a:ext cx="2640092" cy="264009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760631" y="4257437"/>
            <a:ext cx="2070616" cy="258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разів дешевше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9665494" y="4621649"/>
            <a:ext cx="4260890" cy="281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3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онлайн-послуги порівняно з офлайн</a:t>
            </a:r>
            <a:endParaRPr lang="en-US" sz="1350" dirty="0"/>
          </a:p>
        </p:txBody>
      </p:sp>
      <p:sp>
        <p:nvSpPr>
          <p:cNvPr id="15" name="Text 10"/>
          <p:cNvSpPr/>
          <p:nvPr/>
        </p:nvSpPr>
        <p:spPr>
          <a:xfrm>
            <a:off x="704017" y="5382578"/>
            <a:ext cx="13222367" cy="562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Цифровізація економить кошти й час. Компанія Civitta порахувала ефективність цифровізації 87 послуг у Дії за трьома категоріями: зекономлений час, матеріальний та антикорупційний ефект.</a:t>
            </a:r>
            <a:endParaRPr lang="en-US" sz="1350" dirty="0"/>
          </a:p>
        </p:txBody>
      </p:sp>
      <p:sp>
        <p:nvSpPr>
          <p:cNvPr id="16" name="Text 11"/>
          <p:cNvSpPr/>
          <p:nvPr/>
        </p:nvSpPr>
        <p:spPr>
          <a:xfrm>
            <a:off x="704017" y="6143506"/>
            <a:ext cx="13222367" cy="562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Для порівняння: середня вартість офлайн-послуги становить 1 583 гривні. У Дії — 242 гривні, у 6 разів менше. Цю різницю створює втрачений час, збір стосів паперів, ксерокопії та черги.</a:t>
            </a:r>
            <a:endParaRPr lang="en-US" sz="1350" dirty="0"/>
          </a:p>
        </p:txBody>
      </p:sp>
      <p:sp>
        <p:nvSpPr>
          <p:cNvPr id="17" name="Text 12"/>
          <p:cNvSpPr/>
          <p:nvPr/>
        </p:nvSpPr>
        <p:spPr>
          <a:xfrm>
            <a:off x="704017" y="6904434"/>
            <a:ext cx="13222367" cy="844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Для українців це не абстрактні цифри, а відчутна різниця в досвіді взаємодії з державою. Цифрова держава — це не тільки зручні послуги онлайн, доступні 24/7, без черг, паперів та контакту з чиновниками. А й отримання послуг без людського фактору і відповідно — без хабарів та витрат на посередників.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32BCDA-786D-9055-B4C8-0D94B0508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310" y="1048045"/>
            <a:ext cx="3147705" cy="4154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928EAB-4EED-8908-C387-AF902739D54B}"/>
              </a:ext>
            </a:extLst>
          </p:cNvPr>
          <p:cNvSpPr txBox="1"/>
          <p:nvPr/>
        </p:nvSpPr>
        <p:spPr>
          <a:xfrm>
            <a:off x="506437" y="5536029"/>
            <a:ext cx="450166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Рис. 1.3. Схема </a:t>
            </a:r>
            <a:r>
              <a:rPr lang="ru-RU" sz="2000" dirty="0" err="1"/>
              <a:t>організації</a:t>
            </a:r>
            <a:r>
              <a:rPr lang="ru-RU" sz="2000" dirty="0"/>
              <a:t> </a:t>
            </a:r>
            <a:r>
              <a:rPr lang="ru-RU" sz="2000" dirty="0" err="1"/>
              <a:t>моделі</a:t>
            </a:r>
            <a:r>
              <a:rPr lang="ru-RU" sz="2000" dirty="0"/>
              <a:t> B2G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69EB5A-8F8E-C757-2B64-52E0EFF2B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760" y="1048045"/>
            <a:ext cx="3089521" cy="39873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482A15-17FD-F664-4F51-159F7FE34622}"/>
              </a:ext>
            </a:extLst>
          </p:cNvPr>
          <p:cNvSpPr txBox="1"/>
          <p:nvPr/>
        </p:nvSpPr>
        <p:spPr>
          <a:xfrm>
            <a:off x="5134708" y="5536029"/>
            <a:ext cx="433284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Рис. 1.4. Схема </a:t>
            </a:r>
            <a:r>
              <a:rPr lang="ru-RU" sz="2000" dirty="0" err="1"/>
              <a:t>організації</a:t>
            </a:r>
            <a:r>
              <a:rPr lang="ru-RU" sz="2000" dirty="0"/>
              <a:t> </a:t>
            </a:r>
            <a:r>
              <a:rPr lang="ru-RU" sz="2000" dirty="0" err="1"/>
              <a:t>моделі</a:t>
            </a:r>
            <a:r>
              <a:rPr lang="ru-RU" sz="2000" dirty="0"/>
              <a:t> G2B</a:t>
            </a: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8FD519-B15E-4C66-3170-CFA463647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7900" y="984379"/>
            <a:ext cx="3147704" cy="40174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A4D53E-AF77-C290-9610-6C694C607DF5}"/>
              </a:ext>
            </a:extLst>
          </p:cNvPr>
          <p:cNvSpPr txBox="1"/>
          <p:nvPr/>
        </p:nvSpPr>
        <p:spPr>
          <a:xfrm>
            <a:off x="9767900" y="5536029"/>
            <a:ext cx="44851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Рис. 1.5. Схема </a:t>
            </a:r>
            <a:r>
              <a:rPr lang="ru-RU" sz="2000" dirty="0" err="1"/>
              <a:t>організації</a:t>
            </a:r>
            <a:r>
              <a:rPr lang="ru-RU" sz="2000" dirty="0"/>
              <a:t> </a:t>
            </a:r>
            <a:r>
              <a:rPr lang="ru-RU" sz="2000" dirty="0" err="1"/>
              <a:t>моделі</a:t>
            </a:r>
            <a:r>
              <a:rPr lang="ru-RU" sz="2000" dirty="0"/>
              <a:t> G2C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27835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0783" y="378619"/>
            <a:ext cx="4610219" cy="404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Цифровий уряд майбутнього</a:t>
            </a:r>
            <a:endParaRPr lang="en-US" sz="2550" dirty="0"/>
          </a:p>
        </p:txBody>
      </p:sp>
      <p:sp>
        <p:nvSpPr>
          <p:cNvPr id="3" name="Text 1"/>
          <p:cNvSpPr/>
          <p:nvPr/>
        </p:nvSpPr>
        <p:spPr>
          <a:xfrm>
            <a:off x="550783" y="1058942"/>
            <a:ext cx="13536454" cy="733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Метою цифрової трансформації державного управління є створення цифрового уряду (Digital Government), яке базується на ідеях клієнтоорієнтованості та омніканальності (використання різних каналів комунікацій), максимізації корисності діяльності органів влади для громадян та «цифровізації за замовчуванням».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50783" y="1792248"/>
            <a:ext cx="2501622" cy="202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Принципи гнучкого управління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517171" y="3376255"/>
            <a:ext cx="6596420" cy="3396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У сфері державного управління розвиваються принципи «гнучкого управління» (Agile), які передбачають постійне використання механізмів зворотного зв'язку на протязі всього терміну реалізації заходів і програм.</a:t>
            </a:r>
            <a:endParaRPr lang="en-US" sz="2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817" y="1809512"/>
            <a:ext cx="6596420" cy="659642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50783" y="8715732"/>
            <a:ext cx="13528834" cy="4407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Важливе місце відводиться формуванню платформної моделі в системі держуправління. Це має на увазі створення комплексної інфраструктури для надання держпослуг і підвищення ефективності системи державного управління.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09970"/>
            <a:ext cx="9013031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Платформна модель держуправління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2269927" y="216408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Партнерство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37724" y="2597706"/>
            <a:ext cx="3896320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Розвиток партнерства з компаніями, некомерційними організаціями та громадянами</a:t>
            </a: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1744742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900" y="2517577"/>
            <a:ext cx="313373" cy="39171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6356" y="2331601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Зниження витрат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9896356" y="2765227"/>
            <a:ext cx="3896320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Значне зниження трансакційних витрат і ризиків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1744742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771" y="2903339"/>
            <a:ext cx="313373" cy="39171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96356" y="4755713"/>
            <a:ext cx="340768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Підвищення продуктивності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9896356" y="5189339"/>
            <a:ext cx="3896320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Підвищення продуктивності праці та якості обслуговування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1744742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1009" y="5114211"/>
            <a:ext cx="313373" cy="391716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269927" y="475571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Задоволеність</a:t>
            </a:r>
            <a:endParaRPr lang="en-US" sz="1900" dirty="0"/>
          </a:p>
        </p:txBody>
      </p:sp>
      <p:sp>
        <p:nvSpPr>
          <p:cNvPr id="16" name="Text 8"/>
          <p:cNvSpPr/>
          <p:nvPr/>
        </p:nvSpPr>
        <p:spPr>
          <a:xfrm>
            <a:off x="837724" y="5189339"/>
            <a:ext cx="3896320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Підвищення рівня задоволеності споживачів послуг</a:t>
            </a:r>
            <a:endParaRPr lang="en-US" sz="16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1744742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0137" y="4728448"/>
            <a:ext cx="313373" cy="391716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837724" y="6514505"/>
            <a:ext cx="12954952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Держава бере на себе функції створення та управління екосистемою, в якій взаємодіють всі учасники платформи. У країнах ЄС вже через 10 років планується повністю перевести в цифровий формат всі державні сервіси для громадян (відкриття компанії, пошук роботи, запис в школу і дитячий садок).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76457"/>
            <a:ext cx="7994928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Цифрове громадянство та участь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2211229"/>
            <a:ext cx="12954952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Зростання взаємодії споживачів і постачальників послуг на основі цифрових технологій (краудсорсінг, поліпшення цифрових даних, тощо) призводить до того, що суспільство все активніше втягується в розробку державної політики та прийняття рішень з соціально значущих проблем.</a:t>
            </a:r>
            <a:endParaRPr lang="en-US" sz="16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451979"/>
            <a:ext cx="4318278" cy="83772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47155" y="4499134"/>
            <a:ext cx="297537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Цифрова трансформація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047155" y="4932759"/>
            <a:ext cx="3899416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Розвиток концепції «Держава-як-Платформа»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3451979"/>
            <a:ext cx="4318278" cy="83772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65433" y="4499134"/>
            <a:ext cx="313622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Нові форми громадянства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5365433" y="4932759"/>
            <a:ext cx="3899416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Віртуальне та цифрове громадянство</a:t>
            </a:r>
            <a:endParaRPr lang="en-US" sz="16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3451979"/>
            <a:ext cx="4318278" cy="83772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83710" y="449913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Цифровий двійник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9683710" y="4932759"/>
            <a:ext cx="3899416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Ідентифікація через цифрового двійника для доступу до сервісів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837724" y="6047899"/>
            <a:ext cx="12954952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Переклад процесів взаємодії компаній, громадян в цифрове середовище сприяє підвищенню їх прозорості. Уряди прагнуть регламентувати процеси в медіа- та кіберпросторі, впровадити нові механізми контролю та сформувати підходи для регулювання нових технологій.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0058" y="476845"/>
            <a:ext cx="7362111" cy="5099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Великі дані в державному управлінні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6180058" y="1246823"/>
            <a:ext cx="7756684" cy="11101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Принципове значення для цифрової трансформації державного управління набувають великі дані та методи їх обробки. Спостерігається перехід до управління на основі даних – великі дані, хмарні обчислення використовуються на етапах визначення мети, вироблення державної політики, прийняття рішень, моніторингу та оцінки результатів.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180058" y="2551986"/>
            <a:ext cx="173355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01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6180058" y="2823805"/>
            <a:ext cx="7756684" cy="22860"/>
          </a:xfrm>
          <a:prstGeom prst="rect">
            <a:avLst/>
          </a:prstGeom>
          <a:solidFill>
            <a:srgbClr val="3371A5"/>
          </a:solidFill>
          <a:ln/>
        </p:spPr>
      </p:sp>
      <p:sp>
        <p:nvSpPr>
          <p:cNvPr id="7" name="Text 4"/>
          <p:cNvSpPr/>
          <p:nvPr/>
        </p:nvSpPr>
        <p:spPr>
          <a:xfrm>
            <a:off x="6180058" y="2956203"/>
            <a:ext cx="2040136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Визначення мети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180058" y="3315176"/>
            <a:ext cx="7756684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Використання даних для постановки цілей державної політики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180058" y="3896082"/>
            <a:ext cx="173355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02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6180058" y="4167902"/>
            <a:ext cx="7756684" cy="22860"/>
          </a:xfrm>
          <a:prstGeom prst="rect">
            <a:avLst/>
          </a:prstGeom>
          <a:solidFill>
            <a:srgbClr val="3371A5"/>
          </a:solidFill>
          <a:ln/>
        </p:spPr>
      </p:sp>
      <p:sp>
        <p:nvSpPr>
          <p:cNvPr id="11" name="Text 8"/>
          <p:cNvSpPr/>
          <p:nvPr/>
        </p:nvSpPr>
        <p:spPr>
          <a:xfrm>
            <a:off x="6180058" y="4300299"/>
            <a:ext cx="2160865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Вироблення політики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6180058" y="4659273"/>
            <a:ext cx="7756684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Аналіз масивів структурованих та неструктурованих даних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6180058" y="5240179"/>
            <a:ext cx="173355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03</a:t>
            </a:r>
            <a:endParaRPr lang="en-US" sz="1350" dirty="0"/>
          </a:p>
        </p:txBody>
      </p:sp>
      <p:sp>
        <p:nvSpPr>
          <p:cNvPr id="14" name="Shape 11"/>
          <p:cNvSpPr/>
          <p:nvPr/>
        </p:nvSpPr>
        <p:spPr>
          <a:xfrm>
            <a:off x="6180058" y="5511998"/>
            <a:ext cx="7756684" cy="22860"/>
          </a:xfrm>
          <a:prstGeom prst="rect">
            <a:avLst/>
          </a:prstGeom>
          <a:solidFill>
            <a:srgbClr val="3371A5"/>
          </a:solidFill>
          <a:ln/>
        </p:spPr>
      </p:sp>
      <p:sp>
        <p:nvSpPr>
          <p:cNvPr id="15" name="Text 12"/>
          <p:cNvSpPr/>
          <p:nvPr/>
        </p:nvSpPr>
        <p:spPr>
          <a:xfrm>
            <a:off x="6180058" y="5644396"/>
            <a:ext cx="2040136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Прийняття рішень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180058" y="6003369"/>
            <a:ext cx="7756684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Обґрунтовані рішення на основі аналізу великих даних</a:t>
            </a:r>
            <a:endParaRPr lang="en-US" sz="1350" dirty="0"/>
          </a:p>
        </p:txBody>
      </p:sp>
      <p:sp>
        <p:nvSpPr>
          <p:cNvPr id="17" name="Text 14"/>
          <p:cNvSpPr/>
          <p:nvPr/>
        </p:nvSpPr>
        <p:spPr>
          <a:xfrm>
            <a:off x="6180058" y="6584275"/>
            <a:ext cx="173355" cy="2166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04</a:t>
            </a:r>
            <a:endParaRPr lang="en-US" sz="1350" dirty="0"/>
          </a:p>
        </p:txBody>
      </p:sp>
      <p:sp>
        <p:nvSpPr>
          <p:cNvPr id="18" name="Shape 15"/>
          <p:cNvSpPr/>
          <p:nvPr/>
        </p:nvSpPr>
        <p:spPr>
          <a:xfrm>
            <a:off x="6180058" y="6856095"/>
            <a:ext cx="7756684" cy="22860"/>
          </a:xfrm>
          <a:prstGeom prst="rect">
            <a:avLst/>
          </a:prstGeom>
          <a:solidFill>
            <a:srgbClr val="3371A5"/>
          </a:solidFill>
          <a:ln/>
        </p:spPr>
      </p:sp>
      <p:sp>
        <p:nvSpPr>
          <p:cNvPr id="19" name="Text 16"/>
          <p:cNvSpPr/>
          <p:nvPr/>
        </p:nvSpPr>
        <p:spPr>
          <a:xfrm>
            <a:off x="6180058" y="6988493"/>
            <a:ext cx="2136458" cy="255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Моніторинг та оцінка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6180058" y="7347466"/>
            <a:ext cx="7756684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Відстеження результатів та коригування стратегій</a:t>
            </a:r>
            <a:endParaRPr lang="en-US" sz="13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7702" y="458986"/>
            <a:ext cx="6645354" cy="490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Автоматизація державних функцій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667702" y="1283732"/>
            <a:ext cx="13294995" cy="801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На стадії зрілості розвитку цифрового уряду дані автоматично без участі громадян направляються в спеціалізовані держоргани, які на базі єдиної цифрової платформи зберігання здійснюють повний супровід життєвої ситуації людини або життєвого циклу об'єкта «під ключ» з «пакетним» здійсненням всіх державних функцій і комерційних послуг.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67702" y="2439591"/>
            <a:ext cx="3271599" cy="24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Майбутнє державного управління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667702" y="2851904"/>
            <a:ext cx="7814072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Автоматичне формування звітності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67702" y="3177302"/>
            <a:ext cx="7814072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Значне скорочення адміністративних витрат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667702" y="3502700"/>
            <a:ext cx="7814072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Підвищення надійності даних та рішень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667702" y="3828098"/>
            <a:ext cx="7814072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Зниження корупційної складової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667702" y="4153495"/>
            <a:ext cx="7814072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Застосування смарт-контрактів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667702" y="4478893"/>
            <a:ext cx="7814072" cy="2670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Роботизація процесів</a:t>
            </a:r>
            <a:endParaRPr lang="en-US" sz="13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588" y="2460427"/>
            <a:ext cx="5073610" cy="507361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75203" y="7592377"/>
            <a:ext cx="13294995" cy="534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У Великій Британії, яка є лідером за індексом розвитку цифрового уряду (EGDI), планується до 2030 р. вивільнити 250 тис. держслужбовців, застосувавши штучний інтелект.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953" y="600313"/>
            <a:ext cx="7618095" cy="1122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Міжнародні стандарти цифровізації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762953" y="2008465"/>
            <a:ext cx="7618095" cy="915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Порядок переходу систем державного управління на цифрові технології визначається на основі відкритих стандартів, єдиних рекомендацій і критеріїв цифрового розвитку, які розробляються наднаціональними організаціями.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762953" y="3138488"/>
            <a:ext cx="3713678" cy="1737598"/>
          </a:xfrm>
          <a:prstGeom prst="roundRect">
            <a:avLst>
              <a:gd name="adj" fmla="val 4611"/>
            </a:avLst>
          </a:prstGeom>
          <a:solidFill>
            <a:srgbClr val="FAF5EB"/>
          </a:solidFill>
          <a:ln w="22860">
            <a:solidFill>
              <a:srgbClr val="D5CDBE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76551" y="3352086"/>
            <a:ext cx="3095030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Єдиний цифровий ринок ЄС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76551" y="3747016"/>
            <a:ext cx="3286482" cy="610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Комплексна стратегія цифрової трансформації європейських країн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4667369" y="3138488"/>
            <a:ext cx="3713678" cy="1737598"/>
          </a:xfrm>
          <a:prstGeom prst="roundRect">
            <a:avLst>
              <a:gd name="adj" fmla="val 4611"/>
            </a:avLst>
          </a:prstGeom>
          <a:solidFill>
            <a:srgbClr val="FAF5EB"/>
          </a:solidFill>
          <a:ln w="22860">
            <a:solidFill>
              <a:srgbClr val="D5CDBE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80967" y="3352086"/>
            <a:ext cx="2244090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Рекомендації ОЕСР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880967" y="3747016"/>
            <a:ext cx="3286482" cy="915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Організація економічного співробітництва та розвитку надає керівні принципи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762953" y="5066824"/>
            <a:ext cx="7618095" cy="1127284"/>
          </a:xfrm>
          <a:prstGeom prst="roundRect">
            <a:avLst>
              <a:gd name="adj" fmla="val 7107"/>
            </a:avLst>
          </a:prstGeom>
          <a:solidFill>
            <a:srgbClr val="FAF5EB"/>
          </a:solidFill>
          <a:ln w="22860">
            <a:solidFill>
              <a:srgbClr val="D5CDBE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76551" y="5280422"/>
            <a:ext cx="2392799" cy="280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Домовленості G8, G20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976551" y="5675352"/>
            <a:ext cx="7190899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Міжнародні угоди щодо розвитку цифрових технологій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762953" y="6408658"/>
            <a:ext cx="7618095" cy="1220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У 2018 року в ЄС вступили в силу Єдині правила захисту персональних даних, в яких чітко позначені межі використання персональних даних, введено поняття «транскордонна передача даних», визначені ролі посадових осіб щодо захисту даних.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2364</Words>
  <Application>Microsoft Office PowerPoint</Application>
  <PresentationFormat>Довільний</PresentationFormat>
  <Paragraphs>193</Paragraphs>
  <Slides>21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6" baseType="lpstr">
      <vt:lpstr>Funnel Sans</vt:lpstr>
      <vt:lpstr>Funnel Display Light</vt:lpstr>
      <vt:lpstr>Funnel Display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Микола Стороженко</dc:creator>
  <cp:lastModifiedBy>Микола Стороженко</cp:lastModifiedBy>
  <cp:revision>2</cp:revision>
  <dcterms:created xsi:type="dcterms:W3CDTF">2025-09-12T17:14:19Z</dcterms:created>
  <dcterms:modified xsi:type="dcterms:W3CDTF">2025-09-12T17:19:17Z</dcterms:modified>
</cp:coreProperties>
</file>