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352" r:id="rId4"/>
    <p:sldId id="287" r:id="rId5"/>
    <p:sldId id="343" r:id="rId6"/>
    <p:sldId id="316" r:id="rId7"/>
    <p:sldId id="303" r:id="rId8"/>
    <p:sldId id="267" r:id="rId9"/>
    <p:sldId id="353" r:id="rId10"/>
    <p:sldId id="317" r:id="rId11"/>
    <p:sldId id="332" r:id="rId12"/>
    <p:sldId id="286" r:id="rId13"/>
    <p:sldId id="315" r:id="rId14"/>
    <p:sldId id="318" r:id="rId15"/>
    <p:sldId id="344" r:id="rId16"/>
    <p:sldId id="305" r:id="rId17"/>
    <p:sldId id="354" r:id="rId18"/>
    <p:sldId id="345" r:id="rId19"/>
    <p:sldId id="346" r:id="rId20"/>
    <p:sldId id="333" r:id="rId21"/>
    <p:sldId id="334" r:id="rId22"/>
    <p:sldId id="355" r:id="rId23"/>
    <p:sldId id="336" r:id="rId24"/>
    <p:sldId id="337" r:id="rId25"/>
    <p:sldId id="347" r:id="rId26"/>
    <p:sldId id="356" r:id="rId27"/>
    <p:sldId id="307" r:id="rId28"/>
    <p:sldId id="319" r:id="rId29"/>
    <p:sldId id="320" r:id="rId30"/>
    <p:sldId id="321" r:id="rId31"/>
    <p:sldId id="322" r:id="rId32"/>
    <p:sldId id="351" r:id="rId33"/>
    <p:sldId id="323" r:id="rId34"/>
    <p:sldId id="324" r:id="rId35"/>
    <p:sldId id="326" r:id="rId36"/>
    <p:sldId id="327" r:id="rId37"/>
    <p:sldId id="328" r:id="rId38"/>
    <p:sldId id="331" r:id="rId39"/>
    <p:sldId id="329" r:id="rId40"/>
    <p:sldId id="330" r:id="rId41"/>
    <p:sldId id="341" r:id="rId42"/>
    <p:sldId id="340" r:id="rId43"/>
    <p:sldId id="348" r:id="rId44"/>
    <p:sldId id="349" r:id="rId45"/>
    <p:sldId id="350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72" r:id="rId62"/>
    <p:sldId id="373" r:id="rId63"/>
    <p:sldId id="374" r:id="rId64"/>
    <p:sldId id="375" r:id="rId65"/>
    <p:sldId id="376" r:id="rId66"/>
    <p:sldId id="258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7F6"/>
    <a:srgbClr val="F8F5FD"/>
    <a:srgbClr val="1428DA"/>
    <a:srgbClr val="E15FE9"/>
    <a:srgbClr val="FF8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67"/>
    <p:restoredTop sz="94721"/>
  </p:normalViewPr>
  <p:slideViewPr>
    <p:cSldViewPr snapToGrid="0" snapToObjects="1">
      <p:cViewPr varScale="1">
        <p:scale>
          <a:sx n="114" d="100"/>
          <a:sy n="114" d="100"/>
        </p:scale>
        <p:origin x="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5A45B-724D-D14A-BD4D-63CAE61E0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80" y="3301139"/>
            <a:ext cx="9500461" cy="3293390"/>
          </a:xfrm>
        </p:spPr>
        <p:txBody>
          <a:bodyPr>
            <a:normAutofit/>
          </a:bodyPr>
          <a:lstStyle/>
          <a:p>
            <a:r>
              <a:rPr lang="uk-UA" sz="4900" b="1" dirty="0">
                <a:solidFill>
                  <a:srgbClr val="1428DA"/>
                </a:solidFill>
                <a:latin typeface="Book Antiqua" panose="02040602050305030304" pitchFamily="18" charset="0"/>
              </a:rPr>
              <a:t>ТЕМА 5. Практика комунікацій та технології в </a:t>
            </a:r>
            <a:r>
              <a:rPr lang="en-US" sz="49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                           	                  </a:t>
            </a:r>
            <a:r>
              <a:rPr lang="uk-UA" sz="32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к</a:t>
            </a:r>
            <a:r>
              <a:rPr lang="uk-UA" sz="3200" b="1" dirty="0">
                <a:solidFill>
                  <a:srgbClr val="1428DA"/>
                </a:solidFill>
                <a:latin typeface="Book Antiqua" panose="02040602050305030304" pitchFamily="18" charset="0"/>
              </a:rPr>
              <a:t>. політ. </a:t>
            </a:r>
            <a:r>
              <a:rPr lang="uk-UA" sz="32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н</a:t>
            </a:r>
            <a:r>
              <a:rPr lang="uk-UA" sz="3200" b="1" dirty="0">
                <a:solidFill>
                  <a:srgbClr val="1428DA"/>
                </a:solidFill>
                <a:latin typeface="Book Antiqua" panose="02040602050305030304" pitchFamily="18" charset="0"/>
              </a:rPr>
              <a:t>. ЛЕПСЬКА Н.В.</a:t>
            </a:r>
          </a:p>
        </p:txBody>
      </p:sp>
      <p:pic>
        <p:nvPicPr>
          <p:cNvPr id="1026" name="Picture 2" descr="Introducing Public Relations Management, the future of remote collaboration  for PR teams">
            <a:extLst>
              <a:ext uri="{FF2B5EF4-FFF2-40B4-BE49-F238E27FC236}">
                <a16:creationId xmlns:a16="http://schemas.microsoft.com/office/drawing/2014/main" id="{0E78EBEB-A75D-FB44-8F01-C9529C728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0"/>
            <a:ext cx="10160000" cy="4064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7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F60A71-ADC5-D744-8D2C-A9327CA60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131736"/>
            <a:ext cx="7315200" cy="6726264"/>
          </a:xfrm>
          <a:solidFill>
            <a:srgbClr val="E8F7F6"/>
          </a:solidFill>
        </p:spPr>
        <p:txBody>
          <a:bodyPr>
            <a:normAutofit lnSpcReduction="10000"/>
          </a:bodyPr>
          <a:lstStyle/>
          <a:p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Інформаційний привід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– подія соціально значущого характеру, яка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ініціюється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суб'єктом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для внесення інформації в його комунікаційне середовище, тобто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формує його комунікаційне середовище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Інформаційний привід – символічний вчинок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, де явно або неявно бере участь суб'єкт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 (компанія, організація, особистість) та цільова група, з якою цей суб’єкт вступає у взаємодію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!!! Інформаційний привід має зацікавити журналістів, лягти в основу статті або телеефіру, є актуальним і інформаційно цінним у широкому розумінні – це основні ознаки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інфоприводу</a:t>
            </a:r>
            <a:endParaRPr lang="uk-UA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Формулювання інформаційних приводів має враховувати специфіку комунікативного простору, особливості цільових груп громадськості </a:t>
            </a:r>
            <a:endParaRPr lang="uk-UA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9218" name="Picture 2" descr="Журналіст/координатор регіонального прес-центру інформаційної кампанії  “СИЛЬНІШІ РАЗОМ” | Громадський Простір">
            <a:extLst>
              <a:ext uri="{FF2B5EF4-FFF2-40B4-BE49-F238E27FC236}">
                <a16:creationId xmlns:a16="http://schemas.microsoft.com/office/drawing/2014/main" id="{6DDE7400-FADD-6148-9328-F9DF0C92F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" y="1870721"/>
            <a:ext cx="4868964" cy="3248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6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2000">
              <a:schemeClr val="accent2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C41FEE-43F1-E04E-88C2-E68891AA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390" y="0"/>
            <a:ext cx="6612610" cy="6857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Інформаційні приводи можуть бути:</a:t>
            </a:r>
          </a:p>
          <a:p>
            <a:pPr>
              <a:buFont typeface="Wingdings" pitchFamily="2" charset="2"/>
              <a:buChar char="Ø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«свої»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–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ініціюються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самим суб'єктом 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endParaRPr lang="uk-UA" sz="24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«чужі»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– матеріально стимулюються іншими суб'єктами (організаціями, компаніями …), «йдемо туди, де вже стоять камери», тобто стаємо частиною історії, яка вже висвітлюється у ЗМІ (наприклад, на концерті якогось співака роздаємо безкоштовно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піццу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, яку виготовляє наша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піццерія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«циклічні»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приводи – ювілеї, річниці, щорічні, щотижневі, щоквартальні заходи</a:t>
            </a:r>
          </a:p>
          <a:p>
            <a:pPr>
              <a:buFont typeface="Wingdings" pitchFamily="2" charset="2"/>
              <a:buChar char="Ø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«нові»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приводи – важливі події, здатні самостійно привернути увагу як ЗМІ, так і цільової громадськості</a:t>
            </a:r>
          </a:p>
          <a:p>
            <a:pPr>
              <a:buFont typeface="Wingdings" pitchFamily="2" charset="2"/>
              <a:buChar char="Ø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«обов'язкові»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приводи – «про них хочеться забути і самим, і зробити так, щоб про них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забула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цільова аудиторія»; вони не створюють позитивного пабліситі суб'єкту 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і навіть можуть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деструктивно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вплинути на його комунікаційне середовище (наприклад, скорочення штату компанії тощо)</a:t>
            </a:r>
          </a:p>
        </p:txBody>
      </p:sp>
      <p:pic>
        <p:nvPicPr>
          <p:cNvPr id="10244" name="Picture 4" descr="Як організувати відкриття магазину ефективно - коротко й по суті.">
            <a:extLst>
              <a:ext uri="{FF2B5EF4-FFF2-40B4-BE49-F238E27FC236}">
                <a16:creationId xmlns:a16="http://schemas.microsoft.com/office/drawing/2014/main" id="{07C6FFF8-F9FB-7641-805E-EA536F08F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" y="1348353"/>
            <a:ext cx="5567763" cy="3711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1">
                <a:lumMod val="20000"/>
                <a:lumOff val="80000"/>
              </a:schemeClr>
            </a:gs>
            <a:gs pos="67000">
              <a:schemeClr val="bg2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F2D8A1-50E2-994B-A4DA-DAF229951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118" y="337089"/>
            <a:ext cx="5254570" cy="61838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Щоб новина стала «новиною» необхідно, щоб вона не тільки була реальною подією, але й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стала відомою цільовій аудиторії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принаймні через ЗМІ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Створення новин та інформаційних приводів – це </a:t>
            </a:r>
            <a:r>
              <a:rPr lang="uk-UA" sz="2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ньюсмейкінг</a:t>
            </a:r>
            <a:endParaRPr lang="uk-UA"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!!! Одні новини самі трапляються, а інші потрібно створювати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Фахівець з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 має чітко розуміти, які новини вже є інформаційними приводами (ЩО) у його суб'єкта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 , а які потрібно шукати (ДЕ і ЯК), створювати (У ЯКИЙ СПОСІБ), «розтягувати» або підсилювати (ЯКИМ ЧИНОМ)</a:t>
            </a:r>
            <a:endParaRPr lang="uk-UA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1266" name="Picture 2" descr="Сьогодні грандіозне відкриття магазину JYSK в Борисполі! » Газета «ВІСТІ» -  Бориспіль. Новини. Інформація. Реклама">
            <a:extLst>
              <a:ext uri="{FF2B5EF4-FFF2-40B4-BE49-F238E27FC236}">
                <a16:creationId xmlns:a16="http://schemas.microsoft.com/office/drawing/2014/main" id="{8898592A-6244-564C-99B3-C803CB62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2" y="1030637"/>
            <a:ext cx="6395633" cy="4796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4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1">
                <a:lumMod val="20000"/>
                <a:lumOff val="80000"/>
              </a:schemeClr>
            </a:gs>
            <a:gs pos="67000">
              <a:schemeClr val="accent3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id="{593E2230-5C17-584E-9CBD-0076869D3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946" y="247973"/>
            <a:ext cx="7124054" cy="6858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Які можуть бути інформаційні приводи для корпоративного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ньюсмейкінгу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(«32 способи створити новини для вашої організації» за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Д.Уілкоксом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Створіть прив'язку до новин дня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Попрацюйте з публічною персоною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Створіть спільний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проєкт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зі ЗМІ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Проведіть опитування або голосування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Випустіть звіт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Домовтесь про інтерв'ю зі знаменитістю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Візьміть участь в дискусії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Влаштуйте колективне нагородження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Організуйте промову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Виступіть з аналізом або прогнозом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Влаштуйте вибори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Відсвяткуйте річницю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Влаштуйте поїздку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Влаштуйте змагання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Напишіть листа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Проведіть дебати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Організуйте тур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Нагородіть якусь організацію ….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(пропоную переглянути </a:t>
            </a:r>
            <a:r>
              <a:rPr lang="uk-UA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х</a:t>
            </a:r>
            <a:r>
              <a:rPr lang="uk-UA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/ф «Доброго ранку» (2010) та «Почни з початку» (2018)</a:t>
            </a:r>
          </a:p>
          <a:p>
            <a:pPr marL="457200" indent="-457200">
              <a:buAutoNum type="arabicPeriod"/>
            </a:pPr>
            <a:endParaRPr lang="uk-UA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uk-UA" sz="24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</p:txBody>
      </p:sp>
      <p:pic>
        <p:nvPicPr>
          <p:cNvPr id="12290" name="Picture 2" descr="Святкове відкриття нового магазину в Тернополі - «Копійочка» – те, що треба!">
            <a:extLst>
              <a:ext uri="{FF2B5EF4-FFF2-40B4-BE49-F238E27FC236}">
                <a16:creationId xmlns:a16="http://schemas.microsoft.com/office/drawing/2014/main" id="{54040EEB-523E-E040-AFC0-6AF738FC5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8" y="0"/>
            <a:ext cx="4486758" cy="2991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Оце Маркет - ВІДКРИТТЯ МАГАЗИНУ🔊 Раді повідомити гарну... | Facebook">
            <a:extLst>
              <a:ext uri="{FF2B5EF4-FFF2-40B4-BE49-F238E27FC236}">
                <a16:creationId xmlns:a16="http://schemas.microsoft.com/office/drawing/2014/main" id="{B3028303-80B1-2241-BC61-BC33E3B1B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6" y="2738464"/>
            <a:ext cx="242570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Святкуйте річницю відкриття магазину Bugatti! | ТРЦ Victoria Gardens">
            <a:extLst>
              <a:ext uri="{FF2B5EF4-FFF2-40B4-BE49-F238E27FC236}">
                <a16:creationId xmlns:a16="http://schemas.microsoft.com/office/drawing/2014/main" id="{26671216-9BF1-2F49-947F-5C06DB870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t="4445" r="12157"/>
          <a:stretch/>
        </p:blipFill>
        <p:spPr bwMode="auto">
          <a:xfrm>
            <a:off x="2544496" y="3192650"/>
            <a:ext cx="2425700" cy="36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6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1">
                <a:lumMod val="20000"/>
                <a:lumOff val="80000"/>
              </a:schemeClr>
            </a:gs>
            <a:gs pos="67000">
              <a:schemeClr val="accent3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B030FA-564F-3448-9E4C-379413FF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366" y="-81762"/>
            <a:ext cx="6395633" cy="68080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Одне з найважливіших завдань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ньюсмейкінгу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(та й загалом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медіарілейшензу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) – формування інформаційного потоку</a:t>
            </a:r>
          </a:p>
          <a:p>
            <a:pPr marL="457200" indent="-457200">
              <a:buAutoNum type="arabicPeriod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Розсилка прес-релізів (інформаційне повідомлення, підготовлене для журналістів та редакторів ЗМІ)</a:t>
            </a:r>
          </a:p>
          <a:p>
            <a:pPr marL="457200" indent="-457200">
              <a:buAutoNum type="arabicPeriod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Організація події із запрошенням на неї представників ЗМІ</a:t>
            </a:r>
          </a:p>
          <a:p>
            <a:pPr marL="457200" indent="-457200">
              <a:buAutoNum type="arabicPeriod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Написання журналістами матеріалів на завдання суб'єкта ПР.</a:t>
            </a:r>
          </a:p>
          <a:p>
            <a:pPr marL="457200" indent="-457200">
              <a:buAutoNum type="arabicPeriod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Підготовка журналістських матеріалів співробітниками самого суб'єкта PR</a:t>
            </a:r>
          </a:p>
          <a:p>
            <a:pPr marL="457200" indent="-457200">
              <a:buAutoNum type="arabicPeriod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Стихійний інформаційний потік – у вигляді реакції журналіста на подію або виступ у ЗМІ</a:t>
            </a:r>
          </a:p>
          <a:p>
            <a:r>
              <a:rPr lang="uk-UA" b="1" dirty="0">
                <a:solidFill>
                  <a:srgbClr val="C00000"/>
                </a:solidFill>
                <a:latin typeface="Book Antiqua" panose="02040602050305030304" pitchFamily="18" charset="0"/>
              </a:rPr>
              <a:t>Інформаційний привід можна «розтягувати» – представляти подію як ланка в ланцюжку (наприклад, новину можна анонсувати, привертаючи кожного разу на певні її сегменти: коли подія буде, де, що там буде …)</a:t>
            </a:r>
          </a:p>
          <a:p>
            <a:r>
              <a:rPr lang="uk-UA" b="1" dirty="0">
                <a:solidFill>
                  <a:srgbClr val="C00000"/>
                </a:solidFill>
                <a:latin typeface="Book Antiqua" panose="02040602050305030304" pitchFamily="18" charset="0"/>
              </a:rPr>
              <a:t>Інформування може відбуватися і після події (</a:t>
            </a:r>
            <a:r>
              <a:rPr lang="uk-UA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постньюс</a:t>
            </a:r>
            <a:r>
              <a:rPr lang="uk-UA" b="1" dirty="0">
                <a:solidFill>
                  <a:srgbClr val="C00000"/>
                </a:solidFill>
                <a:latin typeface="Book Antiqua" panose="02040602050305030304" pitchFamily="18" charset="0"/>
              </a:rPr>
              <a:t>) – продовження життя інформаційного приводу (наприклад, пропонуються подробиці події, аналітика, відгуки  тощо)</a:t>
            </a:r>
          </a:p>
          <a:p>
            <a:r>
              <a:rPr lang="uk-UA" b="1" dirty="0">
                <a:solidFill>
                  <a:srgbClr val="C00000"/>
                </a:solidFill>
                <a:latin typeface="Book Antiqua" panose="02040602050305030304" pitchFamily="18" charset="0"/>
              </a:rPr>
              <a:t>Розтягування інформприводу: анонс – виклад новини -додаткові подробиці – проміжні підсумки – остаточні результати</a:t>
            </a:r>
          </a:p>
        </p:txBody>
      </p:sp>
      <p:pic>
        <p:nvPicPr>
          <p:cNvPr id="14338" name="Picture 2" descr="✓Інформаційний привід">
            <a:extLst>
              <a:ext uri="{FF2B5EF4-FFF2-40B4-BE49-F238E27FC236}">
                <a16:creationId xmlns:a16="http://schemas.microsoft.com/office/drawing/2014/main" id="{5A712B8E-D352-814D-BA05-8A7CF50B6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" y="1445677"/>
            <a:ext cx="5732307" cy="39666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2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1">
                <a:lumMod val="20000"/>
                <a:lumOff val="80000"/>
              </a:schemeClr>
            </a:gs>
            <a:gs pos="67000">
              <a:schemeClr val="accent3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8220D4-FFEE-0544-9152-6F0C22A4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9288" y="0"/>
            <a:ext cx="5426680" cy="669526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Новині можна надати додаткову вагу за допомогою спеціальних прийомів:</a:t>
            </a:r>
          </a:p>
          <a:p>
            <a:pPr marL="457200" indent="-457200">
              <a:buFont typeface="+mj-lt"/>
              <a:buAutoNum type="arabicPeriod"/>
            </a:pP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Прив'язка новини до ювілею, круглої дати, створення дати</a:t>
            </a:r>
          </a:p>
          <a:p>
            <a:pPr marL="457200" indent="-457200">
              <a:buFont typeface="+mj-lt"/>
              <a:buAutoNum type="arabicPeriod"/>
            </a:pP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Створення події</a:t>
            </a:r>
          </a:p>
          <a:p>
            <a:pPr marL="457200" indent="-457200">
              <a:buFont typeface="+mj-lt"/>
              <a:buAutoNum type="arabicPeriod"/>
            </a:pP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Демонстрація різних поглядів, підходів до однієї і тієї ж проблеми</a:t>
            </a:r>
          </a:p>
          <a:p>
            <a:pPr marL="457200" indent="-457200">
              <a:buFont typeface="+mj-lt"/>
              <a:buAutoNum type="arabicPeriod"/>
            </a:pP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Перетворення корпоративної проблеми або події у суспільно значущу</a:t>
            </a:r>
          </a:p>
          <a:p>
            <a:pPr marL="457200" indent="-457200">
              <a:buFont typeface="+mj-lt"/>
              <a:buAutoNum type="arabicPeriod"/>
            </a:pP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Наявність відомих людей</a:t>
            </a:r>
          </a:p>
          <a:p>
            <a:pPr marL="457200" indent="-457200">
              <a:buFont typeface="+mj-lt"/>
              <a:buAutoNum type="arabicPeriod"/>
            </a:pP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Повідомлення новини швидше за інших, а також її  візуалізація (фото тощо)</a:t>
            </a:r>
          </a:p>
        </p:txBody>
      </p:sp>
      <p:pic>
        <p:nvPicPr>
          <p:cNvPr id="13314" name="Picture 2" descr="Відкриття магазину подарунків-вражень 28-09-2019 - Афіша Хмельницького -  moemisto.ua.">
            <a:extLst>
              <a:ext uri="{FF2B5EF4-FFF2-40B4-BE49-F238E27FC236}">
                <a16:creationId xmlns:a16="http://schemas.microsoft.com/office/drawing/2014/main" id="{D7BF04D6-907A-EA4B-A7CB-44D00776F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1" y="635430"/>
            <a:ext cx="5587139" cy="5587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90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7021A9-03E7-D042-957D-A9032DC74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026" y="150471"/>
            <a:ext cx="6293370" cy="6597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Інформаційний привід не відбудеться, якщо втрачений принаймні один з 3-х її компонентів:</a:t>
            </a:r>
          </a:p>
          <a:p>
            <a:pPr marL="0" indent="0" algn="ctr">
              <a:buNone/>
            </a:pPr>
            <a:endParaRPr lang="uk-UA" sz="24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Відсутня наочність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незрозумілий її зміст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Відсутня значущість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немає шансів отримати соціальний відгук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Відсутні емоції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не буде резонансу, розповсюдження, залучення цільової аудиторії</a:t>
            </a:r>
          </a:p>
          <a:p>
            <a:pPr>
              <a:buFont typeface="Wingdings" pitchFamily="2" charset="2"/>
              <a:buChar char="Ø"/>
            </a:pP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5362" name="Picture 2" descr="По той бік новин - Інформаційна тиша - це відсутність значних інформаційних  приводів у суспільстві. Такі періоди використовують для інформаційних  вкидів та поширення маніпуляцій. В період новорічно-різдвяних свят новини  майже відсутні. Це">
            <a:extLst>
              <a:ext uri="{FF2B5EF4-FFF2-40B4-BE49-F238E27FC236}">
                <a16:creationId xmlns:a16="http://schemas.microsoft.com/office/drawing/2014/main" id="{1006A1B1-9679-574D-A268-CA1756196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4" y="1224366"/>
            <a:ext cx="5583982" cy="3967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66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3">
                <a:lumMod val="20000"/>
                <a:lumOff val="80000"/>
              </a:schemeClr>
            </a:gs>
            <a:gs pos="40000">
              <a:srgbClr val="E8F7F6"/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1AE611-B5CB-5A47-B7BB-EE7E7B33A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49" y="279744"/>
            <a:ext cx="7315200" cy="13167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1428DA"/>
                </a:solidFill>
                <a:latin typeface="Book Antiqua" panose="02040602050305030304" pitchFamily="18" charset="0"/>
              </a:rPr>
              <a:t>УПРАВЛІННЯ ІНФОРМАЦІЄЮ В </a:t>
            </a:r>
            <a:r>
              <a:rPr lang="en-US" sz="36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 </a:t>
            </a:r>
            <a:endParaRPr lang="uk-UA" sz="36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</p:txBody>
      </p:sp>
      <p:pic>
        <p:nvPicPr>
          <p:cNvPr id="16386" name="Picture 2" descr="Інформаційна безпека – чому не все так просто? – MO Group">
            <a:extLst>
              <a:ext uri="{FF2B5EF4-FFF2-40B4-BE49-F238E27FC236}">
                <a16:creationId xmlns:a16="http://schemas.microsoft.com/office/drawing/2014/main" id="{0F2A2ECF-3A9D-424B-B614-D4CAC9D7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57" y="1472475"/>
            <a:ext cx="7022723" cy="52707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9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3">
                <a:lumMod val="20000"/>
                <a:lumOff val="80000"/>
              </a:schemeClr>
            </a:gs>
            <a:gs pos="40000">
              <a:srgbClr val="E8F7F6"/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281D83-19D9-EF4C-97F2-22BA45EE1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90" y="279357"/>
            <a:ext cx="6976510" cy="6299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УПРАВЛІННЯ ІНФОРМАЦІЄЮ: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Сегментація інформаційного потоку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(вибірка інформації): замовчування неоптимізованої інформації; підбір даних, які відображують оптимізовану інформацію; залучення авторитетного джерела; розстановка інформаційних акцентів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Перестановка (не підтасовка!!!) фактів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– пріоритетність подання інформації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Формування та структурування інформації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– переключення уваги з одного об'єкта на інший, перенесення акцентів, підбір того, хто буде озвучувати  інформацію тощо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Процес зміни напрямку інформації,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інформаційного потоку, представлення власного бачення інформації – спін-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докторинг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17410" name="Picture 2" descr="Цивільний захист: що робити після отримання сигналу «УВАГА, ВСІМ!» -  Черкаська обласна державна адміністрація">
            <a:extLst>
              <a:ext uri="{FF2B5EF4-FFF2-40B4-BE49-F238E27FC236}">
                <a16:creationId xmlns:a16="http://schemas.microsoft.com/office/drawing/2014/main" id="{30DE7F2E-948E-4E45-B080-41172489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5" y="1773044"/>
            <a:ext cx="5290214" cy="32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91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3">
                <a:lumMod val="20000"/>
                <a:lumOff val="80000"/>
              </a:schemeClr>
            </a:gs>
            <a:gs pos="40000">
              <a:srgbClr val="E8F7F6"/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65BF07-5A9A-0F49-9B3D-82BA13FE4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714" y="0"/>
            <a:ext cx="5016286" cy="671076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Завдання спін-доктора </a:t>
            </a: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– зміна сприйняття події цільовою громадськістю, або зміна очікувань того, що може відбутися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Спін-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докторинг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 = менеджмент новин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 відміну від журналіста, що працює з фактами,  спін-доктор працює з інтерпретацією інформації; журналіст спрямовує інформацію масовій аудиторії, а спін-доктор – журналісту</a:t>
            </a:r>
          </a:p>
          <a:p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Навіть найуспішніша компанія не застрахована від невдач, якщо слабко відпрацьоване питання про зміст  інформації, яка пропонується для цільової громадськості</a:t>
            </a:r>
          </a:p>
          <a:p>
            <a:endParaRPr lang="uk-UA" dirty="0"/>
          </a:p>
        </p:txBody>
      </p:sp>
      <p:pic>
        <p:nvPicPr>
          <p:cNvPr id="18434" name="Picture 2" descr="Спін-доктори на варті: як політики та бізнесмени маніпулюють свідомістю  громадян | Mind.ua">
            <a:extLst>
              <a:ext uri="{FF2B5EF4-FFF2-40B4-BE49-F238E27FC236}">
                <a16:creationId xmlns:a16="http://schemas.microsoft.com/office/drawing/2014/main" id="{13FFEFA1-1C17-3940-B890-4CE1D33A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" y="1074172"/>
            <a:ext cx="7107125" cy="47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3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78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5E89AA6-775A-1D42-B0D2-BC8EA226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111" y="211066"/>
            <a:ext cx="2834640" cy="905827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план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FD6C39-A5A4-014C-99C3-B70A088E1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63979"/>
            <a:ext cx="6026468" cy="587447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Новина і </a:t>
            </a:r>
            <a:r>
              <a:rPr lang="uk-UA" sz="28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ньюсмейкінг</a:t>
            </a:r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 в </a:t>
            </a:r>
            <a:r>
              <a:rPr lang="en-US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endParaRPr lang="uk-UA" sz="28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Практика побудови </a:t>
            </a:r>
            <a:r>
              <a:rPr lang="en-US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-відносин з журналістами. </a:t>
            </a:r>
            <a:r>
              <a:rPr lang="uk-UA" sz="28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Медіарілейшенз</a:t>
            </a:r>
            <a:endParaRPr lang="uk-UA" sz="28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Технології «спеціальних подій», </a:t>
            </a:r>
            <a:r>
              <a:rPr lang="en-US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 </a:t>
            </a:r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у бізнесі</a:t>
            </a:r>
            <a:r>
              <a:rPr lang="en-US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та політиці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Оцінка результатів </a:t>
            </a:r>
            <a:r>
              <a:rPr lang="en-US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-кампанії</a:t>
            </a:r>
          </a:p>
        </p:txBody>
      </p:sp>
      <p:pic>
        <p:nvPicPr>
          <p:cNvPr id="6" name="Picture 2" descr="Миссия компании: Лучшие примеры! Закажите Миссию у нас!">
            <a:extLst>
              <a:ext uri="{FF2B5EF4-FFF2-40B4-BE49-F238E27FC236}">
                <a16:creationId xmlns:a16="http://schemas.microsoft.com/office/drawing/2014/main" id="{55724A76-0237-094A-BB6B-C400D0BF6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1" y="1002048"/>
            <a:ext cx="5830788" cy="4853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65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3">
                <a:lumMod val="20000"/>
                <a:lumOff val="80000"/>
              </a:schemeClr>
            </a:gs>
            <a:gs pos="40000">
              <a:srgbClr val="E8F7F6"/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0A140EE3-D3C1-664E-A19C-AAB3CDB3686D}"/>
              </a:ext>
            </a:extLst>
          </p:cNvPr>
          <p:cNvSpPr txBox="1">
            <a:spLocks/>
          </p:cNvSpPr>
          <p:nvPr/>
        </p:nvSpPr>
        <p:spPr>
          <a:xfrm>
            <a:off x="5305425" y="912812"/>
            <a:ext cx="6886575" cy="565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До-спін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підготовка перед подією, організація очікувань до події</a:t>
            </a:r>
          </a:p>
          <a:p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Пост-спін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наведення «блиску» на подію</a:t>
            </a:r>
          </a:p>
          <a:p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Торнадо-спін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намагання переводу суспільного інтересу в іншу сферу</a:t>
            </a:r>
          </a:p>
          <a:p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Контроль кризи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менеджмент подій, що виходять з-під контролю</a:t>
            </a:r>
          </a:p>
          <a:p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Зменшення збитків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менеджмент подій, які вже не контролюються, з метою запобігання нанесення подальших збитків</a:t>
            </a:r>
          </a:p>
          <a:p>
            <a:pPr marL="0" indent="0">
              <a:buNone/>
            </a:pP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Як ілюстративний приклад технології </a:t>
            </a:r>
            <a:r>
              <a:rPr lang="uk-UA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спіну</a:t>
            </a:r>
            <a:r>
              <a:rPr lang="uk-UA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 пропоную перегляд </a:t>
            </a:r>
            <a:r>
              <a:rPr lang="uk-UA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х</a:t>
            </a:r>
            <a:r>
              <a:rPr lang="uk-UA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/ф «Хвіст крутить собакою» (1997)</a:t>
            </a:r>
          </a:p>
        </p:txBody>
      </p:sp>
      <p:pic>
        <p:nvPicPr>
          <p:cNvPr id="7" name="Picture 2" descr="Доктор Спин - Доктор, который лечит | Facebook">
            <a:extLst>
              <a:ext uri="{FF2B5EF4-FFF2-40B4-BE49-F238E27FC236}">
                <a16:creationId xmlns:a16="http://schemas.microsoft.com/office/drawing/2014/main" id="{2D4C9D13-5F15-7340-BE22-643B136FF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6" y="868126"/>
            <a:ext cx="4947143" cy="512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961779-051D-974A-A93A-53B8C89EA432}"/>
              </a:ext>
            </a:extLst>
          </p:cNvPr>
          <p:cNvSpPr txBox="1"/>
          <p:nvPr/>
        </p:nvSpPr>
        <p:spPr>
          <a:xfrm>
            <a:off x="5279433" y="160240"/>
            <a:ext cx="6523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5 ТИПІВ ВИКОРИСТАННЯ СПІНУ </a:t>
            </a:r>
            <a:br>
              <a:rPr lang="uk-UA" sz="2000" b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uk-UA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(ЗА </a:t>
            </a:r>
            <a:r>
              <a:rPr lang="uk-UA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</a:t>
            </a:r>
            <a:r>
              <a:rPr lang="uk-UA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. УОТТСОМ)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314361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3">
                <a:lumMod val="20000"/>
                <a:lumOff val="80000"/>
              </a:schemeClr>
            </a:gs>
            <a:gs pos="40000">
              <a:srgbClr val="E8F7F6"/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538D7D9C-4A2E-B749-8963-D82560799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СПІН –ДОКТОРИНГ:</a:t>
            </a:r>
          </a:p>
          <a:p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Гальмування події або прискорення події</a:t>
            </a:r>
          </a:p>
          <a:p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Недопущення всієї інформації або акцент на важливості</a:t>
            </a:r>
          </a:p>
          <a:p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Заміна новою ситуацією або приєднання до іншої важливої події</a:t>
            </a:r>
          </a:p>
          <a:p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Зміщення акцентів або використання коментарів</a:t>
            </a:r>
          </a:p>
          <a:p>
            <a:endParaRPr lang="uk-UA" sz="24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Британська дослідниця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К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. Блек вважає, що </a:t>
            </a:r>
            <a:r>
              <a:rPr lang="uk-UA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найкращими новинами для ЗМІ є ті, які пов'язані з кризою, конфліктом або протиріччями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; досвідчені спеціалісти можуть перетворити 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-катастрофу в позитивну можливість</a:t>
            </a:r>
          </a:p>
        </p:txBody>
      </p:sp>
      <p:pic>
        <p:nvPicPr>
          <p:cNvPr id="19458" name="Picture 2" descr="женщина аплодисменты Браво концепция успеха ретро: стоковая векторная  графика (без лицензионных платежей), 315816143 | Shutterstock">
            <a:extLst>
              <a:ext uri="{FF2B5EF4-FFF2-40B4-BE49-F238E27FC236}">
                <a16:creationId xmlns:a16="http://schemas.microsoft.com/office/drawing/2014/main" id="{C3A83B13-A480-0C41-9CE8-05B519EC1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8"/>
          <a:stretch/>
        </p:blipFill>
        <p:spPr bwMode="auto">
          <a:xfrm>
            <a:off x="622510" y="907091"/>
            <a:ext cx="4941381" cy="5043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7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3">
                <a:lumMod val="20000"/>
                <a:lumOff val="80000"/>
              </a:schemeClr>
            </a:gs>
            <a:gs pos="40000">
              <a:srgbClr val="E8F7F6"/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FDBFE4-469B-1D45-8033-D18175F6D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373" y="5496733"/>
            <a:ext cx="5267254" cy="111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rgbClr val="1428DA"/>
                </a:solidFill>
                <a:latin typeface="Book Antiqua" panose="02040602050305030304" pitchFamily="18" charset="0"/>
              </a:rPr>
              <a:t>МЕДІАРІЛЕЙШЕНЗ</a:t>
            </a:r>
          </a:p>
        </p:txBody>
      </p:sp>
      <p:pic>
        <p:nvPicPr>
          <p:cNvPr id="22530" name="Picture 2" descr="Поняття мас-медіа. Роль інформації та медіа у сучасному світі. Різновиди  медіа та їхній вплив на розвиток. Реклама. Вплив мас-медіа на формування  громадської думки - 10 клас » HISTORY-TEACHER - Сайт вчителя історії">
            <a:extLst>
              <a:ext uri="{FF2B5EF4-FFF2-40B4-BE49-F238E27FC236}">
                <a16:creationId xmlns:a16="http://schemas.microsoft.com/office/drawing/2014/main" id="{7D8985E0-B211-734D-B5A3-15107C3D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76" y="246164"/>
            <a:ext cx="5411070" cy="549673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17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rgbClr val="F8F5F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BDE9A5-6046-0B41-B6AD-6D36633C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782" y="0"/>
            <a:ext cx="5380185" cy="6710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Медіарілейшенз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(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MR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)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це система керованих ефективних взаємовідносин  зі ЗМІ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Без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взаємодії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ЗМІ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створити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успішні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" b="1" dirty="0">
                <a:solidFill>
                  <a:srgbClr val="FF0000"/>
                </a:solidFill>
                <a:latin typeface="Book Antiqua" panose="02040602050305030304" pitchFamily="18" charset="0"/>
              </a:rPr>
              <a:t>PR-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кампанії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для нового продукту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можливо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, але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це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буде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довго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та складно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Цільова громадськість в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MR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журналісти; застосовуються передусім журналістські технології роботи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Мета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MR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формування ефективних практик, що забезпечують  оптимізацію взаємодії суб'єкта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із засобами масової інформації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Результат ефективних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MR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пролонгований позитивний імідж суб'єкта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збільшення його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пабліцитного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капіталу</a:t>
            </a:r>
          </a:p>
        </p:txBody>
      </p:sp>
      <p:pic>
        <p:nvPicPr>
          <p:cNvPr id="20482" name="Picture 2" descr="Медіа-рілейшнз | M&amp;P Communications">
            <a:extLst>
              <a:ext uri="{FF2B5EF4-FFF2-40B4-BE49-F238E27FC236}">
                <a16:creationId xmlns:a16="http://schemas.microsoft.com/office/drawing/2014/main" id="{408FE3C6-7A88-554B-A6D0-A5C0E78D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7" y="1363851"/>
            <a:ext cx="6195447" cy="4130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51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E8F7F6"/>
            </a:gs>
            <a:gs pos="40000">
              <a:schemeClr val="accent3">
                <a:lumMod val="20000"/>
                <a:lumOff val="80000"/>
              </a:schemeClr>
            </a:gs>
            <a:gs pos="69000">
              <a:srgbClr val="F8F5F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5393DC-2756-BC4C-8BC2-0C3F4CD96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231" y="147234"/>
            <a:ext cx="5155769" cy="6710766"/>
          </a:xfrm>
        </p:spPr>
        <p:txBody>
          <a:bodyPr>
            <a:normAutofit/>
          </a:bodyPr>
          <a:lstStyle/>
          <a:p>
            <a:endParaRPr lang="uk-UA" b="1" dirty="0"/>
          </a:p>
          <a:p>
            <a:pPr marL="0" indent="0">
              <a:buNone/>
            </a:pP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Традиційні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(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обов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’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язкові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)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MR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Система регулярного інформування ЗМІ про діяльність суб'єкта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R</a:t>
            </a: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Заходи, що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організуються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для журналістів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Моніторинг ЗМІ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Підготовка виступів представників суб'єкта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R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ru-RU" b="1" dirty="0"/>
          </a:p>
          <a:p>
            <a:endParaRPr lang="uk-UA" dirty="0"/>
          </a:p>
        </p:txBody>
      </p:sp>
      <p:pic>
        <p:nvPicPr>
          <p:cNvPr id="21506" name="Picture 2" descr="Отношения с журналистами в медиарилейшнз">
            <a:extLst>
              <a:ext uri="{FF2B5EF4-FFF2-40B4-BE49-F238E27FC236}">
                <a16:creationId xmlns:a16="http://schemas.microsoft.com/office/drawing/2014/main" id="{75282B04-76AC-CD48-A5B6-1170F585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2" y="1193609"/>
            <a:ext cx="6315867" cy="4470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86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CE5E3A-EDB3-6443-8629-14E350FA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752" y="0"/>
            <a:ext cx="5357247" cy="672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Система регулярного інформування ЗМІ про діяльність суб'єкта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R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Постійна розсилка прес-релізів та інших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інформматеріалів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цільові ЗМІ з метою створення постійного інформаційного тла щодо компанії (організації)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!!!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матеріали у ЗМІ необов'язково мають повідомляти по гучні події, вони можуть містити інформацію про поточні події, успіхи, співробітників компанії тощо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Головне – підтримувати постійний контакт зі ЗМІ, нагадувати про себе</a:t>
            </a:r>
            <a:endParaRPr lang="uk-UA" sz="2400" dirty="0"/>
          </a:p>
        </p:txBody>
      </p:sp>
      <p:pic>
        <p:nvPicPr>
          <p:cNvPr id="23554" name="Picture 2" descr="Масса медиа вместо масс-медиа | Sostav.ua">
            <a:extLst>
              <a:ext uri="{FF2B5EF4-FFF2-40B4-BE49-F238E27FC236}">
                <a16:creationId xmlns:a16="http://schemas.microsoft.com/office/drawing/2014/main" id="{986C2DE6-4DA9-6940-982B-8CC8F80E7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b="7315"/>
          <a:stretch/>
        </p:blipFill>
        <p:spPr bwMode="auto">
          <a:xfrm>
            <a:off x="446482" y="1033638"/>
            <a:ext cx="6032377" cy="4698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84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3ECFC4-6741-254E-9EB3-1D7A66C39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68680"/>
            <a:ext cx="5665715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!!! Ніщо так не дратує журналіста, як прес-реліз або запрошення на важливий захід, які тримали всі його колеги, окрім нього!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Тож, зробивши розсилку  не треба лінитися, щоб ще й обдзвонити основних партнерів – так відбудеться зміцнення персонального контакту і тим самим потішите увагою своїх партнерів-журналістів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Але!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Будьте ввічливі й відкриті, але не дозволяйте спілкуванню переходити в панібратство і ставати нав'язливим!</a:t>
            </a:r>
          </a:p>
        </p:txBody>
      </p:sp>
      <p:pic>
        <p:nvPicPr>
          <p:cNvPr id="24580" name="Picture 4" descr="Журналістів запрошують на прес-тур у Городищенський район — ПРОЧЕРК.інфо">
            <a:extLst>
              <a:ext uri="{FF2B5EF4-FFF2-40B4-BE49-F238E27FC236}">
                <a16:creationId xmlns:a16="http://schemas.microsoft.com/office/drawing/2014/main" id="{B880BA31-9DB5-364D-9212-0B9B6A88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7" y="1250269"/>
            <a:ext cx="5798394" cy="4067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121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60DAA79A-CDB2-1B4C-8D2D-C334083E4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4210"/>
            <a:ext cx="5868692" cy="6493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Заходи, що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організуються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для журналістів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Прес-конференції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зустріч з журналістами з приводу якоїсь події (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подієва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) або проблеми (проблемна); мета – надати інформацію «з перших рук»; завжди має діалоговий характер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Брифінг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коротка зустріч журналістів з представниками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суб'єкта (компанії, організації); зазвичай має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монологовий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характер (звіт або доповідь)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Зустрічі з журналістами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на підприємстві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суб'єкта, офісі тощо з приводу відкриття нового приміщення, випуску нової продукції тощо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Прес-тури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або екскурсії для журналістів – проводяться з метою ознайомлення з новими територіями,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проєктами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; мають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ознайомчо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-пізнавальний характер; зазвичай поводяться для близьких ЗМІ, що виступають стратегічними партнерами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суб'єкта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Семінари, круглі столи, та заохочувальні заходи: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ділові сніданки, обіди або вечері ….</a:t>
            </a:r>
          </a:p>
          <a:p>
            <a:endParaRPr lang="uk-UA" dirty="0"/>
          </a:p>
        </p:txBody>
      </p:sp>
      <p:pic>
        <p:nvPicPr>
          <p:cNvPr id="25602" name="Picture 2" descr="Прес-тур в Одесу подарували журналістам на професійне свято – газета  Проскурів">
            <a:extLst>
              <a:ext uri="{FF2B5EF4-FFF2-40B4-BE49-F238E27FC236}">
                <a16:creationId xmlns:a16="http://schemas.microsoft.com/office/drawing/2014/main" id="{88668872-82C6-9543-83C6-B5C6594D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8" y="62961"/>
            <a:ext cx="30480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На Донеччині пройшов прес-тур «Шлях у майбутнє» | Донецька Обласна Державна  адміністрація">
            <a:extLst>
              <a:ext uri="{FF2B5EF4-FFF2-40B4-BE49-F238E27FC236}">
                <a16:creationId xmlns:a16="http://schemas.microsoft.com/office/drawing/2014/main" id="{9E536FB5-1EE9-5C42-8CC4-AEB16DA41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89" y="1589224"/>
            <a:ext cx="3107111" cy="2538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Пресс-тур: тонкости организации и дельные советы | PRexplore">
            <a:extLst>
              <a:ext uri="{FF2B5EF4-FFF2-40B4-BE49-F238E27FC236}">
                <a16:creationId xmlns:a16="http://schemas.microsoft.com/office/drawing/2014/main" id="{553680C0-66B1-C242-8AFD-D64C518D0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4" y="3971929"/>
            <a:ext cx="4191000" cy="2762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34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44E913-61E1-FA46-9E5C-EA976A59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1" y="185195"/>
            <a:ext cx="7434969" cy="6448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Моніторинг ЗМІ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- регулярне вивчення, аналіз журналістських матеріалів, пов'язаних з діяльністю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суб'єкта (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прес-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кліпінг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); важлива частина комунікаційного аудиту з метою з'ясування місця, позицій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суб'єкта в просторі публічної комунікації, тактик та стратегій його поведінки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Безпосередньо діяльність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суб'єкта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Діяльність партнерів по бізнесу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Діяльність галузевих конкурентів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Моніторинг (етапи):</a:t>
            </a:r>
          </a:p>
          <a:p>
            <a:pPr marL="457200" indent="-457200"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Збирання, обробка та збереження відповідної інформації в зручному для подальшого використання вигляді </a:t>
            </a:r>
          </a:p>
          <a:p>
            <a:pPr marL="457200" indent="-457200"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Аналіз та коментарі отриманої інформації (має містити висновки, прогнози та тенденції поведінки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суб'єкта на інформаційному ринку)</a:t>
            </a:r>
          </a:p>
          <a:p>
            <a:pPr marL="457200" indent="-457200"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Аналіз і прорахунки ефективності окремих каналів ЗМІ, результативність окремих авторів, тональність та спрямованість публікацій, інтерес або його відсутність до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суб'єкта або даної галузі</a:t>
            </a:r>
            <a:endParaRPr lang="uk-UA" dirty="0"/>
          </a:p>
        </p:txBody>
      </p:sp>
      <p:pic>
        <p:nvPicPr>
          <p:cNvPr id="26626" name="Picture 2" descr="Идеальный пресс-тур - Fresh Russian Communications | PR WE ARE">
            <a:extLst>
              <a:ext uri="{FF2B5EF4-FFF2-40B4-BE49-F238E27FC236}">
                <a16:creationId xmlns:a16="http://schemas.microsoft.com/office/drawing/2014/main" id="{FAE6859C-B53E-8C4F-9EED-807FDCDFB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4" y="1944692"/>
            <a:ext cx="4401627" cy="29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90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AA7A8B-8F1C-1040-8653-0A67F702B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250" y="160421"/>
            <a:ext cx="5341749" cy="6271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Підготовка виступів представників суб'єкта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Зазвичай цим займається прес-секретар</a:t>
            </a:r>
            <a:endParaRPr lang="uk-UA" sz="2400" dirty="0"/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Спеціальні інтерв'ю, статті, заяви, спростування, коментарі тощо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Важлива частина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спічрайтингу</a:t>
            </a: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Організація та підтримання корпоративного сайту та представлення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суб'єкта в різноманітних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соцмережах</a:t>
            </a: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7650" name="Picture 2" descr="Обов'язки секретаря - Робота секретаря">
            <a:extLst>
              <a:ext uri="{FF2B5EF4-FFF2-40B4-BE49-F238E27FC236}">
                <a16:creationId xmlns:a16="http://schemas.microsoft.com/office/drawing/2014/main" id="{86D64BA8-ECBB-FF46-A204-9182DD5D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0" y="856281"/>
            <a:ext cx="5145438" cy="5145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0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78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117152-ECB9-FE41-BEBB-E0C6A624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4392685" cy="1704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НОВИНА В 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 </a:t>
            </a:r>
            <a:endParaRPr lang="uk-UA" sz="4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Предложи новость - и мы услышим тебя! | Уфимская городская электронная  газета &quot;Уфавед&quot;">
            <a:extLst>
              <a:ext uri="{FF2B5EF4-FFF2-40B4-BE49-F238E27FC236}">
                <a16:creationId xmlns:a16="http://schemas.microsoft.com/office/drawing/2014/main" id="{0795200B-BF41-2C43-A222-2679CAB0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49" y="1988995"/>
            <a:ext cx="6488677" cy="40812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62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007B4D-780F-4B41-8062-C911EEEA0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216" y="199580"/>
            <a:ext cx="7315200" cy="6162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Будь-яка практика М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R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вирішує такі завдання: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Презентація суб'єкта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зовнішньому середовищі через найпотужніший комунікаційний канал – ЗМІ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Забезпечення доступу до інформації про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суб'єкта,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яка виражена через можливість контакту з першими особами, отримання інформації про них, про поточні події, плани та перспективи тощо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Наявність постійного контакту з постійними ЗМІ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забезпечує тривале, пролонговане та сприятливе інформаційне середовище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суб'єкта  </a:t>
            </a:r>
            <a:endParaRPr lang="ru-RU" sz="2400" b="1" i="1" dirty="0">
              <a:solidFill>
                <a:srgbClr val="1428DA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28678" name="Picture 6" descr="Белый дом рассматривает три кандидатуры на замену Джен Псаки - ИА REGNUM">
            <a:extLst>
              <a:ext uri="{FF2B5EF4-FFF2-40B4-BE49-F238E27FC236}">
                <a16:creationId xmlns:a16="http://schemas.microsoft.com/office/drawing/2014/main" id="{802CC6FD-E799-1A44-8366-7808C2A2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6" y="1788278"/>
            <a:ext cx="4931130" cy="32814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89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08D04C-BF8B-F044-B17C-FE5929463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278" y="219699"/>
            <a:ext cx="5589722" cy="6223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Результат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медіарілейшенз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Оптимальне інформаційне середовище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- суб'єкта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яке будується на регулярному інформуванні ЗМІ про нього та його функціонування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Ефективне та регулярне пабліситі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зацікавлена увага громадськості до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суб'єкта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Позитивна громадська думка</a:t>
            </a:r>
            <a:endParaRPr lang="uk-UA" sz="2400" i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Прес-секретар Зеленського неприємно здивувала журналістів - фото | Стайлер">
            <a:extLst>
              <a:ext uri="{FF2B5EF4-FFF2-40B4-BE49-F238E27FC236}">
                <a16:creationId xmlns:a16="http://schemas.microsoft.com/office/drawing/2014/main" id="{1D2962F4-D1FB-934B-955B-C6300A39E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0" y="1543957"/>
            <a:ext cx="5976964" cy="3770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40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315C94-AC3C-9C4D-A9B6-697FE27F4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98" y="154982"/>
            <a:ext cx="7315200" cy="122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Спеціальні заходи (події) в </a:t>
            </a:r>
            <a:r>
              <a:rPr lang="en-US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endParaRPr lang="uk-UA" sz="36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22" name="Picture 2" descr="Event — шаг за шагом (Часть 1) | Арт-группа ИMXO">
            <a:extLst>
              <a:ext uri="{FF2B5EF4-FFF2-40B4-BE49-F238E27FC236}">
                <a16:creationId xmlns:a16="http://schemas.microsoft.com/office/drawing/2014/main" id="{6B12881D-289F-BD49-87A3-D089691F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25" y="1013251"/>
            <a:ext cx="7906373" cy="59297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3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79A5E8-8DB6-5E4E-9F5E-18783F37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937" y="262890"/>
            <a:ext cx="6882063" cy="6332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Спеціальні заходи в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(організовані події)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займають особливе місце в технологіях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PR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адже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- заходи здатні створити більше враження, аніж просто інформація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розповсюджується від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суб'єкта </a:t>
            </a:r>
          </a:p>
          <a:p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Створення спеціальних заходів/подій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івент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-маркетинг або маркетинг спеціальних подій; 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спеціальний захід розглядається не просто як засіб привертання уваги цільових груп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громадськості до суб'єкта 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(тобто розглядається лише в комунікаційному аспекті), а й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як можливий засіб підвищення власне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пабліцитного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капіталу компанії</a:t>
            </a:r>
          </a:p>
          <a:p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Це сильний інструмент 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, адже дозволяє підсилити дію усіх інших інструментів та технологій 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і досягти їх синергетичного ефекту</a:t>
            </a:r>
            <a:endParaRPr lang="uk-UA" sz="2400" dirty="0">
              <a:solidFill>
                <a:srgbClr val="1428DA"/>
              </a:solidFill>
            </a:endParaRPr>
          </a:p>
        </p:txBody>
      </p:sp>
      <p:pic>
        <p:nvPicPr>
          <p:cNvPr id="31746" name="Picture 2" descr="Профессия event-менеджер (как стать, навыки, функции) | должностные  обязанности event-менеджера, требования | зарплата организатора мероприятий">
            <a:extLst>
              <a:ext uri="{FF2B5EF4-FFF2-40B4-BE49-F238E27FC236}">
                <a16:creationId xmlns:a16="http://schemas.microsoft.com/office/drawing/2014/main" id="{43537CBC-2D1A-824B-83FA-2D7E68884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3" y="1438507"/>
            <a:ext cx="5220694" cy="34615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040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9CA518-FAAE-7244-B92B-96052F14B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8739" y="129552"/>
            <a:ext cx="4799307" cy="543913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Едвард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Бернейз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є винахідником прийому створення подій – технології 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подієвого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конструювання (конкурс скульптур з мила)</a:t>
            </a:r>
          </a:p>
          <a:p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У 1955 р. Е.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Бернейз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 випустив книгу «Інжиніринг згоди»: 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- фахівець обов'язково має володіти мистецтвом  та майстерністю створення спеціальних подій. </a:t>
            </a:r>
          </a:p>
        </p:txBody>
      </p:sp>
      <p:pic>
        <p:nvPicPr>
          <p:cNvPr id="32770" name="Picture 2" descr="Clean Cuts : Procter &amp; Gamble's Depression‐Era Soap‐Carving Contests |  Winterthur Portfolio: Vol 42, No 1">
            <a:extLst>
              <a:ext uri="{FF2B5EF4-FFF2-40B4-BE49-F238E27FC236}">
                <a16:creationId xmlns:a16="http://schemas.microsoft.com/office/drawing/2014/main" id="{684A7076-A407-0644-8EE1-EDB7F157C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3" y="129552"/>
            <a:ext cx="4373535" cy="3988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Эдвард Бернейс — практичный племянник З. Фрейда — DRIVE2">
            <a:extLst>
              <a:ext uri="{FF2B5EF4-FFF2-40B4-BE49-F238E27FC236}">
                <a16:creationId xmlns:a16="http://schemas.microsoft.com/office/drawing/2014/main" id="{07CE22CB-2EDF-3649-8C38-BD4699AC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02" y="2123884"/>
            <a:ext cx="3306337" cy="4524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44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66439B-DB9C-1147-B056-3551B9FA7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416" y="0"/>
            <a:ext cx="6145891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Форми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подієвої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комунікації: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1.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«Справжні» («природні») події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події, які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реально відбуваються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випуск нового товару, відкриття нового цеху, нагородження працівників тощо. Втім ресурс «справжніх» подій є обмеженим і часто не дуже здатний привернути увагу досвідченого споживача і механізм пабліситі не спрацьовує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Спеціальні («псевдоподії») –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спеціально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заздалегідь плануються, організовуються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обов'язково враховують очікування та інтереси цільових груп, влаштовуються задля того, щоб про них і власне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суб'єкта дізналися і як представники цільових груп, і також ЗМІ, тож забезпечують потужне пабліситі</a:t>
            </a:r>
          </a:p>
        </p:txBody>
      </p:sp>
      <p:pic>
        <p:nvPicPr>
          <p:cNvPr id="33794" name="Picture 2" descr="Туристичні тренди-2016 в Україні та світі. Погляд з берлінської виставки">
            <a:extLst>
              <a:ext uri="{FF2B5EF4-FFF2-40B4-BE49-F238E27FC236}">
                <a16:creationId xmlns:a16="http://schemas.microsoft.com/office/drawing/2014/main" id="{F2D43727-27C3-4846-9A3A-671121A0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444"/>
            <a:ext cx="6035944" cy="3449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26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3AF9F9-CD7F-1E47-B07E-9C40946E1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2296"/>
            <a:ext cx="5919537" cy="6745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Спеціальні події 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мають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театралізований характер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створює відповідну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емоційну атмосфер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у; максимально вписуються в соціальний контекст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більш ефективні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для досягнення мети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суб'єкта 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більш доступні для контроля та висвітлення у ЗМІ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 них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мінімізується момент імпровізації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і при вмілому управлінні вони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породжують інші події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тим самим дозволяючи в більшому ступені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контролювати свідомість та поведінку громадськості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!!! основне завдання спец події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привертання уваги (особливо притаманне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перфомансним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подіям) та інтересу громадськості до організаторів і переключення цієї уваги на конкретні цілі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акції (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кампанії)</a:t>
            </a:r>
          </a:p>
        </p:txBody>
      </p:sp>
      <p:pic>
        <p:nvPicPr>
          <p:cNvPr id="34818" name="Picture 2" descr="Дело о матрасе: изнасилованная студентка, не добившись справедливости в  суде, устроила громкий перформанс | The Art Newspaper Russia — новости  искусства">
            <a:extLst>
              <a:ext uri="{FF2B5EF4-FFF2-40B4-BE49-F238E27FC236}">
                <a16:creationId xmlns:a16="http://schemas.microsoft.com/office/drawing/2014/main" id="{15A6AC29-0A15-514D-A018-3523F8B3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0" y="1302389"/>
            <a:ext cx="5529425" cy="4365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28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AAAE5F-318C-984D-993D-047000D71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346" y="0"/>
            <a:ext cx="6164124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Спеціальні події: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Чітко планується місце проведення, час, бюджет, список запрошених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Зазвичай вимагають значний часовий ресурс на підготовку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Оригінальні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Мають масштабний характер та відповідне організаційно-технічне забезпечення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Мають відтінок сенсації і у формі організації, і у змісті (сценарії)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Часто вони є «зручними» носіями рекламних та </a:t>
            </a:r>
            <a:r>
              <a:rPr lang="en-US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-звернень, потужним засобом стимулювання торговельних операцій, популяризації суспільно-політичних ідей та акцій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Можуть слугувати ефективними каналами донесення важливих та складних меседжів ключовим представникам цільової громадськості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Є потужним засобом зміцнення корпоративної репутації</a:t>
            </a:r>
          </a:p>
        </p:txBody>
      </p:sp>
      <p:pic>
        <p:nvPicPr>
          <p:cNvPr id="35842" name="Picture 2" descr="Юлія Володимирівна -... - Я за Тимошенко - Фан Клуб | Facebook">
            <a:extLst>
              <a:ext uri="{FF2B5EF4-FFF2-40B4-BE49-F238E27FC236}">
                <a16:creationId xmlns:a16="http://schemas.microsoft.com/office/drawing/2014/main" id="{9B68C80C-6DF7-7849-9293-DD980E28C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7" y="1695665"/>
            <a:ext cx="5511616" cy="3466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17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9BC5DD-FEFE-974F-9DF9-96F0543D7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862" y="192505"/>
            <a:ext cx="6484786" cy="666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Спеціальну подію відрізняють: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Усюди </a:t>
            </a:r>
            <a:r>
              <a:rPr lang="uk-UA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присутня торгова марка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(логотип на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білбордах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, брошурах, сувенірах, сюжет заходу – учасники заходу ні на хвилину не мають забувати, хто організував захід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Захід має </a:t>
            </a:r>
            <a:r>
              <a:rPr lang="uk-UA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назву, яка дуже добре запам'ятовується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та міцно асоціюється з брендом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Усе, що відбувається на заході, безпосередньо </a:t>
            </a:r>
            <a:r>
              <a:rPr lang="uk-UA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пов'язане з брендом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Під час заходу з відвідувачами постійно контактують </a:t>
            </a:r>
            <a:r>
              <a:rPr lang="uk-UA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«посли марки»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(пропонують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продегустувати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продукцію, або попробувати в дії, або роздають безкоштовні зразки чогось), тим самим споживач краще дізнається про продукт </a:t>
            </a:r>
            <a:endParaRPr lang="ru-RU" sz="24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36866" name="Picture 2" descr="Проведение дегустаций Эффективно">
            <a:extLst>
              <a:ext uri="{FF2B5EF4-FFF2-40B4-BE49-F238E27FC236}">
                <a16:creationId xmlns:a16="http://schemas.microsoft.com/office/drawing/2014/main" id="{6E2AB29A-142A-FA40-B77D-718128FD5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8" y="652828"/>
            <a:ext cx="5224286" cy="5438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83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F48CD0-50DD-4D40-A5CF-687A46585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6000" cy="6689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 точки зору психології ефективність спеціальних подій пояснюється: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Люди краще запам'ятовують те, що пережили на рівні почуттів, що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емоційно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закріпилося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Люди «уособлюють» марку і відчувають вдячність за дарований досвід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Цільова громадськість краще сприймає те, що виробник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комунікує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«м'яко», оскільки люди на спеціальні події приходять добровільно  за власним вибором </a:t>
            </a:r>
          </a:p>
        </p:txBody>
      </p:sp>
      <p:pic>
        <p:nvPicPr>
          <p:cNvPr id="37890" name="Picture 2" descr="Національний Сорочинський ярмарок-2021 | Управління агропромислового  розвитку Волинської облдержадміністрації">
            <a:extLst>
              <a:ext uri="{FF2B5EF4-FFF2-40B4-BE49-F238E27FC236}">
                <a16:creationId xmlns:a16="http://schemas.microsoft.com/office/drawing/2014/main" id="{00C888B3-5364-7D49-AB38-6F46F0E29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7" y="89209"/>
            <a:ext cx="5455511" cy="36303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Русские ярмарки: кому они нужны и реально ли их построить в Магадане -  MagadanMedia">
            <a:extLst>
              <a:ext uri="{FF2B5EF4-FFF2-40B4-BE49-F238E27FC236}">
                <a16:creationId xmlns:a16="http://schemas.microsoft.com/office/drawing/2014/main" id="{3318C199-F0B4-E94D-A131-C8AAB22A2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46" y="3875330"/>
            <a:ext cx="4476793" cy="29826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7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2">
                <a:lumMod val="20000"/>
                <a:lumOff val="80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5D5865-C8CF-604D-8441-D9C39C6C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807" y="140677"/>
            <a:ext cx="5633971" cy="6717323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Формування оптимального комунікаційного середовища суб'єкта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 забезпечується </a:t>
            </a:r>
            <a:r>
              <a:rPr lang="uk-UA" sz="2400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створенням інформаційного потоку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, створенням цілої низки повідомлень новинного характеру</a:t>
            </a:r>
          </a:p>
          <a:p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В основі будь-якого повідомлення є </a:t>
            </a:r>
            <a:r>
              <a:rPr lang="uk-UA" sz="2400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конкретні факти 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– події, реальні ситуації, явища, випадки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Новинний характер фактів – важливий критерій надходження інформації у ЗМІ</a:t>
            </a:r>
          </a:p>
        </p:txBody>
      </p:sp>
      <p:pic>
        <p:nvPicPr>
          <p:cNvPr id="3074" name="Picture 2" descr="Самые свежие и объективные новости со всей Украины">
            <a:extLst>
              <a:ext uri="{FF2B5EF4-FFF2-40B4-BE49-F238E27FC236}">
                <a16:creationId xmlns:a16="http://schemas.microsoft.com/office/drawing/2014/main" id="{AA9CD24C-5A0C-1145-85EF-01E2385F4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8" y="1253425"/>
            <a:ext cx="5801532" cy="4351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33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40BD61-F2F3-A34B-8938-C4985774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356" y="185980"/>
            <a:ext cx="6301521" cy="6834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Перш ніж обрати різновид спеціальної події варто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Визначити мету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Вивчити цільову громадськість, її інформованість, інтереси та очікування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Враховувати чинник часу ( щоб не було збігу з іншими заходами, святами, акціями конкурентів)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Розрахувати бюджет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Відстежувати дії конкурентів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Проаналізувати подібні події, які були вже раніше проведені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Оцінити ступінь підготовки персоналу і розглянути необхідність залучення сторонніх фахівців (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аутсорсинг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Спланувати дії після даного заходу для закріплення його результатів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Визначити ключові ЗМІ для висвітлення заходу</a:t>
            </a:r>
          </a:p>
          <a:p>
            <a:pPr marL="0" indent="0">
              <a:buNone/>
            </a:pP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8914" name="Picture 2" descr="Акции и конкурсы «АТБ» 2022">
            <a:extLst>
              <a:ext uri="{FF2B5EF4-FFF2-40B4-BE49-F238E27FC236}">
                <a16:creationId xmlns:a16="http://schemas.microsoft.com/office/drawing/2014/main" id="{E1E5BAC8-C027-1B44-BB72-3B3B47FA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1" y="284746"/>
            <a:ext cx="5463315" cy="5463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20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96C858-2209-F14A-A90D-F966A83E2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880" y="247973"/>
            <a:ext cx="6279087" cy="66100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Як привід для організації спеціальної події можуть бути: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Подія-сенсація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Свято (державне, цивільне тощо)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Передвиборча кампанія, зміни в приватному житті політика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Міжнародна подія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Науковий винахід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Події з  життя та творчості діячів культури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Презентація нової продукції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Реформи в якійсь галузі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Заключення контракту або довгоочікуваної угоди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Перемога на змаганнях або конкурсі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Весілля або скандали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….</a:t>
            </a:r>
          </a:p>
          <a:p>
            <a:endParaRPr lang="uk-UA" dirty="0"/>
          </a:p>
        </p:txBody>
      </p:sp>
      <p:pic>
        <p:nvPicPr>
          <p:cNvPr id="39938" name="Picture 2" descr="Новогодние цены в АТБ!">
            <a:extLst>
              <a:ext uri="{FF2B5EF4-FFF2-40B4-BE49-F238E27FC236}">
                <a16:creationId xmlns:a16="http://schemas.microsoft.com/office/drawing/2014/main" id="{C051AF4E-CD3D-EA45-963D-7E98EE463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370469"/>
            <a:ext cx="5447188" cy="411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33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3B56BA-0514-4D47-A22B-F28C5911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40" y="108489"/>
            <a:ext cx="6527060" cy="67495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Спеціальні події можуть бути: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Залежно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від масштабу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міжнародного, національного, регіонального, обласного та місцевого рівня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періодичністю: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одноразовими або багаторазовими (наприклад, тур по містах країни)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Залежно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від тематики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(як приклад):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Святкові: пов'язані з державними, релігійними та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святами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Історичні : дні народження, створення компанії, річниці, ювілеї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Представницькі: прийоми, обіди, бенкети, вручення нагород,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фешн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-демонстрації 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Події по збиранню коштів: благодійні ярмарки, благодійні бали, виставки, змагання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Події-досягнення: церемонії відкриття, дарування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Видовища та конкурси: шоу, фестивалі, виставки, творчі вечори, арт-експозиції, карнавали, ярмарки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Спортивні: турніри, змагання, марафони</a:t>
            </a:r>
          </a:p>
          <a:p>
            <a:endParaRPr lang="uk-UA" dirty="0"/>
          </a:p>
        </p:txBody>
      </p:sp>
      <p:pic>
        <p:nvPicPr>
          <p:cNvPr id="40962" name="Picture 2" descr="Програма святкування Дня міста Краматорськ: наймасштабніший Марафон  Донеччини, зірки естради та феєрверк | Краматорська міська рада">
            <a:extLst>
              <a:ext uri="{FF2B5EF4-FFF2-40B4-BE49-F238E27FC236}">
                <a16:creationId xmlns:a16="http://schemas.microsoft.com/office/drawing/2014/main" id="{0E9DA1B3-180D-3343-9F00-EC704FC92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0" y="0"/>
            <a:ext cx="4840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08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5F3AA5-9CDA-D446-BD2A-2D164A45C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158" y="0"/>
            <a:ext cx="479781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Окремо вирізняють такі спеціальні події:</a:t>
            </a:r>
          </a:p>
          <a:p>
            <a:r>
              <a:rPr lang="uk-UA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Презентаційні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: презентації, ювілеї, церемонії тощо</a:t>
            </a:r>
          </a:p>
          <a:p>
            <a:r>
              <a:rPr lang="uk-UA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Інформаційно-освітні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: конференції, семінари, форуми тощо</a:t>
            </a:r>
          </a:p>
          <a:p>
            <a:r>
              <a:rPr lang="uk-UA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Благодійні: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спонсоринг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(організація спонсорської підтримки) та </a:t>
            </a:r>
            <a:r>
              <a:rPr lang="uk-UA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фандрайзинг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(пошук спонсорських засобів) проєктів, стипендії, премії тощо</a:t>
            </a:r>
          </a:p>
        </p:txBody>
      </p:sp>
      <p:pic>
        <p:nvPicPr>
          <p:cNvPr id="41986" name="Picture 2" descr="Дивіться благодійний концерт гурту Океан Ельзи &quot;І все буде добре&quot; 24 квітня  о 21:00 - YouTube">
            <a:extLst>
              <a:ext uri="{FF2B5EF4-FFF2-40B4-BE49-F238E27FC236}">
                <a16:creationId xmlns:a16="http://schemas.microsoft.com/office/drawing/2014/main" id="{0ED51D9B-2D7A-CD4D-B4D7-2B2E4972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128645"/>
            <a:ext cx="6425236" cy="361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Save Ukraine — #StopWar: 27 березня відбудеться міжнародний благодійний  концерт-телемарафон - YouTube">
            <a:extLst>
              <a:ext uri="{FF2B5EF4-FFF2-40B4-BE49-F238E27FC236}">
                <a16:creationId xmlns:a16="http://schemas.microsoft.com/office/drawing/2014/main" id="{C0AB24A6-4073-AC42-B941-12D5AFB84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20" y="3429000"/>
            <a:ext cx="6045838" cy="34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81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BE884B-9FFE-F241-B9E2-7219C6CF5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881" y="0"/>
            <a:ext cx="6535119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Нові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технології інформаційного та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подієвого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пов'язані з розвитком Інтернету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має значні переваги порівняно з традиційними ЗМІ:</a:t>
            </a:r>
          </a:p>
          <a:p>
            <a:pPr>
              <a:buFont typeface="Wingdings" pitchFamily="2" charset="2"/>
              <a:buChar char="ü"/>
            </a:pP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Мультимедіа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: інтернет об'єднує візуальні, звукові, друковані  та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відеоаспекти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інших ЗМІ, і вартість пересилки листів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ел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. поштою та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соцмережі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значно нижча</a:t>
            </a:r>
          </a:p>
          <a:p>
            <a:pPr>
              <a:buFont typeface="Wingdings" pitchFamily="2" charset="2"/>
              <a:buChar char="ü"/>
            </a:pP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Персоналізація: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доставка необхідної інформації користувачам згідно до їх  уподобань через 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емейли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соцмережі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Інтерактивність: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взаємодія, діалог та зворотний зв’язок максимально доступний та комфортний</a:t>
            </a:r>
          </a:p>
          <a:p>
            <a:pPr>
              <a:buFont typeface="Wingdings" pitchFamily="2" charset="2"/>
              <a:buChar char="ü"/>
            </a:pP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Швидкість та відсутність посередників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: прямий доступ громадськості до будь-яких структур та організацій, поза впливом ЗМІ</a:t>
            </a:r>
          </a:p>
          <a:p>
            <a:pPr>
              <a:buFont typeface="Wingdings" pitchFamily="2" charset="2"/>
              <a:buChar char="ü"/>
            </a:pPr>
            <a:r>
              <a:rPr lang="uk-UA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Усеохопність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: глобальне охоплення аудиторії користувачів</a:t>
            </a:r>
          </a:p>
          <a:p>
            <a:pPr>
              <a:buFont typeface="Wingdings" pitchFamily="2" charset="2"/>
              <a:buChar char="ü"/>
            </a:pP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Конвергенція ЗМІ та інтернету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: ЗМІ посилюють інтеграцію свого контенту в різні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. канали, чат-боти й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месенджери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…ваші варіанти</a:t>
            </a:r>
          </a:p>
        </p:txBody>
      </p:sp>
      <p:pic>
        <p:nvPicPr>
          <p:cNvPr id="43010" name="Picture 2" descr="EVA Studio - GIVEAWAY💜 Дівчатка, стартує новий Гівевей!) Переможниця  отримає манікюр ,що на фото (супер відтінки з нереально стильними  наклейками😍) Щоб стати володаркою цієї краси тобі потрібно виконати кілька  простих умов: 1️⃣Бути">
            <a:extLst>
              <a:ext uri="{FF2B5EF4-FFF2-40B4-BE49-F238E27FC236}">
                <a16:creationId xmlns:a16="http://schemas.microsoft.com/office/drawing/2014/main" id="{A385801C-1069-284B-A50D-57CE6751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0" y="1077778"/>
            <a:ext cx="4702444" cy="4702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64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B58023-016B-2047-908D-016E717BA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348" y="1"/>
            <a:ext cx="5984620" cy="674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СТОРІТЕЛІНГ В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Історія – це головна сучасна інформаційна технологія</a:t>
            </a:r>
          </a:p>
          <a:p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Сторітелінг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комплекс засобів, за допомогою яких аудиторії подають потрібну інформацію, розповідаючи історію; це найефективніший спосіб привернути увагу аудиторії і «завантажити у неї свої ідеї</a:t>
            </a:r>
          </a:p>
          <a:p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Сторітелінг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допомагає ловити «на гачок» клієнтів завдяки сюжетно-орієнтованій та мотиваційній історії, що має високий ступінь емоційного впливу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Захопливі історії ефективно сприяють суб'єктам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інтегруватись у цифрову екосистему для збільшення кількості споживачів, формування результативної маркетингової стратегії  та здобуття довготривалого успіху (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сторіфікований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брендинг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сторіфікована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реклама,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сторіфікований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попит і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лідогенерація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)</a:t>
            </a:r>
          </a:p>
        </p:txBody>
      </p:sp>
      <p:pic>
        <p:nvPicPr>
          <p:cNvPr id="44034" name="Picture 2" descr="Успішний сторітелінг або секрети ідеального тексту | Боратинська сільська  рада">
            <a:extLst>
              <a:ext uri="{FF2B5EF4-FFF2-40B4-BE49-F238E27FC236}">
                <a16:creationId xmlns:a16="http://schemas.microsoft.com/office/drawing/2014/main" id="{8E9B9691-A3CB-8E4E-B0C6-D891A1DA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2" y="1801279"/>
            <a:ext cx="5793876" cy="325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60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EBE1CF-64E7-4248-BAB7-793A69B3C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2475"/>
            <a:ext cx="6096000" cy="64782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Флеш-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моб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в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Як технологія з'явилася на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поч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2000-х з виходом праці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Г.Рейнгольда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«Розумний натовп: наступна соціальна революція»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Флеш-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моб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(миттєвий натовп) – різновид розумного натовпу; організація натовпу в рамках с мегаполісу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Ефект флеш-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мобу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пов’язаний з раптовістю і високим емоційним впливом, зазвичай має розважальний характер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Флеш-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моб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може стати гарним новинним приводом для журналістської публікації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Ефективна для просування товарів та послуг, цільова аудиторія яких молоді люди</a:t>
            </a:r>
          </a:p>
          <a:p>
            <a:endParaRPr lang="uk-UA" dirty="0"/>
          </a:p>
        </p:txBody>
      </p:sp>
      <p:pic>
        <p:nvPicPr>
          <p:cNvPr id="45058" name="Picture 2" descr="Организация флешмобов в Киеве | Vladpromo">
            <a:extLst>
              <a:ext uri="{FF2B5EF4-FFF2-40B4-BE49-F238E27FC236}">
                <a16:creationId xmlns:a16="http://schemas.microsoft.com/office/drawing/2014/main" id="{68BCD877-3B00-0344-AC66-AD2E02B7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4" y="147234"/>
            <a:ext cx="5548636" cy="33942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В Ростове-на-Дону состоится флешмоб в поддержку Всемирной зимней  Универсиады-2019 - Городской репортер — Ростов-на-Дону">
            <a:extLst>
              <a:ext uri="{FF2B5EF4-FFF2-40B4-BE49-F238E27FC236}">
                <a16:creationId xmlns:a16="http://schemas.microsoft.com/office/drawing/2014/main" id="{52E2D596-3599-E644-92E3-FF324163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8" y="3656996"/>
            <a:ext cx="5434982" cy="30537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4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230F43-933B-2B49-A222-53397A11F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302" y="232475"/>
            <a:ext cx="5550666" cy="6478291"/>
          </a:xfrm>
        </p:spPr>
        <p:txBody>
          <a:bodyPr/>
          <a:lstStyle/>
          <a:p>
            <a:pPr marL="0" indent="0">
              <a:buNone/>
            </a:pP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Роад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-шоу в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</a:p>
          <a:p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Роад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-шоу – фактично це «пересувні» спеціальні події (заходи): концерти, конференції, виставки, презентації тощо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Зазвичай охоплює кілька крупних міст, програма однакова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Часто застосовують партії під час виборчих кампаній для мобілізації електорату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Одне з основних завдань – забезпечення логістики, присутності необхідної аудиторії, місцевих лідерів та місцевих ЗМІ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Забезпечують пряму комунікацію з представниками цільової аудиторії, зворотний зв'язок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Фінансово затратні</a:t>
            </a:r>
          </a:p>
        </p:txBody>
      </p:sp>
      <p:pic>
        <p:nvPicPr>
          <p:cNvPr id="46082" name="Picture 2" descr="57 городов: lifecell организовывает роуд-шоу по Украине (фоторепортаж) |  gagadget.com">
            <a:extLst>
              <a:ext uri="{FF2B5EF4-FFF2-40B4-BE49-F238E27FC236}">
                <a16:creationId xmlns:a16="http://schemas.microsoft.com/office/drawing/2014/main" id="{BE0804BF-4EAE-6A4A-9A38-7217F8A5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81" y="1426206"/>
            <a:ext cx="6158021" cy="4090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12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6E4C87-2E96-BA47-952D-68995BFB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858" y="0"/>
            <a:ext cx="606211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–технології у виборчих кампаніях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Базисним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суб'єктом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є політична партія або політик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Як своєрідний товар просувається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образ (імідж) політичної партії або кандидата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Вивчення електоральних очікувань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орієнтація на них є пріоритетною в стратегії і тактиці кампанії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Оскільки короткострокова виборча кампанія, то особливу складність представляє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точний вибір цільових аудиторій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Велика роль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креативних технологій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Особливо значущим є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фактор професійної етики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необхідність зберігати баланс  між інтересами замовника та громадськості, мінімізація брудних прийомів передвиборчої боротьби</a:t>
            </a:r>
          </a:p>
        </p:txBody>
      </p:sp>
      <p:pic>
        <p:nvPicPr>
          <p:cNvPr id="47106" name="Picture 2" descr="Штепа, Пальчевський, Ляшко, Попов, смерть та інші неприємності. Головні  тенденції висвітлення виборчої кампанії-2020. Детектор виборів - Вибори та  ЗМІ">
            <a:extLst>
              <a:ext uri="{FF2B5EF4-FFF2-40B4-BE49-F238E27FC236}">
                <a16:creationId xmlns:a16="http://schemas.microsoft.com/office/drawing/2014/main" id="{91376BAF-36F3-C443-A755-9F38CEAC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0" y="1382112"/>
            <a:ext cx="5707668" cy="4093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4D7AA5-C86A-EA4E-8443-DAE57EE7F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0"/>
            <a:ext cx="8068056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–кампанія політичної партії/політика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Відпрацювання мотивації участі у виборах партії/кандидата та формулювання стратегічної мети участі у виборах (і тут необов'язково може бути перемога)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Розкрутка назви партії/ імені кандидата (не менше ніж за рік до старту)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Дослідження електоральних очікувань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Формування груп підтримки та однодумців серед громадськості, лідерів громадської думки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Створення чіткої моделі управління кампанією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Формування іміджу партії/кандидата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Затвердження остаточного плану передвиборчої кампанії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Створення фірмового стилю кампанії, візуального та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аудіального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вираження теми кампанії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Створення рекламної продукції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Програма спеціальних заходів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Відслідковування конкурентів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Розробка системи коректування дій  і оперативного реагування на провокації,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тролінги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Програма роботи в день виборів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План дій після голосування </a:t>
            </a:r>
          </a:p>
        </p:txBody>
      </p:sp>
      <p:pic>
        <p:nvPicPr>
          <p:cNvPr id="48130" name="Picture 2" descr="Чому в Україні одні з найдорожчих виборів в Європі та які наслідки цього |  Четверта влада">
            <a:extLst>
              <a:ext uri="{FF2B5EF4-FFF2-40B4-BE49-F238E27FC236}">
                <a16:creationId xmlns:a16="http://schemas.microsoft.com/office/drawing/2014/main" id="{31D2F5DB-0855-994E-A087-C6FA1CC39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0"/>
            <a:ext cx="3379492" cy="25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Наприкінці 2017 року політичні партії витратили на рекламу в ЗМІ 56 млн грн  – Комітет виборців - Детектор медіа.">
            <a:extLst>
              <a:ext uri="{FF2B5EF4-FFF2-40B4-BE49-F238E27FC236}">
                <a16:creationId xmlns:a16="http://schemas.microsoft.com/office/drawing/2014/main" id="{966E6DDF-3D7C-6542-95CD-9294F1BF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96" y="1839424"/>
            <a:ext cx="2481128" cy="18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Передчасна агітація та пошкоджені білборди: ОПОРА про порушення під час  виборчої кампанії на Вінниччині - VежA">
            <a:extLst>
              <a:ext uri="{FF2B5EF4-FFF2-40B4-BE49-F238E27FC236}">
                <a16:creationId xmlns:a16="http://schemas.microsoft.com/office/drawing/2014/main" id="{5CA54341-C2E9-0D4B-A2E7-96ED59056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4" y="3556676"/>
            <a:ext cx="21717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Анатолій Гриценко: Центральні канали, крім контрольованих Порошенком —  Медведчуком, почали відкривати для мене доступ - Вибори та ЗМІ">
            <a:extLst>
              <a:ext uri="{FF2B5EF4-FFF2-40B4-BE49-F238E27FC236}">
                <a16:creationId xmlns:a16="http://schemas.microsoft.com/office/drawing/2014/main" id="{E9F4A741-43A5-EF42-957E-3E75B6DE4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3" y="5048680"/>
            <a:ext cx="2345195" cy="16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28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34000">
              <a:schemeClr val="accent5">
                <a:lumMod val="20000"/>
                <a:lumOff val="8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2EC538-533E-7043-83D7-E8BFF9E31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"/>
            <a:ext cx="5977180" cy="6741762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E15FE9"/>
                </a:solidFill>
                <a:latin typeface="Book Antiqua" panose="02040602050305030304" pitchFamily="18" charset="0"/>
              </a:rPr>
              <a:t>НОВИНА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Традиційне трактування 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новини: повідомлення, яке тільки-но отримане, щось нове та раніше невідоме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Для журналістики 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серед вимог до новин є: актуальність, свіжість, суспільна значущість, оригінальність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Для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: це соціальна інформація, невідома  цільовій громадськості. Предмет новини не обов'язково є плинною подією. Новина може бути про щось, що цікавить цільову аудиторію. Новина не обов'язково має бути нещодавньою. Якщо новина не була ще раніше опублікованою, вона власне і є новиною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Вимоги для новини в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– не обов'язкова свіжість, але інтерес для цільової громадськості, відсутність інформації в опублікованому вигляді в ЗМІ</a:t>
            </a:r>
          </a:p>
        </p:txBody>
      </p:sp>
      <p:pic>
        <p:nvPicPr>
          <p:cNvPr id="4098" name="Picture 2" descr="Новость 1 - Keram Term">
            <a:extLst>
              <a:ext uri="{FF2B5EF4-FFF2-40B4-BE49-F238E27FC236}">
                <a16:creationId xmlns:a16="http://schemas.microsoft.com/office/drawing/2014/main" id="{F5D8B9FD-9D2F-0942-A3B7-5BD252B2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7" y="1282391"/>
            <a:ext cx="5820766" cy="4382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129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3FC4C2-8022-1340-82E3-BB3AD604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302" y="0"/>
            <a:ext cx="5681214" cy="685800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Лобіювання – частина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Будує та підтримує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відносини з урядом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для впливу на законодавство  прийняття законів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Американська модель є зразком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для наслідування (з 1907 р. у США приймаються та удосконалюються законодавчі акти, що регламентують лобіювання)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Цивілізоване лобіювання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можливе лише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 законодавчу та представницьку владу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вплив на виконавчу владу вважається криміналом та на судову владу взагалі не припустимо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Цивілізоване лобіювання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здійснюється від імені  (в інтересах) певних груп громадян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; лобіювання інтересів приватної особи або окремої фірми є криміналом</a:t>
            </a:r>
          </a:p>
        </p:txBody>
      </p:sp>
      <p:pic>
        <p:nvPicPr>
          <p:cNvPr id="49156" name="Picture 4" descr="Темне мистецтво: чим лобізм відрізняється від корупції | Mind.ua">
            <a:extLst>
              <a:ext uri="{FF2B5EF4-FFF2-40B4-BE49-F238E27FC236}">
                <a16:creationId xmlns:a16="http://schemas.microsoft.com/office/drawing/2014/main" id="{E5B24B70-D412-A349-8236-73B812729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261"/>
          <a:stretch/>
        </p:blipFill>
        <p:spPr bwMode="auto">
          <a:xfrm>
            <a:off x="624273" y="1084881"/>
            <a:ext cx="5668039" cy="443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5177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CCE46C-DA7D-CB43-827C-DB069D25F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0491" y="928323"/>
            <a:ext cx="4098217" cy="5120640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Технології впливу на електорат  в політичних 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endParaRPr lang="uk-UA"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Білі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Сірі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Чорні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0178" name="Picture 2" descr="Современные политические технологии, их сущность и формы проявления |  Политическое образование">
            <a:extLst>
              <a:ext uri="{FF2B5EF4-FFF2-40B4-BE49-F238E27FC236}">
                <a16:creationId xmlns:a16="http://schemas.microsoft.com/office/drawing/2014/main" id="{0421546C-73FB-5642-B047-5CD5FC30B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4" y="221910"/>
            <a:ext cx="6414180" cy="64141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1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9B0F2D-A599-DE4E-A4A8-B50F6D836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370" y="139485"/>
            <a:ext cx="6426630" cy="67185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Білі технології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Це стандартні й законні методи отримання голосів виборців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Кандидат може використовувати  різні види пропаганди і реклами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Агітаційна кампанія в ЗМІ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: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рекламні ролики, дебати, телевізійні сюжети про кандидата, створення позитивного інформаційного фону в інтернеті, статті, інтерв'ю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Зовнішня реклама: банери, розтяжки, стенди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Публічні виступи, публікація в ЗМІ, листівки,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роздатка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соцмережі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Адресна агітація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звернення до нагальних проблем вузьких груп людей, зустрічі на вулицях, магазинах,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поліклініках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тощо;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основне завдання – перетворити людину на прихильника кандидата, який активно залучатиме до кампанії інших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Кращими об'єктами впливу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є соціальні працівники, лікарі, вчителі, - ті, хто має певну вагу в суспільстві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Активно залучаються до кампанії співаки, актори та інші публічні персони</a:t>
            </a:r>
          </a:p>
          <a:p>
            <a:endParaRPr lang="uk-UA" dirty="0"/>
          </a:p>
        </p:txBody>
      </p:sp>
      <p:pic>
        <p:nvPicPr>
          <p:cNvPr id="51202" name="Picture 2" descr="Інформування чи агітація? Як журналістам розібратися з кандидатами |  Інститут масової інформації">
            <a:extLst>
              <a:ext uri="{FF2B5EF4-FFF2-40B4-BE49-F238E27FC236}">
                <a16:creationId xmlns:a16="http://schemas.microsoft.com/office/drawing/2014/main" id="{130B4A38-489D-4446-99D0-EC3D18B0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" y="139485"/>
            <a:ext cx="5715922" cy="30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Креатив до божевілля: чим запам'яталася агітація прикарпатських політиків |  Курс">
            <a:extLst>
              <a:ext uri="{FF2B5EF4-FFF2-40B4-BE49-F238E27FC236}">
                <a16:creationId xmlns:a16="http://schemas.microsoft.com/office/drawing/2014/main" id="{AC849429-D678-944C-9041-DE980D04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9" y="3284672"/>
            <a:ext cx="4381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203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FB3D6D-45AD-2D43-960C-4BB7B36D1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786" y="21698"/>
            <a:ext cx="568121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Сірі технології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Перебувають на стику легальних агітаційних заходів та тих, що заборонені законом</a:t>
            </a:r>
          </a:p>
          <a:p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Вміла маніпуляція фактами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: мистецтво тонких натяків, неповне надання інформації або висвітлення її тільки з певних боків без брехні та наклепу (деякі факти з біографії кандидата, які він не хотів би афішувати0</a:t>
            </a:r>
          </a:p>
          <a:p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Інформаційна війна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дуже сильний ефективний інструмент в межах інтернету; це публікації з певним смисловим ухилом, інформаційні вкидання у вигляді новин, коментарів в інтернет-спільнотах на відомих і цитованих ресурсах, розкрутка груп з відповідною тематикою в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соцмережах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сюжети на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ютубі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52226" name="Picture 2" descr="Політична агітація засмічує Бориспіль » Газета «ВІСТІ» - Бориспіль. Новини.  Інформація. Реклама">
            <a:extLst>
              <a:ext uri="{FF2B5EF4-FFF2-40B4-BE49-F238E27FC236}">
                <a16:creationId xmlns:a16="http://schemas.microsoft.com/office/drawing/2014/main" id="{55BD94F8-1D8A-2745-ADD3-CC67C096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4" y="150677"/>
            <a:ext cx="5461000" cy="2679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У центрі Ужгорода зафіксували друковану агітацію Ляшка без вихідних даних  та повідомили поліцію (ФОТО) @ Закарпаття онлайн">
            <a:extLst>
              <a:ext uri="{FF2B5EF4-FFF2-40B4-BE49-F238E27FC236}">
                <a16:creationId xmlns:a16="http://schemas.microsoft.com/office/drawing/2014/main" id="{E4CFFE5C-958D-2140-8D6D-1C47A49F1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313123"/>
            <a:ext cx="257175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Політична агітація-2015: ви будете сміятися">
            <a:extLst>
              <a:ext uri="{FF2B5EF4-FFF2-40B4-BE49-F238E27FC236}">
                <a16:creationId xmlns:a16="http://schemas.microsoft.com/office/drawing/2014/main" id="{5AA78A9C-A5C5-3542-8C6B-635193771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4027623"/>
            <a:ext cx="3611114" cy="2711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791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EBA51C-8B79-514E-B339-E701307DB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752" y="492458"/>
            <a:ext cx="5098944" cy="58730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Чорні технології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endParaRPr lang="uk-UA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Вважаються найвищим пілотажем в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PR-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технологіях, однак з точки зору класичного розуміння паблік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рілейшенз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вони, безперечно,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відповідають первісній їх сутності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 чорних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PR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належать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всі технології, які у різний спосіб порушують законодавство або особистий простір персоналій: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збір і оприлюднення компромату на кандидата, дезінформація, відверта брехня, інтерпретація фактів, що спотворює сенс, а також поширення пліток і чуток за допомогою ЗМІ</a:t>
            </a:r>
          </a:p>
        </p:txBody>
      </p:sp>
      <p:pic>
        <p:nvPicPr>
          <p:cNvPr id="53250" name="Picture 2" descr="Найстарший президент. Як Джо Байден ішов до посади і чого чекати Україні  після його перемоги - Новинарня">
            <a:extLst>
              <a:ext uri="{FF2B5EF4-FFF2-40B4-BE49-F238E27FC236}">
                <a16:creationId xmlns:a16="http://schemas.microsoft.com/office/drawing/2014/main" id="{D074D189-BB23-9145-AFF4-E1EB1999C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04" y="1207733"/>
            <a:ext cx="6481737" cy="3645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8264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49BE31-3287-4840-9FF4-273DBC26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847" y="-1"/>
            <a:ext cx="6084170" cy="6861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Чорний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ділять на</a:t>
            </a:r>
          </a:p>
          <a:p>
            <a:pPr marL="0" indent="0">
              <a:buNone/>
            </a:pPr>
            <a:r>
              <a:rPr lang="uk-UA" b="1" dirty="0">
                <a:solidFill>
                  <a:srgbClr val="E15FE9"/>
                </a:solidFill>
                <a:latin typeface="Book Antiqua" panose="02040602050305030304" pitchFamily="18" charset="0"/>
              </a:rPr>
              <a:t>1.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Прямий нечесний чорний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відкрите поширення неправдивої і недостовірної негативної інформації, в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т.ч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. відсилання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відверто хибних або необ'єктивних документів</a:t>
            </a:r>
          </a:p>
          <a:p>
            <a:pPr marL="0" indent="0">
              <a:buNone/>
            </a:pPr>
            <a:r>
              <a:rPr lang="uk-UA" b="1" dirty="0">
                <a:solidFill>
                  <a:srgbClr val="E15FE9"/>
                </a:solidFill>
                <a:latin typeface="Book Antiqua" panose="02040602050305030304" pitchFamily="18" charset="0"/>
              </a:rPr>
              <a:t>2.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Прямий чесний чорний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поширення правдивої , але негативної інформації</a:t>
            </a:r>
          </a:p>
          <a:p>
            <a:pPr marL="0" indent="0">
              <a:buNone/>
            </a:pPr>
            <a:r>
              <a:rPr lang="uk-UA" b="1" dirty="0">
                <a:solidFill>
                  <a:srgbClr val="E15FE9"/>
                </a:solidFill>
                <a:latin typeface="Book Antiqua" panose="02040602050305030304" pitchFamily="18" charset="0"/>
              </a:rPr>
              <a:t>3.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Непрямий нечесний чорний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непряме формування негативного ставлення шляхом вкидання недостовірної інформації . При подачі інформації використовуються невпевнені формулювання: «я чув, що (помилкова інформація)….», «це не точно, але (помилкова інформація)….» і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т.ін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., що підштовхує до потрібних висновків і формує помилкову думку</a:t>
            </a:r>
          </a:p>
        </p:txBody>
      </p:sp>
      <p:pic>
        <p:nvPicPr>
          <p:cNvPr id="55298" name="Picture 2" descr="Новини України: Львівщина: Брудні технології очима кандидатів">
            <a:extLst>
              <a:ext uri="{FF2B5EF4-FFF2-40B4-BE49-F238E27FC236}">
                <a16:creationId xmlns:a16="http://schemas.microsoft.com/office/drawing/2014/main" id="{F35478AF-03E1-504F-8D28-2C6616523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0" r="5588"/>
          <a:stretch/>
        </p:blipFill>
        <p:spPr bwMode="auto">
          <a:xfrm>
            <a:off x="0" y="693612"/>
            <a:ext cx="6479425" cy="49801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576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4373D0-BB45-7E46-9BC1-7717250C5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8489"/>
            <a:ext cx="5839968" cy="6555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E15FE9"/>
                </a:solidFill>
                <a:latin typeface="Book Antiqua" panose="02040602050305030304" pitchFamily="18" charset="0"/>
              </a:rPr>
              <a:t>4.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Непрямий чесний чорний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непряме формування негативного ставлення шляхом поширення правдивої, але негативної інформації, що не порушує норми законодавства: «я чув, що (правдива негативна інформація)…», «це не точно, але (правдива негативна інформація)…»</a:t>
            </a:r>
          </a:p>
          <a:p>
            <a:pPr marL="0" indent="0">
              <a:buNone/>
            </a:pPr>
            <a:r>
              <a:rPr lang="uk-UA" b="1" dirty="0">
                <a:solidFill>
                  <a:srgbClr val="E15FE9"/>
                </a:solidFill>
                <a:latin typeface="Book Antiqua" panose="02040602050305030304" pitchFamily="18" charset="0"/>
              </a:rPr>
              <a:t>5.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Тролінг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жартування, висміювання негативних боків, відкритий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оффтоп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або провокаційна заяви; епатажна поведінка здатна створити напругу в цілому ряді спільнот, підбурюючи до  заколоту</a:t>
            </a:r>
          </a:p>
          <a:p>
            <a:pPr marL="0" indent="0">
              <a:buNone/>
            </a:pPr>
            <a:r>
              <a:rPr lang="uk-UA" b="1" dirty="0">
                <a:solidFill>
                  <a:srgbClr val="E15FE9"/>
                </a:solidFill>
                <a:latin typeface="Book Antiqua" panose="02040602050305030304" pitchFamily="18" charset="0"/>
              </a:rPr>
              <a:t>6.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Компромат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мета спровокувати сумніви в компетентності суперника за допомогою запуску якихось (частіше помилкових) даних і донесення їх до широкої аудиторії; інформація повинна сприйматися як правдива; часто створюється якась резонансна подія</a:t>
            </a:r>
          </a:p>
        </p:txBody>
      </p:sp>
      <p:pic>
        <p:nvPicPr>
          <p:cNvPr id="54276" name="Picture 4" descr="Хроніки чорного піару в Україні - портал новин LB.ua">
            <a:extLst>
              <a:ext uri="{FF2B5EF4-FFF2-40B4-BE49-F238E27FC236}">
                <a16:creationId xmlns:a16="http://schemas.microsoft.com/office/drawing/2014/main" id="{F5522E4D-811C-1F48-9A04-F3DF64FC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80874" cy="37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Хроніки виборчого трешу: чорний піар на службі політиків | Вибори вибори">
            <a:extLst>
              <a:ext uri="{FF2B5EF4-FFF2-40B4-BE49-F238E27FC236}">
                <a16:creationId xmlns:a16="http://schemas.microsoft.com/office/drawing/2014/main" id="{60EF09F9-5803-4446-8461-C9A2F508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53" y="3429000"/>
            <a:ext cx="50022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409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5DEAE9-20E7-EE42-9809-0DF1A1D6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362" y="1"/>
            <a:ext cx="6108606" cy="6555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E15FE9"/>
                </a:solidFill>
                <a:latin typeface="Book Antiqua" panose="02040602050305030304" pitchFamily="18" charset="0"/>
              </a:rPr>
              <a:t>7.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Погана похвала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публічна висока оцінка суперника у такий спосіб, щоб на аудиторію інформація справила протилежний ефект; використання схвальних епітетів з балансуванням на грані, коли у аудиторії виникає підозра («Дехто вважає вас клоуном, але я вважаю вас серйозним політиком»); таку інформацію неможливо ні спростувати, ні підтвердити</a:t>
            </a:r>
          </a:p>
          <a:p>
            <a:pPr marL="0" indent="0">
              <a:buNone/>
            </a:pPr>
            <a:r>
              <a:rPr lang="uk-UA" b="1" dirty="0">
                <a:solidFill>
                  <a:srgbClr val="E15FE9"/>
                </a:solidFill>
                <a:latin typeface="Book Antiqua" panose="02040602050305030304" pitchFamily="18" charset="0"/>
              </a:rPr>
              <a:t>8.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Подвійна аудиторія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спочатку необхідно отримати вплив на групу осіб, яка поширить свою негативну реакцію на інші сегменти;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E15FE9"/>
                </a:solidFill>
                <a:latin typeface="Book Antiqua" panose="02040602050305030304" pitchFamily="18" charset="0"/>
              </a:rPr>
              <a:t>9.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Гачок і наживка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навколо об'єкта, якому необхідно зіпсувати імідж , штучно формується обстановка, в якій ситуація розвивається так, що в результаті об'єкт  сам псує власну репутацію; </a:t>
            </a:r>
          </a:p>
          <a:p>
            <a:endParaRPr lang="uk-UA" dirty="0"/>
          </a:p>
        </p:txBody>
      </p:sp>
      <p:pic>
        <p:nvPicPr>
          <p:cNvPr id="56322" name="Picture 2" descr="Все цвета пиара -">
            <a:extLst>
              <a:ext uri="{FF2B5EF4-FFF2-40B4-BE49-F238E27FC236}">
                <a16:creationId xmlns:a16="http://schemas.microsoft.com/office/drawing/2014/main" id="{7DB5FBB5-EC8B-7A42-AE85-2AE79C7B8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1" y="604434"/>
            <a:ext cx="5321816" cy="53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238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8334FB-96F0-FC47-8481-E1374FFC5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56" y="469901"/>
            <a:ext cx="11386088" cy="2106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rgbClr val="E15FE9"/>
                </a:solidFill>
                <a:latin typeface="Book Antiqua" panose="02040602050305030304" pitchFamily="18" charset="0"/>
              </a:rPr>
              <a:t>ЯК ОЦІНИТИ РЕЗУЛЬТАТИ </a:t>
            </a:r>
            <a:r>
              <a:rPr lang="en-US" sz="4000" b="1" dirty="0">
                <a:solidFill>
                  <a:srgbClr val="E15FE9"/>
                </a:solidFill>
                <a:latin typeface="Book Antiqua" panose="02040602050305030304" pitchFamily="18" charset="0"/>
              </a:rPr>
              <a:t>PR</a:t>
            </a:r>
            <a:r>
              <a:rPr lang="uk-UA" sz="4000" b="1" dirty="0">
                <a:solidFill>
                  <a:srgbClr val="E15FE9"/>
                </a:solidFill>
                <a:latin typeface="Book Antiqua" panose="02040602050305030304" pitchFamily="18" charset="0"/>
              </a:rPr>
              <a:t>-КАМПАНІЇ?</a:t>
            </a:r>
          </a:p>
        </p:txBody>
      </p:sp>
      <p:pic>
        <p:nvPicPr>
          <p:cNvPr id="57346" name="Picture 2" descr="Как провести качественную пиар-кампанию. Всё, что нужно знать. Секреты  успешной PR-кампании">
            <a:extLst>
              <a:ext uri="{FF2B5EF4-FFF2-40B4-BE49-F238E27FC236}">
                <a16:creationId xmlns:a16="http://schemas.microsoft.com/office/drawing/2014/main" id="{71734A69-39B0-624E-BD1E-A2C0C44D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96" y="1835155"/>
            <a:ext cx="7348348" cy="489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436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87351E-13FA-FA41-A814-D32FC192B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346" y="868680"/>
            <a:ext cx="5953622" cy="5640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Щоб довести ефективність комунікацій, фахівцю з PR  часто необхідно продемонструвати, як результат роботи PR позначився на головних цілях компанії, продукту чи конкретної людини-бренду.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Тільки після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виставлених чітких бізнес-завдань з вимірними орієнтирами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алежатиме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план і результат комунікації!!!</a:t>
            </a:r>
          </a:p>
        </p:txBody>
      </p:sp>
      <p:pic>
        <p:nvPicPr>
          <p:cNvPr id="58370" name="Picture 2" descr="Как оценить эффективность PR: опыт СКАН-Интерфакс">
            <a:extLst>
              <a:ext uri="{FF2B5EF4-FFF2-40B4-BE49-F238E27FC236}">
                <a16:creationId xmlns:a16="http://schemas.microsoft.com/office/drawing/2014/main" id="{7389895A-7832-9046-9C2C-4543606DE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8" y="1850385"/>
            <a:ext cx="5210608" cy="3467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1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20000"/>
                <a:lumOff val="80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A78314-930B-C943-BADD-C7247AE44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294" y="868680"/>
            <a:ext cx="5744705" cy="512064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Новина в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– актуальна та релевантна (відповідає запитам, є затребуваною) інформація про поточні події, спосіб залучення уваги ЗМІ до організації (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- суб'єкта)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Мета – формування пабліситі суб'єкта </a:t>
            </a:r>
            <a:r>
              <a:rPr lang="en-US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PR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через нове кероване знання</a:t>
            </a:r>
            <a:endParaRPr lang="ru-RU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sp>
        <p:nvSpPr>
          <p:cNvPr id="5" name="AutoShape 2" descr="Смотреть в бинокль картинки, стоковые фото Смотреть в бинокль |  Depositphotos">
            <a:extLst>
              <a:ext uri="{FF2B5EF4-FFF2-40B4-BE49-F238E27FC236}">
                <a16:creationId xmlns:a16="http://schemas.microsoft.com/office/drawing/2014/main" id="{63903B3F-4EAD-9D4A-A842-81E2FFF685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2" name="Picture 2" descr="Journal Avec Les Dernières Nouvelles De Titre Photo stock - Image du  dernier, titre: 51359996">
            <a:extLst>
              <a:ext uri="{FF2B5EF4-FFF2-40B4-BE49-F238E27FC236}">
                <a16:creationId xmlns:a16="http://schemas.microsoft.com/office/drawing/2014/main" id="{E8E66E7D-B406-8B4B-A511-8AE831C00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3"/>
          <a:stretch/>
        </p:blipFill>
        <p:spPr bwMode="auto">
          <a:xfrm>
            <a:off x="155272" y="1270861"/>
            <a:ext cx="6093128" cy="4011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269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B8E8C3-0A13-2540-9FFE-1DCB7776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938" y="54244"/>
            <a:ext cx="7062061" cy="6749512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1. Кількість згадок у медіа про бренд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первинний показник, який стане в нагоді в подальшій оцінці комунікацій. Наприклад, у середньому у статті, написаної журналістом, кількість згадувань може бути від однієї до трьох (заголовок і далі за текстом).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2. Тональність згадок (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Media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Favorability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Index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, MFI) 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емоційне забарвлення публікації. Відслідковуючи статистику позитивних, нейтральних та негативних згадок, можна не лише запобігти кризі,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оперативно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відреагувавши на негатив, а й виміряти індекс лояльності ЗМІ (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Media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Favorability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Index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MFI). Крім того, визначити джерела позитиву або негативу та обчислити ознаки замовних статей.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MFI = кількість позитивних згадок / кількість негативних згадок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MFI = 1 - кількість позитивних та негативних згадок однакова;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MFI &gt;1 - позитивні згадки переважають;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MFI &lt; 1 - негативу було більше і, якщо це не ваша мета - настав час застосовувати антикризовий PR.</a:t>
            </a:r>
          </a:p>
        </p:txBody>
      </p:sp>
      <p:pic>
        <p:nvPicPr>
          <p:cNvPr id="59394" name="Picture 2" descr="Понятие PR-деятельности от профессионалов">
            <a:extLst>
              <a:ext uri="{FF2B5EF4-FFF2-40B4-BE49-F238E27FC236}">
                <a16:creationId xmlns:a16="http://schemas.microsoft.com/office/drawing/2014/main" id="{B68295FB-5DE2-C949-820F-B4748D4A7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4630"/>
            <a:ext cx="5300419" cy="35828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527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F8A936-E86D-F34D-BAE0-3E9981EE9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001" y="0"/>
            <a:ext cx="7084999" cy="6858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3. Роль згадок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три ролі згадок: головна, другорядна та епізодична. Залежно від того, наскільки публікація присвячена конкретній компанії та говорить про її роль. (стаття повністю присвячена одній компанії, це головна роль, декільком рівною мірою – другорядна, ваша організація згадується серед інших, це епізодична роль. Роль показує позицію бренду та його ключові повідомлення у публікаціях. Позитивні публікації з брендом у головній ролі – запорука міцної репутації.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4. Якість згадок -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маючи такі дані як тональність, роль згадок, і навіть аналіз медіа-майданчиків можна розрахувати якість. Наприклад, одна стаття присвячена певному продукту в авторитетному виданні, матиме більшу якість, ніж 5 новин із регіональних ЗМІ, де цей же продукт зустрічається лише в епізодичній ролі. Щоб усе це систематизувати, можна створити систему балів. Наприклад, якщо це новина на національному телеканалі – це 5, якщо в регіональному виданні – 1, у галузевому – 2. Таку систему можна буде надалі додавати до KPI, і за її допомогою оцінювати якості роботи за період.</a:t>
            </a:r>
          </a:p>
        </p:txBody>
      </p:sp>
      <p:pic>
        <p:nvPicPr>
          <p:cNvPr id="60420" name="Picture 4" descr="Этапы воронки продаж | блог студии Pirogov Marketing">
            <a:extLst>
              <a:ext uri="{FF2B5EF4-FFF2-40B4-BE49-F238E27FC236}">
                <a16:creationId xmlns:a16="http://schemas.microsoft.com/office/drawing/2014/main" id="{19B3C916-E0BB-E24F-94BC-EB7BA9B83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0" r="14464"/>
          <a:stretch/>
        </p:blipFill>
        <p:spPr bwMode="auto">
          <a:xfrm>
            <a:off x="310026" y="1011264"/>
            <a:ext cx="4796975" cy="48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008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E5F662-842C-AA47-BAC0-62DBD9EC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026" y="0"/>
            <a:ext cx="7867973" cy="6695268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5. Частка голосу (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Share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Of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Voice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SoV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)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- метрика, що часто зустрічається як KPI (показник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діяльнсті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). Індекс чітко показує позицію компанії в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медіаполі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щодо ринку та конкурентів. </a:t>
            </a:r>
          </a:p>
          <a:p>
            <a:pPr marL="0" indent="0">
              <a:buNone/>
            </a:pP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SoV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(%) = загальна кількість згадок/кількість згадок про бренд.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6. Резонанс (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Media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Visibility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, MV)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на відміну від показника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SoV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індекс MV, крім кількості публікацій, включає ще й якісні параметри згадок (роль, якість і тональність), а також видань (тип ЗМІ, охоплення, рейтинг).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MV = MV1+MV2+MV3+…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MVn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 основу розрахунку покладено систему коефіцієнтів: всі параметри публікації та видання, які враховуються, умовно розкладаються на бали. Наприклад, позитивна тональність згадки +2 бали, негативне -2 бали та нейтральне +1 бал.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!!! індекс MV завжди варто враховувати у розрізі із загальною кількістю публікацій. Найчастіше MV використовують під певну комунікаційну кампанію. Так, порівнюючи два бренди з приблизно однаковими характеристиками згадок (обидва згадувалися в позитивному ключі та профільних виданнях) — показник MV буде вищим у компанії, яка набрала більше публікацій.</a:t>
            </a:r>
          </a:p>
        </p:txBody>
      </p:sp>
      <p:pic>
        <p:nvPicPr>
          <p:cNvPr id="61442" name="Picture 2" descr="Що таке PR? Види та визначення">
            <a:extLst>
              <a:ext uri="{FF2B5EF4-FFF2-40B4-BE49-F238E27FC236}">
                <a16:creationId xmlns:a16="http://schemas.microsoft.com/office/drawing/2014/main" id="{015D01D1-BCFD-BA4E-AB55-23DB4E0D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2" y="1918149"/>
            <a:ext cx="4195724" cy="274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434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ACF57C-79CA-8746-B7DB-603E1962A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414" y="0"/>
            <a:ext cx="6294586" cy="6447294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7. Якість комунікацій (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Media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Quality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, MQ) 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оцінюють за допомогою MQ (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Media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Quality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Index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). Індекс дозволяє порівнювати об'єкти комунікації (компанії/бренди) з різним обсягом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згадуваності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оскільки при розрахунку кількості згадок нівелюється. Індекс легко розрахувати за формулою: MQ = MV/Кількість згадок.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8.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Брендовий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та прямий веб-трафік 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трафік це не тільки один із головних KPI. Скільки унікальних користувачів принесла публікація у ЗМІ чи пост у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соцмережах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? Чи є реєстрація/купівля після переходу на сайт? Отримавши відповіді, фахівець зможе дізнатися, чи цікава аудиторії комунікація бренду, який відсоток став відвідувачами сайту чи блогу компанії та чи впливає стратегія на цільові дії.</a:t>
            </a:r>
          </a:p>
        </p:txBody>
      </p:sp>
      <p:pic>
        <p:nvPicPr>
          <p:cNvPr id="62466" name="Picture 2" descr="Тенденції в PR. Як перемагати в часи змін? | Громадський Простір">
            <a:extLst>
              <a:ext uri="{FF2B5EF4-FFF2-40B4-BE49-F238E27FC236}">
                <a16:creationId xmlns:a16="http://schemas.microsoft.com/office/drawing/2014/main" id="{74F2335A-085E-2947-8957-66EEC731C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1" y="851761"/>
            <a:ext cx="5154478" cy="51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537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chemeClr val="accent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6C49F9-DB81-D44E-8823-21A50819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5961681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Крім того, серед інших показників результативності беруться до уваги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обсяги передруків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те, наскільки добре «розійшлася стаття», є цінним показником, адже кількість передруків допоможе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ранжуати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інфоприводи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вашої компанії та пропонувати ЗМІ найбільш  цікаві теми в майбутньому. Обсяг передруків можна відстежувати  за допомогою підписки на новини про компанію від пошукових систем або ж спеціальних сервісів, які об'єднують дані в готовий звіт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наявність фотографії 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розміщення фото персони або продукту в статті є великим успіхом, адже це практично пряма реклама вашої організації/фірми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наявність гіперпосилання,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емейлу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або контактів компанії у статті</a:t>
            </a:r>
          </a:p>
        </p:txBody>
      </p:sp>
      <p:pic>
        <p:nvPicPr>
          <p:cNvPr id="63490" name="Picture 2" descr="pr - коммуникации в рекламе: каналы продвижения бренда, связи с  общественностью">
            <a:extLst>
              <a:ext uri="{FF2B5EF4-FFF2-40B4-BE49-F238E27FC236}">
                <a16:creationId xmlns:a16="http://schemas.microsoft.com/office/drawing/2014/main" id="{5E5BB548-B63C-FD43-BF8D-EDF6D49D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7" y="665781"/>
            <a:ext cx="5526437" cy="5526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971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FE42FA-3F64-7848-BF03-18F9349FD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56" y="0"/>
            <a:ext cx="11634061" cy="423723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1428DA"/>
                </a:solidFill>
                <a:latin typeface="Book Antiqua" panose="02040602050305030304" pitchFamily="18" charset="0"/>
              </a:rPr>
              <a:t>Курс «Технології </a:t>
            </a:r>
            <a:r>
              <a:rPr lang="en-US" sz="32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r>
              <a:rPr lang="uk-UA" sz="3200" b="1" dirty="0">
                <a:solidFill>
                  <a:srgbClr val="1428DA"/>
                </a:solidFill>
                <a:latin typeface="Book Antiqua" panose="02040602050305030304" pitchFamily="18" charset="0"/>
              </a:rPr>
              <a:t>», безумовно, занадто складно представити в такій невеликій кількості занять</a:t>
            </a:r>
          </a:p>
          <a:p>
            <a:r>
              <a:rPr lang="uk-UA" sz="3200" b="1" dirty="0">
                <a:solidFill>
                  <a:srgbClr val="1428DA"/>
                </a:solidFill>
                <a:latin typeface="Book Antiqua" panose="02040602050305030304" pitchFamily="18" charset="0"/>
              </a:rPr>
              <a:t>Сподіваюсь, що принаймні базові знання ви отримали</a:t>
            </a:r>
          </a:p>
          <a:p>
            <a:r>
              <a:rPr lang="uk-UA" sz="3200" b="1" dirty="0">
                <a:solidFill>
                  <a:srgbClr val="1428DA"/>
                </a:solidFill>
                <a:latin typeface="Book Antiqua" panose="02040602050305030304" pitchFamily="18" charset="0"/>
              </a:rPr>
              <a:t>Якщо буде бажання, можете в наступному навчальному році прослухати цей курс в більш розгорнутому форматі як вільний слухач </a:t>
            </a:r>
          </a:p>
          <a:p>
            <a:pPr marL="0" indent="0">
              <a:buNone/>
            </a:pPr>
            <a:r>
              <a:rPr lang="uk-UA" sz="3200" b="1" dirty="0">
                <a:solidFill>
                  <a:srgbClr val="1428DA"/>
                </a:solidFill>
                <a:latin typeface="Book Antiqua" panose="02040602050305030304" pitchFamily="18" charset="0"/>
              </a:rPr>
              <a:t>		</a:t>
            </a:r>
          </a:p>
        </p:txBody>
      </p:sp>
      <p:pic>
        <p:nvPicPr>
          <p:cNvPr id="64514" name="Picture 2" descr="How to Choose the Right Public Relations Firm - Denver Public Relations Firm">
            <a:extLst>
              <a:ext uri="{FF2B5EF4-FFF2-40B4-BE49-F238E27FC236}">
                <a16:creationId xmlns:a16="http://schemas.microsoft.com/office/drawing/2014/main" id="{42C32EE3-160D-574D-97AE-55A06963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22" y="3515732"/>
            <a:ext cx="7442200" cy="3175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921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78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F3347D-EC7A-FE4C-A2EF-5D71F834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223" y="1027930"/>
            <a:ext cx="5106573" cy="4802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ДЯКУЮ ЗА УВАГУ!</a:t>
            </a:r>
          </a:p>
          <a:p>
            <a:pPr marL="0" indent="0" algn="ctr">
              <a:buNone/>
            </a:pPr>
            <a:r>
              <a:rPr lang="uk-UA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ЩИРО БАЖАЮ УСПІХІВ!</a:t>
            </a:r>
          </a:p>
        </p:txBody>
      </p:sp>
      <p:pic>
        <p:nvPicPr>
          <p:cNvPr id="65538" name="Picture 2" descr="Оценка эффективности PR-кампаний и PR-акций | BBF.RU">
            <a:extLst>
              <a:ext uri="{FF2B5EF4-FFF2-40B4-BE49-F238E27FC236}">
                <a16:creationId xmlns:a16="http://schemas.microsoft.com/office/drawing/2014/main" id="{92206F36-310F-6443-8C51-A65EFD206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5" y="1450238"/>
            <a:ext cx="6595869" cy="39575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2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1">
                <a:lumMod val="20000"/>
                <a:lumOff val="80000"/>
              </a:schemeClr>
            </a:gs>
            <a:gs pos="40000">
              <a:srgbClr val="F8F5FD"/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96313F-8402-7249-BED4-9A2E06FBC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152" y="482956"/>
            <a:ext cx="6254848" cy="67030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Зазвичай, журналісти шукають інформацію, яка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Є новою і цікавою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Має якесь відношення до конфлікту, скандалу, резонансної події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Стосується дивних та незвичних випадків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Повідомляє про відомих та знаменитих людей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Придатна для перетворення в драматичну та таку, що особисто зачіпає аудиторію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Проста для викладення в невеликому обсязі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Містить візуальні елементи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Відповідає темі, що привертає увагу суспільства в цей момент часу</a:t>
            </a:r>
          </a:p>
          <a:p>
            <a:pPr marL="0" indent="0">
              <a:buNone/>
            </a:pP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6150" name="Picture 6" descr="Що таке журналістика? Хто такий журналіст? – ПУМ">
            <a:extLst>
              <a:ext uri="{FF2B5EF4-FFF2-40B4-BE49-F238E27FC236}">
                <a16:creationId xmlns:a16="http://schemas.microsoft.com/office/drawing/2014/main" id="{46467B96-4B5C-0142-B677-1EBC1FB80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7" y="1549830"/>
            <a:ext cx="5727645" cy="3270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0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E8F7F6"/>
            </a:gs>
            <a:gs pos="39000">
              <a:srgbClr val="F8F5FD"/>
            </a:gs>
            <a:gs pos="64000">
              <a:schemeClr val="accent3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FFE09B-30BB-DB4D-A797-16307FC63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942" y="377190"/>
            <a:ext cx="6969070" cy="6480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Для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-фахівця 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новина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містить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rgbClr val="1428DA"/>
                </a:solidFill>
                <a:latin typeface="Book Antiqua" panose="02040602050305030304" pitchFamily="18" charset="0"/>
              </a:rPr>
              <a:t>(за Д. </a:t>
            </a:r>
            <a:r>
              <a:rPr lang="ru-RU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Уілкоксом</a:t>
            </a:r>
            <a:r>
              <a:rPr lang="ru-RU" b="1" dirty="0">
                <a:solidFill>
                  <a:srgbClr val="1428DA"/>
                </a:solidFill>
                <a:latin typeface="Book Antiqua" panose="02040602050305030304" pitchFamily="18" charset="0"/>
              </a:rPr>
              <a:t>):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своєчасність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тобто новина надходить до ЦА в необхідний момент часу або коли подія (про яку є новина) пов'язана з іншими важливими заходами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щось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видатне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грандіозне, резонансне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«місцевий»  підхід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en-US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hometowners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) – є «домашньою», готується спеціально для місцевих ЗМІ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важливість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характеризує ту подію, яка впливає на життя багатьох людей, є масштабною, приверне увагу 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незвичайність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інформує про щось нестандартне, оригінальне, курйозне, дивне, екстравагантне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інтерес до людини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завжди цікава та інформація, де йдеться про конкретних людей, їх долю, характер тощо, можливо пікантні деталі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конфлікт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демонстрація різних поглядів щодо проблеми, яка має суспільний інтерес, сенсаційність, скандальність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новизна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повідомлення про щось нове (послуги, товари)</a:t>
            </a:r>
          </a:p>
          <a:p>
            <a:pPr>
              <a:buFont typeface="Wingdings" pitchFamily="2" charset="2"/>
              <a:buChar char="Ø"/>
            </a:pPr>
            <a:endParaRPr lang="uk-UA" sz="24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</p:txBody>
      </p:sp>
      <p:pic>
        <p:nvPicPr>
          <p:cNvPr id="7170" name="Picture 2" descr="PR для бізнесу та особистостей">
            <a:extLst>
              <a:ext uri="{FF2B5EF4-FFF2-40B4-BE49-F238E27FC236}">
                <a16:creationId xmlns:a16="http://schemas.microsoft.com/office/drawing/2014/main" id="{DDA0BD53-91DB-314E-8987-7A24124E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68"/>
            <a:ext cx="5049369" cy="3363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Украинский журналист Цимбалюк прокомментировал свой отъезд из России:  Пресса: Интернет и СМИ: Lenta.ru">
            <a:extLst>
              <a:ext uri="{FF2B5EF4-FFF2-40B4-BE49-F238E27FC236}">
                <a16:creationId xmlns:a16="http://schemas.microsoft.com/office/drawing/2014/main" id="{03944413-1A1D-6E40-8D19-F6AC3FDC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6" y="3312952"/>
            <a:ext cx="3479180" cy="3479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60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1">
                <a:lumMod val="20000"/>
                <a:lumOff val="80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8888AD-E6E4-E14D-8684-96C6D1703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084" y="171256"/>
            <a:ext cx="8065783" cy="1688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rgbClr val="1428DA"/>
                </a:solidFill>
                <a:latin typeface="Book Antiqua" panose="02040602050305030304" pitchFamily="18" charset="0"/>
              </a:rPr>
              <a:t>ІНФОРМАЦІЙНИЙ ПРИВІД В </a:t>
            </a:r>
            <a:r>
              <a:rPr lang="en-US" sz="36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endParaRPr lang="uk-UA" sz="36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</p:txBody>
      </p:sp>
      <p:pic>
        <p:nvPicPr>
          <p:cNvPr id="8194" name="Picture 2" descr="7 бід журналіста: Продажні стерв'ятники, провалені дедлайни та втрачені  друзі">
            <a:extLst>
              <a:ext uri="{FF2B5EF4-FFF2-40B4-BE49-F238E27FC236}">
                <a16:creationId xmlns:a16="http://schemas.microsoft.com/office/drawing/2014/main" id="{A44CB78A-CBFD-2041-A564-BBAD4C59F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84" y="1544449"/>
            <a:ext cx="7486216" cy="48641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60430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37965</TotalTime>
  <Words>5051</Words>
  <Application>Microsoft Macintosh PowerPoint</Application>
  <PresentationFormat>Широкоэкранный</PresentationFormat>
  <Paragraphs>349</Paragraphs>
  <Slides>66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2" baseType="lpstr">
      <vt:lpstr>Arial</vt:lpstr>
      <vt:lpstr>Book Antiqua</vt:lpstr>
      <vt:lpstr>Corbel</vt:lpstr>
      <vt:lpstr>Wingdings</vt:lpstr>
      <vt:lpstr>Wingdings 2</vt:lpstr>
      <vt:lpstr>Рамка</vt:lpstr>
      <vt:lpstr>ТЕМА 5. Практика комунікацій та технології в PR                                              к. політ. н. ЛЕПСЬКА Н.В.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Паблік Рилейшенз – що це таке?</dc:title>
  <dc:creator>Microsoft Office User</dc:creator>
  <cp:lastModifiedBy>Microsoft Office User</cp:lastModifiedBy>
  <cp:revision>19</cp:revision>
  <dcterms:created xsi:type="dcterms:W3CDTF">2022-02-18T18:38:30Z</dcterms:created>
  <dcterms:modified xsi:type="dcterms:W3CDTF">2023-04-23T15:48:36Z</dcterms:modified>
</cp:coreProperties>
</file>