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68" r:id="rId4"/>
    <p:sldId id="267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9EB0-139A-48BC-9F83-C2462649F1A5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5278FC-9BF4-462B-85CB-6AA4C0467BD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9EB0-139A-48BC-9F83-C2462649F1A5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78FC-9BF4-462B-85CB-6AA4C0467B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9EB0-139A-48BC-9F83-C2462649F1A5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78FC-9BF4-462B-85CB-6AA4C0467B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DB9EB0-139A-48BC-9F83-C2462649F1A5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C5278FC-9BF4-462B-85CB-6AA4C0467BD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9EB0-139A-48BC-9F83-C2462649F1A5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78FC-9BF4-462B-85CB-6AA4C0467BD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9EB0-139A-48BC-9F83-C2462649F1A5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78FC-9BF4-462B-85CB-6AA4C0467BD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78FC-9BF4-462B-85CB-6AA4C0467BD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9EB0-139A-48BC-9F83-C2462649F1A5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9EB0-139A-48BC-9F83-C2462649F1A5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78FC-9BF4-462B-85CB-6AA4C0467BD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9EB0-139A-48BC-9F83-C2462649F1A5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78FC-9BF4-462B-85CB-6AA4C0467B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DB9EB0-139A-48BC-9F83-C2462649F1A5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5278FC-9BF4-462B-85CB-6AA4C0467BD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9EB0-139A-48BC-9F83-C2462649F1A5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5278FC-9BF4-462B-85CB-6AA4C0467BD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DB9EB0-139A-48BC-9F83-C2462649F1A5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C5278FC-9BF4-462B-85CB-6AA4C0467BD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Екотехнологія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Лабораторна робота 7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272015"/>
            <a:ext cx="91440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Зроблено орієнтовний розподіл речовин за класами небезпеки. Так, з пестицидів до 1–го класу віднесені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атразин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ДДТ, метафос та інше, до 2–го – карбофос,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нітрафен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хлорофос й інше, до 3–го –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дилор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полікарбацин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інше.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 речовин, що потрапляють у ґрунт із викидами, скидами, відходами, до 1–го класу віднесені миш’як, кадмій, ртуть, селен, цинк, фтор,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бенз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(а)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пірен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2–го – бор, кобальт, нікель, молібден, сурма, хром; 3–го – барій, ванадій, вольфрам, марганець, стронцій,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ацетофенон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Забруднення ґрунтів, як і інших середовищ, є комбінованим, у зв’язку із чим при хімічному контролі забруднення виникає необхідність виділити пріоритетні забруднювачі речовини, що підлягають контролю у першу чергу. При визначенні пріоритетних забруднюючих речовин ураховують класи небезпеки речовин. У випадку відсутності можливості обліку всього комплексу хімічних речовин, що забруднюють ґрунт, оцінювання здійснюють за найнебезпечнішими речовинами, тобто речовинами, що належать до більш високого класу небезпеки.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284066"/>
            <a:ext cx="9144000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Оцінювання стану ґрунтів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Оцінювання стану ґрунтів може проводитись залежно від їх змін природно-техногенними процесами та за ступенем забрудненості.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першому випадку використовуються ґрунтові критерії (табл. 2), що відображають погіршення властивості ґрунтів. Ґрунтово-ерозійні критерії пов’язані як з природними екологічними процесами, так і з антропогенною діяльністю людини, що прискорює процес деградації ґрунтового покриву.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2 – Оцінювання стану ґрунтів залежно від їх змін природно-техногенними геологічними процесами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75656" y="1988840"/>
          <a:ext cx="6624735" cy="3096343"/>
        </p:xfrm>
        <a:graphic>
          <a:graphicData uri="http://schemas.openxmlformats.org/drawingml/2006/table">
            <a:tbl>
              <a:tblPr/>
              <a:tblGrid>
                <a:gridCol w="1526117"/>
                <a:gridCol w="1365541"/>
                <a:gridCol w="1365541"/>
                <a:gridCol w="1183768"/>
                <a:gridCol w="1183768"/>
              </a:tblGrid>
              <a:tr h="22116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Показник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Зона екологічного стану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11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екологічної норми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екологічного ризику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екологічної кризи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екологічного лиха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Вміст гумусу, % від початкового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&gt; 90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90–70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70–30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&lt; 30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Площа вторинно засолених ґрунтів, %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&lt; 5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5–20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20–50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&gt; 50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Глибина змитості ґрунтових горизонтів, % ґрунтового профілю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&lt; 10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10–30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30–50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&gt; 50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Площа підґрунтових порід, % від загальної площі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&lt; 5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5–10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10–25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&gt; 25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Площа повітряної ерозії,%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&lt; 5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10–20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20–40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&gt; 40 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0"/>
            <a:ext cx="91440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Оцінювання небезпеки забруднення ґрунту хімічними речовинами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цілому, під час оцінювання небезпеки забруднення ґрунту хімічними речовинами враховують такі положення: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небезпека забруднення тим вища, чим більший фактичний рівень вмісту (С) контрольованих у ґрунті речовин перевищує ГДК , тобто чим більше значення коефіцієнта небезпеки К0 = С/ГДК перевищує 1;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небезпека забруднення тим вища, чим вищий клас небезпеки контрольованих речовин;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оцінювання небезпеки забруднення будь-яким токсикантом повинна проводитися з урахуванням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буферності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ґрунту, що впливає на рухливість хімічних елементів, що визначає їхній вплив на контактуючі середовища.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буферністю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ґрунту розуміють сукупність властивостей ґрунту, що визначають його бар’єру функцію, яка обумовлює рівні вторинного забруднення хімічними речовинами контактуючих із ґрунтом середовищ – рослинності, поверхневих і підземних вод, атмосферного повітря. Основними компонентами, що створюють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буферність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є: тонко дисперсні мінеральні частки, що визначають її механічний склад; органічна речовина (гумус) і реакція середовища –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рН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Небезпека забруднення тим більша при тому самому значенні К0 (коефіцієнта небезпеки), чим менше значення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рН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(чим кисліший ґрунт), тим менше вміст у ньому гумусу, чим легший його механічний склад. Наприклад, можна розташувати ґрунти в порядку зростання небезпеки забруднення: чорноземи – суглинок – дерновий – підзолистий ґрунт – супіщаний –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дерново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підзолистий.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Систему контролю забруднення ґрунтів на основі гігієнічної регламентації (ГДК) не можна визначити досконалою. Зустрічаються певні труднощі в інтерпретації й об’єктивному оцінюванні забруднення ґрунту комплексом токсичних або інших речовин, для яких не розроблені нормативи ГДК. У цих випадках рівень хімічного забруднення порівнюють із фоновим.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 усіх забруднювачів ґрунту потрібно більше уваги приділяти тим речовинам, які відіграють велику роль у забрудненні біосфери, мають високу стабільність, рухливість, розчинність, тому головне значення має не валова кількість хімічних речовин у ґрунті (важких металів), а форми сполук, які існують у даному середовищі. Найбільш рухливими є хімічні елементи: хлор, бром, фтор, бром, натрій, кальцій, магній, барій.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 важливим у сучасних умовах сільськогосподарського виробництва є оцінювання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пестицидного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забруднення ґрунтів. Прояв токсичних ефектів пестицидів та інших хімічних речовин у ґрунті й процеси їх накопичення залежать від ряду факторів: об’ємів і строків внесення, властивостей пестициду (токсичності, стійкості, здатності до кумуляції, сорбції), механічного складу й структури ґрунту, наявності органічних речовин,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рН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вологості та інше.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0" y="0"/>
            <a:ext cx="9144000" cy="509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Санітарні та біологічні показники оцінювання стану ґрунтів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 санітарним станом розуміють сукупність фізико – хімічних і біологічних властивостей ґрунту, що визначають її безпеку в епідеміологічному та гігієнічному відношеннях (ГОСТ 17.4.2.01–81). У перелік контрольованих показників входять санітарно – бактеріологічні, санітарно – гельмінтологічні й санітарно – ентомологічні показники. До них належать такі: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санітарне число (відношення азоту білкового до загального органічного азоту);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показники концентрацій амонійного та нітратного азоту, хлоридів;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залишкової кількості пестицидів та інших речовин (важких металів, нафти й нафтопродуктів, фенолів, сірчистих сполук), канцерогенів, радіоактивних речовин,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макро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і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мікродобрив, термофільних бактерій,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бактерій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групи кишкової палички, патогенних мікроорганізмів, яєць і личинок гельмінтів і мух.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Перелік показників для різних видів землекористування (населених пунктів, курортів і зон відпочинку, зон джерел водопостачання, територій підприємств, сільськогосподарських угідь, лісів) відрізняється. У чистих ґрунтах організми, які характеризують санітарно-бактеріологічні показники, відсутні; їх присутність указує на специфічне органічне, фекальне й інші види забруднень.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Біологічні показники характеризують здатність ґрунту до самоочищення, що визначається насамперед активністю ґрунтової мікрофлори та ґрунтових тварин, фізико – хімічними умовами та властивостями ґрунту. Антропогенний впливи (внесення добрив, обробка пестицидами, режим меліорації й осушення), а також фактори навколишнього середовища (температура, опади, топографія території) впливають на активність ґрунтової мікрофлори та фауни. В екологічних дослідженнях ґрунтів використовують різні біологічні показники: «подих», показники целюлозо розкладаючої активності, активність ферментів (фосфатази,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дегідрогенази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кількість грибів, дріжджів та інше. Як правило, застосовують кілька показників, тому що їхня чутливість до різних забруднюючих речовин істотно розрізняється. Ознакою біологічної деградації в результаті токсичного впливу є зниження рівня активності мікробної маси. Як комплексний показник забруднення ґрунту використовують показник фіто токсичності. Це тестовий інтегральний показник, який визначають за властивостями забрудненого ґрунту придушувати проростання насіння, ріст і розвиток, вищих рослин. Зниження числа проростків насіння порівняно з контролем при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біотестуванні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вважають показником наявності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фітотоксичності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ґрунту.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81930"/>
            <a:ext cx="9144000" cy="6694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Класифікація ґрунтів за впливом хімічних забруднюючих речовин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ступенем забруднення відповідно до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ГОСТу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17.4.3.06–86 «Охорона природи. Ґрунти. Загальні вимоги й класифікація ґрунтів за впливом на них хімічних забруднюючих речовин» ґрунти поділяють на: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сильно забруднені;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середньо забруднені;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слабко забруднені.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 ґрунт містить забруднюючі речовини в кількостях, які у кілька разів перевищує ГДК, має низьку біологічну продуктивність і сильно змінені фізико – механічні, хімічні і біологічні характеристики, у результаті чого вміст хімічних речовин у вирощуваних культурах перевищує встановлені нормативи, ґрунт відносять до </a:t>
            </a: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сильно забруднених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Якщо перевищення ГДК у ґрунті є, але не викликає помітних змін її властивостей, ґрунт відносять до </a:t>
            </a: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 забрудненого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Якщо вміст хімічних речовин не перевищує ГДК, але вище природного фону, ґрунт уважають </a:t>
            </a: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слабко забрудненим.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Ранжування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приводять за ГДК хімічних речовин у ґрунтах або їх фоновим вмістом (якщо ГДК не розроблено), а також за іншими показниками. Розраховують кілька показників.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Коефіцієнт концентрації забруднюючої речовини: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Кс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Сі/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Кс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коефіцієнт концентрації хімічної речовини;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 – фактичний вміст хімічної речовини в ґрунті;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середня фонова концентрація хімічної речовини у розглянутому районі.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Замість фонової концентрації можна використовувати величину ГДК, у цьому випадку визначається коефіцієнт техногенного геохімічного навантаження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Сі/ГДК;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Інтегральний показник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поелементного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забруднення ґрунту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Ксі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інтегральний показник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поелементного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забруднення ґрунту;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 – концентрації забруднюючих речовин, що контролюється;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Сфі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фоновий вміст забруднюючих речовин;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Коефіцієнт зворотної реакції ґрунтів на динаміку забруднення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(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А–Аф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)/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Аф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 А і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Аф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параметри, які контролюється в забрудненій і фоновій пробах.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ступенем стійкості до хімічних забруднюючих речовин виділяють три ранги стійкості ґрунтів: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дуже стійкі;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середньо стійкі;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малостійкі.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Визначено основні показники, якими характеризується ступінь стійкості ґрунту до хімічних речовин. Стійкість характеризується такими показниками: гумусовим станом ґрунту,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кислотно–основними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властивостями, біологічною активністю, окислювально-відновними властивостями,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катіонно–обміними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властивостями, рівнем ґрунтових вод, частиною речовин у розчинній формі. Короткочасну зміну властивостей ґрунтів діагностують за динамікою вологості, за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рН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складом ґрунтових розчинів, подихом ґрунтів, вмістом доступних рослинам живильних речовин. Показники довгострокових змін – за 5–10 років і більше: вміст гумусу, відношення вуглецю гумінових кислот до вуглецю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фульвокислот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ерозійні втрати ґрунту, структурний стан, склад обмінних катіонів, загальна лужність, кислотність, вміст солей. </a:t>
            </a:r>
            <a:endParaRPr kumimoji="0" lang="uk-UA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0" y="0"/>
            <a:ext cx="9144000" cy="398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Гігієнічне оцінювання ґрунтів населених пунктів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Оцінювання небезпеки забруднення ґрунту населених пунктів визначається: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епідеміологічною значущістю забрудненого хімічними речовинами ґрунту;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роллю забрудненого ґрунту як джерела вторинного забруднення приземного шару атмосферного повітря і при її безпосередньому контакті з людиною;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значущістю ступеня забруднення ґрунту як індикатора забруднення атмосферного повітря.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Необхідність урахування епідеміологічної небезпеки ґрунту населених пунктів обумовлена тим, що зі збільшенням хімічного навантаження зростає епідемічна небезпека ґрунту. У забрудненому ґрунті на фоні зменшення представників ґрунтових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мікробіоценозів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(антагоністів патогенної кишкової мікрофлори) і зниження її біологічної активності відзначається збільшення позитивних знахідок патогенних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ентеробактерій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геогельмінтів, що були більш стійкі до хімічного забруднення ґрунту, чим представники природних ґрунтових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мікробіоценозів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Оцінювання рівня епідемічної небезпеки ґрунту населених пунктів проводиться за схемою, розробленої на основі імовірнісного перебування патогенних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ентеробактерій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ентеровірусів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Критерієм епідемічної безпеки є відсутність патогенних агентів у досліджуваному об'єкті (табл. 12.3).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Оцінювання небезпеки забруднення ґрунту на основі ГДК мають ряд недоліків: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не враховуються ефекти накопичення забруднюючої речовини у результаті переходу з одного середовища в інше, при переміщенні по трофічному ланцюгу, а також процеси трансформації при міграції;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санітарно-гігієнічні норми застосовуються у разі, коли вторинні природні процеси не є визначальними, що обмежує можливості їх використання;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підходи орієнтовані на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напівлетальні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дози, а потім граничні концентрації; залежності доза – час – ефект, на підставі яких розробляються ГДК, близькі між собою в діапазоні високих доз та істотно розрізняються в діапазоні низьких доз;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ГДК встановлюються в експерименті переважно на пацюках і мишах, які найбільш стійкі до токсикантів, а тому можливість екстраполяції їх на організм людини дуже сумнівна.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Оцінювання рівня хімічного забруднення ґрунтів як індикатора несприятливого впливу на здоров'я населення проводиться за показниками, розроблених при сумісних геохімічних і геогігієнічних дослідженнях навколишнього середовища міст.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3 – Оцінювання епідемічної небезпеки ґрунтів населених пунктів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03648" y="4077072"/>
          <a:ext cx="5832651" cy="2438400"/>
        </p:xfrm>
        <a:graphic>
          <a:graphicData uri="http://schemas.openxmlformats.org/drawingml/2006/table">
            <a:tbl>
              <a:tblPr/>
              <a:tblGrid>
                <a:gridCol w="882408"/>
                <a:gridCol w="899436"/>
                <a:gridCol w="806999"/>
                <a:gridCol w="813689"/>
                <a:gridCol w="813689"/>
                <a:gridCol w="808215"/>
                <a:gridCol w="808215"/>
              </a:tblGrid>
              <a:tr h="119802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Категорія забруднення 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Об’єкт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Показник забруднення (клітини/г. ґрунту) 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9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кишкові палички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ентеро–кокки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патогенні ентеро-бактерії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ентеро-віруси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гельмін-ти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Чиста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Зони підвищеного ризику: дитячі садки, ігрові майданчики, зони санітарної охорони водойм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– 9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– 9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8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Забрудне-на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 і вище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 і вище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_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_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Чиста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Санітарно-захисні зони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– 99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– 99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_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_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_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Забрудне-на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100 і вище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100 і вище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 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2438400"/>
          <a:ext cx="6096000" cy="1981200"/>
        </p:xfrm>
        <a:graphic>
          <a:graphicData uri="http://schemas.openxmlformats.org/drawingml/2006/table">
            <a:tbl>
              <a:tblPr/>
              <a:tblGrid>
                <a:gridCol w="1397821"/>
                <a:gridCol w="1240840"/>
                <a:gridCol w="3457339"/>
              </a:tblGrid>
              <a:tr h="3002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Категорія забруднення ґрунтів R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Величина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 Z )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Зміни показників здоров'я населення у вогнищах забруднення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2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Припустима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Менше 16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Найбільш низький рівень захворюваності дітей і мінімальна частота функціональних відхилень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Помірно небезпечна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16–32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Збільшення загальної захворюваності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4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Небезпечна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32–132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Збільшення загальної захворюваності, числа дітей, які часто хворіють, дітей із хронічними захворюваннями, порушеннями функціонального стану серцево-судинної системи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4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Надзвичайно небезпечна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Більше 128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Збільшення захворюваності дитячого населення; порушення репродуктивної функції жінок (збільшення токсикозу вагітності, числа передчасних пологів, мертвонароджуваності, гіпотрофій немовлят) 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0" y="384093"/>
            <a:ext cx="91440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випадку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полікомпонентної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техногенної аномалії розраховується сумарний показник забруднення за формулою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 n – число компонентів, які враховуються.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Оцінювання небезпеки забруднення ґрунту комплексом металів за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проводиться за оціночною шкалою (табл. 4). Градації оціночної шкали розроблені на основі вивчення показників стану здоров'я населення, що проживає на територіях з різним рівнем забруднення ґрунтів.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4 – Орієнтована шкала оцінювання небезпеки забруднення ґрунтів за сумарним показником забруднення (Z)</a:t>
            </a:r>
            <a:endParaRPr kumimoji="0" lang="uk-U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117693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Нормування стану ґрунтів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Існуюючі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підходи щодо нормування техногенних забруднень у ґрунті, основані на оцінюванні впливу кількості забруднювача на комплекс показників за тими або іншими критеріями. Ґрунт найбільш інтенсивно акумулює забруднення, що надходять на його поверхню й, утримуючи частину з них, віддає інше контактуючим середовищам з різною енергією, що залежить від різноманітних причин. Залежно від властивостей ґрунту й сучасної динаміки ґрунтових процесів, техногенні забруднювачі, що попадають в ґрунт розкладаються, виносяться за межі ґрунтового профілю, втрачають токсичність або, навпаки, накопичуються в доступних формах, перетворюються в більш токсичні сполуки, порушують нормальне функціонування ґрунтової біоти, а отже, і всієї ґрунтової системи.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Тому поряд із вивченням стабільності речовини в різних типах ґрунтів, її впливу на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мікробіоценоз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умов метаболізму, необхідно визначити ступінь і умови її міграції в навколишньому середовищі.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санітарно-гігієнічному нормуванні забруднюючих речовин враховуються показники шкідливості: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транслокаційний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лімітуючий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перехід нормованої забруднюючої речовини в рослину; міграційний водний –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лімітуючий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перехід нормованої забруднюючої речовини у водне середовище; міграційний повітряний –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лімітуючий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перехід нормованої забруднюючої речовини в повітря; загальний санітарний – визначає здатність ґрунту до самоочищення.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всіх випадках експериментального розроблення гранично допустимих концентрацій (ГДК) у ґрунті забруднювачів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лімітуючим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показником була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транслокація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(перехід) речовини з ґрунту у рослини.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 для певної речовини не встановлено ГДК, то для нормування використовують значення фонових концентрацій цієї речовини. </a:t>
            </a:r>
            <a:endParaRPr kumimoji="0" lang="uk-UA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Тема: НОРМУВАННЯ ЗАБРУДНЮВАЛЬНИХ РЕЧОВИН В ГРУНТАХ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 роботи: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навчитися визначати масу та об’єм осаду, що утворився після очистки побутових стічних вод, який допустимо використовувати в якості добрива для сільськогосподарського об’єкту.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Основні теоретичні положення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Розрахунок кількості осаду, що можливо використовувати в якості добрива проводиться за наступною методикою: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Складається рівняння матеріального балансу, виходячи з умови рівномірного змішування осаду з родючим шаром ґрунту: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uk-UA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×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uk-UA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uk-UA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×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uk-UA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uk-UA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зм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× (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uk-UA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uk-UA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                               (1)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Сф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фонова концентрація i-ї речовини в ґрунті, мг/кг ґрунту;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uk-UA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маса родючого шару ґрунту, кг;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Сос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концентрація i-ї речовини в осаді, мг/кг осаду;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uk-UA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маса осаду, кг;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Сзм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концентрація i-ї речовини в ґрунті після змішування її з осадом, мг/кг ґрунту.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того щоб осад можна було використовувати в якості добрива, необхідно дотримання наступної основної умови для кожної речовини: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uk-UA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зм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≤ ГДК, де ГДК – гранично допустима концентрація i-ї речовини в ґрунті, мг/кг ґрунту. 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38499"/>
            <a:ext cx="9144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Визначається об’єм (V) та маса (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uk-UA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родючого шару ґрунту на ділянці за формулами 2 та 3: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V = H × S                                                     (2)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uk-UA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=V×ρ</a:t>
            </a:r>
            <a:r>
              <a:rPr kumimoji="0" lang="uk-UA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(3)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 H – потужність ґрунтового шару, м;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 – площа с/г об’єкту (ділянки), м</a:t>
            </a:r>
            <a:r>
              <a:rPr kumimoji="0" lang="uk-UA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ρ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щільність ґрунту, т/м</a:t>
            </a:r>
            <a:r>
              <a:rPr kumimoji="0" lang="uk-UA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Маса осаду (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uk-UA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що буде розміщуватися на ділянці, визначається за вищенаведеною формулою матеріального балансу: 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203848" y="2708920"/>
          <a:ext cx="2357909" cy="720080"/>
        </p:xfrm>
        <a:graphic>
          <a:graphicData uri="http://schemas.openxmlformats.org/presentationml/2006/ole">
            <p:oleObj spid="_x0000_s2050" name="Формула" r:id="rId3" imgW="1638300" imgH="4572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724128" y="2852936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(4)</a:t>
            </a:r>
            <a:endParaRPr lang="ru-RU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3631957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Максимальний об’єм осаду (V), призначений для розміщення на ділянці, становить: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V =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uk-UA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ρ</a:t>
            </a:r>
            <a:r>
              <a:rPr kumimoji="0" lang="uk-UA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(5)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ρос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щільність осаду, т/м</a:t>
            </a:r>
            <a:r>
              <a:rPr kumimoji="0" lang="uk-UA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Висота осаду буде дорівнювати: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h = V/S                                                        (6)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91440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Практична частина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Приклад: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Осад, що утворився при очищенні побутових стічних вод, містить мідь в концентрації С(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Cu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= 14 г/м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і нітрати в концентрації С(NO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3ˉ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= 450 г/м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Щільність осаду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ρ</a:t>
            </a:r>
            <a:r>
              <a:rPr kumimoji="0" lang="uk-UA" sz="1600" b="0" i="0" u="none" strike="noStrike" cap="none" normalizeH="0" baseline="-3000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1,30 т/м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Родючий шар ділянки представлений сірими лісовими ґрунтами суглинистого механічного складу потужністю H = 0,3 м і щільністю ρ</a:t>
            </a:r>
            <a:r>
              <a:rPr kumimoji="0" lang="uk-UA" sz="16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1,55 т/м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Фонова концентрація міді в ґрунті за даними санітарно-епідеміологічної служби дорівнює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uk-UA" sz="1600" b="0" i="0" u="none" strike="noStrike" cap="none" normalizeH="0" baseline="-3000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Cu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= 0,3 мг/кг ґрунту, нітратів –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uk-UA" sz="1600" b="0" i="0" u="none" strike="noStrike" cap="none" normalizeH="0" baseline="-3000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(NO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3ˉ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= 40 мг/кг. Потрібно визначити масу (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uk-UA" sz="1600" b="0" i="0" u="none" strike="noStrike" cap="none" normalizeH="0" baseline="-3000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об’єм (V) і висоту (h) осаду, який допустимо використовувати в якості добрива для с/г об’єкта на площі S = 0,5 га.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Розрахунки: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Об’єм та маса родючого шару ґрунту на ділянці площею S=0,5 га складають: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 = 0,3 м × 5000 м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1500 м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uk-UA" sz="1600" b="0" i="0" u="none" strike="noStrike" cap="none" normalizeH="0" baseline="-3000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1500 м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× 1,55 т/м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2325 т.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визначення маси осаду за рівнянням матеріального балансу спочатку необхідно знайти концентрацію міді та нітратів з розрахунку на 1 кг осаду: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uk-UA" sz="1600" b="0" i="0" u="none" strike="noStrike" cap="none" normalizeH="0" baseline="-3000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Сu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= С(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Сu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)/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ρ</a:t>
            </a:r>
            <a:r>
              <a:rPr kumimoji="0" lang="uk-UA" sz="1600" b="0" i="0" u="none" strike="noStrike" cap="none" normalizeH="0" baseline="-3000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</a:t>
            </a:r>
            <a:r>
              <a:rPr kumimoji="0" lang="uk-UA" sz="16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1,4 × 10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мг/м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 1,3 × 10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кг/м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10,8 мг/кг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uk-UA" sz="1600" b="0" i="0" u="none" strike="noStrike" cap="none" normalizeH="0" baseline="-3000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(NO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3-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= С(NO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3-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)/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ρ</a:t>
            </a:r>
            <a:r>
              <a:rPr kumimoji="0" lang="uk-UA" sz="1600" b="0" i="0" u="none" strike="noStrike" cap="none" normalizeH="0" baseline="-3000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</a:t>
            </a:r>
            <a:r>
              <a:rPr kumimoji="0" lang="uk-UA" sz="16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450 × 10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мг/м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 1,3 × 10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кг/м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346,2 мг/кг</a:t>
            </a:r>
            <a:endParaRPr kumimoji="0" lang="uk-UA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Для визначення максимально допустимої маси осаду для міді та нітратів, приймаємо концентрацію кожного з них після змішування рівною ГДК (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ГДК):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3419872" y="476672"/>
          <a:ext cx="2470863" cy="720080"/>
        </p:xfrm>
        <a:graphic>
          <a:graphicData uri="http://schemas.openxmlformats.org/presentationml/2006/ole">
            <p:oleObj spid="_x0000_s39938" name="Формула" r:id="rId3" imgW="1714500" imgH="457200" progId="Equation.3">
              <p:embed/>
            </p:oleObj>
          </a:graphicData>
        </a:graphic>
      </p:graphicFrame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1412776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m(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Сu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= (2325 × (3 – 0,3)) / (10,8 – 3) = 804,8 т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m(NO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3-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= (2325 × (130 – 40)) / (346,2 – 130) = 967,9 т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Розрахунки показують, що для міді та нітратів максимально допустима маса осаду різна, тому для розміщення осаду слід обрати мінімальне значення маси осаду, що буде розміщуватися, тобто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</a:t>
            </a:r>
            <a:r>
              <a:rPr kumimoji="0" lang="uk-UA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min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{ m(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Cu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m(NO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3ˉ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)} = 804,8 т.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виборі маси осаду, розрахованої для міді та рівної 804,8 т, концентрація нітратів в осаді після змішування становить: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3131839" y="3140968"/>
          <a:ext cx="2809671" cy="792088"/>
        </p:xfrm>
        <a:graphic>
          <a:graphicData uri="http://schemas.openxmlformats.org/presentationml/2006/ole">
            <p:oleObj spid="_x0000_s39941" name="Формула" r:id="rId4" imgW="1841500" imgH="482600" progId="Equation.3">
              <p:embed/>
            </p:oleObj>
          </a:graphicData>
        </a:graphic>
      </p:graphicFrame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0" y="432009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(NO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3-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= (346,2 × 804,8 × 10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+ 40 × 2325 × 10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/ 804,8 × 10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+ 2325 × 10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118,7 мг/кг, тобто менше ГДК.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Максимальний об’єм (V) та висота (h) осаду, призначеного для розміщення на ділянці, складають: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 =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ρ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804,8 / 1,3 = 619,1 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h = V/S = 619,1 / 5000 = 1,124 м = 12,4 см.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Завдання: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Визначити масу, об’єм та висоту осаду, а також концентрацію всіх компонентів в осаді, який допустимо використовувати в якості добрива для с/г об’єкту на площі S відповідно даним варіанту (таблиця 1), обраного за номером студента у списку групи.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1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Варіанти для виконання завдання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71600" y="1412776"/>
          <a:ext cx="6096002" cy="4109847"/>
        </p:xfrm>
        <a:graphic>
          <a:graphicData uri="http://schemas.openxmlformats.org/drawingml/2006/table">
            <a:tbl>
              <a:tblPr/>
              <a:tblGrid>
                <a:gridCol w="865378"/>
                <a:gridCol w="484340"/>
                <a:gridCol w="474443"/>
                <a:gridCol w="474443"/>
                <a:gridCol w="474443"/>
                <a:gridCol w="474443"/>
                <a:gridCol w="474443"/>
                <a:gridCol w="474443"/>
                <a:gridCol w="474443"/>
                <a:gridCol w="475061"/>
                <a:gridCol w="475061"/>
                <a:gridCol w="475061"/>
              </a:tblGrid>
              <a:tr h="190643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Дані для розрахунків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Номери варіантів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64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28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Площа ділянки S, га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92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Потужність ґрунтового шару Н, 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92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Щільність ґрунтового шару ρ</a:t>
                      </a:r>
                      <a:r>
                        <a:rPr lang="uk-UA" sz="1200" baseline="-25000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, т/м</a:t>
                      </a:r>
                      <a:r>
                        <a:rPr lang="uk-UA" sz="1200" baseline="30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43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Фоновий вміст у ґрунтовому шарі С</a:t>
                      </a:r>
                      <a:r>
                        <a:rPr lang="uk-UA" sz="1200" baseline="-250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, мг/кг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Cu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Mn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240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260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280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140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2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NO</a:t>
                      </a:r>
                      <a:r>
                        <a:rPr lang="uk-UA" sz="1200" baseline="-25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uk-UA" sz="1200" baseline="300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65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43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Вміст в осаді С, г/м</a:t>
                      </a:r>
                      <a:r>
                        <a:rPr lang="uk-UA" sz="1200" baseline="30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Cu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Mn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1600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1700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1800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1900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2000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2100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2200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2300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2400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2500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600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700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800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900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1000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1100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1200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1300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1400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NO</a:t>
                      </a:r>
                      <a:r>
                        <a:rPr lang="uk-UA" sz="1200" baseline="-25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uk-UA" sz="1200" baseline="300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600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700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800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900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1000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1100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1200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28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Щільність осаду ρ</a:t>
                      </a:r>
                      <a:r>
                        <a:rPr lang="uk-UA" sz="1200" baseline="-25000">
                          <a:latin typeface="Times New Roman"/>
                          <a:ea typeface="Calibri"/>
                          <a:cs typeface="Times New Roman"/>
                        </a:rPr>
                        <a:t>ос</a:t>
                      </a: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, т/м</a:t>
                      </a:r>
                      <a:r>
                        <a:rPr lang="uk-UA" sz="1200" baseline="30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1,35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1,25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1,40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1,22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1,26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1,28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1,32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75656" y="404664"/>
          <a:ext cx="6095997" cy="4109847"/>
        </p:xfrm>
        <a:graphic>
          <a:graphicData uri="http://schemas.openxmlformats.org/drawingml/2006/table">
            <a:tbl>
              <a:tblPr/>
              <a:tblGrid>
                <a:gridCol w="863281"/>
                <a:gridCol w="476038"/>
                <a:gridCol w="476038"/>
                <a:gridCol w="475421"/>
                <a:gridCol w="475421"/>
                <a:gridCol w="475421"/>
                <a:gridCol w="475421"/>
                <a:gridCol w="475421"/>
                <a:gridCol w="475421"/>
                <a:gridCol w="476038"/>
                <a:gridCol w="476038"/>
                <a:gridCol w="476038"/>
              </a:tblGrid>
              <a:tr h="190045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Дані для розрахунків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Номери варіантів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04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09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Площа ділянки S, га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0,75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0,85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0,95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1,05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1,25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13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Потужність ґрунтового шару Н, 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13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Щільність ґрунтового шару ρ</a:t>
                      </a:r>
                      <a:r>
                        <a:rPr lang="uk-UA" sz="1200" baseline="-25000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, т/м</a:t>
                      </a:r>
                      <a:r>
                        <a:rPr lang="uk-UA" sz="1200" baseline="30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1,60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1,61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1,62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1,63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1,58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1,60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45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Фоновий вміст у ґрунтовому шарі С</a:t>
                      </a:r>
                      <a:r>
                        <a:rPr lang="uk-UA" sz="1200" baseline="-250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, мг/кг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Cu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0,60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0,70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0,80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0,45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0,55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0,65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0,75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0,85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Mn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270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290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270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470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290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140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0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NO</a:t>
                      </a:r>
                      <a:r>
                        <a:rPr lang="uk-UA" sz="1200" baseline="-25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uk-UA" sz="1200" baseline="300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85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45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Вміст в осаді С, г/м</a:t>
                      </a:r>
                      <a:r>
                        <a:rPr lang="uk-UA" sz="1200" baseline="30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Cu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Mn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2600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2700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2800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2900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2000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2200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2600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2400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1800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1600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1500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1600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600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800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1000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900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700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800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600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NO</a:t>
                      </a:r>
                      <a:r>
                        <a:rPr lang="uk-UA" sz="1200" baseline="-25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uk-UA" sz="1200" baseline="300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1300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1400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1500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600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800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500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800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900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09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Щільність осаду ρ</a:t>
                      </a:r>
                      <a:r>
                        <a:rPr lang="uk-UA" sz="1200" baseline="-25000">
                          <a:latin typeface="Times New Roman"/>
                          <a:ea typeface="Calibri"/>
                          <a:cs typeface="Times New Roman"/>
                        </a:rPr>
                        <a:t>ос</a:t>
                      </a: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, т/м</a:t>
                      </a:r>
                      <a:r>
                        <a:rPr lang="uk-UA" sz="1200" baseline="30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1,34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1,36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1,40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1,38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1,25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1,40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1,27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1,32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1,36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6" marR="6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63688" y="5805264"/>
          <a:ext cx="5019675" cy="456566"/>
        </p:xfrm>
        <a:graphic>
          <a:graphicData uri="http://schemas.openxmlformats.org/drawingml/2006/table">
            <a:tbl>
              <a:tblPr/>
              <a:tblGrid>
                <a:gridCol w="1598930"/>
                <a:gridCol w="810260"/>
                <a:gridCol w="899795"/>
                <a:gridCol w="810260"/>
                <a:gridCol w="90043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Назва речовини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Cu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Mn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NO</a:t>
                      </a:r>
                      <a:r>
                        <a:rPr lang="uk-UA" sz="1400" baseline="-25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uk-UA" sz="1400" baseline="300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ГДК, мг/кг ґрунту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3,0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1000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Calibri"/>
                          <a:cs typeface="Times New Roman"/>
                        </a:rPr>
                        <a:t>130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467544" y="4877381"/>
            <a:ext cx="56886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2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ГДК речовин в ґрунті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5180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Принцип контролю забруднення ґрунтів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Принцип контролю забруднення ґрунтів – перевірка відповідності концентрацій забруднюючих речовин установленими нормами і вимогами у вигляді ГДК або фонових концентрацій.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контролі забруднення ґрунтів хімічні речовини відповідно до ГОСТ 17.4.2.01–83 «Охорона природи. Ґрунти. Класифікація хімічних речовин для контролю забруднень» за ступенем небезпеки поділяють на три класи: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1 клас – високо небезпечні;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2 клас – помірно небезпечні;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3 клас – мало небезпечні.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Показники, за якими встановлюють клас небезпеки речовин наведені в табл. 1.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15616" y="3717032"/>
          <a:ext cx="6078220" cy="2560320"/>
        </p:xfrm>
        <a:graphic>
          <a:graphicData uri="http://schemas.openxmlformats.org/drawingml/2006/table">
            <a:tbl>
              <a:tblPr/>
              <a:tblGrid>
                <a:gridCol w="1534795"/>
                <a:gridCol w="1514475"/>
                <a:gridCol w="1514475"/>
                <a:gridCol w="1514475"/>
              </a:tblGrid>
              <a:tr h="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Показник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Норма для класів небезпеки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клас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клас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 клас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Токсичність, ДЛ50, мг/кг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&lt; 200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200–1000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&gt; 1000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Персистентність у ґрунті, міс.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&gt; 12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6–12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&lt; 6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ГДК, мг/кг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&lt; 0,2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0,2–0,5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&gt; 0,5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Міграція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Мігрують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Слабо мігрують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мігрують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Персистентність у рослинах, міс.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&gt; 3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1–3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&lt; 1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Вплив на харчову цінність сільськогосподарської продукції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Сильний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Помірний 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Немає 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889983" y="2863334"/>
            <a:ext cx="5364033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1 – Критерії класів небезпечності хімічних речовин у ґрунтах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21</TotalTime>
  <Words>3648</Words>
  <Application>Microsoft Office PowerPoint</Application>
  <PresentationFormat>Экран (4:3)</PresentationFormat>
  <Paragraphs>548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Бумажная</vt:lpstr>
      <vt:lpstr>Microsoft Equation 3.0</vt:lpstr>
      <vt:lpstr>Лабораторна робота 7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 робота 7</dc:title>
  <dc:creator>Руслан Аминов</dc:creator>
  <cp:lastModifiedBy>Руслан Аминов</cp:lastModifiedBy>
  <cp:revision>10</cp:revision>
  <dcterms:created xsi:type="dcterms:W3CDTF">2024-04-22T18:27:43Z</dcterms:created>
  <dcterms:modified xsi:type="dcterms:W3CDTF">2024-04-22T18:49:07Z</dcterms:modified>
</cp:coreProperties>
</file>