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5711-22BA-4B5E-A309-BC25ACBF0BA4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3656-5EF7-4341-9D2D-5F0DDE9F4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753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5711-22BA-4B5E-A309-BC25ACBF0BA4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3656-5EF7-4341-9D2D-5F0DDE9F4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3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5711-22BA-4B5E-A309-BC25ACBF0BA4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3656-5EF7-4341-9D2D-5F0DDE9F4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755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5711-22BA-4B5E-A309-BC25ACBF0BA4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3656-5EF7-4341-9D2D-5F0DDE9F4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559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5711-22BA-4B5E-A309-BC25ACBF0BA4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3656-5EF7-4341-9D2D-5F0DDE9F4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12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5711-22BA-4B5E-A309-BC25ACBF0BA4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3656-5EF7-4341-9D2D-5F0DDE9F4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28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5711-22BA-4B5E-A309-BC25ACBF0BA4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3656-5EF7-4341-9D2D-5F0DDE9F4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375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5711-22BA-4B5E-A309-BC25ACBF0BA4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3656-5EF7-4341-9D2D-5F0DDE9F4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533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5711-22BA-4B5E-A309-BC25ACBF0BA4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3656-5EF7-4341-9D2D-5F0DDE9F4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10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5711-22BA-4B5E-A309-BC25ACBF0BA4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3656-5EF7-4341-9D2D-5F0DDE9F4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984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5711-22BA-4B5E-A309-BC25ACBF0BA4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3656-5EF7-4341-9D2D-5F0DDE9F4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626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C5711-22BA-4B5E-A309-BC25ACBF0BA4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83656-5EF7-4341-9D2D-5F0DDE9F4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528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err="1" smtClean="0"/>
              <a:t>Ма</a:t>
            </a:r>
            <a:r>
              <a:rPr lang="ru-RU" dirty="0" err="1" smtClean="0"/>
              <a:t>ркировка</a:t>
            </a:r>
            <a:r>
              <a:rPr lang="ru-RU" dirty="0" smtClean="0"/>
              <a:t> сталей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093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651304" cy="65527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500" b="1" dirty="0" smtClean="0"/>
              <a:t>КЛАССИФИКАЦИЯ </a:t>
            </a:r>
            <a:r>
              <a:rPr lang="ru-RU" sz="1500" b="1" dirty="0"/>
              <a:t>И МАРКИРОВКА </a:t>
            </a:r>
            <a:r>
              <a:rPr lang="ru-RU" sz="1500" b="1" dirty="0" smtClean="0"/>
              <a:t>ЛЕГИРОВАННЫХ </a:t>
            </a:r>
            <a:r>
              <a:rPr lang="ru-RU" sz="1500" b="1" dirty="0"/>
              <a:t>СТАЛЕЙ И СПЛАВОВ </a:t>
            </a:r>
            <a:endParaRPr lang="ru-RU" sz="1500" dirty="0"/>
          </a:p>
          <a:p>
            <a:pPr marL="0" indent="0" algn="just">
              <a:buNone/>
            </a:pPr>
            <a:r>
              <a:rPr lang="ru-RU" sz="1500" b="1" dirty="0" smtClean="0"/>
              <a:t>1</a:t>
            </a:r>
            <a:r>
              <a:rPr lang="ru-RU" sz="1500" b="1" dirty="0"/>
              <a:t>. Классификация </a:t>
            </a:r>
            <a:endParaRPr lang="ru-RU" sz="1500" dirty="0"/>
          </a:p>
          <a:p>
            <a:pPr marL="0" indent="0" algn="just">
              <a:buNone/>
            </a:pPr>
            <a:r>
              <a:rPr lang="ru-RU" sz="1500" dirty="0"/>
              <a:t>Классификация сталей – это упорядочение информации по их </a:t>
            </a:r>
            <a:r>
              <a:rPr lang="ru-RU" sz="1500" dirty="0" smtClean="0"/>
              <a:t>назначению </a:t>
            </a:r>
            <a:r>
              <a:rPr lang="ru-RU" sz="1500" dirty="0"/>
              <a:t>и эксплуатационным характеристикам. </a:t>
            </a:r>
          </a:p>
          <a:p>
            <a:pPr marL="0" indent="0" algn="just">
              <a:buNone/>
            </a:pPr>
            <a:r>
              <a:rPr lang="ru-RU" sz="1500" dirty="0"/>
              <a:t>Существуют различные признаки классификации; остановимся на </a:t>
            </a:r>
            <a:r>
              <a:rPr lang="ru-RU" sz="1500" dirty="0" smtClean="0"/>
              <a:t>получивших </a:t>
            </a:r>
            <a:r>
              <a:rPr lang="ru-RU" sz="1500" dirty="0"/>
              <a:t>наибольшее распространение. </a:t>
            </a:r>
          </a:p>
          <a:p>
            <a:pPr marL="0" indent="0" algn="just">
              <a:buNone/>
            </a:pPr>
            <a:r>
              <a:rPr lang="ru-RU" sz="1500" dirty="0"/>
              <a:t>1. По химическому составу стали и сплавы черных металлов </a:t>
            </a:r>
            <a:r>
              <a:rPr lang="ru-RU" sz="1500" dirty="0" smtClean="0"/>
              <a:t>подразделяются </a:t>
            </a:r>
            <a:r>
              <a:rPr lang="ru-RU" sz="1500" dirty="0"/>
              <a:t>на низколегированные, легированные и высоколегированные. </a:t>
            </a:r>
          </a:p>
          <a:p>
            <a:pPr marL="0" indent="0" algn="just">
              <a:buNone/>
            </a:pPr>
            <a:r>
              <a:rPr lang="ru-RU" sz="1500" dirty="0"/>
              <a:t>В низколегированных сталях суммарное содержание легирующих </a:t>
            </a:r>
            <a:r>
              <a:rPr lang="ru-RU" sz="1500" dirty="0" smtClean="0"/>
              <a:t>элементов </a:t>
            </a:r>
            <a:r>
              <a:rPr lang="ru-RU" sz="1500" dirty="0"/>
              <a:t>не превышает 2,5 %, в легированных – от 2,5 до 10 %, в </a:t>
            </a:r>
            <a:r>
              <a:rPr lang="ru-RU" sz="1500" dirty="0" smtClean="0"/>
              <a:t>высоколегированных </a:t>
            </a:r>
            <a:r>
              <a:rPr lang="ru-RU" sz="1500" dirty="0"/>
              <a:t>– более 10 %; содержание железа при этом во всех случаях не менее 45 %. </a:t>
            </a:r>
          </a:p>
          <a:p>
            <a:pPr marL="0" indent="0" algn="just">
              <a:buNone/>
            </a:pPr>
            <a:r>
              <a:rPr lang="ru-RU" sz="1500" dirty="0"/>
              <a:t>В зависимости от наличия тех или иных легирующих элементов стали называются хромистыми, марганцовистыми, никелевыми и др., а также – хромоникелевыми, хромокремнистыми и т. п. сталями. </a:t>
            </a:r>
          </a:p>
          <a:p>
            <a:pPr marL="0" indent="0" algn="just">
              <a:buNone/>
            </a:pPr>
            <a:r>
              <a:rPr lang="ru-RU" sz="1500" dirty="0"/>
              <a:t>2. По качеству все стали разделяются на категории в зависимости от содержания вредных примесей в процентах</a:t>
            </a:r>
            <a:r>
              <a:rPr lang="ru-RU" sz="1500" dirty="0" smtClean="0"/>
              <a:t>:</a:t>
            </a:r>
          </a:p>
          <a:p>
            <a:pPr marL="0" indent="0" algn="just">
              <a:buNone/>
            </a:pPr>
            <a:endParaRPr lang="ru-RU" sz="1500" dirty="0" smtClean="0"/>
          </a:p>
          <a:p>
            <a:pPr marL="0" indent="0" algn="just">
              <a:buNone/>
            </a:pPr>
            <a:endParaRPr lang="ru-RU" sz="1500" dirty="0"/>
          </a:p>
          <a:p>
            <a:pPr marL="0" indent="0" algn="just">
              <a:buNone/>
            </a:pPr>
            <a:endParaRPr lang="ru-RU" sz="1500" dirty="0" smtClean="0"/>
          </a:p>
          <a:p>
            <a:pPr marL="0" indent="0" algn="just">
              <a:buNone/>
            </a:pPr>
            <a:r>
              <a:rPr lang="ru-RU" sz="1500" dirty="0"/>
              <a:t>3. По </a:t>
            </a:r>
            <a:r>
              <a:rPr lang="ru-RU" sz="1500" dirty="0" smtClean="0"/>
              <a:t>назначению </a:t>
            </a:r>
            <a:r>
              <a:rPr lang="ru-RU" sz="1500" dirty="0"/>
              <a:t>все стали подразделяются на: </a:t>
            </a:r>
          </a:p>
          <a:p>
            <a:pPr algn="just"/>
            <a:r>
              <a:rPr lang="ru-RU" sz="1500" dirty="0" smtClean="0"/>
              <a:t>конструкционные </a:t>
            </a:r>
            <a:r>
              <a:rPr lang="ru-RU" sz="1500" dirty="0"/>
              <a:t>– для изготовления деталей машин, механизмов и конструкций в машиностроении; </a:t>
            </a:r>
          </a:p>
          <a:p>
            <a:pPr algn="just"/>
            <a:r>
              <a:rPr lang="ru-RU" sz="1500" dirty="0" smtClean="0"/>
              <a:t>инструментальные </a:t>
            </a:r>
            <a:r>
              <a:rPr lang="ru-RU" sz="1500" dirty="0"/>
              <a:t>– для обработки материалов резанием или </a:t>
            </a:r>
            <a:r>
              <a:rPr lang="ru-RU" sz="1500" dirty="0" smtClean="0"/>
              <a:t>давлением</a:t>
            </a:r>
            <a:r>
              <a:rPr lang="ru-RU" sz="1500" dirty="0"/>
              <a:t>. </a:t>
            </a:r>
          </a:p>
          <a:p>
            <a:pPr marL="0" indent="0" algn="just">
              <a:buNone/>
            </a:pPr>
            <a:endParaRPr lang="ru-RU" sz="1500" dirty="0"/>
          </a:p>
          <a:p>
            <a:pPr marL="0" indent="0" algn="just">
              <a:buNone/>
            </a:pPr>
            <a:r>
              <a:rPr lang="ru-RU" sz="1500" dirty="0"/>
              <a:t>4. По структуре в равновесном состоянии стали могут быть </a:t>
            </a:r>
            <a:r>
              <a:rPr lang="ru-RU" sz="1500" dirty="0" err="1" smtClean="0"/>
              <a:t>доэвтектоидными</a:t>
            </a:r>
            <a:r>
              <a:rPr lang="ru-RU" sz="1500" dirty="0"/>
              <a:t>, </a:t>
            </a:r>
            <a:r>
              <a:rPr lang="ru-RU" sz="1500" dirty="0" err="1"/>
              <a:t>эвтектоидными</a:t>
            </a:r>
            <a:r>
              <a:rPr lang="ru-RU" sz="1500" dirty="0"/>
              <a:t> и </a:t>
            </a:r>
            <a:r>
              <a:rPr lang="ru-RU" sz="1500" dirty="0" err="1"/>
              <a:t>заэвтектоидными</a:t>
            </a:r>
            <a:r>
              <a:rPr lang="ru-RU" sz="1500" dirty="0"/>
              <a:t>; по структуре, получаемой при охлаждении на воздухе – перлитные, мартенситные, </a:t>
            </a:r>
            <a:r>
              <a:rPr lang="ru-RU" sz="1500" dirty="0" err="1"/>
              <a:t>аустенитные</a:t>
            </a:r>
            <a:r>
              <a:rPr lang="ru-RU" sz="1500" dirty="0"/>
              <a:t> и ферритные.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789040"/>
            <a:ext cx="46577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079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352928" cy="640871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dirty="0" smtClean="0"/>
              <a:t>2</a:t>
            </a:r>
            <a:r>
              <a:rPr lang="ru-RU" b="1" dirty="0"/>
              <a:t>. Маркировка </a:t>
            </a:r>
            <a:endParaRPr lang="ru-RU" dirty="0"/>
          </a:p>
          <a:p>
            <a:pPr marL="0" indent="447675" algn="just">
              <a:buNone/>
            </a:pPr>
            <a:r>
              <a:rPr lang="ru-RU" dirty="0"/>
              <a:t>Напомним, что конструкционные углеродистые стали обозначатся </a:t>
            </a:r>
            <a:r>
              <a:rPr lang="ru-RU" dirty="0" smtClean="0"/>
              <a:t>числом </a:t>
            </a:r>
            <a:r>
              <a:rPr lang="ru-RU" dirty="0"/>
              <a:t>из двух цифр, указывающим среднее содержание углерода в сотых </a:t>
            </a:r>
            <a:r>
              <a:rPr lang="ru-RU" dirty="0" smtClean="0"/>
              <a:t>долях </a:t>
            </a:r>
            <a:r>
              <a:rPr lang="ru-RU" dirty="0"/>
              <a:t>процента. Например, стали 08, 10, 20, содержащие 0,08; </a:t>
            </a:r>
            <a:r>
              <a:rPr lang="ru-RU" dirty="0" smtClean="0"/>
              <a:t>0,1; </a:t>
            </a:r>
            <a:r>
              <a:rPr lang="ru-RU" dirty="0"/>
              <a:t>0,20 % </a:t>
            </a:r>
            <a:r>
              <a:rPr lang="ru-RU" dirty="0" smtClean="0"/>
              <a:t>углерода</a:t>
            </a:r>
            <a:r>
              <a:rPr lang="ru-RU" dirty="0"/>
              <a:t>. Инструментальные же углеродистые стали обознаются буквой У и 13 </a:t>
            </a:r>
          </a:p>
          <a:p>
            <a:pPr marL="0" indent="447675" algn="just">
              <a:buNone/>
            </a:pPr>
            <a:r>
              <a:rPr lang="ru-RU" dirty="0" smtClean="0"/>
              <a:t>Цифрами</a:t>
            </a:r>
            <a:r>
              <a:rPr lang="ru-RU" dirty="0"/>
              <a:t>, указывающими среднее содержание углерода в десятых долях процента, например, стали У8, У10, У12 содержат в среднем 0,8; 1,0 и 1,2 % углерода. </a:t>
            </a:r>
          </a:p>
          <a:p>
            <a:pPr marL="0" indent="447675" algn="just">
              <a:buNone/>
            </a:pPr>
            <a:r>
              <a:rPr lang="ru-RU" dirty="0"/>
              <a:t>Марочные обозначения во всех легированных сталях начинается с </a:t>
            </a:r>
            <a:r>
              <a:rPr lang="ru-RU" dirty="0" smtClean="0"/>
              <a:t>указания </a:t>
            </a:r>
            <a:r>
              <a:rPr lang="ru-RU" dirty="0"/>
              <a:t>содержания углерода, подобно тому, как это делается в </a:t>
            </a:r>
            <a:r>
              <a:rPr lang="ru-RU" dirty="0" smtClean="0"/>
              <a:t>углеродистых </a:t>
            </a:r>
            <a:r>
              <a:rPr lang="ru-RU" dirty="0"/>
              <a:t>сталях. Легирующие же элементы обозначаются буквами: </a:t>
            </a:r>
            <a:r>
              <a:rPr lang="ru-RU" b="1" dirty="0"/>
              <a:t>Н – никель, Х – хром, М – молибден, В – вольфрам, К – кобальт, Т – титан, Ц – </a:t>
            </a:r>
            <a:r>
              <a:rPr lang="ru-RU" b="1" dirty="0" smtClean="0"/>
              <a:t>цирконий</a:t>
            </a:r>
            <a:r>
              <a:rPr lang="ru-RU" b="1" dirty="0"/>
              <a:t>, Ф – ванадий, Ю – алюминий, Г – марганец, Б – ниобий, Д – медь, П – фосфор, Р – бор, Е – селен. </a:t>
            </a:r>
            <a:r>
              <a:rPr lang="ru-RU" dirty="0"/>
              <a:t>После буквы указывается среднее содержание соответствующего элемента с округлением до целого числа; содержание технологических примесей не указывается. </a:t>
            </a:r>
            <a:endParaRPr lang="ru-RU" dirty="0" smtClean="0"/>
          </a:p>
          <a:p>
            <a:pPr marL="0" indent="447675" algn="just">
              <a:buNone/>
            </a:pPr>
            <a:r>
              <a:rPr lang="ru-RU" dirty="0" smtClean="0"/>
              <a:t>Например</a:t>
            </a:r>
            <a:r>
              <a:rPr lang="ru-RU" dirty="0"/>
              <a:t>, конструкционная сталь 45ХН2МФ содержит: 0,42–0,50 % С; 0,8–1,0 % </a:t>
            </a:r>
            <a:r>
              <a:rPr lang="ru-RU" dirty="0" err="1"/>
              <a:t>Cr</a:t>
            </a:r>
            <a:r>
              <a:rPr lang="ru-RU" dirty="0"/>
              <a:t>; 1,3–1,8 % </a:t>
            </a:r>
            <a:r>
              <a:rPr lang="ru-RU" dirty="0" err="1"/>
              <a:t>Ni</a:t>
            </a:r>
            <a:r>
              <a:rPr lang="ru-RU" dirty="0"/>
              <a:t>; 0,2–0,3 % </a:t>
            </a:r>
            <a:r>
              <a:rPr lang="ru-RU" dirty="0" err="1"/>
              <a:t>Mo</a:t>
            </a:r>
            <a:r>
              <a:rPr lang="ru-RU" dirty="0"/>
              <a:t> и 0,10–0,18 % V. </a:t>
            </a:r>
          </a:p>
        </p:txBody>
      </p:sp>
    </p:spTree>
    <p:extLst>
      <p:ext uri="{BB962C8B-B14F-4D97-AF65-F5344CB8AC3E}">
        <p14:creationId xmlns:p14="http://schemas.microsoft.com/office/powerpoint/2010/main" val="353260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6632"/>
            <a:ext cx="8496944" cy="6513587"/>
          </a:xfrm>
        </p:spPr>
        <p:txBody>
          <a:bodyPr>
            <a:normAutofit fontScale="62500" lnSpcReduction="20000"/>
          </a:bodyPr>
          <a:lstStyle/>
          <a:p>
            <a:pPr marL="0" indent="447675" algn="just">
              <a:buNone/>
            </a:pPr>
            <a:r>
              <a:rPr lang="ru-RU" dirty="0"/>
              <a:t>Инструментальная же сталь (штамповая) 4Х5МФС содержит: 0,32–0,40 % С; 4,5–5,5 % </a:t>
            </a:r>
            <a:r>
              <a:rPr lang="ru-RU" dirty="0" err="1"/>
              <a:t>Cr</a:t>
            </a:r>
            <a:r>
              <a:rPr lang="ru-RU" dirty="0"/>
              <a:t>; 1,2–1,5 % </a:t>
            </a:r>
            <a:r>
              <a:rPr lang="ru-RU" dirty="0" err="1"/>
              <a:t>Mo</a:t>
            </a:r>
            <a:r>
              <a:rPr lang="ru-RU" dirty="0"/>
              <a:t>; 0,3–0,5 % V; 0,8–1,2 % </a:t>
            </a:r>
            <a:r>
              <a:rPr lang="ru-RU" dirty="0" err="1"/>
              <a:t>Si</a:t>
            </a:r>
            <a:r>
              <a:rPr lang="ru-RU" dirty="0"/>
              <a:t>. </a:t>
            </a:r>
          </a:p>
          <a:p>
            <a:pPr marL="0" indent="447675" algn="just">
              <a:buNone/>
            </a:pPr>
            <a:r>
              <a:rPr lang="ru-RU" dirty="0"/>
              <a:t>Если в инструментальных сталях содержание углерода 1 % и более, то цифра (число) в начале марочного обозначения не указывается. Например, стали марок Х; ХВГ; Х12 содержат около 1 % углерода. </a:t>
            </a:r>
          </a:p>
          <a:p>
            <a:pPr marL="0" indent="447675" algn="just">
              <a:buNone/>
            </a:pPr>
            <a:r>
              <a:rPr lang="ru-RU" dirty="0"/>
              <a:t>Если буква А стоит в конце марки, то это означает, что сталь относится к категории высококачественных (30ХГСА); если также буква указана в середине марки, то это означает </a:t>
            </a:r>
            <a:r>
              <a:rPr lang="ru-RU" dirty="0" err="1"/>
              <a:t>легированность</a:t>
            </a:r>
            <a:r>
              <a:rPr lang="ru-RU" dirty="0"/>
              <a:t> азотом (16Г2АФ) и, </a:t>
            </a:r>
            <a:r>
              <a:rPr lang="ru-RU" dirty="0" smtClean="0"/>
              <a:t>наконец</a:t>
            </a:r>
            <a:r>
              <a:rPr lang="ru-RU" dirty="0"/>
              <a:t>, если буква А указывается в начале марки, то это означает ее </a:t>
            </a:r>
            <a:r>
              <a:rPr lang="ru-RU" dirty="0" smtClean="0"/>
              <a:t>принадлежность </a:t>
            </a:r>
            <a:r>
              <a:rPr lang="ru-RU" dirty="0"/>
              <a:t>к группе автоматных сталей с повышенной </a:t>
            </a:r>
            <a:r>
              <a:rPr lang="ru-RU" dirty="0" smtClean="0"/>
              <a:t>обрабатываемостью </a:t>
            </a:r>
            <a:r>
              <a:rPr lang="ru-RU" dirty="0"/>
              <a:t>резанием (А35Г2). </a:t>
            </a:r>
          </a:p>
          <a:p>
            <a:pPr marL="0" indent="447675" algn="just">
              <a:buNone/>
            </a:pPr>
            <a:r>
              <a:rPr lang="ru-RU" dirty="0"/>
              <a:t>Особо высококачественные конструкционные легированные стали </a:t>
            </a:r>
            <a:r>
              <a:rPr lang="ru-RU" dirty="0" smtClean="0"/>
              <a:t>обозначаются </a:t>
            </a:r>
            <a:r>
              <a:rPr lang="ru-RU" dirty="0"/>
              <a:t>добавлением к марочному обозначению буквы Ш через дефис (30ХГС-Ш). </a:t>
            </a:r>
          </a:p>
          <a:p>
            <a:pPr marL="0" indent="447675" algn="just">
              <a:buNone/>
            </a:pPr>
            <a:r>
              <a:rPr lang="ru-RU" dirty="0"/>
              <a:t>Однако в интересах сокращения числа знаков в марочном обозначении допускаются некоторые отступления от изложенной схемы обозначения: </a:t>
            </a:r>
          </a:p>
          <a:p>
            <a:pPr marL="0" indent="447675" algn="just">
              <a:buNone/>
            </a:pPr>
            <a:r>
              <a:rPr lang="ru-RU" dirty="0"/>
              <a:t>1. В инструментальных сталях содержащих углерода 1 % и более, </a:t>
            </a:r>
            <a:r>
              <a:rPr lang="ru-RU" dirty="0" smtClean="0"/>
              <a:t>цифра </a:t>
            </a:r>
            <a:r>
              <a:rPr lang="ru-RU" dirty="0"/>
              <a:t>в обозначении марки не указывается (Х, ХГ, ХВГ). </a:t>
            </a:r>
          </a:p>
          <a:p>
            <a:pPr marL="0" indent="447675" algn="just">
              <a:buNone/>
            </a:pPr>
            <a:r>
              <a:rPr lang="ru-RU" dirty="0"/>
              <a:t>2. Наличие буквы М в марочном обозначении конструкционных сталей означает ее содержание 0,2–0,3 % молибдена, вводимого в сталь для </a:t>
            </a:r>
            <a:r>
              <a:rPr lang="ru-RU" dirty="0" smtClean="0"/>
              <a:t>устранения </a:t>
            </a:r>
            <a:r>
              <a:rPr lang="ru-RU" dirty="0"/>
              <a:t>отпускной хрупкости. </a:t>
            </a:r>
          </a:p>
          <a:p>
            <a:pPr marL="0" indent="447675" algn="just">
              <a:buNone/>
            </a:pPr>
            <a:r>
              <a:rPr lang="ru-RU" dirty="0"/>
              <a:t>3. </a:t>
            </a:r>
            <a:r>
              <a:rPr lang="ru-RU" dirty="0" err="1"/>
              <a:t>Многознаковые</a:t>
            </a:r>
            <a:r>
              <a:rPr lang="ru-RU" dirty="0"/>
              <a:t> марочные обозначения иногда заменяются </a:t>
            </a:r>
            <a:r>
              <a:rPr lang="ru-RU" dirty="0" smtClean="0"/>
              <a:t>упрощенными</a:t>
            </a:r>
            <a:r>
              <a:rPr lang="ru-RU" dirty="0"/>
              <a:t>, например, сталь 18Х2Н4МА на практике часто называется сталью 18ХНМА. </a:t>
            </a:r>
          </a:p>
        </p:txBody>
      </p:sp>
    </p:spTree>
    <p:extLst>
      <p:ext uri="{BB962C8B-B14F-4D97-AF65-F5344CB8AC3E}">
        <p14:creationId xmlns:p14="http://schemas.microsoft.com/office/powerpoint/2010/main" val="305339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507288" cy="6264696"/>
          </a:xfrm>
        </p:spPr>
        <p:txBody>
          <a:bodyPr>
            <a:normAutofit fontScale="62500" lnSpcReduction="20000"/>
          </a:bodyPr>
          <a:lstStyle/>
          <a:p>
            <a:pPr marL="0" indent="447675" algn="just">
              <a:buNone/>
            </a:pPr>
            <a:r>
              <a:rPr lang="ru-RU" dirty="0"/>
              <a:t>Кроме того, существуют условные обозначения некоторых групп </a:t>
            </a:r>
            <a:r>
              <a:rPr lang="ru-RU" dirty="0" smtClean="0"/>
              <a:t>легированных </a:t>
            </a:r>
            <a:r>
              <a:rPr lang="ru-RU" dirty="0"/>
              <a:t>специальных сталей: </a:t>
            </a:r>
          </a:p>
          <a:p>
            <a:pPr marL="0" indent="447675" algn="just">
              <a:buNone/>
            </a:pPr>
            <a:r>
              <a:rPr lang="ru-RU" dirty="0"/>
              <a:t>Р – быстрорежущие стали; </a:t>
            </a:r>
          </a:p>
          <a:p>
            <a:pPr marL="0" indent="447675" algn="just">
              <a:buNone/>
            </a:pPr>
            <a:r>
              <a:rPr lang="ru-RU" dirty="0"/>
              <a:t>Ш – шарикоподшипниковые стали; </a:t>
            </a:r>
          </a:p>
          <a:p>
            <a:pPr marL="0" indent="447675" algn="just">
              <a:buNone/>
            </a:pPr>
            <a:r>
              <a:rPr lang="ru-RU" dirty="0"/>
              <a:t>Е – магнитные стали; </a:t>
            </a:r>
          </a:p>
          <a:p>
            <a:pPr marL="0" indent="447675" algn="just">
              <a:buNone/>
            </a:pPr>
            <a:r>
              <a:rPr lang="ru-RU" dirty="0"/>
              <a:t>Э – электротехнические стали. </a:t>
            </a:r>
          </a:p>
          <a:p>
            <a:pPr marL="0" indent="447675" algn="just">
              <a:buNone/>
            </a:pPr>
            <a:endParaRPr lang="ru-RU" dirty="0"/>
          </a:p>
          <a:p>
            <a:pPr marL="0" indent="447675" algn="just">
              <a:buNone/>
            </a:pPr>
            <a:r>
              <a:rPr lang="ru-RU" dirty="0"/>
              <a:t>В марочных обозначениях этих сталей указывается лишь название и содержание основного элемента. </a:t>
            </a:r>
          </a:p>
          <a:p>
            <a:pPr marL="0" indent="447675" algn="just">
              <a:buNone/>
            </a:pPr>
            <a:r>
              <a:rPr lang="ru-RU" dirty="0"/>
              <a:t>Марочное обозначение быстрорежущей стали начинается с буквы Р, за которой следует цифра (число), указывающая содержание вольфрама; </a:t>
            </a:r>
            <a:r>
              <a:rPr lang="ru-RU" dirty="0" smtClean="0"/>
              <a:t>вместе </a:t>
            </a:r>
            <a:r>
              <a:rPr lang="ru-RU" dirty="0"/>
              <a:t>с тем в них содержится 4 % хрома и от 1 до 5 % ванадия. В марках </a:t>
            </a:r>
            <a:r>
              <a:rPr lang="ru-RU" dirty="0" smtClean="0"/>
              <a:t>быстрорежущей </a:t>
            </a:r>
            <a:r>
              <a:rPr lang="ru-RU" dirty="0"/>
              <a:t>стали не указывается содержание углерода; оно всегда </a:t>
            </a:r>
            <a:r>
              <a:rPr lang="ru-RU" dirty="0" smtClean="0"/>
              <a:t>близко </a:t>
            </a:r>
            <a:r>
              <a:rPr lang="ru-RU" dirty="0"/>
              <a:t>к единице. В качестве примере приведем содержание легирующих </a:t>
            </a:r>
            <a:r>
              <a:rPr lang="ru-RU" dirty="0" smtClean="0"/>
              <a:t>элементов </a:t>
            </a:r>
            <a:r>
              <a:rPr lang="ru-RU" dirty="0"/>
              <a:t>быстрорежущей стали Р18: 0,7–0,8 % С; 3,8–4,4 % </a:t>
            </a:r>
            <a:r>
              <a:rPr lang="ru-RU" dirty="0" err="1"/>
              <a:t>Cr</a:t>
            </a:r>
            <a:r>
              <a:rPr lang="ru-RU" dirty="0"/>
              <a:t>; 17–18 % W, 1,0–1,4 % V. </a:t>
            </a:r>
          </a:p>
          <a:p>
            <a:pPr marL="0" indent="447675" algn="just">
              <a:buNone/>
            </a:pPr>
            <a:r>
              <a:rPr lang="ru-RU" dirty="0"/>
              <a:t>На практике варианты сталей сложного состава часто обозначают </a:t>
            </a:r>
            <a:r>
              <a:rPr lang="ru-RU" dirty="0" smtClean="0"/>
              <a:t>условными </a:t>
            </a:r>
            <a:r>
              <a:rPr lang="ru-RU" dirty="0"/>
              <a:t>индексами ЭИ или ЭП. Например, ЭП658. </a:t>
            </a:r>
          </a:p>
          <a:p>
            <a:pPr marL="0" indent="447675" algn="just">
              <a:buNone/>
            </a:pPr>
            <a:r>
              <a:rPr lang="ru-RU" dirty="0"/>
              <a:t>Марочные обозначения сплавов формируются из названий всех </a:t>
            </a:r>
            <a:r>
              <a:rPr lang="ru-RU" dirty="0" smtClean="0"/>
              <a:t>химических </a:t>
            </a:r>
            <a:r>
              <a:rPr lang="ru-RU" dirty="0"/>
              <a:t>элементов с указанием содержания базового (</a:t>
            </a:r>
            <a:r>
              <a:rPr lang="ru-RU" dirty="0" err="1"/>
              <a:t>сплавообразующего</a:t>
            </a:r>
            <a:r>
              <a:rPr lang="ru-RU" dirty="0"/>
              <a:t>) элемента. Так, сплав ХН35ВТ (ЭИ612) содержит 35 % никеля, 10–16 % хрома, 2,5–2,8 % вольфрама, 1,0–1,8 % титана. </a:t>
            </a:r>
          </a:p>
        </p:txBody>
      </p:sp>
    </p:spTree>
    <p:extLst>
      <p:ext uri="{BB962C8B-B14F-4D97-AF65-F5344CB8AC3E}">
        <p14:creationId xmlns:p14="http://schemas.microsoft.com/office/powerpoint/2010/main" val="17410098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840</Words>
  <Application>Microsoft Office PowerPoint</Application>
  <PresentationFormat>Экран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МЧМ</dc:creator>
  <cp:lastModifiedBy>МЧМ</cp:lastModifiedBy>
  <cp:revision>5</cp:revision>
  <dcterms:created xsi:type="dcterms:W3CDTF">2020-10-31T12:08:41Z</dcterms:created>
  <dcterms:modified xsi:type="dcterms:W3CDTF">2022-02-07T13:29:33Z</dcterms:modified>
</cp:coreProperties>
</file>