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EB0B8"/>
    <a:srgbClr val="FF0000"/>
    <a:srgbClr val="FF66FF"/>
    <a:srgbClr val="BF34EA"/>
    <a:srgbClr val="F1FCFE"/>
    <a:srgbClr val="0A0AA4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BA89-DDDA-4851-9CA3-3CCBBC6A9B59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776AB-F627-4EF3-AFFC-8279C9EA1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9573A2-64E4-4CCC-B497-7231D423F06D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8A91B0-2ED9-4DA8-B1DE-936799DE5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6925" y="1727200"/>
            <a:ext cx="4992688" cy="2387600"/>
          </a:xfrm>
        </p:spPr>
        <p:txBody>
          <a:bodyPr>
            <a:normAutofit/>
          </a:bodyPr>
          <a:lstStyle/>
          <a:p>
            <a:r>
              <a:rPr lang="uk-UA" sz="3200" b="1" smtClean="0">
                <a:solidFill>
                  <a:schemeClr val="bg1"/>
                </a:solidFill>
                <a:latin typeface="Times New Roman" pitchFamily="18" charset="0"/>
              </a:rPr>
              <a:t>Лекція </a:t>
            </a:r>
            <a:r>
              <a:rPr lang="uk-UA" sz="3200" b="1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br>
              <a:rPr lang="uk-UA" sz="3200" b="1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uk-UA" sz="3200" b="1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</a:rPr>
              <a:t>Особливості залучення потенційних волонтерів</a:t>
            </a:r>
            <a:r>
              <a:rPr lang="ru-RU" sz="4000" dirty="0" smtClean="0">
                <a:latin typeface="Calibri Light"/>
              </a:rPr>
              <a:t> </a:t>
            </a:r>
            <a:endParaRPr lang="en-US" sz="4000" dirty="0" smtClean="0">
              <a:latin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661988" y="954088"/>
            <a:ext cx="7886700" cy="43513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uk-UA" sz="2400" b="1" smtClean="0">
                <a:solidFill>
                  <a:srgbClr val="BF34EA"/>
                </a:solidFill>
                <a:latin typeface="Times New Roman" pitchFamily="18" charset="0"/>
              </a:rPr>
              <a:t>Мотивація - </a:t>
            </a:r>
            <a:r>
              <a:rPr lang="uk-UA" sz="2400" b="1" smtClean="0">
                <a:latin typeface="Times New Roman" pitchFamily="18" charset="0"/>
              </a:rPr>
              <a:t>це те, що штовхає людину вчинити певну дію відповідно до потреби, що виникла. </a:t>
            </a:r>
          </a:p>
          <a:p>
            <a:pPr algn="ctr">
              <a:buFont typeface="Arial" charset="0"/>
              <a:buNone/>
            </a:pPr>
            <a:r>
              <a:rPr lang="uk-UA" sz="2400" b="1" smtClean="0">
                <a:latin typeface="Times New Roman" pitchFamily="18" charset="0"/>
              </a:rPr>
              <a:t>Через вплив мотивацій одна людина витрачає велику кількість часу і сил на самоствердження, а інша - на самозбереження</a:t>
            </a:r>
            <a:r>
              <a:rPr lang="uk-UA" sz="2400" smtClean="0">
                <a:latin typeface="Times New Roman" pitchFamily="18" charset="0"/>
              </a:rPr>
              <a:t> </a:t>
            </a:r>
          </a:p>
        </p:txBody>
      </p:sp>
      <p:sp>
        <p:nvSpPr>
          <p:cNvPr id="17413" name="AutoShape 5" descr="Мотивация — что это такое | KtoNaNovenkogo.ru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7415" name="AutoShape 7" descr="Мотивация — что это такое | KtoNaNovenkogo.ru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7417" name="AutoShape 9" descr="Как мотивировать себя: психолог раскрыл действенные способы — PROM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17419" name="Picture 11" descr="Что такое мотивация и где ее берут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5" y="4710113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898525" y="514350"/>
            <a:ext cx="7886700" cy="43513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uk-UA" smtClean="0">
                <a:solidFill>
                  <a:schemeClr val="folHlink"/>
                </a:solidFill>
                <a:latin typeface="Times New Roman" pitchFamily="18" charset="0"/>
              </a:rPr>
              <a:t>Моделей мотивації належить Абрахаму Маслоу, який розкрив ієрархію індивідуальних мотивів у своїй гуманістичній теорії </a:t>
            </a:r>
          </a:p>
        </p:txBody>
      </p:sp>
      <p:pic>
        <p:nvPicPr>
          <p:cNvPr id="18437" name="Picture 5" descr="Какая мотивация является наиболее эффективной в достижении целей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8338" y="2725738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uk-UA" b="1" smtClean="0">
                <a:latin typeface="Times New Roman" pitchFamily="18" charset="0"/>
              </a:rPr>
              <a:t>Первинні мотивації, пов'язані із задоволенням фізіологічних потреб.</a:t>
            </a:r>
          </a:p>
          <a:p>
            <a:pPr algn="ctr">
              <a:buFont typeface="Arial" charset="0"/>
              <a:buNone/>
            </a:pPr>
            <a:r>
              <a:rPr lang="uk-UA" b="1" smtClean="0">
                <a:latin typeface="Calibri" pitchFamily="34" charset="0"/>
              </a:rPr>
              <a:t>Вторинних мотивацій соціальні потреби - це потреби у спілкуванні, дружбі. </a:t>
            </a:r>
            <a:endParaRPr lang="uk-UA" b="1" smtClean="0"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uk-UA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200" smtClean="0">
                <a:solidFill>
                  <a:schemeClr val="hlink"/>
                </a:solidFill>
                <a:latin typeface="Times New Roman" pitchFamily="18" charset="0"/>
              </a:rPr>
              <a:t>Психолог Девід Маккеланд висунув теорію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uk-UA" smtClean="0">
                <a:solidFill>
                  <a:srgbClr val="FF0000"/>
                </a:solidFill>
                <a:latin typeface="Calibri" pitchFamily="34" charset="0"/>
              </a:rPr>
              <a:t>ЇЇ суть полягає у тому, що вчинками людини керують влада, успіх та приналежність</a:t>
            </a:r>
            <a:r>
              <a:rPr lang="uk-UA" smtClean="0">
                <a:solidFill>
                  <a:srgbClr val="FF66FF"/>
                </a:solidFill>
                <a:latin typeface="Calibri" pitchFamily="34" charset="0"/>
              </a:rPr>
              <a:t>. </a:t>
            </a:r>
          </a:p>
        </p:txBody>
      </p:sp>
      <p:pic>
        <p:nvPicPr>
          <p:cNvPr id="20485" name="Picture 5" descr="Положительная или отрицательная мотивация: что более эффективно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3925" y="5022850"/>
            <a:ext cx="2838450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Calibri" pitchFamily="34" charset="0"/>
              </a:rPr>
              <a:t>Джин Морріс Трамбауер</a:t>
            </a:r>
            <a:r>
              <a:rPr lang="ru-RU" sz="2400" smtClean="0">
                <a:latin typeface="Calibri" pitchFamily="34" charset="0"/>
              </a:rPr>
              <a:t> </a:t>
            </a:r>
            <a:r>
              <a:rPr lang="uk-UA" sz="2400" smtClean="0">
                <a:latin typeface="Calibri" pitchFamily="34" charset="0"/>
              </a:rPr>
              <a:t>у своїй праці </a:t>
            </a:r>
            <a:r>
              <a:rPr lang="uk-UA" sz="2400" b="1" smtClean="0">
                <a:solidFill>
                  <a:srgbClr val="BF34EA"/>
                </a:solidFill>
                <a:latin typeface="Calibri" pitchFamily="34" charset="0"/>
              </a:rPr>
              <a:t>«Практичні рекомендації з перетворення волонтерів у міністрів»,</a:t>
            </a:r>
            <a:r>
              <a:rPr lang="uk-UA" sz="2400" smtClean="0">
                <a:latin typeface="Calibri" pitchFamily="34" charset="0"/>
              </a:rPr>
              <a:t> </a:t>
            </a:r>
            <a:r>
              <a:rPr lang="uk-UA" sz="2400" smtClean="0">
                <a:solidFill>
                  <a:srgbClr val="0A0AA4"/>
                </a:solidFill>
                <a:latin typeface="Calibri" pitchFamily="34" charset="0"/>
              </a:rPr>
              <a:t>виділив найбільш часто згадувані ними мотиви: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A0AA4"/>
                </a:solidFill>
                <a:latin typeface="Calibri" pitchFamily="34" charset="0"/>
              </a:rPr>
              <a:t> знайомство з новими людьми; боротьба із самотністю; схвалення оточуючих людей;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A0AA4"/>
                </a:solidFill>
                <a:latin typeface="Calibri" pitchFamily="34" charset="0"/>
              </a:rPr>
              <a:t> відчуття потрібності суспільству;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A0AA4"/>
                </a:solidFill>
                <a:latin typeface="Calibri" pitchFamily="34" charset="0"/>
              </a:rPr>
              <a:t>для розваги;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A0AA4"/>
                </a:solidFill>
                <a:latin typeface="Calibri" pitchFamily="34" charset="0"/>
              </a:rPr>
              <a:t> причетність до вирішення важливих соціальних проблем;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A0AA4"/>
                </a:solidFill>
                <a:latin typeface="Calibri" pitchFamily="34" charset="0"/>
              </a:rPr>
              <a:t>вираження творчої натури;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A0AA4"/>
                </a:solidFill>
                <a:latin typeface="Calibri" pitchFamily="34" charset="0"/>
              </a:rPr>
              <a:t> набуття знань і практичних навичок; розширення власного світогляду</a:t>
            </a:r>
            <a:r>
              <a:rPr lang="uk-UA" sz="240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uk-UA" sz="2800" b="1" smtClean="0">
                <a:solidFill>
                  <a:srgbClr val="BF34EA"/>
                </a:solidFill>
                <a:latin typeface="Times New Roman" pitchFamily="18" charset="0"/>
              </a:rPr>
              <a:t>Теорія «альтруїзму- егоїзму», запропонована західними дослідниками А. Омото та М. Снайдер, які об'єднали їх у дві групи.</a:t>
            </a:r>
            <a:r>
              <a:rPr lang="ru-RU" sz="4000" smtClean="0">
                <a:latin typeface="Calibri Light"/>
              </a:rPr>
              <a:t> 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uk-UA" b="1" smtClean="0">
                <a:latin typeface="Calibri" pitchFamily="34" charset="0"/>
              </a:rPr>
              <a:t>До першої належать мотиви, які ґрунтуються на почутті морального та релігійного обов'язку, на бажанні допомагати іншим. </a:t>
            </a:r>
          </a:p>
          <a:p>
            <a:pPr algn="ctr">
              <a:buFont typeface="Arial" charset="0"/>
              <a:buNone/>
            </a:pPr>
            <a:r>
              <a:rPr lang="uk-UA" b="1" smtClean="0">
                <a:latin typeface="Calibri" pitchFamily="34" charset="0"/>
              </a:rPr>
              <a:t>Другу групу складають мотиви, засновані на егоцентризмі, коли люди займаються волонтерством з метою отримання вигоди або ж якоїсь користі для себе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uk-UA" sz="2800" smtClean="0">
                <a:solidFill>
                  <a:srgbClr val="FF0000"/>
                </a:solidFill>
                <a:latin typeface="Times New Roman" pitchFamily="18" charset="0"/>
              </a:rPr>
              <a:t>У </a:t>
            </a:r>
            <a:r>
              <a:rPr lang="uk-UA" sz="2800" u="sng" smtClean="0">
                <a:solidFill>
                  <a:srgbClr val="FF0000"/>
                </a:solidFill>
                <a:latin typeface="Times New Roman" pitchFamily="18" charset="0"/>
              </a:rPr>
              <a:t>Всеукраїнському громадському центрі «Волонтер» для мотивації волонтерів до подальшої роботи застосовують усі види соціального мотивування</a:t>
            </a:r>
            <a:r>
              <a:rPr lang="uk-UA" sz="280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br>
              <a:rPr lang="uk-UA" sz="280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uk-UA" sz="280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latin typeface="Calibri" pitchFamily="34" charset="0"/>
              </a:rPr>
              <a:t>• </a:t>
            </a:r>
            <a:r>
              <a:rPr lang="uk-UA" b="1" smtClean="0">
                <a:latin typeface="Calibri" pitchFamily="34" charset="0"/>
              </a:rPr>
              <a:t>створення можливості спілкування з новими значущими людьми, експертами з різних питань соціальної та соціально-педагогічної роботи, надання доступу до нових соціальних груп. </a:t>
            </a:r>
          </a:p>
          <a:p>
            <a:pPr algn="ctr"/>
            <a:r>
              <a:rPr lang="uk-UA" b="1" smtClean="0">
                <a:latin typeface="Calibri" pitchFamily="34" charset="0"/>
              </a:rPr>
              <a:t>інформування громади про заслуги волонтера. </a:t>
            </a:r>
          </a:p>
          <a:p>
            <a:pPr algn="ctr">
              <a:buFont typeface="Arial" charset="0"/>
              <a:buNone/>
            </a:pPr>
            <a:r>
              <a:rPr lang="uk-UA" b="1" smtClean="0">
                <a:latin typeface="Calibri" pitchFamily="34" charset="0"/>
              </a:rPr>
              <a:t>• допомога в організації дозвілля.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747713" y="760413"/>
            <a:ext cx="7886700" cy="43513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>
                <a:solidFill>
                  <a:srgbClr val="FF0000"/>
                </a:solidFill>
                <a:latin typeface="Calibri" pitchFamily="34" charset="0"/>
              </a:rPr>
              <a:t>• </a:t>
            </a:r>
            <a:r>
              <a:rPr lang="uk-UA" smtClean="0">
                <a:solidFill>
                  <a:srgbClr val="FF0000"/>
                </a:solidFill>
                <a:latin typeface="Times New Roman" pitchFamily="18" charset="0"/>
              </a:rPr>
              <a:t>залучення до нових видів діяльності, важливих проектів та програм, акцій, конференцій; </a:t>
            </a:r>
          </a:p>
          <a:p>
            <a:pPr algn="ctr">
              <a:buFont typeface="Arial" charset="0"/>
              <a:buNone/>
            </a:pPr>
            <a:r>
              <a:rPr lang="uk-UA" smtClean="0">
                <a:solidFill>
                  <a:srgbClr val="FF0000"/>
                </a:solidFill>
                <a:latin typeface="Times New Roman" pitchFamily="18" charset="0"/>
              </a:rPr>
              <a:t>• створення умов для самореалізації та кар'єрного зростання. </a:t>
            </a:r>
          </a:p>
          <a:p>
            <a:pPr algn="ctr">
              <a:buFont typeface="Arial" charset="0"/>
              <a:buNone/>
            </a:pPr>
            <a:r>
              <a:rPr lang="uk-UA" smtClean="0">
                <a:solidFill>
                  <a:srgbClr val="FF0000"/>
                </a:solidFill>
                <a:latin typeface="Times New Roman" pitchFamily="18" charset="0"/>
              </a:rPr>
              <a:t>• навчання. </a:t>
            </a:r>
          </a:p>
          <a:p>
            <a:pPr algn="ctr">
              <a:buFont typeface="Arial" charset="0"/>
              <a:buNone/>
            </a:pPr>
            <a:r>
              <a:rPr lang="uk-UA" smtClean="0">
                <a:solidFill>
                  <a:srgbClr val="FF0000"/>
                </a:solidFill>
                <a:latin typeface="Times New Roman" pitchFamily="18" charset="0"/>
              </a:rPr>
              <a:t>• залучення до участі у керівництві важливим новим проектом.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321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Лекція 4 . Особливості залучення потенційних волонтерів </vt:lpstr>
      <vt:lpstr>Презентация PowerPoint</vt:lpstr>
      <vt:lpstr>Презентация PowerPoint</vt:lpstr>
      <vt:lpstr>Презентация PowerPoint</vt:lpstr>
      <vt:lpstr>Психолог Девід Маккеланд висунув теорію</vt:lpstr>
      <vt:lpstr>Презентация PowerPoint</vt:lpstr>
      <vt:lpstr>Теорія «альтруїзму- егоїзму», запропонована західними дослідниками А. Омото та М. Снайдер, які об'єднали їх у дві групи. </vt:lpstr>
      <vt:lpstr>У Всеукраїнському громадському центрі «Волонтер» для мотивації волонтерів до подальшої роботи застосовують усі види соціального мотивування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7</cp:revision>
  <dcterms:created xsi:type="dcterms:W3CDTF">2018-09-04T12:10:47Z</dcterms:created>
  <dcterms:modified xsi:type="dcterms:W3CDTF">2022-02-10T14:00:03Z</dcterms:modified>
</cp:coreProperties>
</file>