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9D0DF-4DB9-45A1-BC2A-CABC58D5496E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AF2B674-1A7B-4A0B-8401-61800F4DCB24}">
      <dgm:prSet phldrT="[Текст]"/>
      <dgm:spPr/>
      <dgm:t>
        <a:bodyPr/>
        <a:lstStyle/>
        <a:p>
          <a:r>
            <a:rPr lang="uk-UA" dirty="0" smtClean="0"/>
            <a:t>Замовник</a:t>
          </a:r>
          <a:endParaRPr lang="uk-UA" dirty="0"/>
        </a:p>
      </dgm:t>
    </dgm:pt>
    <dgm:pt modelId="{4A84C625-F6B8-4C29-BAD4-D7C4CD5ED265}" type="parTrans" cxnId="{8C5FBE3C-0C5D-4BED-9872-BD9E518B2D48}">
      <dgm:prSet/>
      <dgm:spPr/>
      <dgm:t>
        <a:bodyPr/>
        <a:lstStyle/>
        <a:p>
          <a:endParaRPr lang="uk-UA"/>
        </a:p>
      </dgm:t>
    </dgm:pt>
    <dgm:pt modelId="{C90106BA-3C4D-4054-89FB-14B3BE9DB421}" type="sibTrans" cxnId="{8C5FBE3C-0C5D-4BED-9872-BD9E518B2D48}">
      <dgm:prSet/>
      <dgm:spPr/>
      <dgm:t>
        <a:bodyPr/>
        <a:lstStyle/>
        <a:p>
          <a:endParaRPr lang="uk-UA"/>
        </a:p>
      </dgm:t>
    </dgm:pt>
    <dgm:pt modelId="{100A49EA-1C3E-4C38-A184-356DA7969393}">
      <dgm:prSet phldrT="[Текст]"/>
      <dgm:spPr/>
      <dgm:t>
        <a:bodyPr/>
        <a:lstStyle/>
        <a:p>
          <a:r>
            <a:rPr lang="uk-UA" dirty="0" smtClean="0"/>
            <a:t>Виконавець</a:t>
          </a:r>
          <a:endParaRPr lang="uk-UA" dirty="0"/>
        </a:p>
      </dgm:t>
    </dgm:pt>
    <dgm:pt modelId="{39B2375B-F445-4AA1-902C-DC0D4B518194}" type="parTrans" cxnId="{DEAFB301-9365-4596-994F-76850A40FAC5}">
      <dgm:prSet/>
      <dgm:spPr/>
      <dgm:t>
        <a:bodyPr/>
        <a:lstStyle/>
        <a:p>
          <a:endParaRPr lang="uk-UA"/>
        </a:p>
      </dgm:t>
    </dgm:pt>
    <dgm:pt modelId="{73162594-EDEA-45D7-B424-88D334C43A05}" type="sibTrans" cxnId="{DEAFB301-9365-4596-994F-76850A40FAC5}">
      <dgm:prSet/>
      <dgm:spPr/>
      <dgm:t>
        <a:bodyPr/>
        <a:lstStyle/>
        <a:p>
          <a:endParaRPr lang="uk-UA"/>
        </a:p>
      </dgm:t>
    </dgm:pt>
    <dgm:pt modelId="{EAA338F2-4CC1-47F0-BB09-463C595D6066}">
      <dgm:prSet phldrT="[Текст]"/>
      <dgm:spPr/>
      <dgm:t>
        <a:bodyPr/>
        <a:lstStyle/>
        <a:p>
          <a:r>
            <a:rPr lang="uk-UA" dirty="0" smtClean="0"/>
            <a:t>Отримувач соціальних послуг</a:t>
          </a:r>
          <a:endParaRPr lang="uk-UA" dirty="0"/>
        </a:p>
      </dgm:t>
    </dgm:pt>
    <dgm:pt modelId="{C63A5192-10BB-466D-A7D7-3B98DA54048D}" type="parTrans" cxnId="{9BAAF1FA-BF3A-4862-9456-B6442C11A6F4}">
      <dgm:prSet/>
      <dgm:spPr/>
      <dgm:t>
        <a:bodyPr/>
        <a:lstStyle/>
        <a:p>
          <a:endParaRPr lang="uk-UA"/>
        </a:p>
      </dgm:t>
    </dgm:pt>
    <dgm:pt modelId="{49074BFE-F1D9-4B2D-A349-431EC76E869E}" type="sibTrans" cxnId="{9BAAF1FA-BF3A-4862-9456-B6442C11A6F4}">
      <dgm:prSet/>
      <dgm:spPr/>
      <dgm:t>
        <a:bodyPr/>
        <a:lstStyle/>
        <a:p>
          <a:endParaRPr lang="uk-UA"/>
        </a:p>
      </dgm:t>
    </dgm:pt>
    <dgm:pt modelId="{856BB49F-AD3A-4991-9F7E-733B553551A3}" type="pres">
      <dgm:prSet presAssocID="{2919D0DF-4DB9-45A1-BC2A-CABC58D5496E}" presName="Name0" presStyleCnt="0">
        <dgm:presLayoutVars>
          <dgm:dir/>
          <dgm:resizeHandles val="exact"/>
        </dgm:presLayoutVars>
      </dgm:prSet>
      <dgm:spPr/>
    </dgm:pt>
    <dgm:pt modelId="{848F1903-6DAA-45DB-B62F-A13C005BBA33}" type="pres">
      <dgm:prSet presAssocID="{8AF2B674-1A7B-4A0B-8401-61800F4DCB24}" presName="node" presStyleLbl="node1" presStyleIdx="0" presStyleCnt="3">
        <dgm:presLayoutVars>
          <dgm:bulletEnabled val="1"/>
        </dgm:presLayoutVars>
      </dgm:prSet>
      <dgm:spPr/>
    </dgm:pt>
    <dgm:pt modelId="{2007A599-68B1-471E-A6A4-9C0D8E9D5D3C}" type="pres">
      <dgm:prSet presAssocID="{C90106BA-3C4D-4054-89FB-14B3BE9DB421}" presName="sibTrans" presStyleLbl="sibTrans2D1" presStyleIdx="0" presStyleCnt="3"/>
      <dgm:spPr/>
    </dgm:pt>
    <dgm:pt modelId="{8339A0F4-432E-4267-BD57-C7F414BDECC8}" type="pres">
      <dgm:prSet presAssocID="{C90106BA-3C4D-4054-89FB-14B3BE9DB421}" presName="connectorText" presStyleLbl="sibTrans2D1" presStyleIdx="0" presStyleCnt="3"/>
      <dgm:spPr/>
    </dgm:pt>
    <dgm:pt modelId="{6B643C88-B7C0-4BB0-BA1B-DF4AF2A23150}" type="pres">
      <dgm:prSet presAssocID="{100A49EA-1C3E-4C38-A184-356DA7969393}" presName="node" presStyleLbl="node1" presStyleIdx="1" presStyleCnt="3">
        <dgm:presLayoutVars>
          <dgm:bulletEnabled val="1"/>
        </dgm:presLayoutVars>
      </dgm:prSet>
      <dgm:spPr/>
    </dgm:pt>
    <dgm:pt modelId="{CAAAC9BD-CDC9-4F85-98A5-E7CC2CB229BA}" type="pres">
      <dgm:prSet presAssocID="{73162594-EDEA-45D7-B424-88D334C43A05}" presName="sibTrans" presStyleLbl="sibTrans2D1" presStyleIdx="1" presStyleCnt="3"/>
      <dgm:spPr/>
    </dgm:pt>
    <dgm:pt modelId="{97695592-9083-440F-AC23-EEB7F41C0DC2}" type="pres">
      <dgm:prSet presAssocID="{73162594-EDEA-45D7-B424-88D334C43A05}" presName="connectorText" presStyleLbl="sibTrans2D1" presStyleIdx="1" presStyleCnt="3"/>
      <dgm:spPr/>
    </dgm:pt>
    <dgm:pt modelId="{FA64FEC9-DA4C-4282-8CE5-A6AE27D2913C}" type="pres">
      <dgm:prSet presAssocID="{EAA338F2-4CC1-47F0-BB09-463C595D606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3F54C43-3DDB-464F-8AC1-205446FCBE5F}" type="pres">
      <dgm:prSet presAssocID="{49074BFE-F1D9-4B2D-A349-431EC76E869E}" presName="sibTrans" presStyleLbl="sibTrans2D1" presStyleIdx="2" presStyleCnt="3"/>
      <dgm:spPr/>
    </dgm:pt>
    <dgm:pt modelId="{FEC2159E-49E5-46C3-9411-E8A7A072E22B}" type="pres">
      <dgm:prSet presAssocID="{49074BFE-F1D9-4B2D-A349-431EC76E869E}" presName="connectorText" presStyleLbl="sibTrans2D1" presStyleIdx="2" presStyleCnt="3"/>
      <dgm:spPr/>
    </dgm:pt>
  </dgm:ptLst>
  <dgm:cxnLst>
    <dgm:cxn modelId="{1AFDADEE-F5FE-4230-B2D0-097D8002AAE9}" type="presOf" srcId="{8AF2B674-1A7B-4A0B-8401-61800F4DCB24}" destId="{848F1903-6DAA-45DB-B62F-A13C005BBA33}" srcOrd="0" destOrd="0" presId="urn:microsoft.com/office/officeart/2005/8/layout/cycle7"/>
    <dgm:cxn modelId="{AD1F7CB7-AF17-493B-B61A-4E1CD425345A}" type="presOf" srcId="{49074BFE-F1D9-4B2D-A349-431EC76E869E}" destId="{43F54C43-3DDB-464F-8AC1-205446FCBE5F}" srcOrd="0" destOrd="0" presId="urn:microsoft.com/office/officeart/2005/8/layout/cycle7"/>
    <dgm:cxn modelId="{77D59ED2-0BDA-4474-B3A4-45755B65F250}" type="presOf" srcId="{73162594-EDEA-45D7-B424-88D334C43A05}" destId="{CAAAC9BD-CDC9-4F85-98A5-E7CC2CB229BA}" srcOrd="0" destOrd="0" presId="urn:microsoft.com/office/officeart/2005/8/layout/cycle7"/>
    <dgm:cxn modelId="{9E29763B-8B5C-4508-AF76-9CBD036397F5}" type="presOf" srcId="{2919D0DF-4DB9-45A1-BC2A-CABC58D5496E}" destId="{856BB49F-AD3A-4991-9F7E-733B553551A3}" srcOrd="0" destOrd="0" presId="urn:microsoft.com/office/officeart/2005/8/layout/cycle7"/>
    <dgm:cxn modelId="{8C5FBE3C-0C5D-4BED-9872-BD9E518B2D48}" srcId="{2919D0DF-4DB9-45A1-BC2A-CABC58D5496E}" destId="{8AF2B674-1A7B-4A0B-8401-61800F4DCB24}" srcOrd="0" destOrd="0" parTransId="{4A84C625-F6B8-4C29-BAD4-D7C4CD5ED265}" sibTransId="{C90106BA-3C4D-4054-89FB-14B3BE9DB421}"/>
    <dgm:cxn modelId="{9BAAF1FA-BF3A-4862-9456-B6442C11A6F4}" srcId="{2919D0DF-4DB9-45A1-BC2A-CABC58D5496E}" destId="{EAA338F2-4CC1-47F0-BB09-463C595D6066}" srcOrd="2" destOrd="0" parTransId="{C63A5192-10BB-466D-A7D7-3B98DA54048D}" sibTransId="{49074BFE-F1D9-4B2D-A349-431EC76E869E}"/>
    <dgm:cxn modelId="{EEA7D8BD-2E23-4658-8107-FC22D8D76190}" type="presOf" srcId="{100A49EA-1C3E-4C38-A184-356DA7969393}" destId="{6B643C88-B7C0-4BB0-BA1B-DF4AF2A23150}" srcOrd="0" destOrd="0" presId="urn:microsoft.com/office/officeart/2005/8/layout/cycle7"/>
    <dgm:cxn modelId="{DEAFB301-9365-4596-994F-76850A40FAC5}" srcId="{2919D0DF-4DB9-45A1-BC2A-CABC58D5496E}" destId="{100A49EA-1C3E-4C38-A184-356DA7969393}" srcOrd="1" destOrd="0" parTransId="{39B2375B-F445-4AA1-902C-DC0D4B518194}" sibTransId="{73162594-EDEA-45D7-B424-88D334C43A05}"/>
    <dgm:cxn modelId="{F6236A88-092C-4D8A-991F-F7DD9097B042}" type="presOf" srcId="{49074BFE-F1D9-4B2D-A349-431EC76E869E}" destId="{FEC2159E-49E5-46C3-9411-E8A7A072E22B}" srcOrd="1" destOrd="0" presId="urn:microsoft.com/office/officeart/2005/8/layout/cycle7"/>
    <dgm:cxn modelId="{636AAB91-B57B-49C9-8433-17CFB7652196}" type="presOf" srcId="{EAA338F2-4CC1-47F0-BB09-463C595D6066}" destId="{FA64FEC9-DA4C-4282-8CE5-A6AE27D2913C}" srcOrd="0" destOrd="0" presId="urn:microsoft.com/office/officeart/2005/8/layout/cycle7"/>
    <dgm:cxn modelId="{A1034FB6-580C-46FE-A846-DE4B5AED3868}" type="presOf" srcId="{C90106BA-3C4D-4054-89FB-14B3BE9DB421}" destId="{2007A599-68B1-471E-A6A4-9C0D8E9D5D3C}" srcOrd="0" destOrd="0" presId="urn:microsoft.com/office/officeart/2005/8/layout/cycle7"/>
    <dgm:cxn modelId="{04EF32F7-5DE7-4522-A437-ED80FD009048}" type="presOf" srcId="{C90106BA-3C4D-4054-89FB-14B3BE9DB421}" destId="{8339A0F4-432E-4267-BD57-C7F414BDECC8}" srcOrd="1" destOrd="0" presId="urn:microsoft.com/office/officeart/2005/8/layout/cycle7"/>
    <dgm:cxn modelId="{8D37C5B5-0A27-4065-A05E-D59005ADCE93}" type="presOf" srcId="{73162594-EDEA-45D7-B424-88D334C43A05}" destId="{97695592-9083-440F-AC23-EEB7F41C0DC2}" srcOrd="1" destOrd="0" presId="urn:microsoft.com/office/officeart/2005/8/layout/cycle7"/>
    <dgm:cxn modelId="{9161386C-3109-4101-9AFF-0CFC8B644B21}" type="presParOf" srcId="{856BB49F-AD3A-4991-9F7E-733B553551A3}" destId="{848F1903-6DAA-45DB-B62F-A13C005BBA33}" srcOrd="0" destOrd="0" presId="urn:microsoft.com/office/officeart/2005/8/layout/cycle7"/>
    <dgm:cxn modelId="{BCA07B23-C6A8-40AC-93D6-904BE98D9C1F}" type="presParOf" srcId="{856BB49F-AD3A-4991-9F7E-733B553551A3}" destId="{2007A599-68B1-471E-A6A4-9C0D8E9D5D3C}" srcOrd="1" destOrd="0" presId="urn:microsoft.com/office/officeart/2005/8/layout/cycle7"/>
    <dgm:cxn modelId="{ABB4FAD0-18BE-4F0D-BEED-EE4788A95B68}" type="presParOf" srcId="{2007A599-68B1-471E-A6A4-9C0D8E9D5D3C}" destId="{8339A0F4-432E-4267-BD57-C7F414BDECC8}" srcOrd="0" destOrd="0" presId="urn:microsoft.com/office/officeart/2005/8/layout/cycle7"/>
    <dgm:cxn modelId="{FCE3ED86-4BBE-43FC-B6B0-F6368837E26F}" type="presParOf" srcId="{856BB49F-AD3A-4991-9F7E-733B553551A3}" destId="{6B643C88-B7C0-4BB0-BA1B-DF4AF2A23150}" srcOrd="2" destOrd="0" presId="urn:microsoft.com/office/officeart/2005/8/layout/cycle7"/>
    <dgm:cxn modelId="{5DEC9F81-A13B-4963-BA6C-D45148AD931B}" type="presParOf" srcId="{856BB49F-AD3A-4991-9F7E-733B553551A3}" destId="{CAAAC9BD-CDC9-4F85-98A5-E7CC2CB229BA}" srcOrd="3" destOrd="0" presId="urn:microsoft.com/office/officeart/2005/8/layout/cycle7"/>
    <dgm:cxn modelId="{D8797DDE-369A-48DE-849E-E970456A8862}" type="presParOf" srcId="{CAAAC9BD-CDC9-4F85-98A5-E7CC2CB229BA}" destId="{97695592-9083-440F-AC23-EEB7F41C0DC2}" srcOrd="0" destOrd="0" presId="urn:microsoft.com/office/officeart/2005/8/layout/cycle7"/>
    <dgm:cxn modelId="{8D910CA9-EA42-4355-AE85-77723BB4C5BD}" type="presParOf" srcId="{856BB49F-AD3A-4991-9F7E-733B553551A3}" destId="{FA64FEC9-DA4C-4282-8CE5-A6AE27D2913C}" srcOrd="4" destOrd="0" presId="urn:microsoft.com/office/officeart/2005/8/layout/cycle7"/>
    <dgm:cxn modelId="{EFBE1BE0-5A38-46FD-AF45-1920436EBCF1}" type="presParOf" srcId="{856BB49F-AD3A-4991-9F7E-733B553551A3}" destId="{43F54C43-3DDB-464F-8AC1-205446FCBE5F}" srcOrd="5" destOrd="0" presId="urn:microsoft.com/office/officeart/2005/8/layout/cycle7"/>
    <dgm:cxn modelId="{2D6D202F-A047-47C9-957C-57DDA3F90C82}" type="presParOf" srcId="{43F54C43-3DDB-464F-8AC1-205446FCBE5F}" destId="{FEC2159E-49E5-46C3-9411-E8A7A072E22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F1903-6DAA-45DB-B62F-A13C005BBA33}">
      <dsp:nvSpPr>
        <dsp:cNvPr id="0" name=""/>
        <dsp:cNvSpPr/>
      </dsp:nvSpPr>
      <dsp:spPr>
        <a:xfrm>
          <a:off x="1259107" y="504689"/>
          <a:ext cx="1523559" cy="761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Замовник</a:t>
          </a:r>
          <a:endParaRPr lang="uk-UA" sz="1400" kern="1200" dirty="0"/>
        </a:p>
      </dsp:txBody>
      <dsp:txXfrm>
        <a:off x="1281419" y="527001"/>
        <a:ext cx="1478935" cy="717155"/>
      </dsp:txXfrm>
    </dsp:sp>
    <dsp:sp modelId="{2007A599-68B1-471E-A6A4-9C0D8E9D5D3C}">
      <dsp:nvSpPr>
        <dsp:cNvPr id="0" name=""/>
        <dsp:cNvSpPr/>
      </dsp:nvSpPr>
      <dsp:spPr>
        <a:xfrm rot="3600000">
          <a:off x="2252702" y="1842332"/>
          <a:ext cx="795068" cy="26662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2332689" y="1895656"/>
        <a:ext cx="635094" cy="159974"/>
      </dsp:txXfrm>
    </dsp:sp>
    <dsp:sp modelId="{6B643C88-B7C0-4BB0-BA1B-DF4AF2A23150}">
      <dsp:nvSpPr>
        <dsp:cNvPr id="0" name=""/>
        <dsp:cNvSpPr/>
      </dsp:nvSpPr>
      <dsp:spPr>
        <a:xfrm>
          <a:off x="2517805" y="2684818"/>
          <a:ext cx="1523559" cy="761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Виконавець</a:t>
          </a:r>
          <a:endParaRPr lang="uk-UA" sz="1400" kern="1200" dirty="0"/>
        </a:p>
      </dsp:txBody>
      <dsp:txXfrm>
        <a:off x="2540117" y="2707130"/>
        <a:ext cx="1478935" cy="717155"/>
      </dsp:txXfrm>
    </dsp:sp>
    <dsp:sp modelId="{CAAAC9BD-CDC9-4F85-98A5-E7CC2CB229BA}">
      <dsp:nvSpPr>
        <dsp:cNvPr id="0" name=""/>
        <dsp:cNvSpPr/>
      </dsp:nvSpPr>
      <dsp:spPr>
        <a:xfrm rot="10800000">
          <a:off x="1623353" y="2932396"/>
          <a:ext cx="795068" cy="26662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 rot="10800000">
        <a:off x="1703340" y="2985720"/>
        <a:ext cx="635094" cy="159974"/>
      </dsp:txXfrm>
    </dsp:sp>
    <dsp:sp modelId="{FA64FEC9-DA4C-4282-8CE5-A6AE27D2913C}">
      <dsp:nvSpPr>
        <dsp:cNvPr id="0" name=""/>
        <dsp:cNvSpPr/>
      </dsp:nvSpPr>
      <dsp:spPr>
        <a:xfrm>
          <a:off x="409" y="2684818"/>
          <a:ext cx="1523559" cy="7617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Отримувач соціальних послуг</a:t>
          </a:r>
          <a:endParaRPr lang="uk-UA" sz="1400" kern="1200" dirty="0"/>
        </a:p>
      </dsp:txBody>
      <dsp:txXfrm>
        <a:off x="22721" y="2707130"/>
        <a:ext cx="1478935" cy="717155"/>
      </dsp:txXfrm>
    </dsp:sp>
    <dsp:sp modelId="{43F54C43-3DDB-464F-8AC1-205446FCBE5F}">
      <dsp:nvSpPr>
        <dsp:cNvPr id="0" name=""/>
        <dsp:cNvSpPr/>
      </dsp:nvSpPr>
      <dsp:spPr>
        <a:xfrm rot="18000000">
          <a:off x="994004" y="1842332"/>
          <a:ext cx="795068" cy="26662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/>
        </a:p>
      </dsp:txBody>
      <dsp:txXfrm>
        <a:off x="1073991" y="1895656"/>
        <a:ext cx="635094" cy="159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60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876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099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5843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0530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6286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0035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4182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492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3601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54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6871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1864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4749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193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488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соціальне партнерство є формою організації людських відносин, які спрямовані на досягнення балансу у взаємодії учасників процесу виробництва та розподілу суспільних благ на основі дотримання гуманістичних принципів людського співіснування.</a:t>
            </a:r>
            <a:endParaRPr lang="uk-UA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185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495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654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568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684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802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5D572-D5AA-4B63-BAA6-1C9E3FFD9D79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D54B9-2FF9-4099-9AF9-EC0474EC38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506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6193A-7B41-47DD-8639-66DB33E91E6D}" type="datetimeFigureOut">
              <a:rPr lang="uk-UA" smtClean="0"/>
              <a:t>30.12.2015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C26C1-DE35-45AC-85DE-7022FCB052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124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Book Antiqua" pitchFamily="18" charset="0"/>
              </a:rPr>
              <a:t>Презентація навчальної дисципліни «Соціальне партнерство»</a:t>
            </a:r>
            <a:endParaRPr lang="uk-UA" sz="3600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uk-UA" sz="2000" dirty="0" smtClean="0"/>
          </a:p>
          <a:p>
            <a:pPr algn="r"/>
            <a:endParaRPr lang="uk-UA" sz="2000" dirty="0"/>
          </a:p>
          <a:p>
            <a:pPr algn="r"/>
            <a:r>
              <a:rPr lang="uk-UA" sz="2000" dirty="0" smtClean="0">
                <a:solidFill>
                  <a:schemeClr val="tx1"/>
                </a:solidFill>
              </a:rPr>
              <a:t>Кандидат філософських наук,</a:t>
            </a:r>
          </a:p>
          <a:p>
            <a:pPr algn="r"/>
            <a:r>
              <a:rPr lang="uk-UA" sz="2000" dirty="0" smtClean="0">
                <a:solidFill>
                  <a:schemeClr val="tx1"/>
                </a:solidFill>
              </a:rPr>
              <a:t> доцент, </a:t>
            </a:r>
            <a:r>
              <a:rPr lang="uk-UA" sz="2000" dirty="0" err="1" smtClean="0">
                <a:solidFill>
                  <a:schemeClr val="tx1"/>
                </a:solidFill>
              </a:rPr>
              <a:t>Масюк</a:t>
            </a:r>
            <a:r>
              <a:rPr lang="uk-UA" sz="2000" dirty="0" smtClean="0">
                <a:solidFill>
                  <a:schemeClr val="tx1"/>
                </a:solidFill>
              </a:rPr>
              <a:t> О.П.</a:t>
            </a:r>
            <a:endParaRPr lang="uk-U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9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Bookman Old Style" pitchFamily="18" charset="0"/>
              </a:rPr>
              <a:t>Підсумки:</a:t>
            </a:r>
            <a:endParaRPr lang="uk-UA" sz="24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 smtClean="0">
                <a:latin typeface="Bookman Old Style" pitchFamily="18" charset="0"/>
              </a:rPr>
              <a:t>Курс «Соціальне партнерство» розкриває процес формування партнерства в сучасному відкритому суспільстві. </a:t>
            </a:r>
          </a:p>
          <a:p>
            <a:pPr algn="just"/>
            <a:endParaRPr lang="uk-UA" sz="2000" dirty="0" smtClean="0">
              <a:latin typeface="Bookman Old Style" pitchFamily="18" charset="0"/>
            </a:endParaRPr>
          </a:p>
          <a:p>
            <a:pPr algn="just"/>
            <a:r>
              <a:rPr lang="uk-UA" sz="2000" dirty="0" smtClean="0">
                <a:latin typeface="Bookman Old Style" pitchFamily="18" charset="0"/>
              </a:rPr>
              <a:t>В ньому висвітлюється генезис феномену партнерства та практичні механізми його реалізації у процесі демократизації суспільно-державних відносин.</a:t>
            </a:r>
          </a:p>
          <a:p>
            <a:pPr algn="just"/>
            <a:endParaRPr lang="uk-UA" sz="2000" dirty="0" smtClean="0">
              <a:latin typeface="Bookman Old Style" pitchFamily="18" charset="0"/>
            </a:endParaRPr>
          </a:p>
          <a:p>
            <a:pPr algn="just"/>
            <a:r>
              <a:rPr lang="uk-UA" sz="2000" dirty="0">
                <a:latin typeface="Bookman Old Style" pitchFamily="18" charset="0"/>
              </a:rPr>
              <a:t>У структурі курсу розкриваються системні конструкції партнерства в різних сферах життя людини, його фундамент (діалог, консенсус, взаємна відповідальність</a:t>
            </a:r>
            <a:r>
              <a:rPr lang="uk-UA" sz="2000" dirty="0" smtClean="0">
                <a:latin typeface="Bookman Old Style" pitchFamily="18" charset="0"/>
              </a:rPr>
              <a:t>).</a:t>
            </a:r>
            <a:r>
              <a:rPr lang="uk-UA" sz="2000" dirty="0" smtClean="0">
                <a:latin typeface="Bookman Old Style" pitchFamily="18" charset="0"/>
              </a:rPr>
              <a:t/>
            </a:r>
            <a:br>
              <a:rPr lang="uk-UA" sz="2000" dirty="0" smtClean="0">
                <a:latin typeface="Bookman Old Style" pitchFamily="18" charset="0"/>
              </a:rPr>
            </a:br>
            <a:endParaRPr lang="uk-UA" sz="2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7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>
                <a:latin typeface="Arial" pitchFamily="34" charset="0"/>
                <a:cs typeface="Arial" pitchFamily="34" charset="0"/>
              </a:rPr>
              <a:t>Основними 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завданнями вивчення дисципліни «Соціальне партнерство» є:</a:t>
            </a:r>
            <a:br>
              <a:rPr lang="uk-UA" sz="2800" dirty="0">
                <a:latin typeface="Arial" pitchFamily="34" charset="0"/>
                <a:cs typeface="Arial" pitchFamily="34" charset="0"/>
              </a:rPr>
            </a:br>
            <a:endParaRPr lang="uk-U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 algn="just">
              <a:lnSpc>
                <a:spcPct val="170000"/>
              </a:lnSpc>
              <a:spcAft>
                <a:spcPts val="600"/>
              </a:spcAft>
            </a:pPr>
            <a:r>
              <a:rPr lang="uk-UA" sz="4200" i="1" dirty="0">
                <a:latin typeface="Book Antiqua" pitchFamily="18" charset="0"/>
                <a:cs typeface="Arial" pitchFamily="34" charset="0"/>
              </a:rPr>
              <a:t>вивчення теоретичних основ розвитку соціального партнерства, осмислення  механізмів державно-політичної рівноваги, регулювання суспільно-трудових відносин, організація партнерської взаємодії з врахуванням вітчизняного й зарубіжного досвіду; </a:t>
            </a:r>
          </a:p>
          <a:p>
            <a:pPr lvl="0" algn="just">
              <a:lnSpc>
                <a:spcPct val="170000"/>
              </a:lnSpc>
              <a:spcAft>
                <a:spcPts val="600"/>
              </a:spcAft>
            </a:pPr>
            <a:r>
              <a:rPr lang="uk-UA" sz="4200" i="1" dirty="0">
                <a:latin typeface="Book Antiqua" pitchFamily="18" charset="0"/>
                <a:cs typeface="Arial" pitchFamily="34" charset="0"/>
              </a:rPr>
              <a:t>розкриття особливостей формування соціального партнерства на державному, регіональному та галузевому рівні, а також розробка моделей розвитку взаємодії з потенційними партнерами;</a:t>
            </a:r>
          </a:p>
          <a:p>
            <a:pPr lvl="0" algn="just">
              <a:lnSpc>
                <a:spcPct val="170000"/>
              </a:lnSpc>
              <a:spcAft>
                <a:spcPts val="600"/>
              </a:spcAft>
            </a:pPr>
            <a:r>
              <a:rPr lang="uk-UA" sz="4200" i="1" dirty="0">
                <a:latin typeface="Book Antiqua" pitchFamily="18" charset="0"/>
                <a:cs typeface="Arial" pitchFamily="34" charset="0"/>
              </a:rPr>
              <a:t>набуття студентами практичних навичок та умінь щодо застосування методів проведення колективних та ділових переговорів на професійній основі.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57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Основний понятійний апарат навчальної дисципліни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«Соціальне партнерство»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1600" b="1" dirty="0">
                <a:latin typeface="Bookman Old Style" pitchFamily="18" charset="0"/>
                <a:cs typeface="Times New Roman" pitchFamily="18" charset="0"/>
              </a:rPr>
              <a:t>Соціальне партнерство</a:t>
            </a:r>
            <a:r>
              <a:rPr lang="uk-UA" sz="1600" dirty="0">
                <a:latin typeface="Bookman Old Style" pitchFamily="18" charset="0"/>
                <a:cs typeface="Times New Roman" pitchFamily="18" charset="0"/>
              </a:rPr>
              <a:t> – форма організації суспільних відносин, яка передбачає збалансовану взаємодію влади, праці та капіталу на основі визнання та дотримання гуманістичних принципів людського співіснування</a:t>
            </a:r>
            <a:r>
              <a:rPr lang="uk-UA" sz="1600" dirty="0" smtClean="0"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uk-UA" sz="1600" dirty="0" smtClean="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uk-UA" sz="1600" b="1" dirty="0">
                <a:latin typeface="Bookman Old Style" pitchFamily="18" charset="0"/>
                <a:cs typeface="Times New Roman" pitchFamily="18" charset="0"/>
              </a:rPr>
              <a:t>Патерналізм</a:t>
            </a:r>
            <a:r>
              <a:rPr lang="uk-UA" sz="16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1600" b="1" dirty="0">
                <a:latin typeface="Bookman Old Style" pitchFamily="18" charset="0"/>
                <a:cs typeface="Times New Roman" pitchFamily="18" charset="0"/>
              </a:rPr>
              <a:t>–</a:t>
            </a:r>
            <a:r>
              <a:rPr lang="uk-UA" sz="1600" dirty="0">
                <a:latin typeface="Bookman Old Style" pitchFamily="18" charset="0"/>
                <a:cs typeface="Times New Roman" pitchFamily="18" charset="0"/>
              </a:rPr>
              <a:t> різновид владних відносин, спрямованих на регулювання діяльності їх суб’єктів у формі надання ресурсів, які забезпечують стабільне функціонування системи в обмін на визнання легітимності її владних представників.</a:t>
            </a:r>
          </a:p>
          <a:p>
            <a:pPr marL="0" indent="0" algn="just">
              <a:buNone/>
            </a:pPr>
            <a:endParaRPr lang="uk-UA" sz="1600" dirty="0" smtClean="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uk-UA" sz="1600" b="1" dirty="0" smtClean="0">
                <a:latin typeface="Bookman Old Style" pitchFamily="18" charset="0"/>
                <a:cs typeface="Times New Roman" pitchFamily="18" charset="0"/>
              </a:rPr>
              <a:t>Колективні </a:t>
            </a:r>
            <a:r>
              <a:rPr lang="uk-UA" sz="1600" b="1" dirty="0">
                <a:latin typeface="Bookman Old Style" pitchFamily="18" charset="0"/>
                <a:cs typeface="Times New Roman" pitchFamily="18" charset="0"/>
              </a:rPr>
              <a:t>переговори – </a:t>
            </a:r>
            <a:r>
              <a:rPr lang="uk-UA" sz="1600" dirty="0">
                <a:latin typeface="Bookman Old Style" pitchFamily="18" charset="0"/>
                <a:cs typeface="Times New Roman" pitchFamily="18" charset="0"/>
              </a:rPr>
              <a:t>спосіб вирішення накопичених розбіжностей із приводу виробництва та розподілу суспільних благ між основними учасниками цих процесів за допомогою обговорення нагальної ситуації між уповноваженими на це представниками у встановленому законом порядку</a:t>
            </a:r>
            <a:r>
              <a:rPr lang="uk-UA" sz="1600" dirty="0" smtClean="0"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uk-UA" sz="2000" dirty="0"/>
          </a:p>
          <a:p>
            <a:pPr marL="0" indent="0" algn="just">
              <a:buNone/>
            </a:pPr>
            <a:endParaRPr lang="uk-UA" sz="20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340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Нормативно-правове та міжнародне джерело соціального партнерства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dirty="0" smtClean="0"/>
              <a:t>Генезис</a:t>
            </a:r>
            <a:endParaRPr lang="uk-UA" sz="2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970784" cy="39512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/>
              <a:t>Реалізація соціального  </a:t>
            </a:r>
            <a:r>
              <a:rPr lang="uk-UA" dirty="0"/>
              <a:t>партнерства </a:t>
            </a:r>
            <a:r>
              <a:rPr lang="uk-UA" dirty="0" smtClean="0"/>
              <a:t>почалась у </a:t>
            </a:r>
            <a:r>
              <a:rPr lang="uk-UA" dirty="0"/>
              <a:t>1919 </a:t>
            </a:r>
            <a:r>
              <a:rPr lang="uk-UA" dirty="0" smtClean="0"/>
              <a:t>році </a:t>
            </a:r>
            <a:r>
              <a:rPr lang="uk-UA" dirty="0"/>
              <a:t>зі створення Міжнародної організації </a:t>
            </a:r>
            <a:r>
              <a:rPr lang="uk-UA" dirty="0" smtClean="0"/>
              <a:t>праці (МОП).</a:t>
            </a:r>
          </a:p>
          <a:p>
            <a:pPr marL="0" indent="0" algn="just">
              <a:buNone/>
            </a:pPr>
            <a:endParaRPr lang="uk-UA" dirty="0" smtClean="0"/>
          </a:p>
          <a:p>
            <a:pPr algn="just"/>
            <a:r>
              <a:rPr lang="uk-UA" dirty="0" smtClean="0"/>
              <a:t> МОП </a:t>
            </a:r>
            <a:r>
              <a:rPr lang="uk-UA" dirty="0"/>
              <a:t>орієнтована на </a:t>
            </a:r>
            <a:r>
              <a:rPr lang="uk-UA" dirty="0" smtClean="0"/>
              <a:t>стандартизацію суспільно-трудових </a:t>
            </a:r>
            <a:r>
              <a:rPr lang="uk-UA" dirty="0"/>
              <a:t>відносин.</a:t>
            </a:r>
          </a:p>
          <a:p>
            <a:pPr marL="0" indent="0" algn="just">
              <a:buNone/>
            </a:pPr>
            <a:endParaRPr lang="uk-UA" dirty="0"/>
          </a:p>
          <a:p>
            <a:pPr algn="just"/>
            <a:r>
              <a:rPr lang="uk-UA" dirty="0" smtClean="0"/>
              <a:t>Міжнародна організація праці </a:t>
            </a:r>
            <a:r>
              <a:rPr lang="uk-UA" dirty="0"/>
              <a:t>має потрійну </a:t>
            </a:r>
            <a:r>
              <a:rPr lang="uk-UA" dirty="0" smtClean="0"/>
              <a:t>структуру: профспілки, органи </a:t>
            </a:r>
            <a:r>
              <a:rPr lang="uk-UA" dirty="0"/>
              <a:t>державної влади та </a:t>
            </a:r>
            <a:r>
              <a:rPr lang="uk-UA" dirty="0" smtClean="0"/>
              <a:t>власники підприємств.</a:t>
            </a:r>
          </a:p>
          <a:p>
            <a:pPr marL="0" indent="0" algn="just">
              <a:buNone/>
            </a:pPr>
            <a:r>
              <a:rPr lang="uk-UA" dirty="0"/>
              <a:t> </a:t>
            </a:r>
          </a:p>
          <a:p>
            <a:pPr algn="just"/>
            <a:r>
              <a:rPr lang="uk-UA" dirty="0"/>
              <a:t>У 1946 року Міжнародна організації праці стала </a:t>
            </a:r>
            <a:r>
              <a:rPr lang="uk-UA" dirty="0" smtClean="0"/>
              <a:t>першою спеціалізованою агенцією ООН. </a:t>
            </a:r>
            <a:endParaRPr lang="uk-UA" dirty="0"/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 fontScale="92500"/>
          </a:bodyPr>
          <a:lstStyle/>
          <a:p>
            <a:pPr algn="ctr"/>
            <a:r>
              <a:rPr lang="uk-UA" dirty="0" smtClean="0"/>
              <a:t>Міжнародна організація праці</a:t>
            </a:r>
            <a:endParaRPr lang="uk-UA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297" y="2174875"/>
            <a:ext cx="2887230" cy="3951288"/>
          </a:xfrm>
        </p:spPr>
      </p:pic>
    </p:spTree>
    <p:extLst>
      <p:ext uri="{BB962C8B-B14F-4D97-AF65-F5344CB8AC3E}">
        <p14:creationId xmlns:p14="http://schemas.microsoft.com/office/powerpoint/2010/main" val="2827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200" b="1" dirty="0" smtClean="0"/>
              <a:t>Три сектори соціального партнерство </a:t>
            </a:r>
            <a:r>
              <a:rPr lang="uk-UA" b="1" dirty="0" smtClean="0"/>
              <a:t>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244642"/>
              </p:ext>
            </p:extLst>
          </p:nvPr>
        </p:nvGraphicFramePr>
        <p:xfrm>
          <a:off x="467544" y="980728"/>
          <a:ext cx="8208912" cy="5552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6159"/>
                <a:gridCol w="4478497"/>
                <a:gridCol w="2214256"/>
              </a:tblGrid>
              <a:tr h="389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Сектор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Основа діяльності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Основні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характеристики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</a:tr>
              <a:tr h="16903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Державний сектор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Здійснює регуляторну </a:t>
                      </a:r>
                      <a:r>
                        <a:rPr lang="uk-UA" sz="1200" dirty="0" smtClean="0">
                          <a:effectLst/>
                        </a:rPr>
                        <a:t>діяльність: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створення основи для реалізації економічних, політичних и соціальних прав;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забезпечення політичної волі, спрямованої на соціальний розвиток;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розробка та втілення законів і правил, в тому числі для забезпечення виконання міжнародних зобов’язань;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надання державних послуг із забезпечення основних потреб та прав.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Спрямований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на забезпечення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прав, забезпечує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стабільність</a:t>
                      </a:r>
                      <a:endParaRPr lang="uk-UA" sz="12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та легітимність.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</a:tr>
              <a:tr h="15213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Комерційний сектор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Здійснює інвестиції та комерційну </a:t>
                      </a:r>
                      <a:r>
                        <a:rPr lang="uk-UA" sz="1200" dirty="0" smtClean="0">
                          <a:effectLst/>
                        </a:rPr>
                        <a:t>діяльність: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створення товарів та послуг;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забезпечення зайнятості населення;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 втілення інновацій;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збільшення прибутку </a:t>
                      </a:r>
                      <a:r>
                        <a:rPr lang="uk-UA" sz="1200" dirty="0" smtClean="0">
                          <a:effectLst/>
                        </a:rPr>
                        <a:t>інвесторів.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Спрямований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на збільшення прибутку, характеризується </a:t>
                      </a:r>
                      <a:r>
                        <a:rPr lang="uk-UA" sz="1200" dirty="0" smtClean="0">
                          <a:effectLst/>
                        </a:rPr>
                        <a:t>чіткістю </a:t>
                      </a:r>
                      <a:r>
                        <a:rPr lang="uk-UA" sz="1200" dirty="0">
                          <a:effectLst/>
                        </a:rPr>
                        <a:t>поставлених завдань та швидкістю їх виконання.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</a:tr>
              <a:tr h="15727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Некомерційний сектор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Сприяє соціальному розвитку </a:t>
                      </a:r>
                      <a:r>
                        <a:rPr lang="uk-UA" sz="1200" dirty="0" smtClean="0">
                          <a:effectLst/>
                        </a:rPr>
                        <a:t>: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надання широкого спектру можливостей для індивідуального розвитку та творчості;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надання підтримки та послуг всім нужденним та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соціально-незахищеним;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• виконання функції охоронця суспільних цінностей.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Заснований на суспільних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цінностях</a:t>
                      </a:r>
                      <a:r>
                        <a:rPr lang="uk-UA" sz="1200" baseline="0" dirty="0" smtClean="0">
                          <a:effectLst/>
                        </a:rPr>
                        <a:t> та</a:t>
                      </a:r>
                      <a:r>
                        <a:rPr lang="uk-UA" sz="1200" dirty="0" smtClean="0">
                          <a:effectLst/>
                        </a:rPr>
                        <a:t> відповідає</a:t>
                      </a:r>
                      <a:r>
                        <a:rPr lang="uk-UA" sz="1200" baseline="0" dirty="0" smtClean="0">
                          <a:effectLst/>
                        </a:rPr>
                        <a:t> </a:t>
                      </a:r>
                      <a:r>
                        <a:rPr lang="uk-UA" sz="1200" dirty="0" smtClean="0">
                          <a:effectLst/>
                        </a:rPr>
                        <a:t>потребам</a:t>
                      </a:r>
                      <a:r>
                        <a:rPr lang="uk-UA" sz="1200" baseline="0" dirty="0" smtClean="0">
                          <a:effectLst/>
                        </a:rPr>
                        <a:t> </a:t>
                      </a:r>
                      <a:r>
                        <a:rPr lang="uk-UA" sz="1200" dirty="0" smtClean="0">
                          <a:effectLst/>
                        </a:rPr>
                        <a:t>суспільства.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217" marR="4821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0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latin typeface="Bookman Old Style" pitchFamily="18" charset="0"/>
              </a:rPr>
              <a:t>Партнерство в соціальній роботі реалізується через механізм соціального </a:t>
            </a:r>
            <a:r>
              <a:rPr lang="uk-UA" sz="2200" dirty="0" smtClean="0">
                <a:latin typeface="Bookman Old Style" pitchFamily="18" charset="0"/>
              </a:rPr>
              <a:t>замовлення</a:t>
            </a:r>
            <a:endParaRPr lang="uk-UA" dirty="0">
              <a:latin typeface="Bookman Old Style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82752" cy="3702397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900" b="1" dirty="0">
                <a:latin typeface="Times New Roman" pitchFamily="18" charset="0"/>
                <a:cs typeface="Times New Roman" pitchFamily="18" charset="0"/>
              </a:rPr>
              <a:t>Державне соціальне замовлення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 – форма децентралізованого державного управління, що передбачає передання виконання частини соціальних зобов’язань до посередницьких організації, які обираються та фінансуються державою на конкурсній основі задля більш ефективної взаємодії органів державної влади з верствами населення, які потребують 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соціальної </a:t>
            </a: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допомоги.</a:t>
            </a:r>
          </a:p>
          <a:p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27985" y="1535113"/>
            <a:ext cx="4258816" cy="639762"/>
          </a:xfrm>
        </p:spPr>
        <p:txBody>
          <a:bodyPr anchor="ctr">
            <a:noAutofit/>
          </a:bodyPr>
          <a:lstStyle/>
          <a:p>
            <a:pPr algn="ctr"/>
            <a:r>
              <a:rPr lang="uk-UA" sz="2000" dirty="0" smtClean="0"/>
              <a:t>Механізм соціального замовлення</a:t>
            </a:r>
            <a:endParaRPr lang="uk-UA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29251542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401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Bookman Old Style" pitchFamily="18" charset="0"/>
                <a:cs typeface="Times New Roman" pitchFamily="18" charset="0"/>
              </a:rPr>
              <a:t>Засоби досягнення партнерства</a:t>
            </a:r>
            <a:br>
              <a:rPr lang="uk-UA" sz="24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uk-UA" sz="2400" dirty="0" smtClean="0">
                <a:latin typeface="Bookman Old Style" pitchFamily="18" charset="0"/>
                <a:cs typeface="Times New Roman" pitchFamily="18" charset="0"/>
              </a:rPr>
              <a:t> в суспільно-трудових відносинах</a:t>
            </a:r>
            <a:endParaRPr lang="uk-UA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8147248" cy="4641379"/>
          </a:xfrm>
        </p:spPr>
        <p:txBody>
          <a:bodyPr>
            <a:normAutofit/>
          </a:bodyPr>
          <a:lstStyle/>
          <a:p>
            <a:pPr algn="just"/>
            <a:r>
              <a:rPr lang="uk-UA" sz="1600" b="1" dirty="0"/>
              <a:t>Проведення колективних переговорів</a:t>
            </a:r>
            <a:r>
              <a:rPr lang="uk-UA" sz="1600" dirty="0"/>
              <a:t> між роботодавцем та найманими працівниками спрямоване на вирішення виробничих і соціальних питань, а також фіксацію результатів їх обговорення у колективному договорі</a:t>
            </a:r>
            <a:r>
              <a:rPr lang="uk-UA" sz="1600" dirty="0" smtClean="0"/>
              <a:t>.</a:t>
            </a:r>
          </a:p>
          <a:p>
            <a:pPr algn="just"/>
            <a:endParaRPr lang="uk-UA" sz="1600" dirty="0"/>
          </a:p>
          <a:p>
            <a:pPr algn="just"/>
            <a:r>
              <a:rPr lang="uk-UA" sz="1600" b="1" dirty="0"/>
              <a:t>Консультативна взаємодія учасників партнерства</a:t>
            </a:r>
            <a:r>
              <a:rPr lang="uk-UA" sz="1600" dirty="0"/>
              <a:t> </a:t>
            </a:r>
            <a:r>
              <a:rPr lang="uk-UA" sz="1600" dirty="0" smtClean="0"/>
              <a:t>як основа </a:t>
            </a:r>
            <a:r>
              <a:rPr lang="uk-UA" sz="1600" dirty="0"/>
              <a:t>вирішення питань всебічного вдосконалення суспільно-трудових відносин та внесення пропозицій регулятору чи арбітру для зміни існуючої системи управління</a:t>
            </a:r>
            <a:r>
              <a:rPr lang="uk-UA" sz="1600" dirty="0" smtClean="0"/>
              <a:t>.</a:t>
            </a:r>
          </a:p>
          <a:p>
            <a:pPr algn="just"/>
            <a:endParaRPr lang="uk-UA" sz="1600" dirty="0"/>
          </a:p>
          <a:p>
            <a:pPr algn="just"/>
            <a:r>
              <a:rPr lang="uk-UA" sz="1600" b="1" dirty="0"/>
              <a:t>Участь представників трудового колективу в </a:t>
            </a:r>
            <a:r>
              <a:rPr lang="uk-UA" sz="1600" b="1" dirty="0" smtClean="0"/>
              <a:t>управлінні організацією</a:t>
            </a:r>
            <a:r>
              <a:rPr lang="uk-UA" sz="1600" dirty="0" smtClean="0"/>
              <a:t> як </a:t>
            </a:r>
            <a:r>
              <a:rPr lang="uk-UA" sz="1600" dirty="0"/>
              <a:t>вдосконалення виробничого процесу на основі внеску працівників та захист інтересів трудового колективу перед представниками власників засобів виробництва</a:t>
            </a:r>
            <a:r>
              <a:rPr lang="uk-UA" sz="1600" dirty="0" smtClean="0"/>
              <a:t>.</a:t>
            </a:r>
          </a:p>
          <a:p>
            <a:pPr algn="just"/>
            <a:endParaRPr lang="uk-UA" sz="1600" dirty="0"/>
          </a:p>
          <a:p>
            <a:pPr algn="just"/>
            <a:r>
              <a:rPr lang="uk-UA" sz="1600" b="1" dirty="0"/>
              <a:t>Страйк </a:t>
            </a:r>
            <a:r>
              <a:rPr lang="uk-UA" sz="1600" b="1" dirty="0" smtClean="0"/>
              <a:t>– </a:t>
            </a:r>
            <a:r>
              <a:rPr lang="uk-UA" sz="1600" dirty="0" smtClean="0"/>
              <a:t>це</a:t>
            </a:r>
            <a:r>
              <a:rPr lang="uk-UA" sz="1600" b="1" dirty="0" smtClean="0"/>
              <a:t> </a:t>
            </a:r>
            <a:r>
              <a:rPr lang="uk-UA" sz="1600" dirty="0" smtClean="0"/>
              <a:t>активне </a:t>
            </a:r>
            <a:r>
              <a:rPr lang="uk-UA" sz="1600" dirty="0"/>
              <a:t>або </a:t>
            </a:r>
            <a:r>
              <a:rPr lang="uk-UA" sz="1600" dirty="0" smtClean="0"/>
              <a:t>пасивне </a:t>
            </a:r>
            <a:r>
              <a:rPr lang="uk-UA" sz="1600" dirty="0"/>
              <a:t>невиконання покладених на працюючу особу трудових обов’язків задля оприлюднення вимог поліпшення умов праці та збільшення розміру винагороди за неї, яке організовується та оформлюється у відповідності з чинним національним законодавством.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04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uk-UA" sz="2200" dirty="0" smtClean="0">
                <a:latin typeface="Book Antiqua" pitchFamily="18" charset="0"/>
              </a:rPr>
              <a:t>Соціальне партнерство реалізується в суспільному житті через переговори.</a:t>
            </a:r>
            <a:endParaRPr lang="uk-UA" sz="2200" dirty="0">
              <a:latin typeface="Book Antiqu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036520"/>
              </p:ext>
            </p:extLst>
          </p:nvPr>
        </p:nvGraphicFramePr>
        <p:xfrm>
          <a:off x="1443355" y="1982057"/>
          <a:ext cx="6257290" cy="3747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8645"/>
                <a:gridCol w="3128645"/>
              </a:tblGrid>
              <a:tr h="4089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Підготовка </a:t>
                      </a:r>
                      <a:r>
                        <a:rPr lang="uk-UA" sz="1400" dirty="0" smtClean="0">
                          <a:effectLst/>
                        </a:rPr>
                        <a:t>переговорів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Аналіз необхідності переговорів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Збір інформації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Фіксація місця та часу проведення переговорів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Проведення </a:t>
                      </a:r>
                      <a:r>
                        <a:rPr lang="uk-UA" sz="1400" dirty="0" smtClean="0">
                          <a:effectLst/>
                        </a:rPr>
                        <a:t>переговорів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Презентація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Висування пропозиції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Обговорення варіантів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Завершення </a:t>
                      </a:r>
                      <a:r>
                        <a:rPr lang="uk-UA" sz="1400" dirty="0" smtClean="0">
                          <a:effectLst/>
                        </a:rPr>
                        <a:t>переговорів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Визначення меж партнерства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Фіксація результатів переговорів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Укладення угоди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31640" y="1576147"/>
            <a:ext cx="68407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 стадії переговорів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38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Bookman Old Style" pitchFamily="18" charset="0"/>
              </a:rPr>
              <a:t>Імовірні варіанти підходів до переговорного процесу в соціальному партнерстві:</a:t>
            </a:r>
            <a:endParaRPr lang="uk-UA" sz="24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i="1" dirty="0"/>
              <a:t>Підхід «Тиск та конфронтація»</a:t>
            </a:r>
            <a:r>
              <a:rPr lang="uk-UA" sz="2000" dirty="0"/>
              <a:t> є формою активного та однобічного нав’язування інтересів іншим учасниками </a:t>
            </a:r>
            <a:r>
              <a:rPr lang="uk-UA" sz="2000" dirty="0" smtClean="0"/>
              <a:t>взаємодії</a:t>
            </a:r>
            <a:r>
              <a:rPr lang="uk-UA" sz="2000" dirty="0"/>
              <a:t>. </a:t>
            </a:r>
            <a:endParaRPr lang="uk-UA" sz="2000" dirty="0" smtClean="0"/>
          </a:p>
          <a:p>
            <a:pPr algn="just"/>
            <a:endParaRPr lang="uk-UA" sz="2000" dirty="0" smtClean="0"/>
          </a:p>
          <a:p>
            <a:pPr algn="just"/>
            <a:r>
              <a:rPr lang="uk-UA" sz="2000" i="1" dirty="0"/>
              <a:t>Підхід «Співробітництво»</a:t>
            </a:r>
            <a:r>
              <a:rPr lang="uk-UA" sz="2000" dirty="0"/>
              <a:t> є формою взаємовигідного діалогу партнерів, який базується на врівноваженні інтересів в ході досягнення спільної мети</a:t>
            </a:r>
            <a:r>
              <a:rPr lang="uk-UA" sz="2000" dirty="0" smtClean="0"/>
              <a:t>.</a:t>
            </a:r>
          </a:p>
          <a:p>
            <a:pPr marL="0" indent="0" algn="just">
              <a:buNone/>
            </a:pPr>
            <a:r>
              <a:rPr lang="uk-UA" sz="2000" dirty="0" smtClean="0"/>
              <a:t> </a:t>
            </a:r>
          </a:p>
          <a:p>
            <a:pPr algn="just"/>
            <a:r>
              <a:rPr lang="uk-UA" sz="2000" i="1" dirty="0"/>
              <a:t>Підхід «Махінація»</a:t>
            </a:r>
            <a:r>
              <a:rPr lang="uk-UA" sz="2000" dirty="0"/>
              <a:t> є формою нехтування моральними та правовими нормами ведення </a:t>
            </a:r>
            <a:r>
              <a:rPr lang="uk-UA" sz="2000" dirty="0" smtClean="0"/>
              <a:t>діяльності </a:t>
            </a:r>
            <a:r>
              <a:rPr lang="uk-UA" sz="2000" dirty="0"/>
              <a:t>в </a:t>
            </a:r>
            <a:r>
              <a:rPr lang="uk-UA" sz="2000" dirty="0" smtClean="0"/>
              <a:t>суспільному просторі.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6693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639</Words>
  <Application>Microsoft Office PowerPoint</Application>
  <PresentationFormat>Экран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Специальное оформление</vt:lpstr>
      <vt:lpstr>Презентація навчальної дисципліни «Соціальне партнерство»</vt:lpstr>
      <vt:lpstr> Основними завданнями вивчення дисципліни «Соціальне партнерство» є: </vt:lpstr>
      <vt:lpstr>Основний понятійний апарат навчальної дисципліни «Соціальне партнерство»</vt:lpstr>
      <vt:lpstr>Нормативно-правове та міжнародне джерело соціального партнерства</vt:lpstr>
      <vt:lpstr>Три сектори соціального партнерство   </vt:lpstr>
      <vt:lpstr>Партнерство в соціальній роботі реалізується через механізм соціального замовлення</vt:lpstr>
      <vt:lpstr>Засоби досягнення партнерства  в суспільно-трудових відносинах</vt:lpstr>
      <vt:lpstr>Соціальне партнерство реалізується в суспільному житті через переговори.</vt:lpstr>
      <vt:lpstr>Імовірні варіанти підходів до переговорного процесу в соціальному партнерстві:</vt:lpstr>
      <vt:lpstr>Підсумки: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 «Соціальне партнерство»</dc:title>
  <dc:creator>Олег</dc:creator>
  <cp:lastModifiedBy>Олег</cp:lastModifiedBy>
  <cp:revision>11</cp:revision>
  <dcterms:created xsi:type="dcterms:W3CDTF">2015-12-30T11:55:16Z</dcterms:created>
  <dcterms:modified xsi:type="dcterms:W3CDTF">2015-12-30T15:34:13Z</dcterms:modified>
</cp:coreProperties>
</file>