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4630400" cy="8229600"/>
  <p:notesSz cx="8229600" cy="14630400"/>
  <p:embeddedFontLst>
    <p:embeddedFont>
      <p:font typeface="Fraunces Extra Bold" panose="020B0604020202020204" charset="0"/>
      <p:regular r:id="rId7"/>
    </p:embeddedFont>
    <p:embeddedFont>
      <p:font typeface="Nobile" panose="020B0604020202020204" charset="0"/>
      <p:regular r:id="rId8"/>
    </p:embeddedFont>
  </p:embeddedFontLst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Микола Стороженко" initials="МС" lastIdx="1" clrIdx="0">
    <p:extLst>
      <p:ext uri="{19B8F6BF-5375-455C-9EA6-DF929625EA0E}">
        <p15:presenceInfo xmlns:p15="http://schemas.microsoft.com/office/powerpoint/2012/main" userId="0f74fcee834cfae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4610"/>
  </p:normalViewPr>
  <p:slideViewPr>
    <p:cSldViewPr snapToGrid="0" snapToObjects="1">
      <p:cViewPr varScale="1">
        <p:scale>
          <a:sx n="61" d="100"/>
          <a:sy n="61" d="100"/>
        </p:scale>
        <p:origin x="61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Микола Стороженко" userId="0f74fcee834cfae4" providerId="LiveId" clId="{C8CE850D-C2B3-4C57-A9DB-C2108F0401D3}"/>
    <pc:docChg chg="modSld">
      <pc:chgData name="Микола Стороженко" userId="0f74fcee834cfae4" providerId="LiveId" clId="{C8CE850D-C2B3-4C57-A9DB-C2108F0401D3}" dt="2024-11-24T22:03:58.124" v="2" actId="1076"/>
      <pc:docMkLst>
        <pc:docMk/>
      </pc:docMkLst>
      <pc:sldChg chg="modSp">
        <pc:chgData name="Микола Стороженко" userId="0f74fcee834cfae4" providerId="LiveId" clId="{C8CE850D-C2B3-4C57-A9DB-C2108F0401D3}" dt="2024-11-24T22:03:58.124" v="2" actId="1076"/>
        <pc:sldMkLst>
          <pc:docMk/>
          <pc:sldMk cId="0" sldId="259"/>
        </pc:sldMkLst>
        <pc:picChg chg="mod">
          <ac:chgData name="Микола Стороженко" userId="0f74fcee834cfae4" providerId="LiveId" clId="{C8CE850D-C2B3-4C57-A9DB-C2108F0401D3}" dt="2024-11-24T22:03:58.124" v="2" actId="1076"/>
          <ac:picMkLst>
            <pc:docMk/>
            <pc:sldMk cId="0" sldId="259"/>
            <ac:picMk id="14" creationId="{F950FB2A-82BA-B0B1-2959-0885ECF6AEA4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631187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gamma.app/?utm_source=made-with-gamma" TargetMode="Externa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gamma.app/?utm_source=made-with-gamma" TargetMode="Externa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gamma.app/?utm_source=made-with-gamma" TargetMode="Externa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gamma.app/?utm_source=made-with-gamma" TargetMode="Externa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gamma.app/?utm_source=made-with-gamma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gamma.app/?utm_source=made-with-gamma" TargetMode="Externa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gamma.app/?utm_source=made-with-gamma" TargetMode="Externa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gamma.app/?utm_source=made-with-gamma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1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DEEEE1"/>
          </a:solidFill>
          <a:ln/>
        </p:spPr>
      </p:sp>
      <p:sp>
        <p:nvSpPr>
          <p:cNvPr id="3" name="Shape 1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FAFFFA"/>
          </a:solidFill>
          <a:ln/>
        </p:spPr>
      </p:sp>
      <p:pic>
        <p:nvPicPr>
          <p:cNvPr id="4" name="Image 0" descr="preencoded.png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39215" y="7749540"/>
            <a:ext cx="1722605" cy="41148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2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DEEEE1"/>
          </a:solidFill>
          <a:ln/>
        </p:spPr>
      </p:sp>
      <p:sp>
        <p:nvSpPr>
          <p:cNvPr id="3" name="Shape 1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FAFFFA"/>
          </a:solidFill>
          <a:ln/>
        </p:spPr>
      </p:sp>
      <p:pic>
        <p:nvPicPr>
          <p:cNvPr id="4" name="Image 0" descr="preencoded.png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39215" y="7749540"/>
            <a:ext cx="1722605" cy="41148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3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DEEEE1"/>
          </a:solidFill>
          <a:ln/>
        </p:spPr>
      </p:sp>
      <p:sp>
        <p:nvSpPr>
          <p:cNvPr id="3" name="Shape 1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FAFFFA"/>
          </a:solidFill>
          <a:ln/>
        </p:spPr>
      </p:sp>
      <p:pic>
        <p:nvPicPr>
          <p:cNvPr id="4" name="Image 0" descr="preencoded.png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39215" y="7749540"/>
            <a:ext cx="1722605" cy="41148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4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DEEEE1"/>
          </a:solidFill>
          <a:ln/>
        </p:spPr>
      </p:sp>
      <p:sp>
        <p:nvSpPr>
          <p:cNvPr id="3" name="Shape 1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FAFFFA"/>
          </a:solidFill>
          <a:ln/>
        </p:spPr>
      </p:sp>
      <p:pic>
        <p:nvPicPr>
          <p:cNvPr id="4" name="Image 0" descr="preencoded.png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39215" y="7749540"/>
            <a:ext cx="1722605" cy="41148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5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DEEEE1"/>
          </a:solidFill>
          <a:ln/>
        </p:spPr>
      </p:sp>
      <p:sp>
        <p:nvSpPr>
          <p:cNvPr id="3" name="Shape 1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FAFFFA"/>
          </a:solidFill>
          <a:ln/>
        </p:spPr>
      </p:sp>
      <p:pic>
        <p:nvPicPr>
          <p:cNvPr id="4" name="Image 0" descr="preencoded.png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39215" y="7749540"/>
            <a:ext cx="1722605" cy="41148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6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DEEEE1"/>
          </a:solidFill>
          <a:ln/>
        </p:spPr>
      </p:sp>
      <p:sp>
        <p:nvSpPr>
          <p:cNvPr id="3" name="Shape 1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FAFFFA"/>
          </a:solidFill>
          <a:ln/>
        </p:spPr>
      </p:sp>
      <p:pic>
        <p:nvPicPr>
          <p:cNvPr id="4" name="Image 0" descr="preencoded.png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39215" y="7749540"/>
            <a:ext cx="1722605" cy="41148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7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DEEEE1"/>
          </a:solidFill>
          <a:ln/>
        </p:spPr>
      </p:sp>
      <p:sp>
        <p:nvSpPr>
          <p:cNvPr id="3" name="Shape 1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FAFFFA"/>
          </a:solidFill>
          <a:ln/>
        </p:spPr>
      </p:sp>
      <p:pic>
        <p:nvPicPr>
          <p:cNvPr id="4" name="Image 0" descr="preencoded.png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39215" y="7749540"/>
            <a:ext cx="1722605" cy="41148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8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DEEEE1"/>
          </a:solidFill>
          <a:ln/>
        </p:spPr>
      </p:sp>
      <p:sp>
        <p:nvSpPr>
          <p:cNvPr id="3" name="Shape 1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FAFFFA"/>
          </a:solidFill>
          <a:ln/>
        </p:spPr>
      </p:sp>
      <p:pic>
        <p:nvPicPr>
          <p:cNvPr id="4" name="Image 0" descr="preencoded.png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39215" y="7749540"/>
            <a:ext cx="1722605" cy="41148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37208670-7740-1291-F9D2-0B51624D4D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6483" y="89339"/>
            <a:ext cx="13968248" cy="8061434"/>
          </a:xfrm>
          <a:prstGeom prst="rect">
            <a:avLst/>
          </a:prstGeom>
        </p:spPr>
      </p:pic>
      <p:sp>
        <p:nvSpPr>
          <p:cNvPr id="3" name="Text 0"/>
          <p:cNvSpPr/>
          <p:nvPr/>
        </p:nvSpPr>
        <p:spPr>
          <a:xfrm>
            <a:off x="761405" y="1535667"/>
            <a:ext cx="12481629" cy="5141953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ctr">
              <a:lnSpc>
                <a:spcPts val="7350"/>
              </a:lnSpc>
              <a:buNone/>
            </a:pPr>
            <a:r>
              <a:rPr lang="uk-UA" sz="5900" b="1" dirty="0">
                <a:solidFill>
                  <a:srgbClr val="3B4540"/>
                </a:solidFill>
                <a:latin typeface="Fraunces Extra Bold" pitchFamily="34" charset="0"/>
                <a:ea typeface="Fraunces Extra Bold" pitchFamily="34" charset="-122"/>
                <a:cs typeface="Fraunces Extra Bold" pitchFamily="34" charset="-120"/>
              </a:rPr>
              <a:t> </a:t>
            </a:r>
            <a:r>
              <a:rPr lang="uk-UA" sz="5900" dirty="0">
                <a:solidFill>
                  <a:schemeClr val="tx1">
                    <a:lumMod val="95000"/>
                    <a:lumOff val="5000"/>
                  </a:schemeClr>
                </a:solidFill>
                <a:latin typeface="Fraunces Extra Bold" pitchFamily="34" charset="0"/>
                <a:ea typeface="Fraunces Extra Bold" pitchFamily="34" charset="-122"/>
                <a:cs typeface="Fraunces Extra Bold" pitchFamily="34" charset="-120"/>
              </a:rPr>
              <a:t>Дисципліна</a:t>
            </a:r>
          </a:p>
          <a:p>
            <a:pPr marL="0" indent="0" algn="ctr">
              <a:lnSpc>
                <a:spcPts val="7350"/>
              </a:lnSpc>
              <a:buNone/>
            </a:pPr>
            <a:r>
              <a:rPr lang="uk-UA" sz="5900" dirty="0">
                <a:solidFill>
                  <a:schemeClr val="tx1">
                    <a:lumMod val="95000"/>
                    <a:lumOff val="5000"/>
                  </a:schemeClr>
                </a:solidFill>
                <a:latin typeface="Fraunces Extra Bold" pitchFamily="34" charset="0"/>
                <a:ea typeface="Fraunces Extra Bold" pitchFamily="34" charset="-122"/>
                <a:cs typeface="Fraunces Extra Bold" pitchFamily="34" charset="-120"/>
              </a:rPr>
              <a:t>«ФІНАНСОВЕ ПЛАНУВАННЯ СОЦІАЛЬНО-ЕКОНОМІЧНОГО РОЗВИТКУ РЕГІОНІВ</a:t>
            </a:r>
            <a:r>
              <a:rPr lang="uk-UA" sz="5900" b="1" dirty="0">
                <a:solidFill>
                  <a:srgbClr val="3B4540"/>
                </a:solidFill>
                <a:latin typeface="Fraunces Extra Bold" pitchFamily="34" charset="0"/>
                <a:ea typeface="Fraunces Extra Bold" pitchFamily="34" charset="-122"/>
                <a:cs typeface="Fraunces Extra Bold" pitchFamily="34" charset="-120"/>
              </a:rPr>
              <a:t>»</a:t>
            </a:r>
            <a:endParaRPr lang="en-US" sz="5900" dirty="0"/>
          </a:p>
        </p:txBody>
      </p:sp>
      <p:sp>
        <p:nvSpPr>
          <p:cNvPr id="5" name="Shape 2"/>
          <p:cNvSpPr/>
          <p:nvPr/>
        </p:nvSpPr>
        <p:spPr>
          <a:xfrm>
            <a:off x="761405" y="6329601"/>
            <a:ext cx="348020" cy="348020"/>
          </a:xfrm>
          <a:prstGeom prst="roundRect">
            <a:avLst>
              <a:gd name="adj" fmla="val 26271725"/>
            </a:avLst>
          </a:prstGeom>
          <a:noFill/>
          <a:ln w="7620">
            <a:solidFill>
              <a:srgbClr val="FFFFFF"/>
            </a:solidFill>
            <a:prstDash val="solid"/>
          </a:ln>
        </p:spPr>
      </p:sp>
      <p:sp>
        <p:nvSpPr>
          <p:cNvPr id="8" name="AutoShape 2" descr="Золоті монети картинки, стокові Золоті монети фотографії ...">
            <a:extLst>
              <a:ext uri="{FF2B5EF4-FFF2-40B4-BE49-F238E27FC236}">
                <a16:creationId xmlns:a16="http://schemas.microsoft.com/office/drawing/2014/main" id="{79F78827-44EC-AA69-FDAA-D4492ED193B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162800" y="3962400"/>
            <a:ext cx="1665890" cy="1665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0"/>
          <p:cNvSpPr/>
          <p:nvPr/>
        </p:nvSpPr>
        <p:spPr>
          <a:xfrm>
            <a:off x="793790" y="1279685"/>
            <a:ext cx="9816403" cy="70677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>
              <a:lnSpc>
                <a:spcPts val="5550"/>
              </a:lnSpc>
              <a:buNone/>
            </a:pPr>
            <a:r>
              <a:rPr lang="en-US" sz="4450" b="1" dirty="0">
                <a:solidFill>
                  <a:srgbClr val="3B4540"/>
                </a:solidFill>
                <a:latin typeface="Fraunces Extra Bold" pitchFamily="34" charset="0"/>
                <a:ea typeface="Fraunces Extra Bold" pitchFamily="34" charset="-122"/>
                <a:cs typeface="Fraunces Extra Bold" pitchFamily="34" charset="-120"/>
              </a:rPr>
              <a:t>Про </a:t>
            </a:r>
            <a:r>
              <a:rPr lang="uk-UA" sz="4450" b="1" dirty="0">
                <a:solidFill>
                  <a:srgbClr val="3B4540"/>
                </a:solidFill>
                <a:latin typeface="Fraunces Extra Bold" pitchFamily="34" charset="0"/>
                <a:ea typeface="Fraunces Extra Bold" pitchFamily="34" charset="-122"/>
                <a:cs typeface="Fraunces Extra Bold" pitchFamily="34" charset="-120"/>
              </a:rPr>
              <a:t>фінансове планування регіонів</a:t>
            </a:r>
            <a:endParaRPr lang="en-US" sz="4450" dirty="0"/>
          </a:p>
        </p:txBody>
      </p:sp>
      <p:sp>
        <p:nvSpPr>
          <p:cNvPr id="4" name="Shape 1"/>
          <p:cNvSpPr/>
          <p:nvPr/>
        </p:nvSpPr>
        <p:spPr>
          <a:xfrm>
            <a:off x="793790" y="2583775"/>
            <a:ext cx="510302" cy="510302"/>
          </a:xfrm>
          <a:prstGeom prst="roundRect">
            <a:avLst>
              <a:gd name="adj" fmla="val 40005"/>
            </a:avLst>
          </a:prstGeom>
          <a:solidFill>
            <a:srgbClr val="E8F3E8"/>
          </a:solidFill>
          <a:ln/>
        </p:spPr>
      </p:sp>
      <p:sp>
        <p:nvSpPr>
          <p:cNvPr id="5" name="Text 2"/>
          <p:cNvSpPr/>
          <p:nvPr/>
        </p:nvSpPr>
        <p:spPr>
          <a:xfrm>
            <a:off x="964049" y="2668786"/>
            <a:ext cx="169783" cy="340281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ctr">
              <a:lnSpc>
                <a:spcPts val="2650"/>
              </a:lnSpc>
              <a:buNone/>
            </a:pPr>
            <a:r>
              <a:rPr lang="en-US" sz="2650" b="1" dirty="0">
                <a:solidFill>
                  <a:srgbClr val="405449"/>
                </a:solidFill>
                <a:latin typeface="Fraunces Extra Bold" pitchFamily="34" charset="0"/>
                <a:ea typeface="Fraunces Extra Bold" pitchFamily="34" charset="-122"/>
                <a:cs typeface="Fraunces Extra Bold" pitchFamily="34" charset="-120"/>
              </a:rPr>
              <a:t>1</a:t>
            </a:r>
            <a:endParaRPr lang="en-US" sz="2650" dirty="0"/>
          </a:p>
        </p:txBody>
      </p:sp>
      <p:sp>
        <p:nvSpPr>
          <p:cNvPr id="6" name="Text 3"/>
          <p:cNvSpPr/>
          <p:nvPr/>
        </p:nvSpPr>
        <p:spPr>
          <a:xfrm>
            <a:off x="1530906" y="2583775"/>
            <a:ext cx="2922389" cy="35433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>
              <a:lnSpc>
                <a:spcPts val="2750"/>
              </a:lnSpc>
              <a:buNone/>
            </a:pPr>
            <a:r>
              <a:rPr lang="uk-UA" sz="2200" b="1" dirty="0">
                <a:solidFill>
                  <a:srgbClr val="405449"/>
                </a:solidFill>
                <a:latin typeface="Fraunces Extra Bold" pitchFamily="34" charset="0"/>
                <a:ea typeface="Fraunces Extra Bold" pitchFamily="34" charset="-122"/>
                <a:cs typeface="Fraunces Extra Bold" pitchFamily="34" charset="-120"/>
              </a:rPr>
              <a:t>Розробка стратегій</a:t>
            </a:r>
            <a:endParaRPr lang="en-US" sz="2200" dirty="0"/>
          </a:p>
        </p:txBody>
      </p:sp>
      <p:sp>
        <p:nvSpPr>
          <p:cNvPr id="7" name="Text 4"/>
          <p:cNvSpPr/>
          <p:nvPr/>
        </p:nvSpPr>
        <p:spPr>
          <a:xfrm>
            <a:off x="1530906" y="3074194"/>
            <a:ext cx="2927747" cy="1814513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>
              <a:lnSpc>
                <a:spcPts val="2850"/>
              </a:lnSpc>
              <a:buNone/>
            </a:pPr>
            <a:r>
              <a:rPr lang="uk-UA" sz="1750" dirty="0">
                <a:solidFill>
                  <a:srgbClr val="405449"/>
                </a:solidFill>
                <a:latin typeface="Nobile" pitchFamily="34" charset="0"/>
                <a:ea typeface="Nobile" pitchFamily="34" charset="-122"/>
                <a:cs typeface="Nobile" pitchFamily="34" charset="-120"/>
              </a:rPr>
              <a:t>Фінансове планування регіонів включає розробку стратегій та методів для ефективного використання ресурсів</a:t>
            </a:r>
            <a:endParaRPr lang="en-US" sz="1750" dirty="0"/>
          </a:p>
        </p:txBody>
      </p:sp>
      <p:sp>
        <p:nvSpPr>
          <p:cNvPr id="8" name="Shape 5"/>
          <p:cNvSpPr/>
          <p:nvPr/>
        </p:nvSpPr>
        <p:spPr>
          <a:xfrm>
            <a:off x="4685467" y="2583775"/>
            <a:ext cx="510302" cy="510302"/>
          </a:xfrm>
          <a:prstGeom prst="roundRect">
            <a:avLst>
              <a:gd name="adj" fmla="val 40005"/>
            </a:avLst>
          </a:prstGeom>
          <a:solidFill>
            <a:srgbClr val="E8F3E8"/>
          </a:solidFill>
          <a:ln/>
        </p:spPr>
      </p:sp>
      <p:sp>
        <p:nvSpPr>
          <p:cNvPr id="9" name="Text 6"/>
          <p:cNvSpPr/>
          <p:nvPr/>
        </p:nvSpPr>
        <p:spPr>
          <a:xfrm>
            <a:off x="4829413" y="2668786"/>
            <a:ext cx="222409" cy="340281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ctr">
              <a:lnSpc>
                <a:spcPts val="2650"/>
              </a:lnSpc>
              <a:buNone/>
            </a:pPr>
            <a:r>
              <a:rPr lang="en-US" sz="2650" b="1" dirty="0">
                <a:solidFill>
                  <a:srgbClr val="405449"/>
                </a:solidFill>
                <a:latin typeface="Fraunces Extra Bold" pitchFamily="34" charset="0"/>
                <a:ea typeface="Fraunces Extra Bold" pitchFamily="34" charset="-122"/>
                <a:cs typeface="Fraunces Extra Bold" pitchFamily="34" charset="-120"/>
              </a:rPr>
              <a:t>2</a:t>
            </a:r>
            <a:endParaRPr lang="en-US" sz="2650" dirty="0"/>
          </a:p>
        </p:txBody>
      </p:sp>
      <p:sp>
        <p:nvSpPr>
          <p:cNvPr id="10" name="Text 7"/>
          <p:cNvSpPr/>
          <p:nvPr/>
        </p:nvSpPr>
        <p:spPr>
          <a:xfrm>
            <a:off x="5422583" y="2583775"/>
            <a:ext cx="2835235" cy="35433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>
              <a:lnSpc>
                <a:spcPts val="2750"/>
              </a:lnSpc>
              <a:buNone/>
            </a:pPr>
            <a:r>
              <a:rPr lang="uk-UA" sz="2200" b="1" dirty="0">
                <a:solidFill>
                  <a:srgbClr val="405449"/>
                </a:solidFill>
                <a:latin typeface="Fraunces Extra Bold" pitchFamily="34" charset="0"/>
                <a:ea typeface="Fraunces Extra Bold" pitchFamily="34" charset="-122"/>
                <a:cs typeface="Fraunces Extra Bold" pitchFamily="34" charset="-120"/>
              </a:rPr>
              <a:t>Етапи планування</a:t>
            </a:r>
            <a:endParaRPr lang="en-US" sz="2200" dirty="0"/>
          </a:p>
        </p:txBody>
      </p:sp>
      <p:sp>
        <p:nvSpPr>
          <p:cNvPr id="11" name="Text 8"/>
          <p:cNvSpPr/>
          <p:nvPr/>
        </p:nvSpPr>
        <p:spPr>
          <a:xfrm>
            <a:off x="5422583" y="3074193"/>
            <a:ext cx="3406107" cy="2217303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>
              <a:lnSpc>
                <a:spcPts val="2850"/>
              </a:lnSpc>
              <a:buNone/>
            </a:pPr>
            <a:r>
              <a:rPr lang="uk-UA" sz="1750" dirty="0">
                <a:solidFill>
                  <a:srgbClr val="405449"/>
                </a:solidFill>
                <a:latin typeface="Nobile" pitchFamily="34" charset="0"/>
                <a:ea typeface="Nobile" pitchFamily="34" charset="-122"/>
                <a:cs typeface="Nobile" pitchFamily="34" charset="-120"/>
              </a:rPr>
              <a:t>Прогнозування фінансової діяльності, аналіз доходів, планування видатків, управління взаємовідносинами з бюджетом</a:t>
            </a:r>
            <a:r>
              <a:rPr lang="en-US" sz="1750" dirty="0">
                <a:solidFill>
                  <a:srgbClr val="405449"/>
                </a:solidFill>
                <a:latin typeface="Nobile" pitchFamily="34" charset="0"/>
                <a:ea typeface="Nobile" pitchFamily="34" charset="-122"/>
                <a:cs typeface="Nobile" pitchFamily="34" charset="-120"/>
              </a:rPr>
              <a:t> </a:t>
            </a:r>
            <a:endParaRPr lang="en-US" sz="1750" dirty="0"/>
          </a:p>
        </p:txBody>
      </p:sp>
      <p:sp>
        <p:nvSpPr>
          <p:cNvPr id="12" name="Shape 9"/>
          <p:cNvSpPr/>
          <p:nvPr/>
        </p:nvSpPr>
        <p:spPr>
          <a:xfrm>
            <a:off x="793790" y="5370671"/>
            <a:ext cx="510302" cy="510302"/>
          </a:xfrm>
          <a:prstGeom prst="roundRect">
            <a:avLst>
              <a:gd name="adj" fmla="val 40005"/>
            </a:avLst>
          </a:prstGeom>
          <a:solidFill>
            <a:srgbClr val="E8F3E8"/>
          </a:solidFill>
          <a:ln/>
        </p:spPr>
      </p:sp>
      <p:sp>
        <p:nvSpPr>
          <p:cNvPr id="13" name="Text 10"/>
          <p:cNvSpPr/>
          <p:nvPr/>
        </p:nvSpPr>
        <p:spPr>
          <a:xfrm>
            <a:off x="946190" y="5455682"/>
            <a:ext cx="205502" cy="340281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ctr">
              <a:lnSpc>
                <a:spcPts val="2650"/>
              </a:lnSpc>
              <a:buNone/>
            </a:pPr>
            <a:r>
              <a:rPr lang="en-US" sz="2650" b="1" dirty="0">
                <a:solidFill>
                  <a:srgbClr val="405449"/>
                </a:solidFill>
                <a:latin typeface="Fraunces Extra Bold" pitchFamily="34" charset="0"/>
                <a:ea typeface="Fraunces Extra Bold" pitchFamily="34" charset="-122"/>
                <a:cs typeface="Fraunces Extra Bold" pitchFamily="34" charset="-120"/>
              </a:rPr>
              <a:t>3</a:t>
            </a:r>
            <a:endParaRPr lang="en-US" sz="2650" dirty="0"/>
          </a:p>
        </p:txBody>
      </p:sp>
      <p:sp>
        <p:nvSpPr>
          <p:cNvPr id="14" name="Text 11"/>
          <p:cNvSpPr/>
          <p:nvPr/>
        </p:nvSpPr>
        <p:spPr>
          <a:xfrm>
            <a:off x="1530906" y="5370671"/>
            <a:ext cx="2835235" cy="35433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>
              <a:lnSpc>
                <a:spcPts val="2750"/>
              </a:lnSpc>
              <a:buNone/>
            </a:pPr>
            <a:r>
              <a:rPr lang="uk-UA" sz="2200" b="1" dirty="0">
                <a:solidFill>
                  <a:srgbClr val="405449"/>
                </a:solidFill>
                <a:latin typeface="Fraunces Extra Bold" pitchFamily="34" charset="0"/>
                <a:ea typeface="Fraunces Extra Bold" pitchFamily="34" charset="-122"/>
                <a:cs typeface="Fraunces Extra Bold" pitchFamily="34" charset="-120"/>
              </a:rPr>
              <a:t>Джерела фінансування </a:t>
            </a:r>
            <a:endParaRPr lang="en-US" sz="2200" dirty="0"/>
          </a:p>
        </p:txBody>
      </p:sp>
      <p:sp>
        <p:nvSpPr>
          <p:cNvPr id="15" name="Text 12"/>
          <p:cNvSpPr/>
          <p:nvPr/>
        </p:nvSpPr>
        <p:spPr>
          <a:xfrm>
            <a:off x="1530906" y="5861090"/>
            <a:ext cx="6819305" cy="1088708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>
              <a:lnSpc>
                <a:spcPts val="2850"/>
              </a:lnSpc>
              <a:buNone/>
            </a:pPr>
            <a:r>
              <a:rPr lang="uk-UA" sz="1750" dirty="0">
                <a:solidFill>
                  <a:srgbClr val="405449"/>
                </a:solidFill>
                <a:latin typeface="Nobile" pitchFamily="34" charset="0"/>
                <a:ea typeface="Nobile" pitchFamily="34" charset="-122"/>
                <a:cs typeface="Nobile" pitchFamily="34" charset="-120"/>
              </a:rPr>
              <a:t>Бюджетні кошті, урядові субвенції, міжнародні гранти, інвестиції бізнесу, кошти міжнародних організацій і інші джерела не заборонені законодавством</a:t>
            </a:r>
            <a:r>
              <a:rPr lang="en-US" sz="1750" dirty="0">
                <a:solidFill>
                  <a:srgbClr val="405449"/>
                </a:solidFill>
                <a:latin typeface="Nobile" pitchFamily="34" charset="0"/>
                <a:ea typeface="Nobile" pitchFamily="34" charset="-122"/>
                <a:cs typeface="Nobile" pitchFamily="34" charset="-120"/>
              </a:rPr>
              <a:t>.</a:t>
            </a:r>
            <a:endParaRPr lang="en-US" sz="1750" dirty="0"/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98510CC0-7E90-D0E6-6A99-CA349DDA2B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77025" y="2158106"/>
            <a:ext cx="5785361" cy="495864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1B0BB9E6-8285-EBF4-9C62-C6E97D4791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9143" y="141890"/>
            <a:ext cx="12895632" cy="4503096"/>
          </a:xfrm>
          <a:prstGeom prst="rect">
            <a:avLst/>
          </a:prstGeom>
        </p:spPr>
      </p:pic>
      <p:sp>
        <p:nvSpPr>
          <p:cNvPr id="2" name="Text 0"/>
          <p:cNvSpPr/>
          <p:nvPr/>
        </p:nvSpPr>
        <p:spPr>
          <a:xfrm>
            <a:off x="649143" y="1924354"/>
            <a:ext cx="12895631" cy="2190446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>
              <a:lnSpc>
                <a:spcPts val="5550"/>
              </a:lnSpc>
              <a:buNone/>
            </a:pPr>
            <a:r>
              <a:rPr lang="uk-UA" sz="4450" b="1" dirty="0">
                <a:solidFill>
                  <a:schemeClr val="tx1">
                    <a:lumMod val="95000"/>
                    <a:lumOff val="5000"/>
                  </a:schemeClr>
                </a:solidFill>
                <a:latin typeface="Fraunces Extra Bold" pitchFamily="34" charset="0"/>
                <a:ea typeface="Fraunces Extra Bold" pitchFamily="34" charset="-122"/>
                <a:cs typeface="Fraunces Extra Bold" pitchFamily="34" charset="-120"/>
              </a:rPr>
              <a:t>МЕТОЮ ВИВЧЕННЯ НАВЧАЛЬНОЇ ДИСЦИПЛІНИ</a:t>
            </a:r>
          </a:p>
          <a:p>
            <a:pPr marL="0" indent="0" algn="ctr">
              <a:lnSpc>
                <a:spcPts val="5550"/>
              </a:lnSpc>
              <a:buNone/>
            </a:pPr>
            <a:r>
              <a:rPr lang="uk-UA" sz="4450" b="1" dirty="0">
                <a:solidFill>
                  <a:schemeClr val="tx1">
                    <a:lumMod val="95000"/>
                    <a:lumOff val="5000"/>
                  </a:schemeClr>
                </a:solidFill>
                <a:latin typeface="Fraunces Extra Bold" pitchFamily="34" charset="0"/>
                <a:ea typeface="Fraunces Extra Bold" pitchFamily="34" charset="-122"/>
                <a:cs typeface="Fraunces Extra Bold" pitchFamily="34" charset="-120"/>
              </a:rPr>
              <a:t>«ФІНАНСОВЕ ПЛАНУВАННЯ СОЦІАЛЬНОГО-</a:t>
            </a:r>
          </a:p>
          <a:p>
            <a:pPr marL="0" indent="0" algn="ctr">
              <a:lnSpc>
                <a:spcPts val="5550"/>
              </a:lnSpc>
              <a:buNone/>
            </a:pPr>
            <a:r>
              <a:rPr lang="uk-UA" sz="4450" b="1" dirty="0">
                <a:solidFill>
                  <a:schemeClr val="tx1">
                    <a:lumMod val="95000"/>
                    <a:lumOff val="5000"/>
                  </a:schemeClr>
                </a:solidFill>
                <a:latin typeface="Fraunces Extra Bold" pitchFamily="34" charset="0"/>
                <a:ea typeface="Fraunces Extra Bold" pitchFamily="34" charset="-122"/>
                <a:cs typeface="Fraunces Extra Bold" pitchFamily="34" charset="-120"/>
              </a:rPr>
              <a:t>ЕКОНОМІЧНОГО РОЗВИТКУ РЕГІОНІВ</a:t>
            </a:r>
            <a:r>
              <a:rPr lang="uk-UA" sz="4450" b="1" dirty="0">
                <a:solidFill>
                  <a:srgbClr val="3B4540"/>
                </a:solidFill>
                <a:latin typeface="Fraunces Extra Bold" pitchFamily="34" charset="0"/>
                <a:ea typeface="Fraunces Extra Bold" pitchFamily="34" charset="-122"/>
                <a:cs typeface="Fraunces Extra Bold" pitchFamily="34" charset="-120"/>
              </a:rPr>
              <a:t>»</a:t>
            </a:r>
          </a:p>
        </p:txBody>
      </p:sp>
      <p:sp>
        <p:nvSpPr>
          <p:cNvPr id="4" name="Text 2"/>
          <p:cNvSpPr/>
          <p:nvPr/>
        </p:nvSpPr>
        <p:spPr>
          <a:xfrm>
            <a:off x="793790" y="5369754"/>
            <a:ext cx="3978116" cy="1567074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>
              <a:lnSpc>
                <a:spcPts val="2850"/>
              </a:lnSpc>
              <a:buNone/>
            </a:pPr>
            <a:r>
              <a:rPr lang="uk-UA" sz="1750" dirty="0">
                <a:solidFill>
                  <a:srgbClr val="405449"/>
                </a:solidFill>
                <a:latin typeface="Nobile" pitchFamily="34" charset="0"/>
                <a:ea typeface="Nobile" pitchFamily="34" charset="-122"/>
                <a:cs typeface="Nobile" pitchFamily="34" charset="-120"/>
              </a:rPr>
              <a:t>Базових знань з питань теорії та практики фінансового планування соціально-економічного розвитку  регіонів</a:t>
            </a:r>
            <a:endParaRPr lang="en-US" sz="1750" dirty="0"/>
          </a:p>
        </p:txBody>
      </p:sp>
      <p:sp>
        <p:nvSpPr>
          <p:cNvPr id="5" name="Text 3"/>
          <p:cNvSpPr/>
          <p:nvPr/>
        </p:nvSpPr>
        <p:spPr>
          <a:xfrm>
            <a:off x="5326142" y="4644986"/>
            <a:ext cx="3449360" cy="35433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>
              <a:lnSpc>
                <a:spcPts val="2750"/>
              </a:lnSpc>
              <a:buNone/>
            </a:pPr>
            <a:r>
              <a:rPr lang="uk-UA" sz="2200" b="1" dirty="0">
                <a:solidFill>
                  <a:srgbClr val="3B4540"/>
                </a:solidFill>
                <a:latin typeface="Fraunces Extra Bold" pitchFamily="34" charset="0"/>
                <a:ea typeface="Fraunces Extra Bold" pitchFamily="34" charset="-122"/>
                <a:cs typeface="Fraunces Extra Bold" pitchFamily="34" charset="-120"/>
              </a:rPr>
              <a:t>Набуття практичних навичок</a:t>
            </a:r>
          </a:p>
          <a:p>
            <a:pPr marL="0" indent="0">
              <a:lnSpc>
                <a:spcPts val="2750"/>
              </a:lnSpc>
              <a:buNone/>
            </a:pPr>
            <a:endParaRPr lang="en-US" sz="2200" dirty="0"/>
          </a:p>
        </p:txBody>
      </p:sp>
      <p:sp>
        <p:nvSpPr>
          <p:cNvPr id="6" name="Text 4"/>
          <p:cNvSpPr/>
          <p:nvPr/>
        </p:nvSpPr>
        <p:spPr>
          <a:xfrm>
            <a:off x="5326142" y="5297780"/>
            <a:ext cx="3978116" cy="1775489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>
              <a:lnSpc>
                <a:spcPts val="2850"/>
              </a:lnSpc>
              <a:buNone/>
            </a:pPr>
            <a:r>
              <a:rPr lang="uk-UA" sz="1750" dirty="0">
                <a:solidFill>
                  <a:srgbClr val="405449"/>
                </a:solidFill>
                <a:latin typeface="Nobile" pitchFamily="34" charset="0"/>
                <a:ea typeface="Nobile" pitchFamily="34" charset="-122"/>
                <a:cs typeface="Nobile" pitchFamily="34" charset="-120"/>
              </a:rPr>
              <a:t>Щодо застосування методів, підходів, стратегії фінансового планування,  ефективності використання коштів регіонами</a:t>
            </a:r>
            <a:endParaRPr lang="en-US" sz="1750" dirty="0"/>
          </a:p>
        </p:txBody>
      </p:sp>
      <p:sp>
        <p:nvSpPr>
          <p:cNvPr id="7" name="Text 5"/>
          <p:cNvSpPr/>
          <p:nvPr/>
        </p:nvSpPr>
        <p:spPr>
          <a:xfrm>
            <a:off x="9858496" y="4700478"/>
            <a:ext cx="3686278" cy="35433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>
              <a:lnSpc>
                <a:spcPts val="2750"/>
              </a:lnSpc>
              <a:buNone/>
            </a:pPr>
            <a:r>
              <a:rPr lang="uk-UA" sz="2200" b="1" dirty="0">
                <a:solidFill>
                  <a:srgbClr val="3B4540"/>
                </a:solidFill>
                <a:latin typeface="Fraunces Extra Bold" pitchFamily="34" charset="0"/>
                <a:ea typeface="Fraunces Extra Bold" pitchFamily="34" charset="-122"/>
                <a:cs typeface="Fraunces Extra Bold" pitchFamily="34" charset="-120"/>
              </a:rPr>
              <a:t>Засвоєння правових основ</a:t>
            </a:r>
            <a:endParaRPr lang="en-US" sz="2200" dirty="0"/>
          </a:p>
        </p:txBody>
      </p:sp>
      <p:sp>
        <p:nvSpPr>
          <p:cNvPr id="8" name="Text 6"/>
          <p:cNvSpPr/>
          <p:nvPr/>
        </p:nvSpPr>
        <p:spPr>
          <a:xfrm>
            <a:off x="9726148" y="5297780"/>
            <a:ext cx="3978116" cy="145161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>
              <a:lnSpc>
                <a:spcPts val="2850"/>
              </a:lnSpc>
              <a:buNone/>
            </a:pPr>
            <a:r>
              <a:rPr lang="uk-UA" sz="1750" dirty="0">
                <a:solidFill>
                  <a:srgbClr val="405449"/>
                </a:solidFill>
                <a:latin typeface="Nobile" pitchFamily="34" charset="0"/>
                <a:ea typeface="Nobile" pitchFamily="34" charset="-122"/>
                <a:cs typeface="Nobile" pitchFamily="34" charset="-120"/>
              </a:rPr>
              <a:t>Основні законодавчі, нормативно-правові документи відповідно до яких здійснюється фінансове забезпечення регіонів</a:t>
            </a:r>
            <a:endParaRPr lang="en-US" sz="1750" dirty="0"/>
          </a:p>
        </p:txBody>
      </p:sp>
      <p:sp>
        <p:nvSpPr>
          <p:cNvPr id="10" name="Text 3">
            <a:extLst>
              <a:ext uri="{FF2B5EF4-FFF2-40B4-BE49-F238E27FC236}">
                <a16:creationId xmlns:a16="http://schemas.microsoft.com/office/drawing/2014/main" id="{D683EE84-ED31-13C6-4EAF-01A20F178B36}"/>
              </a:ext>
            </a:extLst>
          </p:cNvPr>
          <p:cNvSpPr/>
          <p:nvPr/>
        </p:nvSpPr>
        <p:spPr>
          <a:xfrm>
            <a:off x="793790" y="4700478"/>
            <a:ext cx="3449360" cy="35433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>
              <a:lnSpc>
                <a:spcPts val="2750"/>
              </a:lnSpc>
              <a:buNone/>
            </a:pPr>
            <a:r>
              <a:rPr lang="uk-UA" sz="2200" b="1" dirty="0">
                <a:solidFill>
                  <a:srgbClr val="3B4540"/>
                </a:solidFill>
                <a:latin typeface="Fraunces Extra Bold" pitchFamily="34" charset="0"/>
                <a:ea typeface="Fraunces Extra Bold" pitchFamily="34" charset="-122"/>
                <a:cs typeface="Fraunces Extra Bold" pitchFamily="34" charset="-120"/>
              </a:rPr>
              <a:t>Засвоєння студентами</a:t>
            </a:r>
          </a:p>
          <a:p>
            <a:pPr marL="0" indent="0">
              <a:lnSpc>
                <a:spcPts val="2750"/>
              </a:lnSpc>
              <a:buNone/>
            </a:pPr>
            <a:endParaRPr lang="en-US" sz="2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0"/>
          <p:cNvSpPr/>
          <p:nvPr/>
        </p:nvSpPr>
        <p:spPr>
          <a:xfrm>
            <a:off x="6200299" y="523819"/>
            <a:ext cx="7716202" cy="2240448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Fraunces Extra Bold" pitchFamily="34" charset="0"/>
                <a:ea typeface="Fraunces Extra Bold" pitchFamily="34" charset="-122"/>
                <a:cs typeface="Fraunces Extra Bold" pitchFamily="34" charset="-120"/>
              </a:rPr>
              <a:t>Дисципліна освітлює основні механізми, принципи та інструменти фінансового планування соціально-економічного розвитку регіонів та 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Fraunces Extra Bold" pitchFamily="34" charset="0"/>
                <a:ea typeface="Fraunces Extra Bold" pitchFamily="34" charset="-122"/>
                <a:cs typeface="Fraunces Extra Bold" pitchFamily="34" charset="-120"/>
              </a:rPr>
              <a:t> </a:t>
            </a:r>
            <a:r>
              <a:rPr kumimoji="0" lang="uk-UA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Fraunces Extra Bold" pitchFamily="34" charset="0"/>
                <a:ea typeface="Fraunces Extra Bold" pitchFamily="34" charset="-122"/>
                <a:cs typeface="Fraunces Extra Bold" pitchFamily="34" charset="-120"/>
              </a:rPr>
              <a:t>включає наступні теми: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indent="0">
              <a:lnSpc>
                <a:spcPts val="5000"/>
              </a:lnSpc>
              <a:buNone/>
            </a:pPr>
            <a:endParaRPr lang="en-US" sz="4000" dirty="0"/>
          </a:p>
        </p:txBody>
      </p:sp>
      <p:sp>
        <p:nvSpPr>
          <p:cNvPr id="4" name="Shape 1"/>
          <p:cNvSpPr/>
          <p:nvPr/>
        </p:nvSpPr>
        <p:spPr>
          <a:xfrm>
            <a:off x="6200299" y="2387203"/>
            <a:ext cx="7716202" cy="5036344"/>
          </a:xfrm>
          <a:prstGeom prst="roundRect">
            <a:avLst>
              <a:gd name="adj" fmla="val 3646"/>
            </a:avLst>
          </a:prstGeom>
          <a:noFill/>
          <a:ln w="7620">
            <a:solidFill>
              <a:srgbClr val="000000">
                <a:alpha val="8000"/>
              </a:srgbClr>
            </a:solidFill>
            <a:prstDash val="solid"/>
          </a:ln>
        </p:spPr>
      </p:sp>
      <p:pic>
        <p:nvPicPr>
          <p:cNvPr id="14" name="Picture 2" descr="Tài chính là gì? Bản chất và chức năng của tài chính">
            <a:extLst>
              <a:ext uri="{FF2B5EF4-FFF2-40B4-BE49-F238E27FC236}">
                <a16:creationId xmlns:a16="http://schemas.microsoft.com/office/drawing/2014/main" id="{F950FB2A-82BA-B0B1-2959-0885ECF6AE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608" y="1097216"/>
            <a:ext cx="6012354" cy="6645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AC011E21-6106-9127-D43A-1AD2BA6E9584}"/>
              </a:ext>
            </a:extLst>
          </p:cNvPr>
          <p:cNvSpPr txBox="1"/>
          <p:nvPr/>
        </p:nvSpPr>
        <p:spPr>
          <a:xfrm>
            <a:off x="6450250" y="2954211"/>
            <a:ext cx="73152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/>
              <a:t>Механізми фінансування соціально – економічного розвитку регіонів</a:t>
            </a:r>
            <a:endParaRPr lang="uk-UA" b="1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98BB1E5-E34D-4BFB-3AC2-3C8002FC728B}"/>
              </a:ext>
            </a:extLst>
          </p:cNvPr>
          <p:cNvSpPr txBox="1"/>
          <p:nvPr/>
        </p:nvSpPr>
        <p:spPr>
          <a:xfrm>
            <a:off x="6438563" y="3342959"/>
            <a:ext cx="73152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/>
              <a:t>Фінансове забезпечення регіонів відповідно до  Закону Про засади державної регіональної політики, Бюджетного та Податкового кодексів України.</a:t>
            </a:r>
            <a:endParaRPr lang="uk-UA" b="1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48CA426-0426-0713-D8EE-02D5F15D604C}"/>
              </a:ext>
            </a:extLst>
          </p:cNvPr>
          <p:cNvSpPr txBox="1"/>
          <p:nvPr/>
        </p:nvSpPr>
        <p:spPr>
          <a:xfrm>
            <a:off x="6450250" y="4267186"/>
            <a:ext cx="73152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b="1" dirty="0"/>
              <a:t>Джерела фінансування регіонів України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141C8CC-F00E-0858-CEA4-6815C172AFF1}"/>
              </a:ext>
            </a:extLst>
          </p:cNvPr>
          <p:cNvSpPr txBox="1"/>
          <p:nvPr/>
        </p:nvSpPr>
        <p:spPr>
          <a:xfrm>
            <a:off x="6450250" y="4730650"/>
            <a:ext cx="73152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b="1" dirty="0"/>
              <a:t>Державна підтримка регіонального розвитку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07825CA-9905-4730-B835-7E8B19235ABF}"/>
              </a:ext>
            </a:extLst>
          </p:cNvPr>
          <p:cNvSpPr txBox="1"/>
          <p:nvPr/>
        </p:nvSpPr>
        <p:spPr>
          <a:xfrm>
            <a:off x="6405885" y="5126732"/>
            <a:ext cx="719122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/>
              <a:t>Державна стратегія регіонального розвитку України та  план заходів з її реалізації.</a:t>
            </a:r>
            <a:endParaRPr lang="uk-UA" b="1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96EB1C00-4FF1-1C50-9060-8C5703D9B36E}"/>
              </a:ext>
            </a:extLst>
          </p:cNvPr>
          <p:cNvSpPr txBox="1"/>
          <p:nvPr/>
        </p:nvSpPr>
        <p:spPr>
          <a:xfrm>
            <a:off x="6310145" y="5864450"/>
            <a:ext cx="73152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dirty="0"/>
              <a:t> </a:t>
            </a:r>
            <a:r>
              <a:rPr lang="uk-UA" b="1" dirty="0"/>
              <a:t>Державний фонд регіонального розвитку 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23B576E9-4512-F23C-EDED-14C03FFC1016}"/>
              </a:ext>
            </a:extLst>
          </p:cNvPr>
          <p:cNvSpPr txBox="1"/>
          <p:nvPr/>
        </p:nvSpPr>
        <p:spPr>
          <a:xfrm>
            <a:off x="6405885" y="6245887"/>
            <a:ext cx="73152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/>
              <a:t>Фінансова децентралізація, формування фінансових планів соціально-економічного розвитку адміністративно-територіального устрою та територіальних громад. </a:t>
            </a:r>
            <a:endParaRPr lang="uk-UA" b="1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73D361F3-4759-043B-1814-4F6C3B470A82}"/>
              </a:ext>
            </a:extLst>
          </p:cNvPr>
          <p:cNvSpPr txBox="1"/>
          <p:nvPr/>
        </p:nvSpPr>
        <p:spPr>
          <a:xfrm>
            <a:off x="6450250" y="7200048"/>
            <a:ext cx="73152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b="1" dirty="0"/>
              <a:t>Моніторинг та оцінювання реалізації  соціально-економічних програм регіонів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221</Words>
  <Application>Microsoft Office PowerPoint</Application>
  <PresentationFormat>Довільний</PresentationFormat>
  <Paragraphs>34</Paragraphs>
  <Slides>4</Slides>
  <Notes>4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4</vt:i4>
      </vt:variant>
    </vt:vector>
  </HeadingPairs>
  <TitlesOfParts>
    <vt:vector size="9" baseType="lpstr">
      <vt:lpstr>Fraunces Extra Bold</vt:lpstr>
      <vt:lpstr>Nobile</vt:lpstr>
      <vt:lpstr>Arial</vt:lpstr>
      <vt:lpstr>Calibri</vt:lpstr>
      <vt:lpstr>Office Theme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Микола Стороженко</cp:lastModifiedBy>
  <cp:revision>2</cp:revision>
  <dcterms:created xsi:type="dcterms:W3CDTF">2024-11-23T12:18:40Z</dcterms:created>
  <dcterms:modified xsi:type="dcterms:W3CDTF">2024-11-24T22:04:39Z</dcterms:modified>
</cp:coreProperties>
</file>