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8"/>
  </p:notesMasterIdLst>
  <p:sldIdLst>
    <p:sldId id="258" r:id="rId2"/>
    <p:sldId id="259" r:id="rId3"/>
    <p:sldId id="325" r:id="rId4"/>
    <p:sldId id="326" r:id="rId5"/>
    <p:sldId id="297" r:id="rId6"/>
    <p:sldId id="296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13" r:id="rId15"/>
    <p:sldId id="298" r:id="rId16"/>
    <p:sldId id="314" r:id="rId17"/>
    <p:sldId id="315" r:id="rId18"/>
    <p:sldId id="295" r:id="rId19"/>
    <p:sldId id="327" r:id="rId20"/>
    <p:sldId id="330" r:id="rId21"/>
    <p:sldId id="328" r:id="rId22"/>
    <p:sldId id="329" r:id="rId23"/>
    <p:sldId id="324" r:id="rId24"/>
    <p:sldId id="306" r:id="rId25"/>
    <p:sldId id="307" r:id="rId26"/>
    <p:sldId id="310" r:id="rId27"/>
    <p:sldId id="316" r:id="rId28"/>
    <p:sldId id="317" r:id="rId29"/>
    <p:sldId id="318" r:id="rId30"/>
    <p:sldId id="319" r:id="rId31"/>
    <p:sldId id="320" r:id="rId32"/>
    <p:sldId id="321" r:id="rId33"/>
    <p:sldId id="322" r:id="rId34"/>
    <p:sldId id="323" r:id="rId35"/>
    <p:sldId id="312" r:id="rId36"/>
    <p:sldId id="311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61" autoAdjust="0"/>
    <p:restoredTop sz="94598" autoAdjust="0"/>
  </p:normalViewPr>
  <p:slideViewPr>
    <p:cSldViewPr>
      <p:cViewPr>
        <p:scale>
          <a:sx n="100" d="100"/>
          <a:sy n="100" d="100"/>
        </p:scale>
        <p:origin x="-504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29.wmf"/><Relationship Id="rId1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3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4" Type="http://schemas.openxmlformats.org/officeDocument/2006/relationships/image" Target="../media/image6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4" Type="http://schemas.openxmlformats.org/officeDocument/2006/relationships/image" Target="../media/image67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47.wmf"/><Relationship Id="rId4" Type="http://schemas.openxmlformats.org/officeDocument/2006/relationships/image" Target="../media/image70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1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06.09.2023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06.09.2023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06.09.2023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06.09.2023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06.09.2023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06.09.2023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06.09.2023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06.09.2023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06.09.2023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06.09.2023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06.09.2023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06.09.2023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06.09.2023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3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0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1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5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41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39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42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3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45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5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8.wmf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5.bin"/><Relationship Id="rId10" Type="http://schemas.openxmlformats.org/officeDocument/2006/relationships/image" Target="../media/image5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47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7" Type="http://schemas.openxmlformats.org/officeDocument/2006/relationships/image" Target="../media/image5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52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5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55.bin"/><Relationship Id="rId10" Type="http://schemas.openxmlformats.org/officeDocument/2006/relationships/image" Target="../media/image60.wmf"/><Relationship Id="rId4" Type="http://schemas.openxmlformats.org/officeDocument/2006/relationships/image" Target="../media/image57.wmf"/><Relationship Id="rId9" Type="http://schemas.openxmlformats.org/officeDocument/2006/relationships/oleObject" Target="../embeddings/oleObject57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62.wmf"/><Relationship Id="rId5" Type="http://schemas.openxmlformats.org/officeDocument/2006/relationships/oleObject" Target="../embeddings/oleObject59.bin"/><Relationship Id="rId4" Type="http://schemas.openxmlformats.org/officeDocument/2006/relationships/image" Target="../media/image61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65.wmf"/><Relationship Id="rId5" Type="http://schemas.openxmlformats.org/officeDocument/2006/relationships/oleObject" Target="../embeddings/oleObject62.bin"/><Relationship Id="rId10" Type="http://schemas.openxmlformats.org/officeDocument/2006/relationships/image" Target="../media/image67.wmf"/><Relationship Id="rId4" Type="http://schemas.openxmlformats.org/officeDocument/2006/relationships/image" Target="../media/image64.wmf"/><Relationship Id="rId9" Type="http://schemas.openxmlformats.org/officeDocument/2006/relationships/oleObject" Target="../embeddings/oleObject64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68.wmf"/><Relationship Id="rId5" Type="http://schemas.openxmlformats.org/officeDocument/2006/relationships/oleObject" Target="../embeddings/oleObject66.bin"/><Relationship Id="rId10" Type="http://schemas.openxmlformats.org/officeDocument/2006/relationships/image" Target="../media/image7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68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71.w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7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44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СУЧАСНІ КОМ</a:t>
            </a:r>
            <a:r>
              <a:rPr lang="ru-RU" sz="44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П’ЮТЕРНІ</a:t>
            </a:r>
            <a:r>
              <a:rPr lang="uk-UA" sz="44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ГРАФІЧНІ СИСТЕМИ</a:t>
            </a:r>
            <a:endParaRPr lang="uk-UA" sz="44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4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6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9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3" name="Rectangle 7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5" name="Rectangle 7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7" name="Rectangle 7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9" name="Rectangle 8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1" name="Rectangle 81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2" name="Rectangle 8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4" name="Rectangle 86"/>
          <p:cNvSpPr>
            <a:spLocks noChangeArrowheads="1"/>
          </p:cNvSpPr>
          <p:nvPr/>
        </p:nvSpPr>
        <p:spPr bwMode="auto">
          <a:xfrm>
            <a:off x="152400" y="390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5" name="Rectangle 8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7" name="Rectangle 9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9" name="Rectangle 9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1" name="Rectangle 9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3" name="Rectangle 10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5" name="Rectangle 1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7" name="Rectangle 1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9" name="Rectangle 1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6" name="Rectangle 6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8" name="Rectangle 6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0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2" name="Rectangle 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4" name="Rectangle 6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6" name="Rectangle 7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8" name="Rectangle 7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52" name="Rectangle 1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56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60" name="Rectangle 1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66" name="Rectangle 1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70" name="Rectangle 1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" name="Rectangle 1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9" name="Rectangle 1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3" name="Rectangle 1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9" name="Rectangle 1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3" name="Rectangle 1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9" name="Rectangle 17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3" name="Rectangle 17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54" name="Rectangle 17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63" name="Rectangle 19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74" name="Rectangle 2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78" name="Rectangle 2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81" name="Rectangle 2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83" name="Rectangle 2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85" name="Rectangle 26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87" name="Rectangle 2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89" name="Rectangle 2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91" name="Rectangle 28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93" name="Rectangle 28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95" name="Rectangle 28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97" name="Rectangle 28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99" name="Rectangle 2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1" name="Rectangle 30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3" name="Rectangle 30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5" name="Rectangle 3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7" name="Rectangle 3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9" name="Rectangle 3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11" name="Rectangle 3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13" name="Rectangle 3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15" name="Rectangle 3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18" name="Rectangle 3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0" name="Rectangle 3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3" name="Rectangle 36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5" name="Rectangle 3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7" name="Rectangle 3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9" name="Rectangle 37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31" name="Rectangle 39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33" name="Rectangle 39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0" y="523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6"/>
          <p:cNvSpPr>
            <a:spLocks noChangeArrowheads="1"/>
          </p:cNvSpPr>
          <p:nvPr/>
        </p:nvSpPr>
        <p:spPr bwMode="auto">
          <a:xfrm>
            <a:off x="0" y="276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0" y="561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" name="Rectangle 14"/>
          <p:cNvSpPr>
            <a:spLocks noChangeArrowheads="1"/>
          </p:cNvSpPr>
          <p:nvPr/>
        </p:nvSpPr>
        <p:spPr bwMode="auto">
          <a:xfrm>
            <a:off x="0" y="600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2" name="Rectangle 18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6" name="Rectangle 19"/>
          <p:cNvSpPr>
            <a:spLocks noChangeArrowheads="1"/>
          </p:cNvSpPr>
          <p:nvPr/>
        </p:nvSpPr>
        <p:spPr bwMode="auto">
          <a:xfrm>
            <a:off x="15240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0" name="Rectangle 23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4" name="Rectangle 24"/>
          <p:cNvSpPr>
            <a:spLocks noChangeArrowheads="1"/>
          </p:cNvSpPr>
          <p:nvPr/>
        </p:nvSpPr>
        <p:spPr bwMode="auto">
          <a:xfrm>
            <a:off x="152400" y="428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Лаймінга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Ідея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метода полягає у тому, що лінійна комбінація  двох конічних  перетинів заданих рівняннями   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теж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буде конічним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перетином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граничних значень параметра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маємо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5367334"/>
              </p:ext>
            </p:extLst>
          </p:nvPr>
        </p:nvGraphicFramePr>
        <p:xfrm>
          <a:off x="2819400" y="2565400"/>
          <a:ext cx="2319338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6" name="Формула" r:id="rId3" imgW="1854000" imgH="241200" progId="Equation.3">
                  <p:embed/>
                </p:oleObj>
              </mc:Choice>
              <mc:Fallback>
                <p:oleObj name="Формула" r:id="rId3" imgW="1854000" imgH="241200" progId="Equation.3">
                  <p:embed/>
                  <p:pic>
                    <p:nvPicPr>
                      <p:cNvPr id="0" name="Объект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565400"/>
                        <a:ext cx="2319338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7583052"/>
              </p:ext>
            </p:extLst>
          </p:nvPr>
        </p:nvGraphicFramePr>
        <p:xfrm>
          <a:off x="2843808" y="3933056"/>
          <a:ext cx="2592388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7" name="Формула" r:id="rId5" imgW="1663700" imgH="241300" progId="Equation.3">
                  <p:embed/>
                </p:oleObj>
              </mc:Choice>
              <mc:Fallback>
                <p:oleObj name="Формула" r:id="rId5" imgW="1663700" imgH="241300" progId="Equation.3">
                  <p:embed/>
                  <p:pic>
                    <p:nvPicPr>
                      <p:cNvPr id="0" name="Объект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3933056"/>
                        <a:ext cx="2592388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5724458"/>
              </p:ext>
            </p:extLst>
          </p:nvPr>
        </p:nvGraphicFramePr>
        <p:xfrm>
          <a:off x="755576" y="5157192"/>
          <a:ext cx="576263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8" name="Формула" r:id="rId7" imgW="482391" imgH="241195" progId="Equation.3">
                  <p:embed/>
                </p:oleObj>
              </mc:Choice>
              <mc:Fallback>
                <p:oleObj name="Формула" r:id="rId7" imgW="482391" imgH="241195" progId="Equation.3">
                  <p:embed/>
                  <p:pic>
                    <p:nvPicPr>
                      <p:cNvPr id="0" name="Объект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5157192"/>
                        <a:ext cx="576263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391056"/>
              </p:ext>
            </p:extLst>
          </p:nvPr>
        </p:nvGraphicFramePr>
        <p:xfrm>
          <a:off x="2195736" y="5157192"/>
          <a:ext cx="503238" cy="26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9" name="Формула" r:id="rId9" imgW="419100" imgH="190500" progId="Equation.3">
                  <p:embed/>
                </p:oleObj>
              </mc:Choice>
              <mc:Fallback>
                <p:oleObj name="Формула" r:id="rId9" imgW="419100" imgH="190500" progId="Equation.3">
                  <p:embed/>
                  <p:pic>
                    <p:nvPicPr>
                      <p:cNvPr id="0" name="Объект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5157192"/>
                        <a:ext cx="503238" cy="261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5979292"/>
              </p:ext>
            </p:extLst>
          </p:nvPr>
        </p:nvGraphicFramePr>
        <p:xfrm>
          <a:off x="2915816" y="5157192"/>
          <a:ext cx="6477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30" name="Формула" r:id="rId11" imgW="495085" imgH="241195" progId="Equation.3">
                  <p:embed/>
                </p:oleObj>
              </mc:Choice>
              <mc:Fallback>
                <p:oleObj name="Формула" r:id="rId11" imgW="495085" imgH="241195" progId="Equation.3">
                  <p:embed/>
                  <p:pic>
                    <p:nvPicPr>
                      <p:cNvPr id="0" name="Объект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5157192"/>
                        <a:ext cx="64770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365167"/>
              </p:ext>
            </p:extLst>
          </p:nvPr>
        </p:nvGraphicFramePr>
        <p:xfrm>
          <a:off x="4139952" y="5157192"/>
          <a:ext cx="503237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31" name="Формула" r:id="rId13" imgW="393529" imgH="190417" progId="Equation.3">
                  <p:embed/>
                </p:oleObj>
              </mc:Choice>
              <mc:Fallback>
                <p:oleObj name="Формула" r:id="rId13" imgW="393529" imgH="190417" progId="Equation.3">
                  <p:embed/>
                  <p:pic>
                    <p:nvPicPr>
                      <p:cNvPr id="0" name="Объект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5157192"/>
                        <a:ext cx="503237" cy="26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9179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Лаймінга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визначення конкретної кривої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необхідно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задати параметр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наприклад треба,  щоб крива проходила через точу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з (1.7) маємо формулу для знаходження параметру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3976618"/>
              </p:ext>
            </p:extLst>
          </p:nvPr>
        </p:nvGraphicFramePr>
        <p:xfrm>
          <a:off x="5796136" y="1700808"/>
          <a:ext cx="180975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1" name="Формула" r:id="rId3" imgW="152280" imgH="190440" progId="Equation.3">
                  <p:embed/>
                </p:oleObj>
              </mc:Choice>
              <mc:Fallback>
                <p:oleObj name="Формула" r:id="rId3" imgW="152280" imgH="19044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1700808"/>
                        <a:ext cx="180975" cy="24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6728932"/>
              </p:ext>
            </p:extLst>
          </p:nvPr>
        </p:nvGraphicFramePr>
        <p:xfrm>
          <a:off x="2278063" y="2085975"/>
          <a:ext cx="195262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2" name="Формула" r:id="rId5" imgW="152280" imgH="190440" progId="Equation.3">
                  <p:embed/>
                </p:oleObj>
              </mc:Choice>
              <mc:Fallback>
                <p:oleObj name="Формула" r:id="rId5" imgW="152280" imgH="190440" progId="Equation.3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8063" y="2085975"/>
                        <a:ext cx="195262" cy="26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2513801"/>
              </p:ext>
            </p:extLst>
          </p:nvPr>
        </p:nvGraphicFramePr>
        <p:xfrm>
          <a:off x="3968874" y="2420888"/>
          <a:ext cx="819150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3" name="Формула" r:id="rId7" imgW="685800" imgH="241200" progId="Equation.3">
                  <p:embed/>
                </p:oleObj>
              </mc:Choice>
              <mc:Fallback>
                <p:oleObj name="Формула" r:id="rId7" imgW="685800" imgH="241200" progId="Equation.3">
                  <p:embed/>
                  <p:pic>
                    <p:nvPicPr>
                      <p:cNvPr id="0" name="Объект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874" y="2420888"/>
                        <a:ext cx="819150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961667"/>
              </p:ext>
            </p:extLst>
          </p:nvPr>
        </p:nvGraphicFramePr>
        <p:xfrm>
          <a:off x="2552700" y="3356992"/>
          <a:ext cx="27400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4" name="Формула" r:id="rId9" imgW="2019300" imgH="508000" progId="Equation.3">
                  <p:embed/>
                </p:oleObj>
              </mc:Choice>
              <mc:Fallback>
                <p:oleObj name="Формула" r:id="rId9" imgW="2019300" imgH="508000" progId="Equation.3">
                  <p:embed/>
                  <p:pic>
                    <p:nvPicPr>
                      <p:cNvPr id="0" name="Объект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2700" y="3356992"/>
                        <a:ext cx="2740025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9549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Лаймінга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Розглянемо більш загальний випадок коли необхідно побудувати криву з заданими геометричними характеристиками і яка належить до певного типу конічних перетинів.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Позначимо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рівняння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прямої на площині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Тоді добуток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рівнянням конічного  перетину, який є  результатом перетину конуса площиною, що проходить через його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вісь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5190736"/>
              </p:ext>
            </p:extLst>
          </p:nvPr>
        </p:nvGraphicFramePr>
        <p:xfrm>
          <a:off x="2555776" y="3118420"/>
          <a:ext cx="19431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9" name="Формула" r:id="rId3" imgW="1600200" imgH="241300" progId="Equation.3">
                  <p:embed/>
                </p:oleObj>
              </mc:Choice>
              <mc:Fallback>
                <p:oleObj name="Формула" r:id="rId3" imgW="1600200" imgH="241300" progId="Equation.3">
                  <p:embed/>
                  <p:pic>
                    <p:nvPicPr>
                      <p:cNvPr id="0" name="Объект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3118420"/>
                        <a:ext cx="194310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377501"/>
              </p:ext>
            </p:extLst>
          </p:nvPr>
        </p:nvGraphicFramePr>
        <p:xfrm>
          <a:off x="2123728" y="4200128"/>
          <a:ext cx="36004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0" name="Формула" r:id="rId5" imgW="2959100" imgH="241300" progId="Equation.3">
                  <p:embed/>
                </p:oleObj>
              </mc:Choice>
              <mc:Fallback>
                <p:oleObj name="Формула" r:id="rId5" imgW="2959100" imgH="241300" progId="Equation.3">
                  <p:embed/>
                  <p:pic>
                    <p:nvPicPr>
                      <p:cNvPr id="0" name="Объект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4200128"/>
                        <a:ext cx="360045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14441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Лаймінга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і співвідношення (1.7) може бути записане 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вигляді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Розглянемо приклад такої побудови.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6284997"/>
              </p:ext>
            </p:extLst>
          </p:nvPr>
        </p:nvGraphicFramePr>
        <p:xfrm>
          <a:off x="2771800" y="2276872"/>
          <a:ext cx="2808287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2" name="Формула" r:id="rId3" imgW="2044700" imgH="241300" progId="Equation.3">
                  <p:embed/>
                </p:oleObj>
              </mc:Choice>
              <mc:Fallback>
                <p:oleObj name="Формула" r:id="rId3" imgW="2044700" imgH="241300" progId="Equation.3">
                  <p:embed/>
                  <p:pic>
                    <p:nvPicPr>
                      <p:cNvPr id="0" name="Объект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2276872"/>
                        <a:ext cx="2808287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5494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Лаймінга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040" y="2168346"/>
            <a:ext cx="6815919" cy="3389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2993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Лаймінга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тепер пересувати  точку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хорди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A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перейдуть в дотичні у точках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D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відповідно. Таким чином отримуємо формулу для побудови конічного перетину, який в заданих двох точках має визначені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дотичні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Вибір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положення четвертої точки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визначає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Точка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називається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опорною і визначає вид кривої.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3990358"/>
              </p:ext>
            </p:extLst>
          </p:nvPr>
        </p:nvGraphicFramePr>
        <p:xfrm>
          <a:off x="5148064" y="1700808"/>
          <a:ext cx="720725" cy="26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91" name="Формула" r:id="rId3" imgW="545863" imgH="190417" progId="Equation.3">
                  <p:embed/>
                </p:oleObj>
              </mc:Choice>
              <mc:Fallback>
                <p:oleObj name="Формула" r:id="rId3" imgW="545863" imgH="190417" progId="Equation.3">
                  <p:embed/>
                  <p:pic>
                    <p:nvPicPr>
                      <p:cNvPr id="0" name="Объект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1700808"/>
                        <a:ext cx="720725" cy="261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6601375"/>
              </p:ext>
            </p:extLst>
          </p:nvPr>
        </p:nvGraphicFramePr>
        <p:xfrm>
          <a:off x="6300192" y="1700808"/>
          <a:ext cx="647700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92" name="Формула" r:id="rId5" imgW="571252" imgH="190417" progId="Equation.3">
                  <p:embed/>
                </p:oleObj>
              </mc:Choice>
              <mc:Fallback>
                <p:oleObj name="Формула" r:id="rId5" imgW="571252" imgH="190417" progId="Equation.3">
                  <p:embed/>
                  <p:pic>
                    <p:nvPicPr>
                      <p:cNvPr id="0" name="Объект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1700808"/>
                        <a:ext cx="647700" cy="26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0643735"/>
              </p:ext>
            </p:extLst>
          </p:nvPr>
        </p:nvGraphicFramePr>
        <p:xfrm>
          <a:off x="7380312" y="1678260"/>
          <a:ext cx="792162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93" name="Формула" r:id="rId7" imgW="647700" imgH="241300" progId="Equation.3">
                  <p:embed/>
                </p:oleObj>
              </mc:Choice>
              <mc:Fallback>
                <p:oleObj name="Формула" r:id="rId7" imgW="647700" imgH="241300" progId="Equation.3">
                  <p:embed/>
                  <p:pic>
                    <p:nvPicPr>
                      <p:cNvPr id="0" name="Объект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312" y="1678260"/>
                        <a:ext cx="792162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694827"/>
              </p:ext>
            </p:extLst>
          </p:nvPr>
        </p:nvGraphicFramePr>
        <p:xfrm>
          <a:off x="2771800" y="3717032"/>
          <a:ext cx="201612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94" name="Формула" r:id="rId9" imgW="1549400" imgH="279400" progId="Equation.3">
                  <p:embed/>
                </p:oleObj>
              </mc:Choice>
              <mc:Fallback>
                <p:oleObj name="Формула" r:id="rId9" imgW="1549400" imgH="279400" progId="Equation.3">
                  <p:embed/>
                  <p:pic>
                    <p:nvPicPr>
                      <p:cNvPr id="0" name="Объект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3717032"/>
                        <a:ext cx="201612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627640"/>
              </p:ext>
            </p:extLst>
          </p:nvPr>
        </p:nvGraphicFramePr>
        <p:xfrm>
          <a:off x="848346" y="4941168"/>
          <a:ext cx="195262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95" name="Формула" r:id="rId11" imgW="152280" imgH="190440" progId="Equation.3">
                  <p:embed/>
                </p:oleObj>
              </mc:Choice>
              <mc:Fallback>
                <p:oleObj name="Формула" r:id="rId11" imgW="152280" imgH="19044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8346" y="4941168"/>
                        <a:ext cx="195262" cy="26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5888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Лаймінга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цю точку вибрати на середині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відрізку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MN  (DM=ME,AN=NE)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маємо  параболу , яка називається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пропорційною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Будь якій опорній точці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відповідає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неперервна крива між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всередині цього трикутника. Якщо опорна точка розташована між параболою і відрізком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AD,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маємо еліпс, а за межами параболи - гіперболу.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7565546"/>
              </p:ext>
            </p:extLst>
          </p:nvPr>
        </p:nvGraphicFramePr>
        <p:xfrm>
          <a:off x="899592" y="2888555"/>
          <a:ext cx="936625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9" name="Формула" r:id="rId3" imgW="710891" imgH="177723" progId="Equation.3">
                  <p:embed/>
                </p:oleObj>
              </mc:Choice>
              <mc:Fallback>
                <p:oleObj name="Формула" r:id="rId3" imgW="710891" imgH="177723" progId="Equation.3">
                  <p:embed/>
                  <p:pic>
                    <p:nvPicPr>
                      <p:cNvPr id="0" name="Объект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888555"/>
                        <a:ext cx="936625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12843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Лаймінга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Наприклад за допомогою цього методу в залежності від параметра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отримати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сімейство кривих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які заповнюють область між верхньою і правою сторонами одиничного квадрата і одиничним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колом.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менш цікавим є завдання конічного перетину у вигляді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7403480"/>
              </p:ext>
            </p:extLst>
          </p:nvPr>
        </p:nvGraphicFramePr>
        <p:xfrm>
          <a:off x="2699792" y="2636912"/>
          <a:ext cx="3600400" cy="4434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0" name="Формула" r:id="rId3" imgW="2425700" imgH="228600" progId="Equation.3">
                  <p:embed/>
                </p:oleObj>
              </mc:Choice>
              <mc:Fallback>
                <p:oleObj name="Формула" r:id="rId3" imgW="2425700" imgH="228600" progId="Equation.3">
                  <p:embed/>
                  <p:pic>
                    <p:nvPicPr>
                      <p:cNvPr id="0" name="Объект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2636912"/>
                        <a:ext cx="3600400" cy="4434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0700079"/>
              </p:ext>
            </p:extLst>
          </p:nvPr>
        </p:nvGraphicFramePr>
        <p:xfrm>
          <a:off x="3923928" y="2060848"/>
          <a:ext cx="195263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1" name="Формула" r:id="rId5" imgW="152334" imgH="190417" progId="Equation.3">
                  <p:embed/>
                </p:oleObj>
              </mc:Choice>
              <mc:Fallback>
                <p:oleObj name="Формула" r:id="rId5" imgW="152334" imgH="190417" progId="Equation.3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2060848"/>
                        <a:ext cx="195263" cy="26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78513"/>
              </p:ext>
            </p:extLst>
          </p:nvPr>
        </p:nvGraphicFramePr>
        <p:xfrm>
          <a:off x="2771800" y="5085184"/>
          <a:ext cx="280828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2" name="Формула" r:id="rId7" imgW="2120900" imgH="228600" progId="Equation.3">
                  <p:embed/>
                </p:oleObj>
              </mc:Choice>
              <mc:Fallback>
                <p:oleObj name="Формула" r:id="rId7" imgW="2120900" imgH="228600" progId="Equation.3">
                  <p:embed/>
                  <p:pic>
                    <p:nvPicPr>
                      <p:cNvPr id="0" name="Объект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5085184"/>
                        <a:ext cx="2808288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0127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Лаймінга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780928"/>
            <a:ext cx="3080447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85402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cap="all" dirty="0">
                <a:solidFill>
                  <a:schemeClr val="bg1"/>
                </a:solidFill>
              </a:rPr>
              <a:t>Проектування кривих	</a:t>
            </a:r>
            <a:r>
              <a:rPr lang="ru-RU" b="0" dirty="0">
                <a:solidFill>
                  <a:schemeClr val="bg1"/>
                </a:solidFill>
              </a:rPr>
              <a:t/>
            </a:r>
            <a:br>
              <a:rPr lang="ru-RU" b="0" dirty="0">
                <a:solidFill>
                  <a:schemeClr val="bg1"/>
                </a:solidFill>
              </a:rPr>
            </a:b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</a:rPr>
              <a:t>	Задача проектування кривих тісно зв’язана з задачею наближення функцій коли значення функції та її аргументу задаються у вигляді таблиці і треба визначити її значення у точках, що не співпадають з вузлами. Можна поставити вимогу, щоб наближена функції у вузлах співпадала з табличними значеннями і тоді маємо задачу інтерполяції. Можна ж побудувати наближення так щоб воно проходило близько від всіх табличних значень, і не обов’язково через якесь з них </a:t>
            </a:r>
            <a:r>
              <a:rPr lang="uk-UA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4411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1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Конічні перетини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Лаймінга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Базисні сплайни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cap="all" dirty="0">
                <a:solidFill>
                  <a:schemeClr val="bg1"/>
                </a:solidFill>
              </a:rPr>
              <a:t>Проектування кривих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200" dirty="0">
                <a:solidFill>
                  <a:schemeClr val="bg1"/>
                </a:solidFill>
              </a:rPr>
              <a:t>В обох цих випадках наближення шукається у формі </a:t>
            </a:r>
            <a:endParaRPr lang="en-US" sz="2200" dirty="0" smtClean="0">
              <a:solidFill>
                <a:schemeClr val="bg1"/>
              </a:solidFill>
            </a:endParaRPr>
          </a:p>
          <a:p>
            <a:endParaRPr lang="ru-RU" sz="2200" dirty="0">
              <a:solidFill>
                <a:schemeClr val="bg1"/>
              </a:solidFill>
            </a:endParaRPr>
          </a:p>
          <a:p>
            <a:endParaRPr lang="en-US" sz="2200" dirty="0" smtClean="0">
              <a:solidFill>
                <a:schemeClr val="bg1"/>
              </a:solidFill>
            </a:endParaRPr>
          </a:p>
          <a:p>
            <a:r>
              <a:rPr lang="uk-UA" sz="2200" dirty="0" smtClean="0">
                <a:solidFill>
                  <a:schemeClr val="bg1"/>
                </a:solidFill>
              </a:rPr>
              <a:t>де </a:t>
            </a:r>
            <a:r>
              <a:rPr lang="uk-UA" sz="2200" dirty="0">
                <a:solidFill>
                  <a:schemeClr val="bg1"/>
                </a:solidFill>
              </a:rPr>
              <a:t>функції </a:t>
            </a:r>
            <a:r>
              <a:rPr lang="en-US" sz="2200" dirty="0" smtClean="0">
                <a:solidFill>
                  <a:schemeClr val="bg1"/>
                </a:solidFill>
              </a:rPr>
              <a:t>      </a:t>
            </a:r>
            <a:r>
              <a:rPr lang="uk-UA" sz="2200" dirty="0" smtClean="0">
                <a:solidFill>
                  <a:schemeClr val="bg1"/>
                </a:solidFill>
              </a:rPr>
              <a:t>, </a:t>
            </a:r>
            <a:r>
              <a:rPr lang="uk-UA" sz="2200" dirty="0">
                <a:solidFill>
                  <a:schemeClr val="bg1"/>
                </a:solidFill>
              </a:rPr>
              <a:t>що мають назву базисних або координатних, вважаються відомими і вибираються з міркувань точності та зручності обчислень. Тобто задача полягає у визначенні набору </a:t>
            </a:r>
            <a:r>
              <a:rPr lang="uk-UA" sz="2200" dirty="0" smtClean="0">
                <a:solidFill>
                  <a:schemeClr val="bg1"/>
                </a:solidFill>
              </a:rPr>
              <a:t>коефіцієнтів</a:t>
            </a:r>
            <a:r>
              <a:rPr lang="en-US" sz="2200" dirty="0" smtClean="0">
                <a:solidFill>
                  <a:schemeClr val="bg1"/>
                </a:solidFill>
              </a:rPr>
              <a:t>    </a:t>
            </a:r>
            <a:r>
              <a:rPr lang="uk-UA" sz="2200" dirty="0" smtClean="0">
                <a:solidFill>
                  <a:schemeClr val="bg1"/>
                </a:solidFill>
              </a:rPr>
              <a:t>. </a:t>
            </a:r>
            <a:r>
              <a:rPr lang="uk-UA" sz="2200" dirty="0">
                <a:solidFill>
                  <a:schemeClr val="bg1"/>
                </a:solidFill>
              </a:rPr>
              <a:t>Коли в якості базису вибираються ступеневі функції розв’язком у першому випадку є інтерполяційний поліном, наприклад інтерполяційний поліном у формі Лагранжа. </a:t>
            </a:r>
            <a:endParaRPr lang="ru-RU" sz="2200" dirty="0">
              <a:solidFill>
                <a:schemeClr val="bg1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7374629"/>
              </p:ext>
            </p:extLst>
          </p:nvPr>
        </p:nvGraphicFramePr>
        <p:xfrm>
          <a:off x="3059832" y="2060848"/>
          <a:ext cx="1728192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8" name="Формула" r:id="rId3" imgW="1117440" imgH="431640" progId="Equation.3">
                  <p:embed/>
                </p:oleObj>
              </mc:Choice>
              <mc:Fallback>
                <p:oleObj name="Формула" r:id="rId3" imgW="1117440" imgH="431640" progId="Equation.3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2060848"/>
                        <a:ext cx="1728192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9622622"/>
              </p:ext>
            </p:extLst>
          </p:nvPr>
        </p:nvGraphicFramePr>
        <p:xfrm>
          <a:off x="2051720" y="2852936"/>
          <a:ext cx="485775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9" name="Формула" r:id="rId5" imgW="482391" imgH="279279" progId="Equation.3">
                  <p:embed/>
                </p:oleObj>
              </mc:Choice>
              <mc:Fallback>
                <p:oleObj name="Формула" r:id="rId5" imgW="482391" imgH="279279" progId="Equation.3">
                  <p:embed/>
                  <p:pic>
                    <p:nvPicPr>
                      <p:cNvPr id="0" name="Объект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852936"/>
                        <a:ext cx="485775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4750263"/>
              </p:ext>
            </p:extLst>
          </p:nvPr>
        </p:nvGraphicFramePr>
        <p:xfrm>
          <a:off x="2339752" y="3861048"/>
          <a:ext cx="215999" cy="3600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0" name="Формула" r:id="rId7" imgW="177480" imgH="228600" progId="Equation.3">
                  <p:embed/>
                </p:oleObj>
              </mc:Choice>
              <mc:Fallback>
                <p:oleObj name="Формула" r:id="rId7" imgW="177480" imgH="228600" progId="Equation.3">
                  <p:embed/>
                  <p:pic>
                    <p:nvPicPr>
                      <p:cNvPr id="0" name="Объект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3861048"/>
                        <a:ext cx="215999" cy="3600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5061238"/>
              </p:ext>
            </p:extLst>
          </p:nvPr>
        </p:nvGraphicFramePr>
        <p:xfrm>
          <a:off x="2699792" y="5013176"/>
          <a:ext cx="3240360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1" name="Формула" r:id="rId9" imgW="1714500" imgH="469900" progId="Equation.3">
                  <p:embed/>
                </p:oleObj>
              </mc:Choice>
              <mc:Fallback>
                <p:oleObj name="Формула" r:id="rId9" imgW="1714500" imgH="4699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5013176"/>
                        <a:ext cx="3240360" cy="9361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38024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cap="all" dirty="0">
                <a:solidFill>
                  <a:schemeClr val="bg1"/>
                </a:solidFill>
              </a:rPr>
              <a:t>Проектування кривих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У </a:t>
            </a:r>
            <a:r>
              <a:rPr lang="uk-UA" dirty="0">
                <a:solidFill>
                  <a:schemeClr val="bg1"/>
                </a:solidFill>
              </a:rPr>
              <a:t>методі найменших квадратів (МНК) коефіцієнти  знаходяться з умови, щоб сума квадратів відхилень наближеної функції  </a:t>
            </a:r>
            <a:r>
              <a:rPr lang="en-US" dirty="0" smtClean="0">
                <a:solidFill>
                  <a:schemeClr val="bg1"/>
                </a:solidFill>
              </a:rPr>
              <a:t>f(x) </a:t>
            </a:r>
            <a:r>
              <a:rPr lang="uk-UA" dirty="0" smtClean="0">
                <a:solidFill>
                  <a:schemeClr val="bg1"/>
                </a:solidFill>
              </a:rPr>
              <a:t>від заданої</a:t>
            </a:r>
            <a:r>
              <a:rPr lang="en-US" dirty="0" smtClean="0">
                <a:solidFill>
                  <a:schemeClr val="bg1"/>
                </a:solidFill>
              </a:rPr>
              <a:t>     </a:t>
            </a:r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uk-UA" dirty="0" smtClean="0">
                <a:solidFill>
                  <a:schemeClr val="bg1"/>
                </a:solidFill>
              </a:rPr>
              <a:t>була </a:t>
            </a:r>
            <a:r>
              <a:rPr lang="uk-UA" dirty="0">
                <a:solidFill>
                  <a:schemeClr val="bg1"/>
                </a:solidFill>
              </a:rPr>
              <a:t>найменша, тобто задача зводиться до визначення мінімуму </a:t>
            </a:r>
            <a:r>
              <a:rPr lang="uk-UA" dirty="0" smtClean="0">
                <a:solidFill>
                  <a:schemeClr val="bg1"/>
                </a:solidFill>
              </a:rPr>
              <a:t>функції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r>
              <a:rPr lang="uk-UA" dirty="0">
                <a:solidFill>
                  <a:schemeClr val="bg1"/>
                </a:solidFill>
              </a:rPr>
              <a:t>Необхідні умови мінімуму функції  приводять до системи лінійних рівнянь відносно вектора коефіцієнтів </a:t>
            </a:r>
            <a:r>
              <a:rPr lang="en-US" dirty="0" smtClean="0">
                <a:solidFill>
                  <a:schemeClr val="bg1"/>
                </a:solidFill>
              </a:rPr>
              <a:t>     </a:t>
            </a:r>
            <a:r>
              <a:rPr lang="uk-UA" dirty="0" smtClean="0">
                <a:solidFill>
                  <a:schemeClr val="bg1"/>
                </a:solidFill>
              </a:rPr>
              <a:t>: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uk-UA" dirty="0" smtClean="0">
                <a:solidFill>
                  <a:schemeClr val="bg1"/>
                </a:solidFill>
              </a:rPr>
              <a:t>Якщо </a:t>
            </a:r>
            <a:r>
              <a:rPr lang="uk-UA" dirty="0">
                <a:solidFill>
                  <a:schemeClr val="bg1"/>
                </a:solidFill>
              </a:rPr>
              <a:t>зі збільшенням заданих точок точність наближення шляхом інтерполяції зменшується то при використанні МНК навпаки зростає.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uk-UA" dirty="0">
                <a:solidFill>
                  <a:schemeClr val="bg1"/>
                </a:solidFill>
              </a:rPr>
              <a:t>	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0053736"/>
              </p:ext>
            </p:extLst>
          </p:nvPr>
        </p:nvGraphicFramePr>
        <p:xfrm>
          <a:off x="2843808" y="2636912"/>
          <a:ext cx="2808312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2" name="Формула" r:id="rId3" imgW="1854000" imgH="482400" progId="Equation.3">
                  <p:embed/>
                </p:oleObj>
              </mc:Choice>
              <mc:Fallback>
                <p:oleObj name="Формула" r:id="rId3" imgW="1854000" imgH="482400" progId="Equation.3">
                  <p:embed/>
                  <p:pic>
                    <p:nvPicPr>
                      <p:cNvPr id="0" name="Объект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2636912"/>
                        <a:ext cx="2808312" cy="720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377081"/>
              </p:ext>
            </p:extLst>
          </p:nvPr>
        </p:nvGraphicFramePr>
        <p:xfrm>
          <a:off x="3419872" y="4005064"/>
          <a:ext cx="2160240" cy="705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3" name="Формула" r:id="rId5" imgW="1879600" imgH="558800" progId="Equation.3">
                  <p:embed/>
                </p:oleObj>
              </mc:Choice>
              <mc:Fallback>
                <p:oleObj name="Формула" r:id="rId5" imgW="1879600" imgH="558800" progId="Equation.3">
                  <p:embed/>
                  <p:pic>
                    <p:nvPicPr>
                      <p:cNvPr id="0" name="Объект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4005064"/>
                        <a:ext cx="2160240" cy="7059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1532409"/>
              </p:ext>
            </p:extLst>
          </p:nvPr>
        </p:nvGraphicFramePr>
        <p:xfrm>
          <a:off x="6516216" y="3645024"/>
          <a:ext cx="288032" cy="3482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4" name="Формула" r:id="rId7" imgW="241195" imgH="279279" progId="Equation.3">
                  <p:embed/>
                </p:oleObj>
              </mc:Choice>
              <mc:Fallback>
                <p:oleObj name="Формула" r:id="rId7" imgW="241195" imgH="279279" progId="Equation.3">
                  <p:embed/>
                  <p:pic>
                    <p:nvPicPr>
                      <p:cNvPr id="0" name="Объект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3645024"/>
                        <a:ext cx="288032" cy="3482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7254000"/>
              </p:ext>
            </p:extLst>
          </p:nvPr>
        </p:nvGraphicFramePr>
        <p:xfrm>
          <a:off x="2123728" y="2132856"/>
          <a:ext cx="427608" cy="3243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5" name="Формула" r:id="rId9" imgW="355320" imgH="228600" progId="Equation.3">
                  <p:embed/>
                </p:oleObj>
              </mc:Choice>
              <mc:Fallback>
                <p:oleObj name="Формула" r:id="rId9" imgW="355320" imgH="228600" progId="Equation.3">
                  <p:embed/>
                  <p:pic>
                    <p:nvPicPr>
                      <p:cNvPr id="0" name="Объект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132856"/>
                        <a:ext cx="427608" cy="3243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85314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</a:rPr>
              <a:t>Ще одним з підходів рішення цієї задачі є наближення </a:t>
            </a:r>
            <a:r>
              <a:rPr lang="uk-UA" b="1" i="1" dirty="0" err="1">
                <a:solidFill>
                  <a:schemeClr val="bg1"/>
                </a:solidFill>
              </a:rPr>
              <a:t>сплайн</a:t>
            </a:r>
            <a:r>
              <a:rPr lang="uk-UA" b="1" i="1" dirty="0">
                <a:solidFill>
                  <a:schemeClr val="bg1"/>
                </a:solidFill>
              </a:rPr>
              <a:t> –</a:t>
            </a:r>
            <a:r>
              <a:rPr lang="uk-UA" dirty="0">
                <a:solidFill>
                  <a:schemeClr val="bg1"/>
                </a:solidFill>
              </a:rPr>
              <a:t> функціями. </a:t>
            </a:r>
            <a:r>
              <a:rPr lang="uk-UA" dirty="0" err="1">
                <a:solidFill>
                  <a:schemeClr val="bg1"/>
                </a:solidFill>
              </a:rPr>
              <a:t>Сплайни</a:t>
            </a:r>
            <a:r>
              <a:rPr lang="uk-UA" dirty="0">
                <a:solidFill>
                  <a:schemeClr val="bg1"/>
                </a:solidFill>
              </a:rPr>
              <a:t> це група функцій однакової структури, локально визначених на відрізку </a:t>
            </a:r>
            <a:r>
              <a:rPr lang="en-US" dirty="0" smtClean="0">
                <a:solidFill>
                  <a:schemeClr val="bg1"/>
                </a:solidFill>
              </a:rPr>
              <a:t>          </a:t>
            </a:r>
            <a:r>
              <a:rPr lang="uk-UA" dirty="0" smtClean="0">
                <a:solidFill>
                  <a:schemeClr val="bg1"/>
                </a:solidFill>
              </a:rPr>
              <a:t>, </a:t>
            </a:r>
            <a:r>
              <a:rPr lang="uk-UA" dirty="0">
                <a:solidFill>
                  <a:schemeClr val="bg1"/>
                </a:solidFill>
              </a:rPr>
              <a:t>для яких виконуються умови неперервності як самих функцій, так і їх похідних потрібного порядку. Найбільш поширеними є </a:t>
            </a:r>
            <a:r>
              <a:rPr lang="uk-UA" dirty="0" err="1">
                <a:solidFill>
                  <a:schemeClr val="bg1"/>
                </a:solidFill>
              </a:rPr>
              <a:t>сплайн</a:t>
            </a:r>
            <a:r>
              <a:rPr lang="uk-UA" dirty="0">
                <a:solidFill>
                  <a:schemeClr val="bg1"/>
                </a:solidFill>
              </a:rPr>
              <a:t> - поліноми, а серед них - поліноми третього ступеня.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uk-UA" dirty="0">
                <a:solidFill>
                  <a:schemeClr val="bg1"/>
                </a:solidFill>
              </a:rPr>
              <a:t> 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7979854"/>
              </p:ext>
            </p:extLst>
          </p:nvPr>
        </p:nvGraphicFramePr>
        <p:xfrm>
          <a:off x="6555829" y="2492896"/>
          <a:ext cx="75247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4" name="Формула" r:id="rId3" imgW="749300" imgH="279400" progId="Equation.3">
                  <p:embed/>
                </p:oleObj>
              </mc:Choice>
              <mc:Fallback>
                <p:oleObj name="Формула" r:id="rId3" imgW="749300" imgH="279400" progId="Equation.3">
                  <p:embed/>
                  <p:pic>
                    <p:nvPicPr>
                      <p:cNvPr id="0" name="Объект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5829" y="2492896"/>
                        <a:ext cx="75247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75315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БАЗИСНІ СПЛАЙНИ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Відсутність локальної корекції кривих може бути визначальною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деяких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прикладних задачах. Цей недолік заважає ефективному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розв’язуванню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 згладжування, тому на практиці використовується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неглобальний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базис, що називається базисом В-сплайна.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В-сплайни </a:t>
            </a:r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глобальні</a:t>
            </a:r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оскільки з кожною </a:t>
            </a:r>
            <a:r>
              <a:rPr lang="ru-RU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вершиною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вузлом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пов’язана своя базисна функція.</a:t>
            </a:r>
            <a:b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Тому вплив кожної вершини на криву відбувається тільки при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тих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значеннях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параметра, при яких відповідна базисна функція не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дорівнює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нулю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тобто зміна однієї контрольної точки впливає тільки на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деякий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фрагмент кривої і не вносить глобальних змін у її форму.</a:t>
            </a:r>
            <a:b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32457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БАЗИСНІ СПЛАЙНИ</a:t>
            </a:r>
            <a: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Розглянемо побудову кубічного сплайну , у якого на обох кінцях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Виконання цієї вимоги, як буде показано далі, є основним моментом для забезпечення неперервності другого порядку складової кривої. Якщо сплайн визначається на трьох відрізках, то ці три умови дозволяють одержати єдину функцію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випадку чотирьох відрізків потрібна ще одна умова і можна задати не нульове  значення функції у внутрішньому вузлі яке гарантує, що сплайн не буде тотожньо  нульовим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1415878"/>
              </p:ext>
            </p:extLst>
          </p:nvPr>
        </p:nvGraphicFramePr>
        <p:xfrm>
          <a:off x="3563888" y="2204864"/>
          <a:ext cx="244951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0" name="Формула" r:id="rId3" imgW="1727200" imgH="241300" progId="Equation.3">
                  <p:embed/>
                </p:oleObj>
              </mc:Choice>
              <mc:Fallback>
                <p:oleObj name="Формула" r:id="rId3" imgW="1727200" imgH="241300" progId="Equation.3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2204864"/>
                        <a:ext cx="2449513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6001380"/>
              </p:ext>
            </p:extLst>
          </p:nvPr>
        </p:nvGraphicFramePr>
        <p:xfrm>
          <a:off x="6083077" y="4077072"/>
          <a:ext cx="865187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1" name="Формула" r:id="rId5" imgW="647700" imgH="228600" progId="Equation.3">
                  <p:embed/>
                </p:oleObj>
              </mc:Choice>
              <mc:Fallback>
                <p:oleObj name="Формула" r:id="rId5" imgW="647700" imgH="228600" progId="Equation.3">
                  <p:embed/>
                  <p:pic>
                    <p:nvPicPr>
                      <p:cNvPr id="0" name="Объект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3077" y="4077072"/>
                        <a:ext cx="865187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39715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БАЗИСНІ СПЛАЙНИ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результаті отримаємо кубічний сплайн для будь якого числа відрізків, який буде не рівний нулю тільки на 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чотирьох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них. Така  функція називається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B-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сплайном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четвертого порядку (третього ступеня) і позначається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 нього кажуть що він має мінімальний носій(носій це число відрізків на яких функція відмінна від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нуля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 dirty="0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9413335"/>
              </p:ext>
            </p:extLst>
          </p:nvPr>
        </p:nvGraphicFramePr>
        <p:xfrm>
          <a:off x="2747789" y="3191420"/>
          <a:ext cx="600075" cy="3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0" name="Формула" r:id="rId3" imgW="596900" imgH="241300" progId="Equation.3">
                  <p:embed/>
                </p:oleObj>
              </mc:Choice>
              <mc:Fallback>
                <p:oleObj name="Формула" r:id="rId3" imgW="596900" imgH="241300" progId="Equation.3">
                  <p:embed/>
                  <p:pic>
                    <p:nvPicPr>
                      <p:cNvPr id="0" name="Объект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7789" y="3191420"/>
                        <a:ext cx="600075" cy="3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64893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БАЗИСНІ СПЛАЙНИ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276872"/>
            <a:ext cx="6666361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58915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БАЗИСНІ СПЛАЙНИ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Будь-який сплайн порядку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множині вузлів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бути виражений у вигляді лінійної комбінації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сплайнів , визначених на тій же множині вузлів , розширеній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(m-1)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додатковими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вузлами на кожному кінці інтервалу, які можна вибрати довільно. Тому можна записати 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який сплайн ступеня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(m-1)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початковій множині , а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сплайном на розширеній множині, відміннім від нуля при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711075"/>
              </p:ext>
            </p:extLst>
          </p:nvPr>
        </p:nvGraphicFramePr>
        <p:xfrm>
          <a:off x="2483693" y="5278661"/>
          <a:ext cx="792163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5" name="Формула" r:id="rId3" imgW="583947" imgH="241195" progId="Equation.3">
                  <p:embed/>
                </p:oleObj>
              </mc:Choice>
              <mc:Fallback>
                <p:oleObj name="Формула" r:id="rId3" imgW="583947" imgH="241195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693" y="5278661"/>
                        <a:ext cx="792163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7160315"/>
              </p:ext>
            </p:extLst>
          </p:nvPr>
        </p:nvGraphicFramePr>
        <p:xfrm>
          <a:off x="1187624" y="5013176"/>
          <a:ext cx="431800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6" name="Формула" r:id="rId5" imgW="368300" imgH="228600" progId="Equation.3">
                  <p:embed/>
                </p:oleObj>
              </mc:Choice>
              <mc:Fallback>
                <p:oleObj name="Формула" r:id="rId5" imgW="368300" imgH="228600" progId="Equation.3">
                  <p:embed/>
                  <p:pic>
                    <p:nvPicPr>
                      <p:cNvPr id="0" name="Объект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5013176"/>
                        <a:ext cx="431800" cy="30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440677"/>
              </p:ext>
            </p:extLst>
          </p:nvPr>
        </p:nvGraphicFramePr>
        <p:xfrm>
          <a:off x="5292080" y="5638701"/>
          <a:ext cx="1223962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7" name="Формула" r:id="rId7" imgW="927100" imgH="241300" progId="Equation.3">
                  <p:embed/>
                </p:oleObj>
              </mc:Choice>
              <mc:Fallback>
                <p:oleObj name="Формула" r:id="rId7" imgW="927100" imgH="241300" progId="Equation.3">
                  <p:embed/>
                  <p:pic>
                    <p:nvPicPr>
                      <p:cNvPr id="0" name="Объект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5638701"/>
                        <a:ext cx="1223962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9071765"/>
              </p:ext>
            </p:extLst>
          </p:nvPr>
        </p:nvGraphicFramePr>
        <p:xfrm>
          <a:off x="827584" y="1988840"/>
          <a:ext cx="1512888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8" name="Формула" r:id="rId9" imgW="825500" imgH="241300" progId="Equation.3">
                  <p:embed/>
                </p:oleObj>
              </mc:Choice>
              <mc:Fallback>
                <p:oleObj name="Формула" r:id="rId9" imgW="825500" imgH="241300" progId="Equation.3">
                  <p:embed/>
                  <p:pic>
                    <p:nvPicPr>
                      <p:cNvPr id="0" name="Объект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988840"/>
                        <a:ext cx="1512888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739928"/>
              </p:ext>
            </p:extLst>
          </p:nvPr>
        </p:nvGraphicFramePr>
        <p:xfrm>
          <a:off x="2987675" y="3717033"/>
          <a:ext cx="2448421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9" name="Формула" r:id="rId11" imgW="1205977" imgH="533169" progId="Equation.3">
                  <p:embed/>
                </p:oleObj>
              </mc:Choice>
              <mc:Fallback>
                <p:oleObj name="Формула" r:id="rId11" imgW="1205977" imgH="533169" progId="Equation.3">
                  <p:embed/>
                  <p:pic>
                    <p:nvPicPr>
                      <p:cNvPr id="0" name="Объект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3717033"/>
                        <a:ext cx="2448421" cy="9361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92459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БАЗИСНІ СПЛАЙНИ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Введемо функцію 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розглянемо її частковий випадок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764248"/>
              </p:ext>
            </p:extLst>
          </p:nvPr>
        </p:nvGraphicFramePr>
        <p:xfrm>
          <a:off x="3563888" y="1844824"/>
          <a:ext cx="1817687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6" name="Формула" r:id="rId3" imgW="1091726" imgH="571252" progId="Equation.3">
                  <p:embed/>
                </p:oleObj>
              </mc:Choice>
              <mc:Fallback>
                <p:oleObj name="Формула" r:id="rId3" imgW="1091726" imgH="571252" progId="Equation.3">
                  <p:embed/>
                  <p:pic>
                    <p:nvPicPr>
                      <p:cNvPr id="0" name="Объект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1844824"/>
                        <a:ext cx="1817687" cy="931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470495"/>
              </p:ext>
            </p:extLst>
          </p:nvPr>
        </p:nvGraphicFramePr>
        <p:xfrm>
          <a:off x="5867301" y="2864867"/>
          <a:ext cx="1296987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7" name="Формула" r:id="rId5" imgW="812447" imgH="279279" progId="Equation.3">
                  <p:embed/>
                </p:oleObj>
              </mc:Choice>
              <mc:Fallback>
                <p:oleObj name="Формула" r:id="rId5" imgW="812447" imgH="279279" progId="Equation.3">
                  <p:embed/>
                  <p:pic>
                    <p:nvPicPr>
                      <p:cNvPr id="0" name="Объект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301" y="2864867"/>
                        <a:ext cx="1296987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501008"/>
            <a:ext cx="4260693" cy="2898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43804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БАЗИСНІ СПЛАЙНИ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Ця функція неперервна в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разом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зі своїми похідними до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(m-2)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порядку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включно. Тому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сплайном порядку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множиною вузлів, що містить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їх сума буде мати такий же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вигляд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5300593"/>
              </p:ext>
            </p:extLst>
          </p:nvPr>
        </p:nvGraphicFramePr>
        <p:xfrm>
          <a:off x="6949008" y="2000201"/>
          <a:ext cx="1295400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31" name="Формула" r:id="rId3" imgW="812447" imgH="279279" progId="Equation.3">
                  <p:embed/>
                </p:oleObj>
              </mc:Choice>
              <mc:Fallback>
                <p:oleObj name="Формула" r:id="rId3" imgW="812447" imgH="279279" progId="Equation.3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9008" y="2000201"/>
                        <a:ext cx="1295400" cy="420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7226785"/>
              </p:ext>
            </p:extLst>
          </p:nvPr>
        </p:nvGraphicFramePr>
        <p:xfrm>
          <a:off x="4490269" y="1700808"/>
          <a:ext cx="585787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32" name="Формула" r:id="rId5" imgW="431640" imgH="241200" progId="Equation.3">
                  <p:embed/>
                </p:oleObj>
              </mc:Choice>
              <mc:Fallback>
                <p:oleObj name="Формула" r:id="rId5" imgW="431640" imgH="241200" progId="Equation.3">
                  <p:embed/>
                  <p:pic>
                    <p:nvPicPr>
                      <p:cNvPr id="0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0269" y="1700808"/>
                        <a:ext cx="585787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0263373"/>
              </p:ext>
            </p:extLst>
          </p:nvPr>
        </p:nvGraphicFramePr>
        <p:xfrm>
          <a:off x="1008063" y="2781300"/>
          <a:ext cx="223837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33" name="Формула" r:id="rId7" imgW="164880" imgH="241200" progId="Equation.3">
                  <p:embed/>
                </p:oleObj>
              </mc:Choice>
              <mc:Fallback>
                <p:oleObj name="Формула" r:id="rId7" imgW="164880" imgH="2412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8063" y="2781300"/>
                        <a:ext cx="223837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7976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</a:rPr>
              <a:t>ВСТУП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i="1" dirty="0">
                <a:solidFill>
                  <a:schemeClr val="bg1"/>
                </a:solidFill>
              </a:rPr>
              <a:t>Обчислювальна геометрія </a:t>
            </a:r>
            <a:r>
              <a:rPr lang="ru-RU" dirty="0">
                <a:solidFill>
                  <a:schemeClr val="bg1"/>
                </a:solidFill>
              </a:rPr>
              <a:t>– це наука, предметом дослідження якої є аналіз </a:t>
            </a:r>
            <a:r>
              <a:rPr lang="ru-RU" dirty="0" smtClean="0">
                <a:solidFill>
                  <a:schemeClr val="bg1"/>
                </a:solidFill>
              </a:rPr>
              <a:t>та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побудова </a:t>
            </a:r>
            <a:r>
              <a:rPr lang="ru-RU" dirty="0">
                <a:solidFill>
                  <a:schemeClr val="bg1"/>
                </a:solidFill>
              </a:rPr>
              <a:t>ефективних алгоритмів розв'язання геометричних задач та оцінки їх складності.</a:t>
            </a:r>
          </a:p>
          <a:p>
            <a:r>
              <a:rPr lang="ru-RU" dirty="0">
                <a:solidFill>
                  <a:schemeClr val="bg1"/>
                </a:solidFill>
              </a:rPr>
              <a:t>Вона має багато сфер застосування, серед них:</a:t>
            </a:r>
          </a:p>
          <a:p>
            <a:r>
              <a:rPr lang="ru-RU" dirty="0">
                <a:solidFill>
                  <a:schemeClr val="bg1"/>
                </a:solidFill>
              </a:rPr>
              <a:t>• комп’ютерна графіка,</a:t>
            </a:r>
          </a:p>
          <a:p>
            <a:r>
              <a:rPr lang="ru-RU" dirty="0">
                <a:solidFill>
                  <a:schemeClr val="bg1"/>
                </a:solidFill>
              </a:rPr>
              <a:t>• математична візуалізація,</a:t>
            </a:r>
          </a:p>
          <a:p>
            <a:r>
              <a:rPr lang="ru-RU" dirty="0">
                <a:solidFill>
                  <a:schemeClr val="bg1"/>
                </a:solidFill>
              </a:rPr>
              <a:t>• системи автоматизованого проектування і розрахунку,</a:t>
            </a:r>
          </a:p>
          <a:p>
            <a:r>
              <a:rPr lang="ru-RU" dirty="0">
                <a:solidFill>
                  <a:schemeClr val="bg1"/>
                </a:solidFill>
              </a:rPr>
              <a:t>• робототехніка (</a:t>
            </a:r>
            <a:r>
              <a:rPr lang="en-US" dirty="0">
                <a:solidFill>
                  <a:schemeClr val="bg1"/>
                </a:solidFill>
              </a:rPr>
              <a:t>motion planning, </a:t>
            </a:r>
            <a:r>
              <a:rPr lang="ru-RU" dirty="0">
                <a:solidFill>
                  <a:schemeClr val="bg1"/>
                </a:solidFill>
              </a:rPr>
              <a:t>видимість),</a:t>
            </a:r>
          </a:p>
          <a:p>
            <a:r>
              <a:rPr lang="ru-RU" dirty="0">
                <a:solidFill>
                  <a:schemeClr val="bg1"/>
                </a:solidFill>
              </a:rPr>
              <a:t>• геоінформаційні системи (геометричний пошук і локалізація, </a:t>
            </a:r>
            <a:r>
              <a:rPr lang="ru-RU" dirty="0" smtClean="0">
                <a:solidFill>
                  <a:schemeClr val="bg1"/>
                </a:solidFill>
              </a:rPr>
              <a:t>планування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маршруту</a:t>
            </a:r>
            <a:r>
              <a:rPr lang="ru-RU" dirty="0">
                <a:solidFill>
                  <a:schemeClr val="bg1"/>
                </a:solidFill>
              </a:rPr>
              <a:t>),</a:t>
            </a:r>
          </a:p>
          <a:p>
            <a:r>
              <a:rPr lang="ru-RU" dirty="0">
                <a:solidFill>
                  <a:schemeClr val="bg1"/>
                </a:solidFill>
              </a:rPr>
              <a:t>• дизайн мікросхем,</a:t>
            </a:r>
          </a:p>
          <a:p>
            <a:r>
              <a:rPr lang="ru-RU" dirty="0">
                <a:solidFill>
                  <a:schemeClr val="bg1"/>
                </a:solidFill>
              </a:rPr>
              <a:t>• комп’ютерний </a:t>
            </a:r>
            <a:r>
              <a:rPr lang="ru-RU" dirty="0" smtClean="0">
                <a:solidFill>
                  <a:schemeClr val="bg1"/>
                </a:solidFill>
              </a:rPr>
              <a:t>зір.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490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БАЗИСНІ СПЛАЙНИ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обчислення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сплайну розглянемо функцію двох змінних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Зафіксуємо величину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утворимо четверту поділену різницю по змінній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множині вузлів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визначенню поділеної різниці маємо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1068537"/>
              </p:ext>
            </p:extLst>
          </p:nvPr>
        </p:nvGraphicFramePr>
        <p:xfrm>
          <a:off x="2555776" y="2204864"/>
          <a:ext cx="1512888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82" name="Формула" r:id="rId3" imgW="1308100" imgH="279400" progId="Equation.3">
                  <p:embed/>
                </p:oleObj>
              </mc:Choice>
              <mc:Fallback>
                <p:oleObj name="Формула" r:id="rId3" imgW="1308100" imgH="279400" progId="Equation.3">
                  <p:embed/>
                  <p:pic>
                    <p:nvPicPr>
                      <p:cNvPr id="0" name="Объект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2204864"/>
                        <a:ext cx="1512888" cy="420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9365770"/>
              </p:ext>
            </p:extLst>
          </p:nvPr>
        </p:nvGraphicFramePr>
        <p:xfrm>
          <a:off x="2699792" y="3501008"/>
          <a:ext cx="2586037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83" name="Формула" r:id="rId5" imgW="1879600" imgH="266700" progId="Equation.3">
                  <p:embed/>
                </p:oleObj>
              </mc:Choice>
              <mc:Fallback>
                <p:oleObj name="Формула" r:id="rId5" imgW="1879600" imgH="266700" progId="Equation.3">
                  <p:embed/>
                  <p:pic>
                    <p:nvPicPr>
                      <p:cNvPr id="0" name="Объект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3501008"/>
                        <a:ext cx="2586037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1206165"/>
              </p:ext>
            </p:extLst>
          </p:nvPr>
        </p:nvGraphicFramePr>
        <p:xfrm>
          <a:off x="2123728" y="4365104"/>
          <a:ext cx="360045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84" name="Формула" r:id="rId7" imgW="2323092" imgH="545863" progId="Equation.3">
                  <p:embed/>
                </p:oleObj>
              </mc:Choice>
              <mc:Fallback>
                <p:oleObj name="Формула" r:id="rId7" imgW="2323092" imgH="545863" progId="Equation.3">
                  <p:embed/>
                  <p:pic>
                    <p:nvPicPr>
                      <p:cNvPr id="0" name="Объект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4365104"/>
                        <a:ext cx="3600450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1366491"/>
              </p:ext>
            </p:extLst>
          </p:nvPr>
        </p:nvGraphicFramePr>
        <p:xfrm>
          <a:off x="1403648" y="5517232"/>
          <a:ext cx="4176713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85" name="Формула" r:id="rId9" imgW="2971800" imgH="266700" progId="Equation.3">
                  <p:embed/>
                </p:oleObj>
              </mc:Choice>
              <mc:Fallback>
                <p:oleObj name="Формула" r:id="rId9" imgW="2971800" imgH="266700" progId="Equation.3">
                  <p:embed/>
                  <p:pic>
                    <p:nvPicPr>
                      <p:cNvPr id="0" name="Объект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5517232"/>
                        <a:ext cx="4176713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72387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БАЗИСНІ СПЛАЙНИ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Тоді для нашої функції маємо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Звідси слідує, що права частина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кубічним сплайном, побудованим по вузлам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тобто функція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сплайном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31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7500585"/>
              </p:ext>
            </p:extLst>
          </p:nvPr>
        </p:nvGraphicFramePr>
        <p:xfrm>
          <a:off x="1912938" y="2141538"/>
          <a:ext cx="4379912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8" name="Формула" r:id="rId3" imgW="3022560" imgH="482400" progId="Equation.3">
                  <p:embed/>
                </p:oleObj>
              </mc:Choice>
              <mc:Fallback>
                <p:oleObj name="Формула" r:id="rId3" imgW="3022560" imgH="482400" progId="Equation.3">
                  <p:embed/>
                  <p:pic>
                    <p:nvPicPr>
                      <p:cNvPr id="0" name="Объект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2141538"/>
                        <a:ext cx="4379912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7682740"/>
              </p:ext>
            </p:extLst>
          </p:nvPr>
        </p:nvGraphicFramePr>
        <p:xfrm>
          <a:off x="5868144" y="3284984"/>
          <a:ext cx="2247900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9" name="Формула" r:id="rId5" imgW="1600200" imgH="266700" progId="Equation.3">
                  <p:embed/>
                </p:oleObj>
              </mc:Choice>
              <mc:Fallback>
                <p:oleObj name="Формула" r:id="rId5" imgW="1600200" imgH="266700" progId="Equation.3">
                  <p:embed/>
                  <p:pic>
                    <p:nvPicPr>
                      <p:cNvPr id="0" name="Объект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3284984"/>
                        <a:ext cx="2247900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0537993"/>
              </p:ext>
            </p:extLst>
          </p:nvPr>
        </p:nvGraphicFramePr>
        <p:xfrm>
          <a:off x="2843808" y="3717032"/>
          <a:ext cx="647700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0" name="Формула" r:id="rId7" imgW="393529" imgH="228501" progId="Equation.3">
                  <p:embed/>
                </p:oleObj>
              </mc:Choice>
              <mc:Fallback>
                <p:oleObj name="Формула" r:id="rId7" imgW="393529" imgH="228501" progId="Equation.3">
                  <p:embed/>
                  <p:pic>
                    <p:nvPicPr>
                      <p:cNvPr id="0" name="Объект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3717032"/>
                        <a:ext cx="647700" cy="373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27068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БАЗИСНІ СПЛАЙНИ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Цей висновок робиться на наступних підставах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всі члени під знаком суми рівні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нулю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чисто кубічним поліномом від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інтервалі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четверта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різниця якого дорівнює нулю.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2027738"/>
              </p:ext>
            </p:extLst>
          </p:nvPr>
        </p:nvGraphicFramePr>
        <p:xfrm>
          <a:off x="1331640" y="2083321"/>
          <a:ext cx="6477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8" name="Формула" r:id="rId3" imgW="469696" imgH="266584" progId="Equation.3">
                  <p:embed/>
                </p:oleObj>
              </mc:Choice>
              <mc:Fallback>
                <p:oleObj name="Формула" r:id="rId3" imgW="469696" imgH="266584" progId="Equation.3">
                  <p:embed/>
                  <p:pic>
                    <p:nvPicPr>
                      <p:cNvPr id="0" name="Объект 1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083321"/>
                        <a:ext cx="64770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6484279"/>
              </p:ext>
            </p:extLst>
          </p:nvPr>
        </p:nvGraphicFramePr>
        <p:xfrm>
          <a:off x="7524328" y="2060848"/>
          <a:ext cx="93662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9" name="Формула" r:id="rId5" imgW="647700" imgH="228600" progId="Equation.3">
                  <p:embed/>
                </p:oleObj>
              </mc:Choice>
              <mc:Fallback>
                <p:oleObj name="Формула" r:id="rId5" imgW="647700" imgH="228600" progId="Equation.3">
                  <p:embed/>
                  <p:pic>
                    <p:nvPicPr>
                      <p:cNvPr id="0" name="Объект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328" y="2060848"/>
                        <a:ext cx="93662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3005325"/>
              </p:ext>
            </p:extLst>
          </p:nvPr>
        </p:nvGraphicFramePr>
        <p:xfrm>
          <a:off x="1403648" y="2564904"/>
          <a:ext cx="720725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40" name="Формула" r:id="rId7" imgW="609336" imgH="266584" progId="Equation.3">
                  <p:embed/>
                </p:oleObj>
              </mc:Choice>
              <mc:Fallback>
                <p:oleObj name="Формула" r:id="rId7" imgW="609336" imgH="266584" progId="Equation.3">
                  <p:embed/>
                  <p:pic>
                    <p:nvPicPr>
                      <p:cNvPr id="0" name="Объект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564904"/>
                        <a:ext cx="720725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3511183"/>
              </p:ext>
            </p:extLst>
          </p:nvPr>
        </p:nvGraphicFramePr>
        <p:xfrm>
          <a:off x="2197174" y="2924944"/>
          <a:ext cx="1582738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41" name="Формула" r:id="rId9" imgW="990170" imgH="241195" progId="Equation.3">
                  <p:embed/>
                </p:oleObj>
              </mc:Choice>
              <mc:Fallback>
                <p:oleObj name="Формула" r:id="rId9" imgW="990170" imgH="241195" progId="Equation.3">
                  <p:embed/>
                  <p:pic>
                    <p:nvPicPr>
                      <p:cNvPr id="0" name="Объект 1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7174" y="2924944"/>
                        <a:ext cx="1582738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43814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БАЗИСНІ СПЛАЙНИ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обчислення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застосувати як безпосередньо формулу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 і стандартну таблицю поділених різниць. Також для цих цілей дуже зручною є наступна рекурентна формула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різниці, 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номер точки у якій вона обчислюється.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1166617"/>
              </p:ext>
            </p:extLst>
          </p:nvPr>
        </p:nvGraphicFramePr>
        <p:xfrm>
          <a:off x="3131840" y="1678261"/>
          <a:ext cx="792162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8" name="Формула" r:id="rId3" imgW="583947" imgH="241195" progId="Equation.3">
                  <p:embed/>
                </p:oleObj>
              </mc:Choice>
              <mc:Fallback>
                <p:oleObj name="Формула" r:id="rId3" imgW="583947" imgH="241195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1678261"/>
                        <a:ext cx="792162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6305877"/>
              </p:ext>
            </p:extLst>
          </p:nvPr>
        </p:nvGraphicFramePr>
        <p:xfrm>
          <a:off x="971600" y="4543723"/>
          <a:ext cx="360363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9" name="Формула" r:id="rId5" imgW="164814" imgH="177492" progId="Equation.3">
                  <p:embed/>
                </p:oleObj>
              </mc:Choice>
              <mc:Fallback>
                <p:oleObj name="Формула" r:id="rId5" imgW="164814" imgH="177492" progId="Equation.3">
                  <p:embed/>
                  <p:pic>
                    <p:nvPicPr>
                      <p:cNvPr id="0" name="Объект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4543723"/>
                        <a:ext cx="360363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5433769"/>
              </p:ext>
            </p:extLst>
          </p:nvPr>
        </p:nvGraphicFramePr>
        <p:xfrm>
          <a:off x="4211960" y="4509120"/>
          <a:ext cx="220663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0" name="Формула" r:id="rId7" imgW="101520" imgH="177480" progId="Equation.3">
                  <p:embed/>
                </p:oleObj>
              </mc:Choice>
              <mc:Fallback>
                <p:oleObj name="Формула" r:id="rId7" imgW="101520" imgH="177480" progId="Equation.3">
                  <p:embed/>
                  <p:pic>
                    <p:nvPicPr>
                      <p:cNvPr id="0" name="Объект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4509120"/>
                        <a:ext cx="220663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3321274"/>
              </p:ext>
            </p:extLst>
          </p:nvPr>
        </p:nvGraphicFramePr>
        <p:xfrm>
          <a:off x="1259632" y="3356992"/>
          <a:ext cx="5400675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1" name="Формула" r:id="rId9" imgW="3022600" imgH="546100" progId="Equation.3">
                  <p:embed/>
                </p:oleObj>
              </mc:Choice>
              <mc:Fallback>
                <p:oleObj name="Формула" r:id="rId9" imgW="3022600" imgH="546100" progId="Equation.3">
                  <p:embed/>
                  <p:pic>
                    <p:nvPicPr>
                      <p:cNvPr id="0" name="Объект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3356992"/>
                        <a:ext cx="5400675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43866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БАЗИСНІ СПЛАЙНИ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Нагадаємо , що поділена різниця нульового порядку є саме значення функції у цій точці.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/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4047353"/>
              </p:ext>
            </p:extLst>
          </p:nvPr>
        </p:nvGraphicFramePr>
        <p:xfrm>
          <a:off x="1763688" y="3429000"/>
          <a:ext cx="3309937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6" name="Формула" r:id="rId3" imgW="2273040" imgH="799920" progId="Equation.3">
                  <p:embed/>
                </p:oleObj>
              </mc:Choice>
              <mc:Fallback>
                <p:oleObj name="Формула" r:id="rId3" imgW="2273040" imgH="799920" progId="Equation.3">
                  <p:embed/>
                  <p:pic>
                    <p:nvPicPr>
                      <p:cNvPr id="0" name="Объект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3429000"/>
                        <a:ext cx="3309937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39655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БАЗИСНІ СПЛАЙНИ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35</a:t>
            </a:fld>
            <a:endParaRPr lang="ru-RU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150" y="1952625"/>
            <a:ext cx="445770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02250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БАЗИСНІ СПЛАЙНИ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Коефіцієнти в розкладенні по базисним сплайнам  визначаються з наступної системи лінійних рівнянь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 і у випадку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інтерполяційного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сплайна ця система повинна бути доповнена ще двома додатковими умовами.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255826058"/>
              </p:ext>
            </p:extLst>
          </p:nvPr>
        </p:nvGraphicFramePr>
        <p:xfrm>
          <a:off x="1331640" y="2420888"/>
          <a:ext cx="5400600" cy="385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2" name="Формула" r:id="rId3" imgW="4102100" imgH="241300" progId="Equation.3">
                  <p:embed/>
                </p:oleObj>
              </mc:Choice>
              <mc:Fallback>
                <p:oleObj name="Формула" r:id="rId3" imgW="4102100" imgH="241300" progId="Equation.3">
                  <p:embed/>
                  <p:pic>
                    <p:nvPicPr>
                      <p:cNvPr id="0" name="Объект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420888"/>
                        <a:ext cx="5400600" cy="3853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3983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ВСТУП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bg1"/>
                </a:solidFill>
              </a:rPr>
              <a:t>Обчислювальна геометрія включає в себе два окремі напрями.</a:t>
            </a:r>
          </a:p>
          <a:p>
            <a:r>
              <a:rPr lang="ru-RU" dirty="0">
                <a:solidFill>
                  <a:schemeClr val="bg1"/>
                </a:solidFill>
              </a:rPr>
              <a:t>1. Комбінаторна обчислювальна геометрія (алгоритмічна геометрія).</a:t>
            </a:r>
          </a:p>
          <a:p>
            <a:r>
              <a:rPr lang="ru-RU" dirty="0">
                <a:solidFill>
                  <a:schemeClr val="bg1"/>
                </a:solidFill>
              </a:rPr>
              <a:t>2. Чисельна обчислювальна геометрія (геометричне моделювання </a:t>
            </a:r>
            <a:r>
              <a:rPr lang="en-US" dirty="0" smtClean="0">
                <a:solidFill>
                  <a:schemeClr val="bg1"/>
                </a:solidFill>
              </a:rPr>
              <a:t>- </a:t>
            </a:r>
            <a:r>
              <a:rPr lang="ru-RU" dirty="0" smtClean="0">
                <a:solidFill>
                  <a:schemeClr val="bg1"/>
                </a:solidFill>
              </a:rPr>
              <a:t>моделювання </a:t>
            </a:r>
            <a:r>
              <a:rPr lang="ru-RU" dirty="0">
                <a:solidFill>
                  <a:schemeClr val="bg1"/>
                </a:solidFill>
              </a:rPr>
              <a:t>і представлення кривих та поверхонь).</a:t>
            </a:r>
          </a:p>
          <a:p>
            <a:r>
              <a:rPr lang="ru-RU" dirty="0">
                <a:solidFill>
                  <a:schemeClr val="bg1"/>
                </a:solidFill>
              </a:rPr>
              <a:t>Основні класи задач обчислювальної геометрії:</a:t>
            </a:r>
          </a:p>
          <a:p>
            <a:r>
              <a:rPr lang="ru-RU" dirty="0">
                <a:solidFill>
                  <a:schemeClr val="bg1"/>
                </a:solidFill>
              </a:rPr>
              <a:t>• опуклість;</a:t>
            </a:r>
          </a:p>
          <a:p>
            <a:r>
              <a:rPr lang="ru-RU" dirty="0">
                <a:solidFill>
                  <a:schemeClr val="bg1"/>
                </a:solidFill>
              </a:rPr>
              <a:t>• перетин;</a:t>
            </a:r>
          </a:p>
          <a:p>
            <a:r>
              <a:rPr lang="ru-RU" dirty="0">
                <a:solidFill>
                  <a:schemeClr val="bg1"/>
                </a:solidFill>
              </a:rPr>
              <a:t>• геометричний пошук;</a:t>
            </a:r>
          </a:p>
          <a:p>
            <a:r>
              <a:rPr lang="ru-RU" dirty="0">
                <a:solidFill>
                  <a:schemeClr val="bg1"/>
                </a:solidFill>
              </a:rPr>
              <a:t>• близькість;</a:t>
            </a:r>
          </a:p>
          <a:p>
            <a:r>
              <a:rPr lang="ru-RU" dirty="0">
                <a:solidFill>
                  <a:schemeClr val="bg1"/>
                </a:solidFill>
              </a:rPr>
              <a:t>• оптимізація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0971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Проектування конічних перетинів</a:t>
            </a:r>
            <a:endParaRPr lang="uk-UA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Конічним  перетином називається крива, утворена перетином поверхні другого порядку довільно орієнтованою у просторі площиною.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криві відіграють досить важливу роль при проектуванні поперечних перетинів корпусів літальних апаратів, кораблів, тощо.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8411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КОНІЧНІ ПЕРЕТИНИ</a:t>
            </a:r>
            <a:b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  <p:pic>
        <p:nvPicPr>
          <p:cNvPr id="1026" name="Picture 2" descr="C:\Users\Владелец\Pictures\1655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204864"/>
            <a:ext cx="4032448" cy="2564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8747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КОНІЧНІ ПЕРЕТИНИ</a:t>
            </a:r>
            <a:b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Рівняння цих кривих звичайно задається у неявному вигляді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коефіцієнтів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поставити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вимогу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щоб конічний  перетин проходив через 6 заданих точок , що приводить до розв’язку СЛАР. Постільки одержана з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 є однорідною , то вона має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нескінечну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множину рішень,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2566651"/>
              </p:ext>
            </p:extLst>
          </p:nvPr>
        </p:nvGraphicFramePr>
        <p:xfrm>
          <a:off x="854075" y="2636838"/>
          <a:ext cx="6670253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8" name="Формула" r:id="rId3" imgW="4127400" imgH="279360" progId="Equation.3">
                  <p:embed/>
                </p:oleObj>
              </mc:Choice>
              <mc:Fallback>
                <p:oleObj name="Формула" r:id="rId3" imgW="4127400" imgH="27936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075" y="2636838"/>
                        <a:ext cx="6670253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3840210"/>
              </p:ext>
            </p:extLst>
          </p:nvPr>
        </p:nvGraphicFramePr>
        <p:xfrm>
          <a:off x="4932040" y="3356992"/>
          <a:ext cx="360362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9" name="Формула" r:id="rId5" imgW="203024" imgH="253780" progId="Equation.3">
                  <p:embed/>
                </p:oleObj>
              </mc:Choice>
              <mc:Fallback>
                <p:oleObj name="Формула" r:id="rId5" imgW="203024" imgH="253780" progId="Equation.3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3356992"/>
                        <a:ext cx="360362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1247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Щоб обійти цю неоднозначність можна використати декілька підходів. Так поділивши ліву частину на  одержимо з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                 , або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1237592"/>
              </p:ext>
            </p:extLst>
          </p:nvPr>
        </p:nvGraphicFramePr>
        <p:xfrm>
          <a:off x="7884046" y="1988840"/>
          <a:ext cx="360362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8" name="Формула" r:id="rId3" imgW="253890" imgH="228501" progId="Equation.3">
                  <p:embed/>
                </p:oleObj>
              </mc:Choice>
              <mc:Fallback>
                <p:oleObj name="Формула" r:id="rId3" imgW="253890" imgH="228501" progId="Equation.3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4046" y="1988840"/>
                        <a:ext cx="360362" cy="373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3760535"/>
              </p:ext>
            </p:extLst>
          </p:nvPr>
        </p:nvGraphicFramePr>
        <p:xfrm>
          <a:off x="1098550" y="3068638"/>
          <a:ext cx="5591175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9" name="Формула" r:id="rId5" imgW="3568680" imgH="279360" progId="Equation.3">
                  <p:embed/>
                </p:oleObj>
              </mc:Choice>
              <mc:Fallback>
                <p:oleObj name="Формула" r:id="rId5" imgW="3568680" imgH="279360" progId="Equation.3">
                  <p:embed/>
                  <p:pic>
                    <p:nvPicPr>
                      <p:cNvPr id="0" name="Объект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8550" y="3068638"/>
                        <a:ext cx="5591175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1922692"/>
              </p:ext>
            </p:extLst>
          </p:nvPr>
        </p:nvGraphicFramePr>
        <p:xfrm>
          <a:off x="1259929" y="4077072"/>
          <a:ext cx="143986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0" name="Формула" r:id="rId7" imgW="939392" imgH="266584" progId="Equation.3">
                  <p:embed/>
                </p:oleObj>
              </mc:Choice>
              <mc:Fallback>
                <p:oleObj name="Формула" r:id="rId7" imgW="939392" imgH="266584" progId="Equation.3">
                  <p:embed/>
                  <p:pic>
                    <p:nvPicPr>
                      <p:cNvPr id="0" name="Объект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929" y="4077072"/>
                        <a:ext cx="1439863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580597"/>
              </p:ext>
            </p:extLst>
          </p:nvPr>
        </p:nvGraphicFramePr>
        <p:xfrm>
          <a:off x="3419872" y="4077072"/>
          <a:ext cx="256698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1" name="Формула" r:id="rId9" imgW="1485255" imgH="266584" progId="Equation.3">
                  <p:embed/>
                </p:oleObj>
              </mc:Choice>
              <mc:Fallback>
                <p:oleObj name="Формула" r:id="rId9" imgW="1485255" imgH="266584" progId="Equation.3">
                  <p:embed/>
                  <p:pic>
                    <p:nvPicPr>
                      <p:cNvPr id="0" name="Объект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4077072"/>
                        <a:ext cx="2566987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2373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КОНІЧНІ ПЕРЕТИНИ</a:t>
            </a:r>
            <a:b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Таким  чином завдав 5 точок і нормуючий множник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із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розв’язку відповідної СЛАР отримуємо конічний перетин потрібної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конфігурації.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іншому підході потрібно, щоб проектована крива проходила через точки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в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точках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задається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нахил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дотичної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цьому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K+M=5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Але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існує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інший 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спосіб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якому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побудова конічного перетину не потребує рішення СЛАР.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2501724"/>
              </p:ext>
            </p:extLst>
          </p:nvPr>
        </p:nvGraphicFramePr>
        <p:xfrm>
          <a:off x="5651649" y="3140968"/>
          <a:ext cx="1944687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5" name="Формула" r:id="rId3" imgW="1536700" imgH="241300" progId="Equation.3">
                  <p:embed/>
                </p:oleObj>
              </mc:Choice>
              <mc:Fallback>
                <p:oleObj name="Формула" r:id="rId3" imgW="1536700" imgH="241300" progId="Equation.3">
                  <p:embed/>
                  <p:pic>
                    <p:nvPicPr>
                      <p:cNvPr id="0" name="Объект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649" y="3140968"/>
                        <a:ext cx="1944687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4076936"/>
              </p:ext>
            </p:extLst>
          </p:nvPr>
        </p:nvGraphicFramePr>
        <p:xfrm>
          <a:off x="1708795" y="3140968"/>
          <a:ext cx="214312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6" name="Формула" r:id="rId5" imgW="1651000" imgH="241300" progId="Equation.3">
                  <p:embed/>
                </p:oleObj>
              </mc:Choice>
              <mc:Fallback>
                <p:oleObj name="Формула" r:id="rId5" imgW="1651000" imgH="241300" progId="Equation.3">
                  <p:embed/>
                  <p:pic>
                    <p:nvPicPr>
                      <p:cNvPr id="0" name="Объект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8795" y="3140968"/>
                        <a:ext cx="2143125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480190"/>
              </p:ext>
            </p:extLst>
          </p:nvPr>
        </p:nvGraphicFramePr>
        <p:xfrm>
          <a:off x="3132014" y="3913361"/>
          <a:ext cx="1223962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7" name="Формула" r:id="rId7" imgW="787400" imgH="520700" progId="Equation.3">
                  <p:embed/>
                </p:oleObj>
              </mc:Choice>
              <mc:Fallback>
                <p:oleObj name="Формула" r:id="rId7" imgW="787400" imgH="520700" progId="Equation.3">
                  <p:embed/>
                  <p:pic>
                    <p:nvPicPr>
                      <p:cNvPr id="0" name="Объект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014" y="3913361"/>
                        <a:ext cx="1223962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1857597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2894</TotalTime>
  <Words>1146</Words>
  <Application>Microsoft Office PowerPoint</Application>
  <PresentationFormat>Экран (4:3)</PresentationFormat>
  <Paragraphs>198</Paragraphs>
  <Slides>36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36</vt:i4>
      </vt:variant>
    </vt:vector>
  </HeadingPairs>
  <TitlesOfParts>
    <vt:vector size="39" baseType="lpstr">
      <vt:lpstr>Паркет</vt:lpstr>
      <vt:lpstr>Формула</vt:lpstr>
      <vt:lpstr>Microsoft Equation 3.0</vt:lpstr>
      <vt:lpstr>СУЧАСНІ КОМП’ЮТЕРНІ ГРАФІЧНІ СИСТЕМИ</vt:lpstr>
      <vt:lpstr>ЛЕКЦІЯ 1</vt:lpstr>
      <vt:lpstr>ВСТУП</vt:lpstr>
      <vt:lpstr>ВСТУП</vt:lpstr>
      <vt:lpstr> Проектування конічних перетинів</vt:lpstr>
      <vt:lpstr>КОНІЧНІ ПЕРЕТИНИ </vt:lpstr>
      <vt:lpstr>КОНІЧНІ ПЕРЕТИНИ </vt:lpstr>
      <vt:lpstr>Презентация PowerPoint</vt:lpstr>
      <vt:lpstr>КОНІЧНІ ПЕРЕТИНИ </vt:lpstr>
      <vt:lpstr>Метод Лаймінга</vt:lpstr>
      <vt:lpstr>Метод Лаймінга</vt:lpstr>
      <vt:lpstr>Метод Лаймінга</vt:lpstr>
      <vt:lpstr>Метод Лаймінга</vt:lpstr>
      <vt:lpstr>Метод Лаймінга</vt:lpstr>
      <vt:lpstr>Метод Лаймінга</vt:lpstr>
      <vt:lpstr>Метод Лаймінга</vt:lpstr>
      <vt:lpstr>Метод Лаймінга</vt:lpstr>
      <vt:lpstr>Метод Лаймінга</vt:lpstr>
      <vt:lpstr>Проектування кривих  </vt:lpstr>
      <vt:lpstr>Проектування кривих</vt:lpstr>
      <vt:lpstr>Проектування кривих</vt:lpstr>
      <vt:lpstr>Презентация PowerPoint</vt:lpstr>
      <vt:lpstr>БАЗИСНІ СПЛАЙНИ </vt:lpstr>
      <vt:lpstr>БАЗИСНІ СПЛАЙНИ </vt:lpstr>
      <vt:lpstr>БАЗИСНІ СПЛАЙНИ </vt:lpstr>
      <vt:lpstr>БАЗИСНІ СПЛАЙНИ </vt:lpstr>
      <vt:lpstr>БАЗИСНІ СПЛАЙНИ </vt:lpstr>
      <vt:lpstr>БАЗИСНІ СПЛАЙНИ </vt:lpstr>
      <vt:lpstr>БАЗИСНІ СПЛАЙНИ </vt:lpstr>
      <vt:lpstr>БАЗИСНІ СПЛАЙНИ </vt:lpstr>
      <vt:lpstr>БАЗИСНІ СПЛАЙНИ </vt:lpstr>
      <vt:lpstr>БАЗИСНІ СПЛАЙНИ </vt:lpstr>
      <vt:lpstr>БАЗИСНІ СПЛАЙНИ </vt:lpstr>
      <vt:lpstr>БАЗИСНІ СПЛАЙНИ </vt:lpstr>
      <vt:lpstr>БАЗИСНІ СПЛАЙНИ </vt:lpstr>
      <vt:lpstr>БАЗИСНІ СПЛАЙНИ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 </dc:title>
  <dc:creator>Валерий И. Заяц</dc:creator>
  <cp:lastModifiedBy>user</cp:lastModifiedBy>
  <cp:revision>240</cp:revision>
  <dcterms:created xsi:type="dcterms:W3CDTF">2018-09-10T07:12:08Z</dcterms:created>
  <dcterms:modified xsi:type="dcterms:W3CDTF">2023-09-06T07:54:01Z</dcterms:modified>
</cp:coreProperties>
</file>