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Основні аспекти управління реалізацією продукції на підприємстві.</a:t>
            </a:r>
            <a:br>
              <a:rPr lang="uk-UA" sz="3200" dirty="0" smtClean="0"/>
            </a:br>
            <a:r>
              <a:rPr lang="uk-UA" sz="3200" dirty="0" smtClean="0"/>
              <a:t>2. Витратний і цінової механізми як складова фінансів підприємства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6.</a:t>
            </a:r>
            <a:r>
              <a:rPr lang="uk-UA" b="1" dirty="0" smtClean="0"/>
              <a:t> </a:t>
            </a:r>
            <a:r>
              <a:rPr lang="uk-UA" b="1" dirty="0" smtClean="0"/>
              <a:t>Менеджмент реалізації продукції на підприємстві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>
            <a:normAutofit fontScale="47500" lnSpcReduction="20000"/>
          </a:bodyPr>
          <a:lstStyle/>
          <a:p>
            <a:r>
              <a:rPr lang="uk-UA" sz="4500" b="1" dirty="0">
                <a:solidFill>
                  <a:schemeClr val="tx1"/>
                </a:solidFill>
              </a:rPr>
              <a:t>Виручка від реалізації продукції (робіт, послуг) - </a:t>
            </a:r>
            <a:r>
              <a:rPr lang="uk-UA" sz="4500" dirty="0">
                <a:solidFill>
                  <a:schemeClr val="tx1"/>
                </a:solidFill>
              </a:rPr>
              <a:t>сума грошових коштів, що надійшли на рахунок суб'єкта господарювання за відвантажені товари, виконані роботи і надані послуги</a:t>
            </a:r>
            <a:r>
              <a:rPr lang="uk-UA" sz="4500" dirty="0" smtClean="0">
                <a:solidFill>
                  <a:schemeClr val="tx1"/>
                </a:solidFill>
              </a:rPr>
              <a:t>.</a:t>
            </a:r>
            <a:endParaRPr lang="uk-UA" sz="4500" dirty="0">
              <a:solidFill>
                <a:schemeClr val="tx1"/>
              </a:solidFill>
            </a:endParaRPr>
          </a:p>
          <a:p>
            <a:endParaRPr lang="uk-UA" sz="4500" b="1" dirty="0" smtClean="0">
              <a:solidFill>
                <a:schemeClr val="tx1"/>
              </a:solidFill>
            </a:endParaRPr>
          </a:p>
          <a:p>
            <a:r>
              <a:rPr lang="uk-UA" sz="4500" b="1" dirty="0" smtClean="0">
                <a:solidFill>
                  <a:schemeClr val="tx1"/>
                </a:solidFill>
              </a:rPr>
              <a:t>Виручка </a:t>
            </a:r>
            <a:r>
              <a:rPr lang="uk-UA" sz="4500" b="1" dirty="0">
                <a:solidFill>
                  <a:schemeClr val="tx1"/>
                </a:solidFill>
              </a:rPr>
              <a:t>від реалізації в звітному періоді значно відрізняється від вартості виробленої і відвантаженої продукції. Вплив на ці відхилення мають: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залишки готової продукції на складі;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залишки товарів відвантажених, термін оплати яких не настав;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залишки товарів відвантажених, але не оплачених у визначений строк;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товари на відповідальному зберіганні у споживача;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бартер.</a:t>
            </a:r>
            <a:endParaRPr lang="uk-UA" sz="4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b="1" dirty="0"/>
              <a:t>Планування обсягу реалізації продукції здійснюється на підставі рівності товарного балансу:</a:t>
            </a:r>
          </a:p>
          <a:p>
            <a:pPr marL="0" indent="0" algn="ctr">
              <a:buNone/>
            </a:pPr>
            <a:endParaRPr lang="uk-UA" b="1" dirty="0"/>
          </a:p>
          <a:p>
            <a:pPr marL="0" indent="0" algn="ctr">
              <a:buNone/>
            </a:pPr>
            <a:r>
              <a:rPr lang="en-US" b="1" dirty="0"/>
              <a:t>R = </a:t>
            </a:r>
            <a:r>
              <a:rPr lang="uk-UA" b="1" dirty="0"/>
              <a:t>Он </a:t>
            </a:r>
            <a:r>
              <a:rPr lang="uk-UA" b="1" dirty="0" err="1"/>
              <a:t>+Тпр</a:t>
            </a:r>
            <a:r>
              <a:rPr lang="uk-UA" b="1" dirty="0"/>
              <a:t> – </a:t>
            </a:r>
            <a:r>
              <a:rPr lang="uk-UA" b="1" dirty="0" err="1"/>
              <a:t>Ок</a:t>
            </a:r>
            <a:r>
              <a:rPr lang="uk-UA" b="1" dirty="0"/>
              <a:t>,</a:t>
            </a:r>
          </a:p>
          <a:p>
            <a:pPr marL="0" indent="0" algn="ctr">
              <a:buNone/>
            </a:pPr>
            <a:endParaRPr lang="uk-UA" b="1" dirty="0"/>
          </a:p>
          <a:p>
            <a:pPr marL="0" indent="0" algn="ctr">
              <a:buNone/>
            </a:pPr>
            <a:r>
              <a:rPr lang="uk-UA" b="1" dirty="0"/>
              <a:t>де </a:t>
            </a:r>
            <a:r>
              <a:rPr lang="en-US" b="1" dirty="0"/>
              <a:t>R - </a:t>
            </a:r>
            <a:r>
              <a:rPr lang="uk-UA" b="1" dirty="0"/>
              <a:t>виручка від реалізацій продукції</a:t>
            </a:r>
            <a:r>
              <a:rPr lang="uk-UA" b="1" dirty="0" smtClean="0"/>
              <a:t>;</a:t>
            </a:r>
          </a:p>
          <a:p>
            <a:pPr marL="0" indent="0" algn="ctr">
              <a:buNone/>
            </a:pPr>
            <a:r>
              <a:rPr lang="uk-UA" b="1" dirty="0" err="1" smtClean="0"/>
              <a:t>Тпр</a:t>
            </a:r>
            <a:r>
              <a:rPr lang="uk-UA" b="1" dirty="0" smtClean="0"/>
              <a:t> </a:t>
            </a:r>
            <a:r>
              <a:rPr lang="uk-UA" b="1" dirty="0"/>
              <a:t>- товарна продукція, призначена для випуску в плановому періоді в оптових </a:t>
            </a:r>
            <a:r>
              <a:rPr lang="uk-UA" b="1" dirty="0" smtClean="0"/>
              <a:t>цінах;</a:t>
            </a:r>
          </a:p>
          <a:p>
            <a:pPr marL="0" indent="0" algn="ctr">
              <a:buNone/>
            </a:pPr>
            <a:r>
              <a:rPr lang="uk-UA" b="1" dirty="0" smtClean="0"/>
              <a:t> </a:t>
            </a:r>
            <a:r>
              <a:rPr lang="uk-UA" b="1" dirty="0"/>
              <a:t>Он та </a:t>
            </a:r>
            <a:r>
              <a:rPr lang="uk-UA" b="1" dirty="0" err="1"/>
              <a:t>Ок</a:t>
            </a:r>
            <a:r>
              <a:rPr lang="uk-UA" b="1" dirty="0"/>
              <a:t> - відповідно перехідні залишки нереалізованої товарної продукції на початок і кінець планованого періоду.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2400" b="1" dirty="0" smtClean="0"/>
              <a:t>Використовують </a:t>
            </a:r>
            <a:r>
              <a:rPr lang="uk-UA" sz="2400" b="1" dirty="0"/>
              <a:t>два методи розрахунку планової реалізації товарної </a:t>
            </a:r>
            <a:r>
              <a:rPr lang="uk-UA" sz="2400" b="1" dirty="0" smtClean="0"/>
              <a:t>продукції:</a:t>
            </a:r>
          </a:p>
          <a:p>
            <a:pPr algn="just">
              <a:buFontTx/>
              <a:buChar char="-"/>
            </a:pPr>
            <a:r>
              <a:rPr lang="uk-UA" sz="2400" dirty="0" smtClean="0"/>
              <a:t>метод </a:t>
            </a:r>
            <a:r>
              <a:rPr lang="uk-UA" sz="2400" dirty="0" err="1"/>
              <a:t>поассортіментного</a:t>
            </a:r>
            <a:r>
              <a:rPr lang="uk-UA" sz="2400" dirty="0"/>
              <a:t> (прямого) </a:t>
            </a:r>
            <a:r>
              <a:rPr lang="uk-UA" sz="2400" dirty="0" smtClean="0"/>
              <a:t>розрахунку;</a:t>
            </a:r>
          </a:p>
          <a:p>
            <a:pPr algn="just">
              <a:buFontTx/>
              <a:buChar char="-"/>
            </a:pPr>
            <a:r>
              <a:rPr lang="uk-UA" sz="2400" dirty="0" smtClean="0"/>
              <a:t>метод </a:t>
            </a:r>
            <a:r>
              <a:rPr lang="uk-UA" sz="2400" dirty="0"/>
              <a:t>укрупненого розрахунку, виходячи з плану виробництва в цілому</a:t>
            </a:r>
            <a:r>
              <a:rPr lang="uk-UA" sz="2400" dirty="0" smtClean="0"/>
              <a:t>.</a:t>
            </a:r>
          </a:p>
          <a:p>
            <a:pPr algn="just">
              <a:buFontTx/>
              <a:buChar char="-"/>
            </a:pPr>
            <a:endParaRPr lang="uk-UA" sz="2400" dirty="0"/>
          </a:p>
          <a:p>
            <a:pPr marL="0" indent="0" algn="ctr">
              <a:buNone/>
            </a:pPr>
            <a:r>
              <a:rPr lang="uk-UA" sz="2400" b="1" dirty="0"/>
              <a:t>Сутність першого методу полягає в тому, що по кожній асортиментній позиції на відповідний плановий період визначаються:</a:t>
            </a:r>
          </a:p>
          <a:p>
            <a:pPr marL="0" indent="0" algn="just">
              <a:buNone/>
            </a:pPr>
            <a:r>
              <a:rPr lang="uk-UA" sz="2400" dirty="0"/>
              <a:t>- обсяг виробництва даного асортименту продукції в оптових цінах підприємства;</a:t>
            </a:r>
          </a:p>
          <a:p>
            <a:pPr marL="0" indent="0" algn="just">
              <a:buNone/>
            </a:pPr>
            <a:r>
              <a:rPr lang="uk-UA" sz="2400" dirty="0"/>
              <a:t>- очікувані вхідні залишки нереалізованої продукції, а також реалізованої, але не оплаченої на початок планованого періоду;</a:t>
            </a:r>
          </a:p>
          <a:p>
            <a:pPr marL="0" indent="0" algn="just">
              <a:buNone/>
            </a:pPr>
            <a:r>
              <a:rPr lang="uk-UA" sz="2400" dirty="0"/>
              <a:t>- очікувані залишки готової продукції на складі на кінець планованого періоду.</a:t>
            </a:r>
          </a:p>
          <a:p>
            <a:pPr marL="0" indent="0" algn="ctr">
              <a:buNone/>
            </a:pPr>
            <a:endParaRPr lang="uk-UA" sz="2400" b="1" dirty="0" smtClean="0"/>
          </a:p>
          <a:p>
            <a:pPr marL="0" indent="0" algn="ctr">
              <a:buNone/>
            </a:pPr>
            <a:r>
              <a:rPr lang="uk-UA" sz="2400" b="1" dirty="0" smtClean="0"/>
              <a:t>Багато </a:t>
            </a:r>
            <a:r>
              <a:rPr lang="uk-UA" sz="2400" b="1" dirty="0"/>
              <a:t>суб'єктів господарювання обсяг реалізації планують укрупненим методом, тобто без розрахунків по видам продукції. Тут:</a:t>
            </a:r>
          </a:p>
          <a:p>
            <a:pPr marL="0" indent="0" algn="just">
              <a:buNone/>
            </a:pPr>
            <a:r>
              <a:rPr lang="uk-UA" sz="2400" dirty="0"/>
              <a:t>- встановлюються залишки нереалізованої, а також реалізованої, але не оплаченої на початок періоду продукції;</a:t>
            </a:r>
          </a:p>
          <a:p>
            <a:pPr marL="0" indent="0" algn="just">
              <a:buNone/>
            </a:pPr>
            <a:r>
              <a:rPr lang="uk-UA" sz="2400" dirty="0"/>
              <a:t>- розраховується виробництво товарної продукції за планом в оптових цінах підприємства;</a:t>
            </a:r>
          </a:p>
          <a:p>
            <a:pPr marL="0" indent="0" algn="just">
              <a:buNone/>
            </a:pPr>
            <a:r>
              <a:rPr lang="uk-UA" sz="2400" dirty="0"/>
              <a:t>- виявляються залишки нереалізованої товарної продукції на кінець планованого періоду (</a:t>
            </a:r>
            <a:r>
              <a:rPr lang="uk-UA" sz="2400" dirty="0" err="1"/>
              <a:t>прогнозно</a:t>
            </a:r>
            <a:r>
              <a:rPr lang="uk-UA" sz="2400" dirty="0"/>
              <a:t>).</a:t>
            </a:r>
          </a:p>
          <a:p>
            <a:pPr marL="0" indent="0" algn="ctr">
              <a:buNone/>
            </a:pPr>
            <a:endParaRPr lang="uk-UA" sz="2400" b="1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b="1" dirty="0"/>
              <a:t>Витрати на виробництво і реалізацію продукції (робіт, послуг) займають найбільшу питому вагу у всіх витратах підприємства. Вони складаються з витрат, пов'язаних з використанням сировини, матеріалів, палива, енергії, оплатою праці, обслуговуванням основних засобів, амортизацією, управлінням. До них відносять також витрати з підготовки та освоєння виробництва, охорони праці, підвищення якості продукції, перепідготовки кадрів, оплату відсотків за банківський кредит та ін.</a:t>
            </a: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2100" b="1" dirty="0"/>
              <a:t>Підприємство використовує при цьому такі види цін:</a:t>
            </a:r>
          </a:p>
          <a:p>
            <a:pPr marL="0" indent="0" algn="ctr">
              <a:buNone/>
            </a:pPr>
            <a:r>
              <a:rPr lang="uk-UA" sz="2100" b="1" dirty="0"/>
              <a:t>Оптова ціна - це ціна, за якою підприємство розраховує реалізацію.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 err="1"/>
              <a:t>Цопт</a:t>
            </a:r>
            <a:r>
              <a:rPr lang="uk-UA" sz="2100" b="1" dirty="0"/>
              <a:t> = </a:t>
            </a:r>
            <a:r>
              <a:rPr lang="uk-UA" sz="2100" b="1" dirty="0" err="1"/>
              <a:t>Сф</a:t>
            </a:r>
            <a:r>
              <a:rPr lang="uk-UA" sz="2100" b="1" dirty="0"/>
              <a:t> + </a:t>
            </a:r>
            <a:r>
              <a:rPr lang="uk-UA" sz="2100" b="1" dirty="0" err="1"/>
              <a:t>Пр</a:t>
            </a:r>
            <a:r>
              <a:rPr lang="uk-UA" sz="2100" b="1" dirty="0"/>
              <a:t>,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/>
              <a:t>де, </a:t>
            </a:r>
            <a:r>
              <a:rPr lang="uk-UA" sz="2100" b="1" dirty="0" err="1"/>
              <a:t>Цопт</a:t>
            </a:r>
            <a:r>
              <a:rPr lang="uk-UA" sz="2100" b="1" dirty="0"/>
              <a:t> - оптова ціна підприємства, </a:t>
            </a:r>
            <a:r>
              <a:rPr lang="uk-UA" sz="2100" b="1" dirty="0" err="1"/>
              <a:t>Сф</a:t>
            </a:r>
            <a:r>
              <a:rPr lang="uk-UA" sz="2100" b="1" dirty="0"/>
              <a:t> - фактична собівартість продукції, </a:t>
            </a:r>
            <a:r>
              <a:rPr lang="uk-UA" sz="2100" b="1" dirty="0" err="1"/>
              <a:t>Пр</a:t>
            </a:r>
            <a:r>
              <a:rPr lang="uk-UA" sz="2100" b="1" dirty="0"/>
              <a:t> - прибуток в ціні.</a:t>
            </a:r>
          </a:p>
          <a:p>
            <a:pPr marL="0" indent="0" algn="ctr">
              <a:buNone/>
            </a:pPr>
            <a:r>
              <a:rPr lang="uk-UA" sz="2100" b="1" dirty="0"/>
              <a:t>Відпускна ціна - це ціна, за якою продукція відпускається постачальником її споживачеві: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 err="1"/>
              <a:t>Цотп</a:t>
            </a:r>
            <a:r>
              <a:rPr lang="uk-UA" sz="2100" b="1" dirty="0"/>
              <a:t> = (</a:t>
            </a:r>
            <a:r>
              <a:rPr lang="uk-UA" sz="2100" b="1" dirty="0" err="1"/>
              <a:t>Цопт</a:t>
            </a:r>
            <a:r>
              <a:rPr lang="uk-UA" sz="2100" b="1" dirty="0"/>
              <a:t> * (1 + </a:t>
            </a:r>
            <a:r>
              <a:rPr lang="uk-UA" sz="2100" b="1" dirty="0" err="1"/>
              <a:t>Ак</a:t>
            </a:r>
            <a:r>
              <a:rPr lang="uk-UA" sz="2100" b="1" dirty="0"/>
              <a:t> / 100)) * (1 + ПДВ / 100),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/>
              <a:t>де, </a:t>
            </a:r>
            <a:r>
              <a:rPr lang="uk-UA" sz="2100" b="1" dirty="0" err="1"/>
              <a:t>Ак</a:t>
            </a:r>
            <a:r>
              <a:rPr lang="uk-UA" sz="2100" b="1" dirty="0"/>
              <a:t> - акциз, ПДВ - податок на додану вартість.</a:t>
            </a:r>
          </a:p>
          <a:p>
            <a:pPr marL="0" indent="0" algn="ctr">
              <a:buNone/>
            </a:pPr>
            <a:r>
              <a:rPr lang="uk-UA" sz="2100" b="1" dirty="0"/>
              <a:t>Якщо підприємство реалізує продукцію в роздріб, наприклад через фірмові магазини, то воно використовує механізм роздрібних цін: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/>
              <a:t>Ц р = </a:t>
            </a:r>
            <a:r>
              <a:rPr lang="uk-UA" sz="2100" b="1" dirty="0" err="1"/>
              <a:t>Цопт</a:t>
            </a:r>
            <a:r>
              <a:rPr lang="uk-UA" sz="2100" b="1" dirty="0"/>
              <a:t> * (1 + </a:t>
            </a:r>
            <a:r>
              <a:rPr lang="uk-UA" sz="2100" b="1" dirty="0" err="1"/>
              <a:t>Тн</a:t>
            </a:r>
            <a:r>
              <a:rPr lang="uk-UA" sz="2100" b="1" dirty="0"/>
              <a:t> / 100),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/>
              <a:t>де </a:t>
            </a:r>
            <a:r>
              <a:rPr lang="uk-UA" sz="2100" b="1" dirty="0" err="1"/>
              <a:t>Тн</a:t>
            </a:r>
            <a:r>
              <a:rPr lang="uk-UA" sz="2100" b="1" dirty="0"/>
              <a:t> - торгова надбавка (націнка),%.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525</Words>
  <Application>Microsoft Office PowerPoint</Application>
  <PresentationFormat>Экран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1. Основні аспекти управління реалізацією продукції на підприємстві. 2. Витратний і цінової механізми як складова фінансів підприємства.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17</cp:revision>
  <dcterms:created xsi:type="dcterms:W3CDTF">2020-08-26T06:53:27Z</dcterms:created>
  <dcterms:modified xsi:type="dcterms:W3CDTF">2022-03-01T08:38:17Z</dcterms:modified>
</cp:coreProperties>
</file>