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52"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81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20688"/>
            <a:ext cx="7772400" cy="1470025"/>
          </a:xfrm>
        </p:spPr>
        <p:txBody>
          <a:bodyPr/>
          <a:lstStyle/>
          <a:p>
            <a:r>
              <a:rPr lang="en-US" dirty="0">
                <a:solidFill>
                  <a:srgbClr val="FFC000"/>
                </a:solidFill>
              </a:rPr>
              <a:t>10 Most successful advertising campaigns of all time</a:t>
            </a:r>
            <a:endParaRPr lang="ru-RU" dirty="0">
              <a:solidFill>
                <a:srgbClr val="FFC000"/>
              </a:solidFill>
            </a:endParaRPr>
          </a:p>
        </p:txBody>
      </p:sp>
      <p:sp>
        <p:nvSpPr>
          <p:cNvPr id="3" name="Подзаголовок 2"/>
          <p:cNvSpPr>
            <a:spLocks noGrp="1"/>
          </p:cNvSpPr>
          <p:nvPr>
            <p:ph type="subTitle" idx="1"/>
          </p:nvPr>
        </p:nvSpPr>
        <p:spPr>
          <a:xfrm>
            <a:off x="1331640" y="2708920"/>
            <a:ext cx="6400800" cy="3960440"/>
          </a:xfrm>
        </p:spPr>
        <p:txBody>
          <a:bodyPr>
            <a:normAutofit fontScale="32500" lnSpcReduction="20000"/>
          </a:bodyPr>
          <a:lstStyle/>
          <a:p>
            <a:r>
              <a:rPr lang="en-US" sz="7000" dirty="0">
                <a:solidFill>
                  <a:schemeClr val="bg1"/>
                </a:solidFill>
              </a:rPr>
              <a:t>In my presentation, I want to tell you about the 10 greatest advertising campaigns of all time. I was in some difficulty from the inability to definitely point out any specific marketing campaign and categorically declare: "Here it is - the best advertising campaign ever conducted!".</a:t>
            </a:r>
            <a:br>
              <a:rPr lang="en-US" sz="7000" dirty="0">
                <a:solidFill>
                  <a:schemeClr val="bg1"/>
                </a:solidFill>
              </a:rPr>
            </a:br>
            <a:r>
              <a:rPr lang="en-US" sz="7000" dirty="0">
                <a:solidFill>
                  <a:schemeClr val="bg1"/>
                </a:solidFill>
              </a:rPr>
              <a:t>Therefore, I decided to consider 10 campaigns that had a strong influence, both on the development of specific brands, and on the state of the advertising business as a whole.</a:t>
            </a:r>
            <a:r>
              <a:rPr lang="ru-RU" dirty="0">
                <a:solidFill>
                  <a:schemeClr val="bg1"/>
                </a:solidFill>
              </a:rPr>
              <a:t/>
            </a:r>
            <a:br>
              <a:rPr lang="ru-RU" dirty="0">
                <a:solidFill>
                  <a:schemeClr val="bg1"/>
                </a:solidFill>
              </a:rPr>
            </a:br>
            <a:endParaRPr lang="ru-RU" dirty="0">
              <a:solidFill>
                <a:schemeClr val="bg1"/>
              </a:solidFill>
            </a:endParaRPr>
          </a:p>
        </p:txBody>
      </p:sp>
    </p:spTree>
    <p:extLst>
      <p:ext uri="{BB962C8B-B14F-4D97-AF65-F5344CB8AC3E}">
        <p14:creationId xmlns:p14="http://schemas.microsoft.com/office/powerpoint/2010/main" val="10849552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en-US" b="1" dirty="0">
                <a:solidFill>
                  <a:srgbClr val="FFC000"/>
                </a:solidFill>
              </a:rPr>
              <a:t>9. Apple: Get a Mac</a:t>
            </a:r>
            <a:br>
              <a:rPr lang="en-US" b="1" dirty="0">
                <a:solidFill>
                  <a:srgbClr val="FFC000"/>
                </a:solidFill>
              </a:rPr>
            </a:br>
            <a:endParaRPr lang="ru-RU" dirty="0">
              <a:solidFill>
                <a:srgbClr val="FFC00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692696"/>
            <a:ext cx="9036496" cy="3528392"/>
          </a:xfrm>
        </p:spPr>
      </p:pic>
      <p:sp>
        <p:nvSpPr>
          <p:cNvPr id="4" name="Объект 3"/>
          <p:cNvSpPr>
            <a:spLocks noGrp="1"/>
          </p:cNvSpPr>
          <p:nvPr>
            <p:ph sz="half" idx="2"/>
          </p:nvPr>
        </p:nvSpPr>
        <p:spPr>
          <a:xfrm>
            <a:off x="323528" y="4365104"/>
            <a:ext cx="7920880" cy="2049091"/>
          </a:xfrm>
        </p:spPr>
        <p:txBody>
          <a:bodyPr>
            <a:normAutofit fontScale="70000" lnSpcReduction="20000"/>
          </a:bodyPr>
          <a:lstStyle/>
          <a:p>
            <a:pPr marL="0" indent="0">
              <a:buNone/>
            </a:pPr>
            <a:r>
              <a:rPr lang="en-US" dirty="0">
                <a:solidFill>
                  <a:schemeClr val="bg1"/>
                </a:solidFill>
              </a:rPr>
              <a:t>Commercials Apple Computers have received many professional awards in the field of advertising. But most importantly - the famous series of videos "Apple: Get a Mac" helped to increase Apple's product sales by 42% in one year.</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Experience of marketing campaigns Apple Computers boils down to the following: to show in the most accessible form the advantages that the consumer will receive from the purchase of "apple" products.</a:t>
            </a:r>
            <a:endParaRPr lang="ru-RU" dirty="0">
              <a:solidFill>
                <a:schemeClr val="bg1"/>
              </a:solidFill>
            </a:endParaRPr>
          </a:p>
        </p:txBody>
      </p:sp>
    </p:spTree>
    <p:extLst>
      <p:ext uri="{BB962C8B-B14F-4D97-AF65-F5344CB8AC3E}">
        <p14:creationId xmlns:p14="http://schemas.microsoft.com/office/powerpoint/2010/main" val="190768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29600" cy="1143000"/>
          </a:xfrm>
        </p:spPr>
        <p:txBody>
          <a:bodyPr>
            <a:normAutofit fontScale="90000"/>
          </a:bodyPr>
          <a:lstStyle/>
          <a:p>
            <a:r>
              <a:rPr lang="en-US" b="1" dirty="0">
                <a:solidFill>
                  <a:srgbClr val="FFC000"/>
                </a:solidFill>
              </a:rPr>
              <a:t>10. Clairol: Does She or Doesn’t She?</a:t>
            </a:r>
            <a:br>
              <a:rPr lang="en-US" b="1" dirty="0">
                <a:solidFill>
                  <a:srgbClr val="FFC000"/>
                </a:solidFill>
              </a:rPr>
            </a:br>
            <a:endParaRPr lang="ru-RU" dirty="0">
              <a:solidFill>
                <a:srgbClr val="FFC00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32040" y="1124744"/>
            <a:ext cx="3942265" cy="5030019"/>
          </a:xfrm>
        </p:spPr>
      </p:pic>
      <p:sp>
        <p:nvSpPr>
          <p:cNvPr id="4" name="Объект 3"/>
          <p:cNvSpPr>
            <a:spLocks noGrp="1"/>
          </p:cNvSpPr>
          <p:nvPr>
            <p:ph sz="half" idx="2"/>
          </p:nvPr>
        </p:nvSpPr>
        <p:spPr>
          <a:xfrm>
            <a:off x="467544" y="1700808"/>
            <a:ext cx="4038600" cy="4525963"/>
          </a:xfrm>
        </p:spPr>
        <p:txBody>
          <a:bodyPr>
            <a:normAutofit fontScale="62500" lnSpcReduction="20000"/>
          </a:bodyPr>
          <a:lstStyle/>
          <a:p>
            <a:pPr marL="0" indent="0">
              <a:buNone/>
            </a:pPr>
            <a:r>
              <a:rPr lang="en-US" dirty="0">
                <a:solidFill>
                  <a:schemeClr val="bg1"/>
                </a:solidFill>
              </a:rPr>
              <a:t>Clairol marketers first asked this question in 1957. The answer was 15 to 1 - yes, it's true, only one in fifteen respondents used hair dye. But 11 years later, the answer was already in the ratio of 2 to 1.</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Clairol did the opposite of what most marketers do. Clairol marketers did not want every woman on the street to say that she uses hair dye. They wanted the consumers to understand that their product was so good that no one can say with certainty whether a certain lady uses hair dye or not.</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Sometimes it's just enough to show why your product is perfect for consumers, without spending extra words.</a:t>
            </a:r>
            <a:endParaRPr lang="ru-RU" dirty="0">
              <a:solidFill>
                <a:schemeClr val="bg1"/>
              </a:solidFill>
            </a:endParaRPr>
          </a:p>
        </p:txBody>
      </p:sp>
    </p:spTree>
    <p:extLst>
      <p:ext uri="{BB962C8B-B14F-4D97-AF65-F5344CB8AC3E}">
        <p14:creationId xmlns:p14="http://schemas.microsoft.com/office/powerpoint/2010/main" val="19921802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6" name="Объект 5"/>
          <p:cNvSpPr>
            <a:spLocks noGrp="1"/>
          </p:cNvSpPr>
          <p:nvPr>
            <p:ph idx="1"/>
          </p:nvPr>
        </p:nvSpPr>
        <p:spPr>
          <a:xfrm>
            <a:off x="755576" y="1628800"/>
            <a:ext cx="8229600" cy="4525963"/>
          </a:xfrm>
        </p:spPr>
        <p:txBody>
          <a:bodyPr>
            <a:normAutofit/>
          </a:bodyPr>
          <a:lstStyle/>
          <a:p>
            <a:pPr marL="0" indent="0">
              <a:buNone/>
            </a:pPr>
            <a:r>
              <a:rPr lang="en-US" sz="9600" dirty="0">
                <a:solidFill>
                  <a:srgbClr val="3366FF"/>
                </a:solidFill>
              </a:rPr>
              <a:t>Thank you for </a:t>
            </a:r>
            <a:r>
              <a:rPr lang="en-US" sz="9600" dirty="0" smtClean="0">
                <a:solidFill>
                  <a:srgbClr val="3366FF"/>
                </a:solidFill>
              </a:rPr>
              <a:t>attention!!</a:t>
            </a:r>
            <a:r>
              <a:rPr lang="en-US" sz="9600" dirty="0" smtClean="0">
                <a:solidFill>
                  <a:srgbClr val="3366FF"/>
                </a:solidFill>
                <a:sym typeface="Wingdings" panose="05000000000000000000" pitchFamily="2" charset="2"/>
              </a:rPr>
              <a:t></a:t>
            </a:r>
            <a:endParaRPr lang="ru-RU" sz="9600" dirty="0">
              <a:solidFill>
                <a:srgbClr val="3366FF"/>
              </a:solidFill>
            </a:endParaRPr>
          </a:p>
        </p:txBody>
      </p:sp>
    </p:spTree>
    <p:extLst>
      <p:ext uri="{BB962C8B-B14F-4D97-AF65-F5344CB8AC3E}">
        <p14:creationId xmlns:p14="http://schemas.microsoft.com/office/powerpoint/2010/main" val="925786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6">
                                            <p:txEl>
                                              <p:pRg st="0" end="0"/>
                                            </p:txEl>
                                          </p:spTgt>
                                        </p:tgtEl>
                                        <p:attrNameLst>
                                          <p:attrName>style.color</p:attrName>
                                        </p:attrNameLst>
                                      </p:cBhvr>
                                      <p:by>
                                        <p:hsl h="7200000" s="0" l="0"/>
                                      </p:by>
                                    </p:animClr>
                                    <p:animClr clrSpc="hsl" dir="cw">
                                      <p:cBhvr>
                                        <p:cTn id="14" dur="500" fill="hold"/>
                                        <p:tgtEl>
                                          <p:spTgt spid="6">
                                            <p:txEl>
                                              <p:pRg st="0" end="0"/>
                                            </p:txEl>
                                          </p:spTgt>
                                        </p:tgtEl>
                                        <p:attrNameLst>
                                          <p:attrName>fillcolor</p:attrName>
                                        </p:attrNameLst>
                                      </p:cBhvr>
                                      <p:by>
                                        <p:hsl h="7200000" s="0" l="0"/>
                                      </p:by>
                                    </p:animClr>
                                    <p:animClr clrSpc="hsl" dir="cw">
                                      <p:cBhvr>
                                        <p:cTn id="15" dur="500" fill="hold"/>
                                        <p:tgtEl>
                                          <p:spTgt spid="6">
                                            <p:txEl>
                                              <p:pRg st="0" end="0"/>
                                            </p:txEl>
                                          </p:spTgt>
                                        </p:tgtEl>
                                        <p:attrNameLst>
                                          <p:attrName>stroke.color</p:attrName>
                                        </p:attrNameLst>
                                      </p:cBhvr>
                                      <p:by>
                                        <p:hsl h="7200000" s="0" l="0"/>
                                      </p:by>
                                    </p:animClr>
                                    <p:set>
                                      <p:cBhvr>
                                        <p:cTn id="16"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80120"/>
          </a:xfrm>
        </p:spPr>
        <p:txBody>
          <a:bodyPr>
            <a:normAutofit fontScale="90000"/>
          </a:bodyPr>
          <a:lstStyle/>
          <a:p>
            <a:r>
              <a:rPr lang="en-US" b="1" dirty="0">
                <a:solidFill>
                  <a:srgbClr val="FFC000"/>
                </a:solidFill>
              </a:rPr>
              <a:t>1. Volkswagen: Think </a:t>
            </a:r>
            <a:r>
              <a:rPr lang="en-US" b="1" dirty="0" smtClean="0">
                <a:solidFill>
                  <a:srgbClr val="FFC000"/>
                </a:solidFill>
              </a:rPr>
              <a:t>Small</a:t>
            </a:r>
            <a:r>
              <a:rPr lang="en-US" b="1" dirty="0"/>
              <a:t/>
            </a:r>
            <a:br>
              <a:rPr lang="en-US" b="1" dirty="0"/>
            </a:br>
            <a:endParaRPr lang="ru-RU" dirty="0"/>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980729"/>
            <a:ext cx="5220072" cy="5897840"/>
          </a:xfrm>
        </p:spPr>
      </p:pic>
      <p:sp>
        <p:nvSpPr>
          <p:cNvPr id="5" name="Объект 4"/>
          <p:cNvSpPr>
            <a:spLocks noGrp="1"/>
          </p:cNvSpPr>
          <p:nvPr>
            <p:ph sz="half" idx="2"/>
          </p:nvPr>
        </p:nvSpPr>
        <p:spPr>
          <a:xfrm>
            <a:off x="5220072" y="1412776"/>
            <a:ext cx="3923928" cy="6309320"/>
          </a:xfrm>
        </p:spPr>
        <p:txBody>
          <a:bodyPr>
            <a:normAutofit fontScale="25000" lnSpcReduction="20000"/>
          </a:bodyPr>
          <a:lstStyle/>
          <a:p>
            <a:pPr marL="0" indent="0">
              <a:buNone/>
            </a:pPr>
            <a:r>
              <a:rPr lang="en-US" sz="8000" dirty="0">
                <a:solidFill>
                  <a:schemeClr val="bg1"/>
                </a:solidFill>
              </a:rPr>
              <a:t>Many marketing and advertising specialists call this campaign "the gold standard for the advertising business." Created by the legendary advertising agency Doyle Dane &amp; </a:t>
            </a:r>
            <a:r>
              <a:rPr lang="en-US" sz="8000" dirty="0" err="1">
                <a:solidFill>
                  <a:schemeClr val="bg1"/>
                </a:solidFill>
              </a:rPr>
              <a:t>Bernbach</a:t>
            </a:r>
            <a:r>
              <a:rPr lang="en-US" sz="8000" dirty="0">
                <a:solidFill>
                  <a:schemeClr val="bg1"/>
                </a:solidFill>
              </a:rPr>
              <a:t> in 1960, the famous strict black and white poster with the brilliant slogan "Think Small" changed the idea of an average American about what a modern car should be like</a:t>
            </a:r>
            <a:br>
              <a:rPr lang="en-US" sz="8000" dirty="0">
                <a:solidFill>
                  <a:schemeClr val="bg1"/>
                </a:solidFill>
              </a:rPr>
            </a:br>
            <a:r>
              <a:rPr lang="en-US" sz="8000" dirty="0">
                <a:solidFill>
                  <a:schemeClr val="bg1"/>
                </a:solidFill>
              </a:rPr>
              <a:t>"The main hero" of advertising - a small German car as if directly refers to a potential buyer: "Do you think that I'm small? Yes, I am like this! But this is good! </a:t>
            </a:r>
            <a:r>
              <a:rPr lang="en-US" sz="8000" dirty="0" smtClean="0">
                <a:solidFill>
                  <a:schemeClr val="bg1"/>
                </a:solidFill>
              </a:rPr>
              <a:t>«</a:t>
            </a:r>
            <a:r>
              <a:rPr lang="en-US" sz="8000" dirty="0">
                <a:solidFill>
                  <a:schemeClr val="bg1"/>
                </a:solidFill>
              </a:rPr>
              <a:t>From consideration of this marketing campaign we can draw the most important conclusion: honesty </a:t>
            </a:r>
            <a:r>
              <a:rPr lang="en-US" sz="100" dirty="0"/>
              <a:t>is the best policy, never try to give your product, service or brand for something other than your product is not.</a:t>
            </a:r>
            <a:br>
              <a:rPr lang="en-US" sz="100" dirty="0"/>
            </a:br>
            <a:r>
              <a:rPr lang="en-US" sz="100" dirty="0"/>
              <a:t>From consideration of this marketing campaign we can draw the most important conclusion: honesty is the best policy, never try to give your product, service or brand for something other than your product is not.</a:t>
            </a:r>
            <a:br>
              <a:rPr lang="en-US" sz="100" dirty="0"/>
            </a:br>
            <a:endParaRPr lang="uk-UA" sz="800" dirty="0" smtClean="0"/>
          </a:p>
          <a:p>
            <a:pPr marL="0" indent="0">
              <a:buNone/>
            </a:pPr>
            <a:r>
              <a:rPr lang="ru-RU" sz="8000" dirty="0">
                <a:solidFill>
                  <a:schemeClr val="bg1"/>
                </a:solidFill>
              </a:rPr>
              <a:t/>
            </a:r>
            <a:br>
              <a:rPr lang="ru-RU" sz="8000" dirty="0">
                <a:solidFill>
                  <a:schemeClr val="bg1"/>
                </a:solidFill>
              </a:rPr>
            </a:br>
            <a:endParaRPr lang="ru-RU" sz="8000" dirty="0">
              <a:solidFill>
                <a:schemeClr val="bg1"/>
              </a:solidFill>
            </a:endParaRPr>
          </a:p>
          <a:p>
            <a:pPr marL="0" indent="0">
              <a:buNone/>
            </a:pPr>
            <a:r>
              <a:rPr lang="ru-RU" sz="8000" dirty="0"/>
              <a:t/>
            </a:r>
            <a:br>
              <a:rPr lang="ru-RU" sz="8000" dirty="0"/>
            </a:br>
            <a:r>
              <a:rPr lang="ru-RU" sz="8000" dirty="0"/>
              <a:t/>
            </a:r>
            <a:br>
              <a:rPr lang="ru-RU" sz="8000" dirty="0"/>
            </a:br>
            <a:endParaRPr lang="ru-RU" sz="8000" dirty="0"/>
          </a:p>
          <a:p>
            <a:endParaRPr lang="ru-RU" dirty="0"/>
          </a:p>
        </p:txBody>
      </p:sp>
    </p:spTree>
    <p:extLst>
      <p:ext uri="{BB962C8B-B14F-4D97-AF65-F5344CB8AC3E}">
        <p14:creationId xmlns:p14="http://schemas.microsoft.com/office/powerpoint/2010/main" val="6074000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heel(1)">
                                      <p:cBhvr>
                                        <p:cTn id="3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rgbClr val="FFC000"/>
                </a:solidFill>
              </a:rPr>
              <a:t>2. Miller Lite: Great taste, less filling</a:t>
            </a:r>
            <a:r>
              <a:rPr lang="en-US" b="1" dirty="0"/>
              <a:t/>
            </a:r>
            <a:br>
              <a:rPr lang="en-US" b="1" dirty="0"/>
            </a:br>
            <a:endParaRPr lang="ru-RU" dirty="0"/>
          </a:p>
        </p:txBody>
      </p:sp>
      <p:sp>
        <p:nvSpPr>
          <p:cNvPr id="3" name="Объект 2"/>
          <p:cNvSpPr>
            <a:spLocks noGrp="1"/>
          </p:cNvSpPr>
          <p:nvPr>
            <p:ph sz="half" idx="1"/>
          </p:nvPr>
        </p:nvSpPr>
        <p:spPr>
          <a:xfrm>
            <a:off x="107504" y="764704"/>
            <a:ext cx="4388296" cy="5832648"/>
          </a:xfrm>
        </p:spPr>
        <p:txBody>
          <a:bodyPr>
            <a:noAutofit/>
          </a:bodyPr>
          <a:lstStyle/>
          <a:p>
            <a:pPr marL="0" indent="0">
              <a:buNone/>
            </a:pPr>
            <a:r>
              <a:rPr lang="en-US" sz="1600" dirty="0" smtClean="0">
                <a:solidFill>
                  <a:schemeClr val="bg1"/>
                </a:solidFill>
              </a:rPr>
              <a:t>During the advertising campaign of 1974 the brand «Miller Lite» made a real marketing breakthrough, creating under its new product - a light bright beer - in fact, a "new market".</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The classic slogan "More taste, less degrees" appealed to the target audience - "real men", disparagingly related to light bright beers. On advertising posters and in TV commercials this phrase was pronounced with American symbols of masculinity - actors, athletes, rock musicians - forming the image of the "tough guy" drinking the beer "Miller Lite" among the target group of the new product.</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This campaign culminated in the resounding success of the new brand: for almost forty years Miller Lite has dominated the market, which it created virtually from scratch to distribute its product.</a:t>
            </a:r>
            <a:endParaRPr lang="uk-UA" sz="1600" dirty="0" smtClean="0">
              <a:solidFill>
                <a:schemeClr val="bg1"/>
              </a:solidFill>
            </a:endParaRPr>
          </a:p>
          <a:p>
            <a:pPr marL="0" indent="0">
              <a:buNone/>
            </a:pPr>
            <a:endParaRPr lang="en-US" sz="1600" dirty="0">
              <a:solidFill>
                <a:schemeClr val="bg1"/>
              </a:solidFill>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4108" y="908720"/>
            <a:ext cx="4469892" cy="5949279"/>
          </a:xfrm>
        </p:spPr>
      </p:pic>
    </p:spTree>
    <p:extLst>
      <p:ext uri="{BB962C8B-B14F-4D97-AF65-F5344CB8AC3E}">
        <p14:creationId xmlns:p14="http://schemas.microsoft.com/office/powerpoint/2010/main" val="2266107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608" y="274638"/>
            <a:ext cx="11233248" cy="1143000"/>
          </a:xfrm>
        </p:spPr>
        <p:txBody>
          <a:bodyPr>
            <a:normAutofit fontScale="90000"/>
          </a:bodyPr>
          <a:lstStyle/>
          <a:p>
            <a:r>
              <a:rPr lang="en-US" b="1" dirty="0">
                <a:solidFill>
                  <a:srgbClr val="FFC000"/>
                </a:solidFill>
              </a:rPr>
              <a:t>3. Nike: Just Do It</a:t>
            </a:r>
            <a:r>
              <a:rPr lang="en-US" b="1" dirty="0"/>
              <a:t/>
            </a:r>
            <a:br>
              <a:rPr lang="en-US" b="1" dirty="0"/>
            </a:b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764704"/>
            <a:ext cx="8352928" cy="3024336"/>
          </a:xfrm>
        </p:spPr>
      </p:pic>
      <p:sp>
        <p:nvSpPr>
          <p:cNvPr id="4" name="Объект 3"/>
          <p:cNvSpPr>
            <a:spLocks noGrp="1"/>
          </p:cNvSpPr>
          <p:nvPr>
            <p:ph sz="half" idx="2"/>
          </p:nvPr>
        </p:nvSpPr>
        <p:spPr>
          <a:xfrm>
            <a:off x="0" y="3789040"/>
            <a:ext cx="8974832" cy="2337123"/>
          </a:xfrm>
        </p:spPr>
        <p:txBody>
          <a:bodyPr>
            <a:noAutofit/>
          </a:bodyPr>
          <a:lstStyle/>
          <a:p>
            <a:pPr marL="0" indent="0">
              <a:buNone/>
            </a:pPr>
            <a:r>
              <a:rPr lang="en-US" sz="1400" dirty="0" smtClean="0">
                <a:solidFill>
                  <a:schemeClr val="bg1"/>
                </a:solidFill>
              </a:rPr>
              <a:t>Did </a:t>
            </a:r>
            <a:r>
              <a:rPr lang="en-US" sz="1400" dirty="0">
                <a:solidFill>
                  <a:schemeClr val="bg1"/>
                </a:solidFill>
              </a:rPr>
              <a:t>you know that there was a time when Nike sports shoes and clothes were worn almost exclusively by professional athletes - marathon runners? However, Nike marketers showed a great commercial grasp, placing a bet on a new all-American hobby - fitness. It was on this "steep turn" Nike bypassed its main competitor - Reebok.</a:t>
            </a:r>
            <a:br>
              <a:rPr lang="en-US" sz="1400" dirty="0">
                <a:solidFill>
                  <a:schemeClr val="bg1"/>
                </a:solidFill>
              </a:rPr>
            </a:br>
            <a:r>
              <a:rPr lang="en-US" sz="1400" dirty="0">
                <a:solidFill>
                  <a:schemeClr val="bg1"/>
                </a:solidFill>
              </a:rPr>
              <a:t/>
            </a:r>
            <a:br>
              <a:rPr lang="en-US" sz="1400" dirty="0">
                <a:solidFill>
                  <a:schemeClr val="bg1"/>
                </a:solidFill>
              </a:rPr>
            </a:br>
            <a:r>
              <a:rPr lang="en-US" sz="1400" dirty="0">
                <a:solidFill>
                  <a:schemeClr val="bg1"/>
                </a:solidFill>
              </a:rPr>
              <a:t>The advertising campaign, which was held under the famous slogan "Just do it", became an international hit and brought Nike to the unconditional market leaders. If in 1988 the sales volume of Nike goods was only 800 million US dollars, by 1998 this amount exceeded $ 9.2 billion.</a:t>
            </a:r>
            <a:br>
              <a:rPr lang="en-US" sz="1400" dirty="0">
                <a:solidFill>
                  <a:schemeClr val="bg1"/>
                </a:solidFill>
              </a:rPr>
            </a:br>
            <a:r>
              <a:rPr lang="en-US" sz="1400" dirty="0">
                <a:solidFill>
                  <a:schemeClr val="bg1"/>
                </a:solidFill>
              </a:rPr>
              <a:t/>
            </a:r>
            <a:br>
              <a:rPr lang="en-US" sz="1400" dirty="0">
                <a:solidFill>
                  <a:schemeClr val="bg1"/>
                </a:solidFill>
              </a:rPr>
            </a:br>
            <a:r>
              <a:rPr lang="en-US" sz="1400" dirty="0">
                <a:solidFill>
                  <a:schemeClr val="bg1"/>
                </a:solidFill>
              </a:rPr>
              <a:t>An important role in the success of the marketing campaign was played by a cheerful and short slogan appealing to the sweet feeling of victory on itself, ever by all means experienced by any person.</a:t>
            </a:r>
            <a:br>
              <a:rPr lang="en-US" sz="1400" dirty="0">
                <a:solidFill>
                  <a:schemeClr val="bg1"/>
                </a:solidFill>
              </a:rPr>
            </a:br>
            <a:r>
              <a:rPr lang="en-US" sz="1400" dirty="0">
                <a:solidFill>
                  <a:schemeClr val="bg1"/>
                </a:solidFill>
              </a:rPr>
              <a:t>Emotional slogan, prompting the client to solve his problems - that's what is the cornerstone of any successful marketing campaign.</a:t>
            </a:r>
            <a:endParaRPr lang="ru-RU" sz="1400" dirty="0">
              <a:solidFill>
                <a:schemeClr val="bg1"/>
              </a:solidFill>
            </a:endParaRPr>
          </a:p>
        </p:txBody>
      </p:sp>
    </p:spTree>
    <p:extLst>
      <p:ext uri="{BB962C8B-B14F-4D97-AF65-F5344CB8AC3E}">
        <p14:creationId xmlns:p14="http://schemas.microsoft.com/office/powerpoint/2010/main" val="1897325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rgbClr val="FFC000"/>
                </a:solidFill>
              </a:rPr>
              <a:t>4. De Beers': A Diamond is </a:t>
            </a:r>
            <a:r>
              <a:rPr lang="en-US" b="1" dirty="0" smtClean="0">
                <a:solidFill>
                  <a:srgbClr val="FFC000"/>
                </a:solidFill>
              </a:rPr>
              <a:t>Forever</a:t>
            </a:r>
            <a:r>
              <a:rPr lang="en-US" b="1" dirty="0"/>
              <a:t/>
            </a:r>
            <a:br>
              <a:rPr lang="en-US" b="1" dirty="0"/>
            </a:b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124744"/>
            <a:ext cx="4392488" cy="5544616"/>
          </a:xfrm>
        </p:spPr>
      </p:pic>
      <p:sp>
        <p:nvSpPr>
          <p:cNvPr id="4" name="Объект 3"/>
          <p:cNvSpPr>
            <a:spLocks noGrp="1"/>
          </p:cNvSpPr>
          <p:nvPr>
            <p:ph sz="half" idx="2"/>
          </p:nvPr>
        </p:nvSpPr>
        <p:spPr>
          <a:xfrm>
            <a:off x="4648200" y="1052736"/>
            <a:ext cx="4038600" cy="5073427"/>
          </a:xfrm>
        </p:spPr>
        <p:txBody>
          <a:bodyPr>
            <a:noAutofit/>
          </a:bodyPr>
          <a:lstStyle/>
          <a:p>
            <a:pPr marL="0" indent="0">
              <a:buNone/>
            </a:pPr>
            <a:r>
              <a:rPr lang="en-US" sz="1800" dirty="0">
                <a:solidFill>
                  <a:schemeClr val="bg1"/>
                </a:solidFill>
              </a:rPr>
              <a:t>The research agency </a:t>
            </a:r>
            <a:r>
              <a:rPr lang="en-US" sz="1800" dirty="0" err="1">
                <a:solidFill>
                  <a:schemeClr val="bg1"/>
                </a:solidFill>
              </a:rPr>
              <a:t>AdAge</a:t>
            </a:r>
            <a:r>
              <a:rPr lang="en-US" sz="1800" dirty="0">
                <a:solidFill>
                  <a:schemeClr val="bg1"/>
                </a:solidFill>
              </a:rPr>
              <a:t> in 1999 declared this slogan the most memorable advertising motto of the XX century. But not only that, it was De Beers who created and promoted the modern myth that the diamond ring is a necessary attribute of luxurious life.</a:t>
            </a:r>
            <a:br>
              <a:rPr lang="en-US" sz="1800" dirty="0">
                <a:solidFill>
                  <a:schemeClr val="bg1"/>
                </a:solidFill>
              </a:rPr>
            </a:br>
            <a:r>
              <a:rPr lang="en-US" sz="1800" dirty="0">
                <a:solidFill>
                  <a:schemeClr val="bg1"/>
                </a:solidFill>
              </a:rPr>
              <a:t/>
            </a:r>
            <a:br>
              <a:rPr lang="en-US" sz="1800" dirty="0">
                <a:solidFill>
                  <a:schemeClr val="bg1"/>
                </a:solidFill>
              </a:rPr>
            </a:br>
            <a:r>
              <a:rPr lang="en-US" sz="1800" dirty="0">
                <a:solidFill>
                  <a:schemeClr val="bg1"/>
                </a:solidFill>
              </a:rPr>
              <a:t>From De Beers marketing practice one important conclusion follows: your advertising should convince the potential buyer that his life without possession of your product will turn into a bleak, inferior existence</a:t>
            </a:r>
            <a:r>
              <a:rPr lang="en-US" sz="1800" dirty="0" smtClean="0">
                <a:solidFill>
                  <a:schemeClr val="bg1"/>
                </a:solidFill>
              </a:rPr>
              <a:t>.</a:t>
            </a:r>
            <a:endParaRPr lang="uk-UA" sz="1800" dirty="0" smtClean="0">
              <a:solidFill>
                <a:schemeClr val="bg1"/>
              </a:solidFill>
            </a:endParaRPr>
          </a:p>
          <a:p>
            <a:pPr marL="0" indent="0">
              <a:buNone/>
            </a:pPr>
            <a:r>
              <a:rPr lang="en-US" sz="1800" dirty="0">
                <a:solidFill>
                  <a:schemeClr val="bg1"/>
                </a:solidFill>
              </a:rPr>
              <a:t>From De Beers marketing practice one important conclusion follows: your advertising should convince the potential buyer that his life without possession of your product will turn into a bleak, inferior existence.</a:t>
            </a:r>
            <a:endParaRPr lang="ru-RU" sz="1800" dirty="0">
              <a:solidFill>
                <a:schemeClr val="bg1"/>
              </a:solidFill>
            </a:endParaRPr>
          </a:p>
        </p:txBody>
      </p:sp>
    </p:spTree>
    <p:extLst>
      <p:ext uri="{BB962C8B-B14F-4D97-AF65-F5344CB8AC3E}">
        <p14:creationId xmlns:p14="http://schemas.microsoft.com/office/powerpoint/2010/main" val="3276385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fontScale="90000"/>
          </a:bodyPr>
          <a:lstStyle/>
          <a:p>
            <a:r>
              <a:rPr lang="sv-SE" b="1" dirty="0">
                <a:solidFill>
                  <a:srgbClr val="FFC000"/>
                </a:solidFill>
              </a:rPr>
              <a:t>5. Absolut Vodka: Absolut Bottle</a:t>
            </a:r>
            <a:r>
              <a:rPr lang="sv-SE" b="1" dirty="0"/>
              <a:t> </a:t>
            </a:r>
            <a:br>
              <a:rPr lang="sv-SE" b="1" dirty="0"/>
            </a:b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4045074"/>
            <a:ext cx="7920880" cy="2812926"/>
          </a:xfrm>
        </p:spPr>
      </p:pic>
      <p:sp>
        <p:nvSpPr>
          <p:cNvPr id="4" name="Объект 3"/>
          <p:cNvSpPr>
            <a:spLocks noGrp="1"/>
          </p:cNvSpPr>
          <p:nvPr>
            <p:ph sz="half" idx="2"/>
          </p:nvPr>
        </p:nvSpPr>
        <p:spPr>
          <a:xfrm>
            <a:off x="251520" y="620689"/>
            <a:ext cx="8435280" cy="3600400"/>
          </a:xfrm>
        </p:spPr>
        <p:txBody>
          <a:bodyPr>
            <a:normAutofit lnSpcReduction="10000"/>
          </a:bodyPr>
          <a:lstStyle/>
          <a:p>
            <a:pPr marL="0" indent="0">
              <a:buNone/>
            </a:pPr>
            <a:r>
              <a:rPr lang="en-US" sz="1400" dirty="0">
                <a:solidFill>
                  <a:schemeClr val="bg1"/>
                </a:solidFill>
              </a:rPr>
              <a:t>In the course of his advertising campaign Absolut managed to make his boring apothecary bottle the most recognizable bottle in the world. The longest continuous marketing campaign lasted without interruption for 25 years, in the course of this unspoken advertising campaign, 1500 advertisements were created, on which a bottle of Absolut vodka appeared in a wide variety of "images."</a:t>
            </a:r>
            <a:br>
              <a:rPr lang="en-US" sz="1400" dirty="0">
                <a:solidFill>
                  <a:schemeClr val="bg1"/>
                </a:solidFill>
              </a:rPr>
            </a:br>
            <a:r>
              <a:rPr lang="en-US" sz="1400" dirty="0">
                <a:solidFill>
                  <a:schemeClr val="bg1"/>
                </a:solidFill>
              </a:rPr>
              <a:t/>
            </a:r>
            <a:br>
              <a:rPr lang="en-US" sz="1400" dirty="0">
                <a:solidFill>
                  <a:schemeClr val="bg1"/>
                </a:solidFill>
              </a:rPr>
            </a:br>
            <a:r>
              <a:rPr lang="en-US" sz="1400" dirty="0">
                <a:solidFill>
                  <a:schemeClr val="bg1"/>
                </a:solidFill>
              </a:rPr>
              <a:t>When this advertising campaign began, Absolut brand products held a miserable 2.5% of the American vodka market, and by the end of the campaign in the late 2000s, Swedish manufacturers imported 4,500,000 bottles of their product to the US, half of all American vodka imports.</a:t>
            </a:r>
            <a:br>
              <a:rPr lang="en-US" sz="1400" dirty="0">
                <a:solidFill>
                  <a:schemeClr val="bg1"/>
                </a:solidFill>
              </a:rPr>
            </a:br>
            <a:r>
              <a:rPr lang="en-US" sz="1400" dirty="0">
                <a:solidFill>
                  <a:schemeClr val="bg1"/>
                </a:solidFill>
              </a:rPr>
              <a:t/>
            </a:r>
            <a:br>
              <a:rPr lang="en-US" sz="1400" dirty="0">
                <a:solidFill>
                  <a:schemeClr val="bg1"/>
                </a:solidFill>
              </a:rPr>
            </a:br>
            <a:r>
              <a:rPr lang="en-US" sz="1400" dirty="0">
                <a:solidFill>
                  <a:schemeClr val="bg1"/>
                </a:solidFill>
              </a:rPr>
              <a:t>What lesson will we learn from the success story of the Swedish company Absolut? No matter how boring your product looks, this does not mean that you can not be interested in telling about the advantages of your product. Let me remind you: Absolut created 1500 advertisements "in one bottle". Try to identify and differentiate your product in the market in a similarly memorable way</a:t>
            </a:r>
            <a:r>
              <a:rPr lang="en-US" sz="1400" dirty="0" smtClean="0">
                <a:solidFill>
                  <a:schemeClr val="bg1"/>
                </a:solidFill>
              </a:rPr>
              <a:t>!</a:t>
            </a:r>
            <a:endParaRPr lang="uk-UA" sz="1400" dirty="0" smtClean="0">
              <a:solidFill>
                <a:schemeClr val="bg1"/>
              </a:solidFill>
            </a:endParaRPr>
          </a:p>
          <a:p>
            <a:pPr marL="0" indent="0">
              <a:buNone/>
            </a:pPr>
            <a:r>
              <a:rPr lang="en-US" sz="1400" dirty="0">
                <a:solidFill>
                  <a:schemeClr val="bg1"/>
                </a:solidFill>
              </a:rPr>
              <a:t>What lesson will we learn from the success story of the Swedish company Absolut? No matter how boring your product looks, this does not mean that you can not be interested in telling about the advantages of your product. Let me remind you: Absolut created 1500 advertisements "in one bottle". Try to identify and differentiate your product in the market in a similarly memorable way!</a:t>
            </a:r>
            <a:endParaRPr lang="ru-RU" sz="1400" dirty="0">
              <a:solidFill>
                <a:schemeClr val="bg1"/>
              </a:solidFill>
            </a:endParaRPr>
          </a:p>
        </p:txBody>
      </p:sp>
    </p:spTree>
    <p:extLst>
      <p:ext uri="{BB962C8B-B14F-4D97-AF65-F5344CB8AC3E}">
        <p14:creationId xmlns:p14="http://schemas.microsoft.com/office/powerpoint/2010/main" val="27579100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rgbClr val="FFC000"/>
                </a:solidFill>
              </a:rPr>
              <a:t>6. Marlboro: Marlboro Man</a:t>
            </a:r>
            <a:r>
              <a:rPr lang="en-US" b="1" dirty="0"/>
              <a:t/>
            </a:r>
            <a:br>
              <a:rPr lang="en-US" b="1" dirty="0"/>
            </a:br>
            <a:endParaRPr lang="ru-RU" dirty="0"/>
          </a:p>
        </p:txBody>
      </p:sp>
      <p:sp>
        <p:nvSpPr>
          <p:cNvPr id="3" name="Объект 2"/>
          <p:cNvSpPr>
            <a:spLocks noGrp="1"/>
          </p:cNvSpPr>
          <p:nvPr>
            <p:ph sz="half" idx="1"/>
          </p:nvPr>
        </p:nvSpPr>
        <p:spPr>
          <a:xfrm>
            <a:off x="457200" y="1196752"/>
            <a:ext cx="4038600" cy="4929411"/>
          </a:xfrm>
        </p:spPr>
        <p:txBody>
          <a:bodyPr>
            <a:noAutofit/>
          </a:bodyPr>
          <a:lstStyle/>
          <a:p>
            <a:pPr marL="0" indent="0">
              <a:buNone/>
            </a:pPr>
            <a:r>
              <a:rPr lang="en-US" sz="1400" dirty="0">
                <a:solidFill>
                  <a:schemeClr val="bg1"/>
                </a:solidFill>
              </a:rPr>
              <a:t>We all know that cigarettes are being killed. Moreover, we have known this for quite some time. However, puffing and coughing, malicious smokers continue to unpack more and more packs of Marlboro cigarettes. And not least in this unfortunate state of affairs, the "Marlboro cowboy" is guilty. For the advertising business, Marlboro Man is the embodiment of how a brand can "tie" a certain lifestyle to its product.</a:t>
            </a:r>
            <a:br>
              <a:rPr lang="en-US" sz="1400" dirty="0">
                <a:solidFill>
                  <a:schemeClr val="bg1"/>
                </a:solidFill>
              </a:rPr>
            </a:br>
            <a:r>
              <a:rPr lang="en-US" sz="1400" dirty="0">
                <a:solidFill>
                  <a:schemeClr val="bg1"/>
                </a:solidFill>
              </a:rPr>
              <a:t/>
            </a:r>
            <a:br>
              <a:rPr lang="en-US" sz="1400" dirty="0">
                <a:solidFill>
                  <a:schemeClr val="bg1"/>
                </a:solidFill>
              </a:rPr>
            </a:br>
            <a:r>
              <a:rPr lang="en-US" sz="1400" dirty="0">
                <a:solidFill>
                  <a:schemeClr val="bg1"/>
                </a:solidFill>
              </a:rPr>
              <a:t>We all want to be free and independent. We all want to see before us the vast spaces and beauty of wildlife. Well, here comes a smoking hero - a "Marlboro cowboy", embodying your secret dreams of freedom.</a:t>
            </a:r>
            <a:br>
              <a:rPr lang="en-US" sz="1400" dirty="0">
                <a:solidFill>
                  <a:schemeClr val="bg1"/>
                </a:solidFill>
              </a:rPr>
            </a:br>
            <a:r>
              <a:rPr lang="en-US" sz="1400" dirty="0">
                <a:solidFill>
                  <a:schemeClr val="bg1"/>
                </a:solidFill>
              </a:rPr>
              <a:t>So what is the lesson taught to us by the "Marlboro cowboy"?</a:t>
            </a:r>
            <a:br>
              <a:rPr lang="en-US" sz="1400" dirty="0">
                <a:solidFill>
                  <a:schemeClr val="bg1"/>
                </a:solidFill>
              </a:rPr>
            </a:br>
            <a:r>
              <a:rPr lang="en-US" sz="1400" dirty="0">
                <a:solidFill>
                  <a:schemeClr val="bg1"/>
                </a:solidFill>
              </a:rPr>
              <a:t/>
            </a:r>
            <a:br>
              <a:rPr lang="en-US" sz="1400" dirty="0">
                <a:solidFill>
                  <a:schemeClr val="bg1"/>
                </a:solidFill>
              </a:rPr>
            </a:br>
            <a:r>
              <a:rPr lang="en-US" sz="1400" dirty="0">
                <a:solidFill>
                  <a:schemeClr val="bg1"/>
                </a:solidFill>
              </a:rPr>
              <a:t>Remember! When you create promotional content for your product, you should make sure that this content fits into the prospective lifestyle of your potential customer, even if it's an idealized, unattainable lifestyle.</a:t>
            </a:r>
            <a:endParaRPr lang="ru-RU" sz="1400" dirty="0">
              <a:solidFill>
                <a:schemeClr val="bg1"/>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196752"/>
            <a:ext cx="4316288" cy="5112568"/>
          </a:xfrm>
        </p:spPr>
      </p:pic>
    </p:spTree>
    <p:extLst>
      <p:ext uri="{BB962C8B-B14F-4D97-AF65-F5344CB8AC3E}">
        <p14:creationId xmlns:p14="http://schemas.microsoft.com/office/powerpoint/2010/main" val="6848558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03448"/>
            <a:ext cx="8229600" cy="1695937"/>
          </a:xfrm>
        </p:spPr>
        <p:txBody>
          <a:bodyPr>
            <a:normAutofit fontScale="90000"/>
          </a:bodyPr>
          <a:lstStyle/>
          <a:p>
            <a:r>
              <a:rPr lang="en-US" dirty="0"/>
              <a:t/>
            </a:r>
            <a:br>
              <a:rPr lang="en-US" dirty="0"/>
            </a:br>
            <a:r>
              <a:rPr lang="en-US" dirty="0">
                <a:solidFill>
                  <a:srgbClr val="FFC000"/>
                </a:solidFill>
              </a:rPr>
              <a:t>7. California Milk Producers Council: Got Milk? </a:t>
            </a:r>
            <a:endParaRPr lang="ru-RU" dirty="0">
              <a:solidFill>
                <a:srgbClr val="FFC00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4005064"/>
            <a:ext cx="7272808" cy="3645024"/>
          </a:xfrm>
        </p:spPr>
      </p:pic>
      <p:sp>
        <p:nvSpPr>
          <p:cNvPr id="4" name="Объект 3"/>
          <p:cNvSpPr>
            <a:spLocks noGrp="1"/>
          </p:cNvSpPr>
          <p:nvPr>
            <p:ph sz="half" idx="2"/>
          </p:nvPr>
        </p:nvSpPr>
        <p:spPr>
          <a:xfrm>
            <a:off x="251520" y="1052736"/>
            <a:ext cx="8435280" cy="3384377"/>
          </a:xfrm>
        </p:spPr>
        <p:txBody>
          <a:bodyPr>
            <a:normAutofit fontScale="55000" lnSpcReduction="20000"/>
          </a:bodyPr>
          <a:lstStyle/>
          <a:p>
            <a:pPr marL="0" indent="0">
              <a:buNone/>
            </a:pPr>
            <a:r>
              <a:rPr lang="en-US" dirty="0">
                <a:solidFill>
                  <a:schemeClr val="bg1"/>
                </a:solidFill>
              </a:rPr>
              <a:t>In the late 80's and early 90's, California consumers significantly reduced their milk consumption compared to the previous years. Alarmed by this state of affairs, the California Milk Processor Board asked for help from the advertising agency </a:t>
            </a:r>
            <a:r>
              <a:rPr lang="en-US" dirty="0" err="1">
                <a:solidFill>
                  <a:schemeClr val="bg1"/>
                </a:solidFill>
              </a:rPr>
              <a:t>Goodby</a:t>
            </a:r>
            <a:r>
              <a:rPr lang="en-US" dirty="0">
                <a:solidFill>
                  <a:schemeClr val="bg1"/>
                </a:solidFill>
              </a:rPr>
              <a:t>, Silverstein and Partners. Experienced marketers quickly found a simple and effective solution - an advertising company was launched, the central idea of ​​which was an unpleasant discovery: all you need for a full breakfast is milk, which you are accustomed to washing down your sandwiches, and, oh, horror! - you understand that there is no milk in your house anymore.</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Thanks to this campaign, the sales of milk in California grew by 7% in just one year: Californians preferred to make milk supplies in their refrigerators!</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The lesson taught to us by the advertising masters </a:t>
            </a:r>
            <a:r>
              <a:rPr lang="en-US" dirty="0" err="1">
                <a:solidFill>
                  <a:schemeClr val="bg1"/>
                </a:solidFill>
              </a:rPr>
              <a:t>Goodby</a:t>
            </a:r>
            <a:r>
              <a:rPr lang="en-US" dirty="0">
                <a:solidFill>
                  <a:schemeClr val="bg1"/>
                </a:solidFill>
              </a:rPr>
              <a:t>, Silverstein and Partners is that you should not struggle only to expand the target audience of your product: "Goodbye, Silverstein and Partners" appealed to the already existing contingent of milk consumers with a new offer.</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Sometimes you do not even need to strive to expand your target audience in every way - just tell the existing customers why they should value the product or service that you already provide.</a:t>
            </a:r>
            <a:endParaRPr lang="ru-RU" dirty="0">
              <a:solidFill>
                <a:schemeClr val="bg1"/>
              </a:solidFill>
            </a:endParaRPr>
          </a:p>
        </p:txBody>
      </p:sp>
    </p:spTree>
    <p:extLst>
      <p:ext uri="{BB962C8B-B14F-4D97-AF65-F5344CB8AC3E}">
        <p14:creationId xmlns:p14="http://schemas.microsoft.com/office/powerpoint/2010/main" val="25922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C000"/>
                </a:solidFill>
              </a:rPr>
              <a:t>8. Wendy's </a:t>
            </a:r>
            <a:r>
              <a:rPr lang="en-US" dirty="0">
                <a:solidFill>
                  <a:srgbClr val="FFC000"/>
                </a:solidFill>
              </a:rPr>
              <a:t>Snack Network: Where's the Beef?</a:t>
            </a:r>
            <a:endParaRPr lang="ru-RU" dirty="0">
              <a:solidFill>
                <a:srgbClr val="FFC00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700808"/>
            <a:ext cx="4355976" cy="4320479"/>
          </a:xfrm>
        </p:spPr>
      </p:pic>
      <p:sp>
        <p:nvSpPr>
          <p:cNvPr id="4" name="Объект 3"/>
          <p:cNvSpPr>
            <a:spLocks noGrp="1"/>
          </p:cNvSpPr>
          <p:nvPr>
            <p:ph sz="half" idx="2"/>
          </p:nvPr>
        </p:nvSpPr>
        <p:spPr/>
        <p:txBody>
          <a:bodyPr>
            <a:noAutofit/>
          </a:bodyPr>
          <a:lstStyle/>
          <a:p>
            <a:pPr marL="0" indent="0">
              <a:buNone/>
            </a:pPr>
            <a:r>
              <a:rPr lang="en-US" sz="1400" dirty="0">
                <a:solidFill>
                  <a:schemeClr val="bg1"/>
                </a:solidFill>
              </a:rPr>
              <a:t>This marketing campaign was extremely successful, and not only because it involved giant buns for a hamburger and cute old women.</a:t>
            </a:r>
            <a:br>
              <a:rPr lang="en-US" sz="1400" dirty="0">
                <a:solidFill>
                  <a:schemeClr val="bg1"/>
                </a:solidFill>
              </a:rPr>
            </a:br>
            <a:r>
              <a:rPr lang="en-US" sz="1400" dirty="0">
                <a:solidFill>
                  <a:schemeClr val="bg1"/>
                </a:solidFill>
              </a:rPr>
              <a:t/>
            </a:r>
            <a:br>
              <a:rPr lang="en-US" sz="1400" dirty="0">
                <a:solidFill>
                  <a:schemeClr val="bg1"/>
                </a:solidFill>
              </a:rPr>
            </a:br>
            <a:r>
              <a:rPr lang="en-US" sz="1400" dirty="0">
                <a:solidFill>
                  <a:schemeClr val="bg1"/>
                </a:solidFill>
              </a:rPr>
              <a:t>By no means. Marketers Wendy took a simple phrase, in order to indicate the lack of beef in the hamburgers of their competitors. However, this phrase quickly became a "winged", a kind of meme, concentrating all the discontent of the consumer with poor-quality servicing. Marketers have acted wisely, conducting their campaign for only one year in a "soft" non-aggressive regime.</a:t>
            </a:r>
            <a:br>
              <a:rPr lang="en-US" sz="1400" dirty="0">
                <a:solidFill>
                  <a:schemeClr val="bg1"/>
                </a:solidFill>
              </a:rPr>
            </a:br>
            <a:r>
              <a:rPr lang="en-US" sz="1400" dirty="0">
                <a:solidFill>
                  <a:schemeClr val="bg1"/>
                </a:solidFill>
              </a:rPr>
              <a:t/>
            </a:r>
            <a:br>
              <a:rPr lang="en-US" sz="1400" dirty="0">
                <a:solidFill>
                  <a:schemeClr val="bg1"/>
                </a:solidFill>
              </a:rPr>
            </a:br>
            <a:r>
              <a:rPr lang="en-US" sz="1400" dirty="0">
                <a:solidFill>
                  <a:schemeClr val="bg1"/>
                </a:solidFill>
              </a:rPr>
              <a:t>The famous phrase began to live its own life, but next year Wendy had a new advertising slogan.</a:t>
            </a:r>
            <a:br>
              <a:rPr lang="en-US" sz="1400" dirty="0">
                <a:solidFill>
                  <a:schemeClr val="bg1"/>
                </a:solidFill>
              </a:rPr>
            </a:br>
            <a:r>
              <a:rPr lang="en-US" sz="1400" dirty="0">
                <a:solidFill>
                  <a:schemeClr val="bg1"/>
                </a:solidFill>
              </a:rPr>
              <a:t/>
            </a:r>
            <a:br>
              <a:rPr lang="en-US" sz="1400" dirty="0">
                <a:solidFill>
                  <a:schemeClr val="bg1"/>
                </a:solidFill>
              </a:rPr>
            </a:br>
            <a:r>
              <a:rPr lang="en-US" sz="1400" dirty="0">
                <a:solidFill>
                  <a:schemeClr val="bg1"/>
                </a:solidFill>
              </a:rPr>
              <a:t>Here is another important lesson: do not stop there, even a successful marketing solution can become a brake on the development of your company over time. Always try something new!</a:t>
            </a:r>
            <a:br>
              <a:rPr lang="en-US" sz="1400" dirty="0">
                <a:solidFill>
                  <a:schemeClr val="bg1"/>
                </a:solidFill>
              </a:rPr>
            </a:br>
            <a:endParaRPr lang="ru-RU" sz="1400" dirty="0">
              <a:solidFill>
                <a:schemeClr val="bg1"/>
              </a:solidFill>
            </a:endParaRPr>
          </a:p>
        </p:txBody>
      </p:sp>
    </p:spTree>
    <p:extLst>
      <p:ext uri="{BB962C8B-B14F-4D97-AF65-F5344CB8AC3E}">
        <p14:creationId xmlns:p14="http://schemas.microsoft.com/office/powerpoint/2010/main" val="29720793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heel(1)">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169</TotalTime>
  <Words>715</Words>
  <Application>Microsoft Office PowerPoint</Application>
  <PresentationFormat>Экран (4:3)</PresentationFormat>
  <Paragraphs>27</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Wingdings</vt:lpstr>
      <vt:lpstr>Тема Office</vt:lpstr>
      <vt:lpstr>10 Most successful advertising campaigns of all time</vt:lpstr>
      <vt:lpstr>1. Volkswagen: Think Small </vt:lpstr>
      <vt:lpstr>2. Miller Lite: Great taste, less filling </vt:lpstr>
      <vt:lpstr>3. Nike: Just Do It </vt:lpstr>
      <vt:lpstr>4. De Beers': A Diamond is Forever </vt:lpstr>
      <vt:lpstr>5. Absolut Vodka: Absolut Bottle  </vt:lpstr>
      <vt:lpstr>6. Marlboro: Marlboro Man </vt:lpstr>
      <vt:lpstr> 7. California Milk Producers Council: Got Milk? </vt:lpstr>
      <vt:lpstr>8. Wendy's Snack Network: Where's the Beef?</vt:lpstr>
      <vt:lpstr>9. Apple: Get a Mac </vt:lpstr>
      <vt:lpstr>10. Clairol: Does She or Doesn’t She?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Самых успешных рекламных кампаний всех времен</dc:title>
  <dc:creator>admin</dc:creator>
  <cp:lastModifiedBy>Admin</cp:lastModifiedBy>
  <cp:revision>14</cp:revision>
  <dcterms:created xsi:type="dcterms:W3CDTF">2017-12-01T09:15:01Z</dcterms:created>
  <dcterms:modified xsi:type="dcterms:W3CDTF">2018-03-16T12:39:53Z</dcterms:modified>
</cp:coreProperties>
</file>