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ПОЛІТИКА ДОХОДІВ І ЯКІСТЬ ЖИТТЯ НАСЕЛЕННЯ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556792"/>
            <a:ext cx="6696744" cy="388843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4249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Дисципліна </a:t>
            </a:r>
            <a:r>
              <a:rPr lang="uk-UA" dirty="0" err="1" smtClean="0"/>
              <a:t>“Політика</a:t>
            </a:r>
            <a:r>
              <a:rPr lang="uk-UA" dirty="0" smtClean="0"/>
              <a:t> доходів і якість життя </a:t>
            </a:r>
            <a:r>
              <a:rPr lang="uk-UA" dirty="0" err="1" smtClean="0"/>
              <a:t>населення”</a:t>
            </a:r>
            <a:r>
              <a:rPr lang="uk-UA" dirty="0" smtClean="0"/>
              <a:t> спрямована на формування у студентів теоретичних знань та практичних навичок щодо планування власних доходів, </a:t>
            </a:r>
            <a:r>
              <a:rPr lang="uk-UA" dirty="0" err="1" smtClean="0"/>
              <a:t>доходів</a:t>
            </a:r>
            <a:r>
              <a:rPr lang="uk-UA" dirty="0" smtClean="0"/>
              <a:t> домогосподарств, управління власними та сімейними видатками; розуміння ключових понять якості життя і використання показників якості життя для розуміння взаємозв’язків економічного зростання та людського розвитку.</a:t>
            </a:r>
            <a:endParaRPr lang="ru-RU" dirty="0"/>
          </a:p>
        </p:txBody>
      </p:sp>
      <p:pic>
        <p:nvPicPr>
          <p:cNvPr id="1026" name="Picture 2" descr="C:\Users\user\Desktop\1489046079_dengiest_830_239986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578100"/>
            <a:ext cx="6048671" cy="37312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639706"/>
            <a:ext cx="91839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Мета дисципліни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- сформувати у майбутнього бакалавра економіки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 </a:t>
            </a: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комплекс знань, умінь і навичок, з питань планування та аналізу доходів населення, впровадження сучасних концепцій дослідження якості життя населення, виокремленню соціальних стандартів і методик оцінювання якості життя населення, з’ясуванню специфіки популяційних дослідження якості життя різних верств населення, систематизації методів і засобів управління якістю життя населення.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user\Desktop\1505910163_14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" y="2204864"/>
            <a:ext cx="4502274" cy="2664296"/>
          </a:xfrm>
          <a:prstGeom prst="rect">
            <a:avLst/>
          </a:prstGeom>
          <a:noFill/>
        </p:spPr>
      </p:pic>
      <p:pic>
        <p:nvPicPr>
          <p:cNvPr id="2052" name="Picture 4" descr="C:\Users\user\Desktop\unnam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204864"/>
            <a:ext cx="381000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008313" cy="432048"/>
          </a:xfrm>
        </p:spPr>
        <p:txBody>
          <a:bodyPr>
            <a:normAutofit/>
          </a:bodyPr>
          <a:lstStyle/>
          <a:p>
            <a:r>
              <a:rPr lang="uk-UA" sz="1400" dirty="0" smtClean="0"/>
              <a:t>ОЧІКУВАНІ РЕЗУЛЬТАТИ НАВЧАННЯ</a:t>
            </a:r>
            <a:endParaRPr lang="ru-RU" sz="1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512" y="548680"/>
            <a:ext cx="4752528" cy="5577483"/>
          </a:xfrm>
        </p:spPr>
        <p:txBody>
          <a:bodyPr>
            <a:normAutofit fontScale="40000" lnSpcReduction="20000"/>
          </a:bodyPr>
          <a:lstStyle/>
          <a:p>
            <a:r>
              <a:rPr lang="ru-RU" sz="2300" dirty="0" smtClean="0">
                <a:cs typeface="Aharoni" pitchFamily="2" charset="-79"/>
              </a:rPr>
              <a:t>ЗК1. </a:t>
            </a:r>
            <a:r>
              <a:rPr lang="ru-RU" sz="2300" dirty="0" err="1" smtClean="0">
                <a:cs typeface="Aharoni" pitchFamily="2" charset="-79"/>
              </a:rPr>
              <a:t>Здатність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реалізувати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свої</a:t>
            </a:r>
            <a:r>
              <a:rPr lang="ru-RU" sz="2300" dirty="0" smtClean="0">
                <a:cs typeface="Aharoni" pitchFamily="2" charset="-79"/>
              </a:rPr>
              <a:t> права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обов’язки</a:t>
            </a:r>
            <a:r>
              <a:rPr lang="ru-RU" sz="2300" dirty="0" smtClean="0">
                <a:cs typeface="Aharoni" pitchFamily="2" charset="-79"/>
              </a:rPr>
              <a:t> як члена </a:t>
            </a:r>
            <a:r>
              <a:rPr lang="ru-RU" sz="2300" dirty="0" err="1" smtClean="0">
                <a:cs typeface="Aharoni" pitchFamily="2" charset="-79"/>
              </a:rPr>
              <a:t>суспільства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усвідомлювати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цінності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громадянського</a:t>
            </a:r>
            <a:r>
              <a:rPr lang="ru-RU" sz="2300" dirty="0" smtClean="0">
                <a:cs typeface="Aharoni" pitchFamily="2" charset="-79"/>
              </a:rPr>
              <a:t> (демократичного) </a:t>
            </a:r>
            <a:r>
              <a:rPr lang="ru-RU" sz="2300" dirty="0" err="1" smtClean="0">
                <a:cs typeface="Aharoni" pitchFamily="2" charset="-79"/>
              </a:rPr>
              <a:t>суспільства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необхідність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його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сталого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розвитку</a:t>
            </a:r>
            <a:r>
              <a:rPr lang="ru-RU" sz="2300" dirty="0" smtClean="0">
                <a:cs typeface="Aharoni" pitchFamily="2" charset="-79"/>
              </a:rPr>
              <a:t>, верховенства права, прав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свобод </a:t>
            </a:r>
            <a:r>
              <a:rPr lang="ru-RU" sz="2300" dirty="0" err="1" smtClean="0">
                <a:cs typeface="Aharoni" pitchFamily="2" charset="-79"/>
              </a:rPr>
              <a:t>людини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громадянина</a:t>
            </a:r>
            <a:r>
              <a:rPr lang="ru-RU" sz="2300" dirty="0" smtClean="0">
                <a:cs typeface="Aharoni" pitchFamily="2" charset="-79"/>
              </a:rPr>
              <a:t> в </a:t>
            </a:r>
            <a:r>
              <a:rPr lang="ru-RU" sz="2300" dirty="0" err="1" smtClean="0">
                <a:cs typeface="Aharoni" pitchFamily="2" charset="-79"/>
              </a:rPr>
              <a:t>Україні</a:t>
            </a:r>
            <a:r>
              <a:rPr lang="ru-RU" sz="2300" dirty="0" smtClean="0">
                <a:cs typeface="Aharoni" pitchFamily="2" charset="-79"/>
              </a:rPr>
              <a:t>. </a:t>
            </a:r>
            <a:endParaRPr lang="ru-RU" sz="2300" dirty="0" smtClean="0">
              <a:cs typeface="Aharoni" pitchFamily="2" charset="-79"/>
            </a:endParaRPr>
          </a:p>
          <a:p>
            <a:endParaRPr lang="ru-RU" sz="2300" dirty="0" smtClean="0">
              <a:cs typeface="Aharoni" pitchFamily="2" charset="-79"/>
            </a:endParaRPr>
          </a:p>
          <a:p>
            <a:r>
              <a:rPr lang="ru-RU" sz="2300" dirty="0" smtClean="0">
                <a:cs typeface="Aharoni" pitchFamily="2" charset="-79"/>
              </a:rPr>
              <a:t>ЗК2. </a:t>
            </a:r>
            <a:r>
              <a:rPr lang="ru-RU" sz="2300" dirty="0" err="1" smtClean="0">
                <a:cs typeface="Aharoni" pitchFamily="2" charset="-79"/>
              </a:rPr>
              <a:t>Здатність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зберігати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моральні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культурні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наукові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цінності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примножувати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досягнення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суспільства</a:t>
            </a:r>
            <a:r>
              <a:rPr lang="ru-RU" sz="2300" dirty="0" smtClean="0">
                <a:cs typeface="Aharoni" pitchFamily="2" charset="-79"/>
              </a:rPr>
              <a:t> на </a:t>
            </a:r>
            <a:r>
              <a:rPr lang="ru-RU" sz="2300" dirty="0" err="1" smtClean="0">
                <a:cs typeface="Aharoni" pitchFamily="2" charset="-79"/>
              </a:rPr>
              <a:t>основі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розуміння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історії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закономірностей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розвитку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предметної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області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її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місця</a:t>
            </a:r>
            <a:r>
              <a:rPr lang="ru-RU" sz="2300" dirty="0" smtClean="0">
                <a:cs typeface="Aharoni" pitchFamily="2" charset="-79"/>
              </a:rPr>
              <a:t> у </a:t>
            </a:r>
            <a:r>
              <a:rPr lang="ru-RU" sz="2300" dirty="0" err="1" smtClean="0">
                <a:cs typeface="Aharoni" pitchFamily="2" charset="-79"/>
              </a:rPr>
              <a:t>загальній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системі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знань</a:t>
            </a:r>
            <a:r>
              <a:rPr lang="ru-RU" sz="2300" dirty="0" smtClean="0">
                <a:cs typeface="Aharoni" pitchFamily="2" charset="-79"/>
              </a:rPr>
              <a:t> про природу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суспільство</a:t>
            </a:r>
            <a:r>
              <a:rPr lang="ru-RU" sz="2300" dirty="0" smtClean="0">
                <a:cs typeface="Aharoni" pitchFamily="2" charset="-79"/>
              </a:rPr>
              <a:t> та у </a:t>
            </a:r>
            <a:r>
              <a:rPr lang="ru-RU" sz="2300" dirty="0" err="1" smtClean="0">
                <a:cs typeface="Aharoni" pitchFamily="2" charset="-79"/>
              </a:rPr>
              <a:t>розвитку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суспільства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техніки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технологій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використовувати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різні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види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форми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рухової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активності</a:t>
            </a:r>
            <a:r>
              <a:rPr lang="ru-RU" sz="2300" dirty="0" smtClean="0">
                <a:cs typeface="Aharoni" pitchFamily="2" charset="-79"/>
              </a:rPr>
              <a:t> для активного </a:t>
            </a:r>
            <a:r>
              <a:rPr lang="ru-RU" sz="2300" dirty="0" err="1" smtClean="0">
                <a:cs typeface="Aharoni" pitchFamily="2" charset="-79"/>
              </a:rPr>
              <a:t>відпочинку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ведення</a:t>
            </a:r>
            <a:r>
              <a:rPr lang="ru-RU" sz="2300" dirty="0" smtClean="0">
                <a:cs typeface="Aharoni" pitchFamily="2" charset="-79"/>
              </a:rPr>
              <a:t> здорового способу </a:t>
            </a:r>
            <a:r>
              <a:rPr lang="ru-RU" sz="2300" dirty="0" err="1" smtClean="0">
                <a:cs typeface="Aharoni" pitchFamily="2" charset="-79"/>
              </a:rPr>
              <a:t>життя</a:t>
            </a:r>
            <a:r>
              <a:rPr lang="ru-RU" sz="2300" dirty="0" smtClean="0">
                <a:cs typeface="Aharoni" pitchFamily="2" charset="-79"/>
              </a:rPr>
              <a:t> </a:t>
            </a:r>
            <a:endParaRPr lang="ru-RU" sz="2300" dirty="0" smtClean="0">
              <a:cs typeface="Aharoni" pitchFamily="2" charset="-79"/>
            </a:endParaRPr>
          </a:p>
          <a:p>
            <a:endParaRPr lang="ru-RU" sz="2300" dirty="0" smtClean="0">
              <a:cs typeface="Aharoni" pitchFamily="2" charset="-79"/>
            </a:endParaRPr>
          </a:p>
          <a:p>
            <a:r>
              <a:rPr lang="ru-RU" sz="2300" dirty="0" smtClean="0">
                <a:cs typeface="Aharoni" pitchFamily="2" charset="-79"/>
              </a:rPr>
              <a:t>СК1. </a:t>
            </a:r>
            <a:r>
              <a:rPr lang="ru-RU" sz="2300" dirty="0" err="1" smtClean="0">
                <a:cs typeface="Aharoni" pitchFamily="2" charset="-79"/>
              </a:rPr>
              <a:t>Здатність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виявляти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знання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розуміння</a:t>
            </a:r>
            <a:r>
              <a:rPr lang="ru-RU" sz="2300" dirty="0" smtClean="0">
                <a:cs typeface="Aharoni" pitchFamily="2" charset="-79"/>
              </a:rPr>
              <a:t> проблем </a:t>
            </a:r>
            <a:r>
              <a:rPr lang="ru-RU" sz="2300" dirty="0" err="1" smtClean="0">
                <a:cs typeface="Aharoni" pitchFamily="2" charset="-79"/>
              </a:rPr>
              <a:t>предметної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області</a:t>
            </a:r>
            <a:r>
              <a:rPr lang="ru-RU" sz="2300" dirty="0" smtClean="0">
                <a:cs typeface="Aharoni" pitchFamily="2" charset="-79"/>
              </a:rPr>
              <a:t>, основ </a:t>
            </a:r>
            <a:r>
              <a:rPr lang="ru-RU" sz="2300" dirty="0" err="1" smtClean="0">
                <a:cs typeface="Aharoni" pitchFamily="2" charset="-79"/>
              </a:rPr>
              <a:t>функціонування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сучасної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економіки</a:t>
            </a:r>
            <a:r>
              <a:rPr lang="ru-RU" sz="2300" dirty="0" smtClean="0">
                <a:cs typeface="Aharoni" pitchFamily="2" charset="-79"/>
              </a:rPr>
              <a:t> на </a:t>
            </a:r>
            <a:r>
              <a:rPr lang="ru-RU" sz="2300" dirty="0" err="1" smtClean="0">
                <a:cs typeface="Aharoni" pitchFamily="2" charset="-79"/>
              </a:rPr>
              <a:t>мікро</a:t>
            </a:r>
            <a:r>
              <a:rPr lang="ru-RU" sz="2300" dirty="0" smtClean="0">
                <a:cs typeface="Aharoni" pitchFamily="2" charset="-79"/>
              </a:rPr>
              <a:t>-, мезо-, макро- та </a:t>
            </a:r>
            <a:r>
              <a:rPr lang="ru-RU" sz="2300" dirty="0" err="1" smtClean="0">
                <a:cs typeface="Aharoni" pitchFamily="2" charset="-79"/>
              </a:rPr>
              <a:t>міжнародному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рівнях</a:t>
            </a:r>
            <a:r>
              <a:rPr lang="ru-RU" sz="2300" dirty="0" smtClean="0">
                <a:cs typeface="Aharoni" pitchFamily="2" charset="-79"/>
              </a:rPr>
              <a:t>.</a:t>
            </a:r>
          </a:p>
          <a:p>
            <a:r>
              <a:rPr lang="ru-RU" sz="2300" dirty="0" smtClean="0">
                <a:cs typeface="Aharoni" pitchFamily="2" charset="-79"/>
              </a:rPr>
              <a:t> </a:t>
            </a:r>
            <a:endParaRPr lang="ru-RU" sz="2300" dirty="0" smtClean="0">
              <a:cs typeface="Aharoni" pitchFamily="2" charset="-79"/>
            </a:endParaRPr>
          </a:p>
          <a:p>
            <a:r>
              <a:rPr lang="ru-RU" sz="2300" dirty="0" smtClean="0">
                <a:cs typeface="Aharoni" pitchFamily="2" charset="-79"/>
              </a:rPr>
              <a:t>СК5. </a:t>
            </a:r>
            <a:r>
              <a:rPr lang="ru-RU" sz="2300" dirty="0" err="1" smtClean="0">
                <a:cs typeface="Aharoni" pitchFamily="2" charset="-79"/>
              </a:rPr>
              <a:t>Розуміння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особливостей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сучасної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світової</a:t>
            </a:r>
            <a:r>
              <a:rPr lang="ru-RU" sz="2300" dirty="0" smtClean="0">
                <a:cs typeface="Aharoni" pitchFamily="2" charset="-79"/>
              </a:rPr>
              <a:t> та </a:t>
            </a:r>
            <a:r>
              <a:rPr lang="ru-RU" sz="2300" dirty="0" err="1" smtClean="0">
                <a:cs typeface="Aharoni" pitchFamily="2" charset="-79"/>
              </a:rPr>
              <a:t>національної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економіки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їх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інституційної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структури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обґрунтування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напрямів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соціальної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економічної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та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зовнішньоекономічної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політики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держави</a:t>
            </a:r>
            <a:r>
              <a:rPr lang="ru-RU" sz="2300" dirty="0" smtClean="0">
                <a:cs typeface="Aharoni" pitchFamily="2" charset="-79"/>
              </a:rPr>
              <a:t>.</a:t>
            </a:r>
          </a:p>
          <a:p>
            <a:r>
              <a:rPr lang="ru-RU" sz="2300" dirty="0" smtClean="0">
                <a:cs typeface="Aharoni" pitchFamily="2" charset="-79"/>
              </a:rPr>
              <a:t> </a:t>
            </a:r>
            <a:endParaRPr lang="ru-RU" sz="2300" dirty="0" smtClean="0">
              <a:cs typeface="Aharoni" pitchFamily="2" charset="-79"/>
            </a:endParaRPr>
          </a:p>
          <a:p>
            <a:r>
              <a:rPr lang="ru-RU" sz="2300" dirty="0" smtClean="0">
                <a:cs typeface="Aharoni" pitchFamily="2" charset="-79"/>
              </a:rPr>
              <a:t>СК12. </a:t>
            </a:r>
            <a:r>
              <a:rPr lang="ru-RU" sz="2300" dirty="0" err="1" smtClean="0">
                <a:cs typeface="Aharoni" pitchFamily="2" charset="-79"/>
              </a:rPr>
              <a:t>Здатність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самостійно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виявляти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проблеми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економічного</a:t>
            </a:r>
            <a:r>
              <a:rPr lang="ru-RU" sz="2300" dirty="0" smtClean="0">
                <a:cs typeface="Aharoni" pitchFamily="2" charset="-79"/>
              </a:rPr>
              <a:t> характеру при </a:t>
            </a:r>
            <a:r>
              <a:rPr lang="ru-RU" sz="2300" dirty="0" err="1" smtClean="0">
                <a:cs typeface="Aharoni" pitchFamily="2" charset="-79"/>
              </a:rPr>
              <a:t>аналізі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конкретних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ситуацій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пропонувати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способи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їх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вирішення</a:t>
            </a:r>
            <a:r>
              <a:rPr lang="ru-RU" sz="2300" dirty="0" smtClean="0">
                <a:cs typeface="Aharoni" pitchFamily="2" charset="-79"/>
              </a:rPr>
              <a:t>. </a:t>
            </a:r>
          </a:p>
          <a:p>
            <a:r>
              <a:rPr lang="ru-RU" sz="2300" dirty="0" smtClean="0">
                <a:cs typeface="Aharoni" pitchFamily="2" charset="-79"/>
              </a:rPr>
              <a:t> </a:t>
            </a:r>
          </a:p>
          <a:p>
            <a:r>
              <a:rPr lang="uk-UA" sz="2300" dirty="0" smtClean="0">
                <a:cs typeface="Aharoni" pitchFamily="2" charset="-79"/>
              </a:rPr>
              <a:t>ПРН</a:t>
            </a:r>
            <a:r>
              <a:rPr lang="ru-RU" sz="2300" dirty="0" smtClean="0">
                <a:cs typeface="Aharoni" pitchFamily="2" charset="-79"/>
              </a:rPr>
              <a:t>1. </a:t>
            </a:r>
            <a:r>
              <a:rPr lang="ru-RU" sz="2300" dirty="0" err="1" smtClean="0">
                <a:cs typeface="Aharoni" pitchFamily="2" charset="-79"/>
              </a:rPr>
              <a:t>Асоціювати</a:t>
            </a:r>
            <a:r>
              <a:rPr lang="ru-RU" sz="2300" dirty="0" smtClean="0">
                <a:cs typeface="Aharoni" pitchFamily="2" charset="-79"/>
              </a:rPr>
              <a:t> себе як члена </a:t>
            </a:r>
            <a:r>
              <a:rPr lang="ru-RU" sz="2300" dirty="0" err="1" smtClean="0">
                <a:cs typeface="Aharoni" pitchFamily="2" charset="-79"/>
              </a:rPr>
              <a:t>громадянського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суспільства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наукової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спільноти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визнавати</a:t>
            </a:r>
            <a:r>
              <a:rPr lang="ru-RU" sz="2300" dirty="0" smtClean="0">
                <a:cs typeface="Aharoni" pitchFamily="2" charset="-79"/>
              </a:rPr>
              <a:t> верховенство права, </a:t>
            </a:r>
            <a:r>
              <a:rPr lang="ru-RU" sz="2300" dirty="0" err="1" smtClean="0">
                <a:cs typeface="Aharoni" pitchFamily="2" charset="-79"/>
              </a:rPr>
              <a:t>зокрема</a:t>
            </a:r>
            <a:r>
              <a:rPr lang="ru-RU" sz="2300" dirty="0" smtClean="0">
                <a:cs typeface="Aharoni" pitchFamily="2" charset="-79"/>
              </a:rPr>
              <a:t> у </a:t>
            </a:r>
            <a:r>
              <a:rPr lang="ru-RU" sz="2300" dirty="0" err="1" smtClean="0">
                <a:cs typeface="Aharoni" pitchFamily="2" charset="-79"/>
              </a:rPr>
              <a:t>професійній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діяльності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розуміти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вміти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користуватися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власними</a:t>
            </a:r>
            <a:r>
              <a:rPr lang="ru-RU" sz="2300" dirty="0" smtClean="0">
                <a:cs typeface="Aharoni" pitchFamily="2" charset="-79"/>
              </a:rPr>
              <a:t> правами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свободами, </a:t>
            </a:r>
            <a:r>
              <a:rPr lang="ru-RU" sz="2300" dirty="0" err="1" smtClean="0">
                <a:cs typeface="Aharoni" pitchFamily="2" charset="-79"/>
              </a:rPr>
              <a:t>виявляти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повагу</a:t>
            </a:r>
            <a:r>
              <a:rPr lang="ru-RU" sz="2300" dirty="0" smtClean="0">
                <a:cs typeface="Aharoni" pitchFamily="2" charset="-79"/>
              </a:rPr>
              <a:t> до прав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свобод </a:t>
            </a:r>
            <a:r>
              <a:rPr lang="ru-RU" sz="2300" dirty="0" err="1" smtClean="0">
                <a:cs typeface="Aharoni" pitchFamily="2" charset="-79"/>
              </a:rPr>
              <a:t>інших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осіб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зокрема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членів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колективу</a:t>
            </a:r>
            <a:r>
              <a:rPr lang="ru-RU" sz="2300" dirty="0" smtClean="0">
                <a:cs typeface="Aharoni" pitchFamily="2" charset="-79"/>
              </a:rPr>
              <a:t>. </a:t>
            </a:r>
          </a:p>
          <a:p>
            <a:r>
              <a:rPr lang="ru-RU" sz="2300" dirty="0" smtClean="0">
                <a:cs typeface="Aharoni" pitchFamily="2" charset="-79"/>
              </a:rPr>
              <a:t> </a:t>
            </a:r>
          </a:p>
          <a:p>
            <a:r>
              <a:rPr lang="uk-UA" sz="2300" dirty="0" smtClean="0">
                <a:cs typeface="Aharoni" pitchFamily="2" charset="-79"/>
              </a:rPr>
              <a:t>ПРН</a:t>
            </a:r>
            <a:r>
              <a:rPr lang="ru-RU" sz="2300" dirty="0" smtClean="0">
                <a:cs typeface="Aharoni" pitchFamily="2" charset="-79"/>
              </a:rPr>
              <a:t>2. </a:t>
            </a:r>
            <a:r>
              <a:rPr lang="ru-RU" sz="2300" dirty="0" err="1" smtClean="0">
                <a:cs typeface="Aharoni" pitchFamily="2" charset="-79"/>
              </a:rPr>
              <a:t>Відтворювати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моральні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культурні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наукові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цінності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примножувати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досягнення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суспільства</a:t>
            </a:r>
            <a:r>
              <a:rPr lang="ru-RU" sz="2300" dirty="0" smtClean="0">
                <a:cs typeface="Aharoni" pitchFamily="2" charset="-79"/>
              </a:rPr>
              <a:t> в </a:t>
            </a:r>
            <a:r>
              <a:rPr lang="ru-RU" sz="2300" dirty="0" err="1" smtClean="0">
                <a:cs typeface="Aharoni" pitchFamily="2" charset="-79"/>
              </a:rPr>
              <a:t>соціально-економічній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сфері</a:t>
            </a:r>
            <a:r>
              <a:rPr lang="ru-RU" sz="2300" dirty="0" smtClean="0">
                <a:cs typeface="Aharoni" pitchFamily="2" charset="-79"/>
              </a:rPr>
              <a:t> </a:t>
            </a:r>
          </a:p>
          <a:p>
            <a:r>
              <a:rPr lang="ru-RU" sz="2300" dirty="0" err="1" smtClean="0">
                <a:cs typeface="Aharoni" pitchFamily="2" charset="-79"/>
              </a:rPr>
              <a:t>пропагувати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ведення</a:t>
            </a:r>
            <a:r>
              <a:rPr lang="ru-RU" sz="2300" dirty="0" smtClean="0">
                <a:cs typeface="Aharoni" pitchFamily="2" charset="-79"/>
              </a:rPr>
              <a:t> здорового способу </a:t>
            </a:r>
            <a:r>
              <a:rPr lang="ru-RU" sz="2300" dirty="0" err="1" smtClean="0">
                <a:cs typeface="Aharoni" pitchFamily="2" charset="-79"/>
              </a:rPr>
              <a:t>життя</a:t>
            </a:r>
            <a:r>
              <a:rPr lang="ru-RU" sz="2300" dirty="0" smtClean="0">
                <a:cs typeface="Aharoni" pitchFamily="2" charset="-79"/>
              </a:rPr>
              <a:t>. </a:t>
            </a:r>
          </a:p>
          <a:p>
            <a:r>
              <a:rPr lang="ru-RU" sz="2300" dirty="0" smtClean="0">
                <a:cs typeface="Aharoni" pitchFamily="2" charset="-79"/>
              </a:rPr>
              <a:t> </a:t>
            </a:r>
          </a:p>
          <a:p>
            <a:r>
              <a:rPr lang="uk-UA" sz="2300" dirty="0" smtClean="0">
                <a:cs typeface="Aharoni" pitchFamily="2" charset="-79"/>
              </a:rPr>
              <a:t>ПРН</a:t>
            </a:r>
            <a:r>
              <a:rPr lang="ru-RU" sz="2300" dirty="0" smtClean="0">
                <a:cs typeface="Aharoni" pitchFamily="2" charset="-79"/>
              </a:rPr>
              <a:t>4. </a:t>
            </a:r>
            <a:r>
              <a:rPr lang="ru-RU" sz="2300" dirty="0" err="1" smtClean="0">
                <a:cs typeface="Aharoni" pitchFamily="2" charset="-79"/>
              </a:rPr>
              <a:t>Розуміти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принципи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економічної</a:t>
            </a:r>
            <a:r>
              <a:rPr lang="ru-RU" sz="2300" dirty="0" smtClean="0">
                <a:cs typeface="Aharoni" pitchFamily="2" charset="-79"/>
              </a:rPr>
              <a:t> науки, </a:t>
            </a:r>
            <a:r>
              <a:rPr lang="ru-RU" sz="2300" dirty="0" err="1" smtClean="0">
                <a:cs typeface="Aharoni" pitchFamily="2" charset="-79"/>
              </a:rPr>
              <a:t>особливості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функціонування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економічних</a:t>
            </a:r>
            <a:r>
              <a:rPr lang="ru-RU" sz="2300" dirty="0" smtClean="0">
                <a:cs typeface="Aharoni" pitchFamily="2" charset="-79"/>
              </a:rPr>
              <a:t> систем. </a:t>
            </a:r>
          </a:p>
          <a:p>
            <a:r>
              <a:rPr lang="uk-UA" sz="2300" dirty="0" smtClean="0">
                <a:cs typeface="Aharoni" pitchFamily="2" charset="-79"/>
              </a:rPr>
              <a:t>ПРН </a:t>
            </a:r>
            <a:r>
              <a:rPr lang="ru-RU" sz="2300" dirty="0" smtClean="0">
                <a:cs typeface="Aharoni" pitchFamily="2" charset="-79"/>
              </a:rPr>
              <a:t>6. </a:t>
            </a:r>
            <a:r>
              <a:rPr lang="ru-RU" sz="2300" dirty="0" err="1" smtClean="0">
                <a:cs typeface="Aharoni" pitchFamily="2" charset="-79"/>
              </a:rPr>
              <a:t>Використовувати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професійну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аргументацію</a:t>
            </a:r>
            <a:r>
              <a:rPr lang="ru-RU" sz="2300" dirty="0" smtClean="0">
                <a:cs typeface="Aharoni" pitchFamily="2" charset="-79"/>
              </a:rPr>
              <a:t> для </a:t>
            </a:r>
            <a:r>
              <a:rPr lang="ru-RU" sz="2300" dirty="0" err="1" smtClean="0">
                <a:cs typeface="Aharoni" pitchFamily="2" charset="-79"/>
              </a:rPr>
              <a:t>донесення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інформації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ідей</a:t>
            </a:r>
            <a:r>
              <a:rPr lang="ru-RU" sz="2300" dirty="0" smtClean="0">
                <a:cs typeface="Aharoni" pitchFamily="2" charset="-79"/>
              </a:rPr>
              <a:t>, проблем та </a:t>
            </a:r>
            <a:r>
              <a:rPr lang="ru-RU" sz="2300" dirty="0" err="1" smtClean="0">
                <a:cs typeface="Aharoni" pitchFamily="2" charset="-79"/>
              </a:rPr>
              <a:t>способів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їх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вирішення</a:t>
            </a:r>
            <a:r>
              <a:rPr lang="ru-RU" sz="2300" dirty="0" smtClean="0">
                <a:cs typeface="Aharoni" pitchFamily="2" charset="-79"/>
              </a:rPr>
              <a:t> до </a:t>
            </a:r>
            <a:r>
              <a:rPr lang="ru-RU" sz="2300" dirty="0" err="1" smtClean="0">
                <a:cs typeface="Aharoni" pitchFamily="2" charset="-79"/>
              </a:rPr>
              <a:t>фахівців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нефахівців</a:t>
            </a:r>
            <a:r>
              <a:rPr lang="ru-RU" sz="2300" dirty="0" smtClean="0">
                <a:cs typeface="Aharoni" pitchFamily="2" charset="-79"/>
              </a:rPr>
              <a:t> у </a:t>
            </a:r>
            <a:r>
              <a:rPr lang="ru-RU" sz="2300" dirty="0" err="1" smtClean="0">
                <a:cs typeface="Aharoni" pitchFamily="2" charset="-79"/>
              </a:rPr>
              <a:t>сфері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економічної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діяльності</a:t>
            </a:r>
            <a:r>
              <a:rPr lang="ru-RU" sz="2300" dirty="0" smtClean="0">
                <a:cs typeface="Aharoni" pitchFamily="2" charset="-79"/>
              </a:rPr>
              <a:t>. </a:t>
            </a:r>
          </a:p>
          <a:p>
            <a:r>
              <a:rPr lang="ru-RU" sz="2300" dirty="0" smtClean="0">
                <a:cs typeface="Aharoni" pitchFamily="2" charset="-79"/>
              </a:rPr>
              <a:t> </a:t>
            </a:r>
          </a:p>
          <a:p>
            <a:r>
              <a:rPr lang="uk-UA" sz="2300" dirty="0" smtClean="0">
                <a:cs typeface="Aharoni" pitchFamily="2" charset="-79"/>
              </a:rPr>
              <a:t>ПРН</a:t>
            </a:r>
            <a:r>
              <a:rPr lang="ru-RU" sz="2300" dirty="0" smtClean="0">
                <a:cs typeface="Aharoni" pitchFamily="2" charset="-79"/>
              </a:rPr>
              <a:t>7. </a:t>
            </a:r>
            <a:r>
              <a:rPr lang="ru-RU" sz="2300" dirty="0" err="1" smtClean="0">
                <a:cs typeface="Aharoni" pitchFamily="2" charset="-79"/>
              </a:rPr>
              <a:t>Пояснювати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моделі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соціально-економічних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явищ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з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погляду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фундаментальних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принципів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знань</a:t>
            </a:r>
            <a:r>
              <a:rPr lang="ru-RU" sz="2300" dirty="0" smtClean="0">
                <a:cs typeface="Aharoni" pitchFamily="2" charset="-79"/>
              </a:rPr>
              <a:t> на </a:t>
            </a:r>
            <a:r>
              <a:rPr lang="ru-RU" sz="2300" dirty="0" err="1" smtClean="0">
                <a:cs typeface="Aharoni" pitchFamily="2" charset="-79"/>
              </a:rPr>
              <a:t>основі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розуміння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основних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напрямів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розвитку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економічної</a:t>
            </a:r>
            <a:r>
              <a:rPr lang="ru-RU" sz="2300" dirty="0" smtClean="0">
                <a:cs typeface="Aharoni" pitchFamily="2" charset="-79"/>
              </a:rPr>
              <a:t> науки. </a:t>
            </a:r>
          </a:p>
          <a:p>
            <a:r>
              <a:rPr lang="ru-RU" sz="2300" dirty="0" smtClean="0">
                <a:cs typeface="Aharoni" pitchFamily="2" charset="-79"/>
              </a:rPr>
              <a:t> </a:t>
            </a:r>
          </a:p>
          <a:p>
            <a:r>
              <a:rPr lang="uk-UA" sz="2300" dirty="0" smtClean="0">
                <a:cs typeface="Aharoni" pitchFamily="2" charset="-79"/>
              </a:rPr>
              <a:t>ПРН</a:t>
            </a:r>
            <a:r>
              <a:rPr lang="ru-RU" sz="2300" dirty="0" smtClean="0">
                <a:cs typeface="Aharoni" pitchFamily="2" charset="-79"/>
              </a:rPr>
              <a:t>21. </a:t>
            </a:r>
            <a:r>
              <a:rPr lang="ru-RU" sz="2300" dirty="0" err="1" smtClean="0">
                <a:cs typeface="Aharoni" pitchFamily="2" charset="-79"/>
              </a:rPr>
              <a:t>Вміти</a:t>
            </a:r>
            <a:r>
              <a:rPr lang="ru-RU" sz="2300" dirty="0" smtClean="0">
                <a:cs typeface="Aharoni" pitchFamily="2" charset="-79"/>
              </a:rPr>
              <a:t> абстрактно </a:t>
            </a:r>
            <a:r>
              <a:rPr lang="ru-RU" sz="2300" dirty="0" err="1" smtClean="0">
                <a:cs typeface="Aharoni" pitchFamily="2" charset="-79"/>
              </a:rPr>
              <a:t>мислити</a:t>
            </a:r>
            <a:r>
              <a:rPr lang="ru-RU" sz="2300" dirty="0" smtClean="0">
                <a:cs typeface="Aharoni" pitchFamily="2" charset="-79"/>
              </a:rPr>
              <a:t>, </a:t>
            </a:r>
            <a:r>
              <a:rPr lang="ru-RU" sz="2300" dirty="0" err="1" smtClean="0">
                <a:cs typeface="Aharoni" pitchFamily="2" charset="-79"/>
              </a:rPr>
              <a:t>застосовувати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аналіз</a:t>
            </a:r>
            <a:r>
              <a:rPr lang="ru-RU" sz="2300" dirty="0" smtClean="0">
                <a:cs typeface="Aharoni" pitchFamily="2" charset="-79"/>
              </a:rPr>
              <a:t> та синтез для </a:t>
            </a:r>
            <a:r>
              <a:rPr lang="ru-RU" sz="2300" dirty="0" err="1" smtClean="0">
                <a:cs typeface="Aharoni" pitchFamily="2" charset="-79"/>
              </a:rPr>
              <a:t>виявлення</a:t>
            </a:r>
            <a:r>
              <a:rPr lang="ru-RU" sz="2300" dirty="0" smtClean="0">
                <a:cs typeface="Aharoni" pitchFamily="2" charset="-79"/>
              </a:rPr>
              <a:t> </a:t>
            </a:r>
            <a:r>
              <a:rPr lang="ru-RU" sz="2300" dirty="0" err="1" smtClean="0">
                <a:cs typeface="Aharoni" pitchFamily="2" charset="-79"/>
              </a:rPr>
              <a:t>ключов</a:t>
            </a:r>
            <a:r>
              <a:rPr lang="ru-RU" sz="2300" dirty="0" err="1" smtClean="0"/>
              <a:t>их</a:t>
            </a:r>
            <a:r>
              <a:rPr lang="ru-RU" sz="2300" dirty="0" smtClean="0"/>
              <a:t> характеристик </a:t>
            </a:r>
            <a:r>
              <a:rPr lang="ru-RU" sz="2300" dirty="0" err="1" smtClean="0"/>
              <a:t>економічних</a:t>
            </a:r>
            <a:r>
              <a:rPr lang="ru-RU" sz="2300" dirty="0" smtClean="0"/>
              <a:t> систем </a:t>
            </a:r>
            <a:r>
              <a:rPr lang="ru-RU" sz="2300" dirty="0" err="1" smtClean="0"/>
              <a:t>різного</a:t>
            </a:r>
            <a:r>
              <a:rPr lang="ru-RU" sz="2300" dirty="0" smtClean="0"/>
              <a:t> </a:t>
            </a:r>
            <a:r>
              <a:rPr lang="ru-RU" sz="2300" dirty="0" err="1" smtClean="0"/>
              <a:t>рівня</a:t>
            </a:r>
            <a:r>
              <a:rPr lang="ru-RU" sz="2300" dirty="0" smtClean="0"/>
              <a:t>, а </a:t>
            </a:r>
            <a:r>
              <a:rPr lang="ru-RU" sz="2300" dirty="0" err="1" smtClean="0"/>
              <a:t>також</a:t>
            </a:r>
            <a:r>
              <a:rPr lang="ru-RU" sz="2300" dirty="0" smtClean="0"/>
              <a:t> </a:t>
            </a:r>
            <a:r>
              <a:rPr lang="ru-RU" sz="2300" dirty="0" err="1" smtClean="0"/>
              <a:t>особливостей</a:t>
            </a:r>
            <a:r>
              <a:rPr lang="ru-RU" sz="2300" dirty="0" smtClean="0"/>
              <a:t> </a:t>
            </a:r>
            <a:r>
              <a:rPr lang="ru-RU" sz="2300" dirty="0" err="1" smtClean="0"/>
              <a:t>поведінки</a:t>
            </a:r>
            <a:r>
              <a:rPr lang="ru-RU" sz="2300" dirty="0" smtClean="0"/>
              <a:t> </a:t>
            </a:r>
            <a:r>
              <a:rPr lang="ru-RU" sz="2300" dirty="0" err="1" smtClean="0"/>
              <a:t>їх</a:t>
            </a:r>
            <a:r>
              <a:rPr lang="ru-RU" sz="2300" dirty="0" smtClean="0"/>
              <a:t> </a:t>
            </a:r>
            <a:r>
              <a:rPr lang="ru-RU" sz="2300" dirty="0" err="1" smtClean="0"/>
              <a:t>суб’єктів</a:t>
            </a:r>
            <a:r>
              <a:rPr lang="ru-RU" sz="2300" dirty="0" smtClean="0"/>
              <a:t> </a:t>
            </a:r>
          </a:p>
          <a:p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5" name="Picture 2" descr="C:\Users\user\Desktop\noticias.universia.cl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1" y="1052736"/>
            <a:ext cx="3754760" cy="3578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233</Words>
  <Application>Microsoft Office PowerPoint</Application>
  <PresentationFormat>Экран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ПОЛІТИКА ДОХОДІВ І ЯКІСТЬ ЖИТТЯ НАСЕЛЕННЯ </vt:lpstr>
      <vt:lpstr>Слайд 2</vt:lpstr>
      <vt:lpstr>Слайд 3</vt:lpstr>
      <vt:lpstr>ОЧІКУВАНІ РЕЗУЛЬТАТИ НАВЧАННЯ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ПОЛІТИКА ДОХОДІВ І ЯКІСТЬ ЖИТТЯ НАСЕЛЕННЯ</dc:title>
  <dc:creator>user</dc:creator>
  <cp:lastModifiedBy>user</cp:lastModifiedBy>
  <cp:revision>3</cp:revision>
  <dcterms:created xsi:type="dcterms:W3CDTF">2021-11-30T07:52:48Z</dcterms:created>
  <dcterms:modified xsi:type="dcterms:W3CDTF">2021-11-30T08:13:49Z</dcterms:modified>
</cp:coreProperties>
</file>