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erverZoom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7" r:id="rId6"/>
  </p:sldIdLst>
  <p:sldSz cx="9144000" cy="6858000" type="screen4x3"/>
  <p:notesSz cx="6858000" cy="9144000"/>
  <p:defaultTextStyle>
    <a:lvl1pPr marL="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1pPr>
    <a:lvl2pPr marL="4572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2pPr>
    <a:lvl3pPr marL="9144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3pPr>
    <a:lvl4pPr marL="13716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4pPr>
    <a:lvl5pPr marL="1828800" indent="0" algn="l" rtl="0" eaLnBrk="1" fontAlgn="base" latinLnBrk="1" hangingPunct="1">
      <a:lnSpc>
        <a:spcPct val="100000"/>
      </a:lnSpc>
      <a:spcBef>
        <a:spcPct val="0"/>
      </a:spcBef>
      <a:spcAft>
        <a:spcPct val="0"/>
      </a:spcAft>
      <a:buFontTx/>
      <a:buNone/>
      <a:defRPr sz="1800" b="0" i="0" u="none" baseline="0">
        <a:solidFill>
          <a:schemeClr val="dk1"/>
        </a:solidFill>
        <a:latin typeface="Arial" pitchFamily="34" charset="0"/>
        <a:ea typeface="Arial" pitchFamily="34" charset="0"/>
        <a:sym typeface="Arial" pitchFamily="34" charset="0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0" d="100"/>
          <a:sy n="90" d="100"/>
        </p:scale>
        <p:origin x="-1224" y="1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5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26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1139" y="1"/>
            <a:ext cx="3076575" cy="5127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endParaRPr lang="en-US"/>
          </a:p>
        </p:txBody>
      </p:sp>
      <p:sp>
        <p:nvSpPr>
          <p:cNvPr id="1048627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0600" y="766763"/>
            <a:ext cx="5118100" cy="38385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048628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9614" y="4862514"/>
            <a:ext cx="5680075" cy="4605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48629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l">
              <a:defRPr sz="1100"/>
            </a:lvl1pPr>
          </a:lstStyle>
          <a:p>
            <a:endParaRPr lang="en-US"/>
          </a:p>
        </p:txBody>
      </p:sp>
      <p:sp>
        <p:nvSpPr>
          <p:cNvPr id="1048630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1139" y="9720264"/>
            <a:ext cx="3076575" cy="5127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92" tIns="45745" rIns="91492" bIns="45745" numCol="1" anchor="b" anchorCtr="0" compatLnSpc="1">
            <a:prstTxWarp prst="textNoShape">
              <a:avLst/>
            </a:prstTxWarp>
          </a:bodyPr>
          <a:lstStyle>
            <a:lvl1pPr algn="r">
              <a:defRPr sz="1100"/>
            </a:lvl1pPr>
          </a:lstStyle>
          <a:p>
            <a:fld id="{A9A0EA98-5831-4853-B862-C702E6EB345C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32098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rotWithShape="0">
          <a:blip r:embed="rId3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1" name="Заголовок 1048580"/>
          <p:cNvSpPr>
            <a:spLocks noGrp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>
            <a:lvl1pPr algn="ctr">
              <a:defRPr sz="4400"/>
            </a:lvl1pPr>
          </a:lstStyle>
          <a:p>
            <a:pPr lvl="0"/>
            <a:r>
              <a:rPr lang="uk-UA" altLang="en-US"/>
              <a:t>Образец заголовка</a:t>
            </a:r>
          </a:p>
        </p:txBody>
      </p:sp>
      <p:sp>
        <p:nvSpPr>
          <p:cNvPr id="1048582" name="Подзаголовок 1048581"/>
          <p:cNvSpPr>
            <a:spLocks noGrp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0" algn="ctr">
              <a:buNone/>
              <a:defRPr sz="3200">
                <a:solidFill>
                  <a:schemeClr val="dk1"/>
                </a:solidFill>
              </a:defRPr>
            </a:lvl1pPr>
            <a:lvl2pPr marL="457200" algn="ctr">
              <a:buNone/>
            </a:lvl2pPr>
            <a:lvl3pPr marL="914400" algn="ctr">
              <a:buNone/>
            </a:lvl3pPr>
            <a:lvl4pPr marL="1371600" algn="ctr">
              <a:buNone/>
            </a:lvl4pPr>
            <a:lvl5pPr marL="1828800" algn="ctr">
              <a:buNone/>
            </a:lvl5pPr>
          </a:lstStyle>
          <a:p>
            <a:pPr lvl="0"/>
            <a:r>
              <a:rPr lang="uk-UA" altLang="en-US"/>
              <a:t>Образец подзаголовка</a:t>
            </a:r>
          </a:p>
        </p:txBody>
      </p:sp>
      <p:sp>
        <p:nvSpPr>
          <p:cNvPr id="1048583" name="Дата 1048582"/>
          <p:cNvSpPr>
            <a:spLocks noGrp="1"/>
          </p:cNvSpPr>
          <p:nvPr>
            <p:ph type="dt" sz="quarter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4" name="Нижний колонтитул 1048583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5" name="Номер слайда 1048584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22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23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24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5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4" name="Title 1"/>
          <p:cNvSpPr>
            <a:spLocks noGrp="1"/>
          </p:cNvSpPr>
          <p:nvPr>
            <p:ph type="title"/>
          </p:nvPr>
        </p:nvSpPr>
        <p:spPr>
          <a:xfrm>
            <a:off x="623887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05" name="Text Placeholder 2"/>
          <p:cNvSpPr>
            <a:spLocks noGrp="1"/>
          </p:cNvSpPr>
          <p:nvPr>
            <p:ph type="body" idx="1"/>
          </p:nvPr>
        </p:nvSpPr>
        <p:spPr>
          <a:xfrm>
            <a:off x="623887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07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08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9" name="Title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10" name="Text Placeholder 2"/>
          <p:cNvSpPr>
            <a:spLocks noGrp="1"/>
          </p:cNvSpPr>
          <p:nvPr>
            <p:ph type="body" idx="1"/>
          </p:nvPr>
        </p:nvSpPr>
        <p:spPr>
          <a:xfrm>
            <a:off x="629841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11" name="Content Placeholder 3"/>
          <p:cNvSpPr>
            <a:spLocks noGrp="1"/>
          </p:cNvSpPr>
          <p:nvPr>
            <p:ph sz="half" idx="2"/>
          </p:nvPr>
        </p:nvSpPr>
        <p:spPr>
          <a:xfrm>
            <a:off x="629841" y="2505075"/>
            <a:ext cx="3868340" cy="368458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61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13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5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16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17" name="Content Placeholder 2"/>
          <p:cNvSpPr>
            <a:spLocks noGrp="1"/>
          </p:cNvSpPr>
          <p:nvPr>
            <p:ph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  <a:p>
            <a:pPr lvl="1"/>
            <a:r>
              <a:rPr lang="en-US" altLang="zh-CN" smtClean="0"/>
              <a:t>Второй уровень</a:t>
            </a:r>
          </a:p>
          <a:p>
            <a:pPr lvl="2"/>
            <a:r>
              <a:rPr lang="en-US" altLang="zh-CN" smtClean="0"/>
              <a:t>Третий уровень</a:t>
            </a:r>
          </a:p>
          <a:p>
            <a:pPr lvl="3"/>
            <a:r>
              <a:rPr lang="en-US" altLang="zh-CN" smtClean="0"/>
              <a:t>Четвертый уровень</a:t>
            </a:r>
          </a:p>
          <a:p>
            <a:pPr lvl="4"/>
            <a:r>
              <a:rPr lang="en-US" altLang="zh-CN" smtClean="0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18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altLang="zh-CN" smtClean="0"/>
              <a:t>Образец заголовка</a:t>
            </a:r>
            <a:endParaRPr lang="zh-CN" altLang="en-US"/>
          </a:p>
        </p:txBody>
      </p:sp>
      <p:sp>
        <p:nvSpPr>
          <p:cNvPr id="1048619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altLang="zh-CN" smtClean="0"/>
              <a:t>Образец текста</a:t>
            </a:r>
          </a:p>
        </p:txBody>
      </p:sp>
      <p:sp>
        <p:nvSpPr>
          <p:cNvPr id="1048620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4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13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76" name="Заголовок 1048575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ctr"/>
          <a:lstStyle/>
          <a:p>
            <a:pPr lvl="0"/>
            <a:r>
              <a:rPr lang="uk-UA" altLang="en-US"/>
              <a:t>Образец заголовка</a:t>
            </a:r>
          </a:p>
        </p:txBody>
      </p:sp>
      <p:sp>
        <p:nvSpPr>
          <p:cNvPr id="1048577" name="Текст 1048576"/>
          <p:cNvSpPr>
            <a:spLocks noGrp="1"/>
          </p:cNvSpPr>
          <p:nvPr>
            <p:ph type="body" idx="1"/>
          </p:nvPr>
        </p:nvSpPr>
        <p:spPr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/>
          <a:p>
            <a:pPr lvl="0"/>
            <a:r>
              <a:rPr lang="uk-UA" altLang="en-US"/>
              <a:t>Образец текста</a:t>
            </a:r>
          </a:p>
          <a:p>
            <a:pPr lvl="1"/>
            <a:r>
              <a:rPr lang="uk-UA" altLang="en-US"/>
              <a:t>Второй уровень</a:t>
            </a:r>
          </a:p>
          <a:p>
            <a:pPr lvl="2"/>
            <a:r>
              <a:rPr lang="uk-UA" altLang="en-US"/>
              <a:t>Третий уровень</a:t>
            </a:r>
          </a:p>
          <a:p>
            <a:pPr lvl="3"/>
            <a:r>
              <a:rPr lang="uk-UA" altLang="en-US"/>
              <a:t>Четвертый уровень</a:t>
            </a:r>
          </a:p>
          <a:p>
            <a:pPr lvl="4"/>
            <a:r>
              <a:rPr lang="uk-UA" altLang="en-US"/>
              <a:t>Пятый уровень</a:t>
            </a:r>
          </a:p>
        </p:txBody>
      </p:sp>
      <p:sp>
        <p:nvSpPr>
          <p:cNvPr id="1048578" name="Дата 104857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79" name="Нижний колонтитул 104857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1048580" name="Номер слайда 104857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b"/>
          <a:lstStyle>
            <a:lvl1pPr marL="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1pPr>
            <a:lvl2pPr marL="4572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2pPr>
            <a:lvl3pPr marL="9144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3pPr>
            <a:lvl4pPr marL="13716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4pPr>
            <a:lvl5pPr marL="1828800" indent="0" algn="l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1800" b="0" i="0" u="none" baseline="0">
                <a:solidFill>
                  <a:schemeClr val="dk1"/>
                </a:solidFill>
                <a:latin typeface="Arial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r"/>
            <a:fld id="{566ABCEB-ACFC-4714-9973-3DA970169C29}" type="slidenum">
              <a:rPr sz="1400">
                <a:effectLst>
                  <a:outerShdw blurRad="38100" dist="38100" dir="2700000" algn="tl">
                    <a:srgbClr val="C0C0C0"/>
                  </a:outerShdw>
                </a:effectLst>
              </a:rPr>
              <a:pPr lvl="0" algn="r"/>
              <a:t>‹#›</a:t>
            </a:fld>
            <a:endParaRPr sz="140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ftr="0" dt="0"/>
  <p:txStyles>
    <p:titleStyle>
      <a:lvl1pPr marL="0" indent="0" algn="ctr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4400" b="0" i="0" u="none" baseline="0">
          <a:solidFill>
            <a:schemeClr val="lt2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Arial" pitchFamily="34" charset="0"/>
          <a:sym typeface="Arial" pitchFamily="34" charset="0"/>
        </a:defRPr>
      </a:lvl1pPr>
    </p:titleStyle>
    <p:bodyStyle>
      <a:lvl1pPr marL="342900" indent="-3429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 b="0" i="0" u="none" baseline="0">
          <a:solidFill>
            <a:schemeClr val="dk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Arial" pitchFamily="34" charset="0"/>
          <a:sym typeface="Arial" pitchFamily="34" charset="0"/>
        </a:defRPr>
      </a:lvl1pPr>
      <a:lvl2pPr marL="742950" indent="-28575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 b="0" i="0" u="none" baseline="0">
          <a:solidFill>
            <a:schemeClr val="dk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Arial" pitchFamily="34" charset="0"/>
          <a:sym typeface="Arial" pitchFamily="34" charset="0"/>
        </a:defRPr>
      </a:lvl2pPr>
      <a:lvl3pPr marL="1143000" indent="-2286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 b="0" i="0" u="none" baseline="0">
          <a:solidFill>
            <a:schemeClr val="dk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Arial" pitchFamily="34" charset="0"/>
          <a:sym typeface="Arial" pitchFamily="34" charset="0"/>
        </a:defRPr>
      </a:lvl3pPr>
      <a:lvl4pPr marL="1600200" indent="-2286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 b="0" i="0" u="none" baseline="0">
          <a:solidFill>
            <a:schemeClr val="dk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Arial" pitchFamily="34" charset="0"/>
          <a:sym typeface="Arial" pitchFamily="34" charset="0"/>
        </a:defRPr>
      </a:lvl4pPr>
      <a:lvl5pPr marL="2057400" indent="-228600" algn="l" rtl="0" eaLnBrk="1" fontAlgn="base" latinLnBrk="1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 b="0" i="0" u="none" baseline="0">
          <a:solidFill>
            <a:schemeClr val="dk1"/>
          </a:solidFill>
          <a:effectLst>
            <a:outerShdw blurRad="38100" dist="38100" dir="2700000" algn="tl">
              <a:srgbClr val="C0C0C0"/>
            </a:outerShdw>
          </a:effectLst>
          <a:latin typeface="Tahoma" pitchFamily="34" charset="0"/>
          <a:ea typeface="Arial" pitchFamily="34" charset="0"/>
          <a:sym typeface="Arial" pitchFamily="34" charset="0"/>
        </a:defRPr>
      </a:lvl5pPr>
    </p:bodyStyle>
    <p:otherStyle>
      <a:lvl1pPr marL="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u="none" baseline="0">
          <a:solidFill>
            <a:schemeClr val="dk1"/>
          </a:solidFill>
          <a:latin typeface="Arial" pitchFamily="34" charset="0"/>
          <a:ea typeface="Arial" pitchFamily="34" charset="0"/>
          <a:sym typeface="Arial" pitchFamily="34" charset="0"/>
        </a:defRPr>
      </a:lvl1pPr>
      <a:lvl2pPr marL="4572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u="none" baseline="0">
          <a:solidFill>
            <a:schemeClr val="dk1"/>
          </a:solidFill>
          <a:latin typeface="Arial" pitchFamily="34" charset="0"/>
          <a:ea typeface="Arial" pitchFamily="34" charset="0"/>
          <a:sym typeface="Arial" pitchFamily="34" charset="0"/>
        </a:defRPr>
      </a:lvl2pPr>
      <a:lvl3pPr marL="9144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u="none" baseline="0">
          <a:solidFill>
            <a:schemeClr val="dk1"/>
          </a:solidFill>
          <a:latin typeface="Arial" pitchFamily="34" charset="0"/>
          <a:ea typeface="Arial" pitchFamily="34" charset="0"/>
          <a:sym typeface="Arial" pitchFamily="34" charset="0"/>
        </a:defRPr>
      </a:lvl3pPr>
      <a:lvl4pPr marL="13716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u="none" baseline="0">
          <a:solidFill>
            <a:schemeClr val="dk1"/>
          </a:solidFill>
          <a:latin typeface="Arial" pitchFamily="34" charset="0"/>
          <a:ea typeface="Arial" pitchFamily="34" charset="0"/>
          <a:sym typeface="Arial" pitchFamily="34" charset="0"/>
        </a:defRPr>
      </a:lvl4pPr>
      <a:lvl5pPr marL="1828800" indent="0" algn="l" rtl="0" eaLnBrk="1" fontAlgn="base" latinLnBrk="1" hangingPunct="1">
        <a:lnSpc>
          <a:spcPct val="100000"/>
        </a:lnSpc>
        <a:spcBef>
          <a:spcPct val="0"/>
        </a:spcBef>
        <a:spcAft>
          <a:spcPct val="0"/>
        </a:spcAft>
        <a:buFontTx/>
        <a:buNone/>
        <a:defRPr sz="1800" b="0" i="0" u="none" baseline="0">
          <a:solidFill>
            <a:schemeClr val="dk1"/>
          </a:solidFill>
          <a:latin typeface="Arial" pitchFamily="34" charset="0"/>
          <a:ea typeface="Arial" pitchFamily="34" charset="0"/>
          <a:sym typeface="Arial" pitchFamily="34" charset="0"/>
        </a:defRPr>
      </a:lvl5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0">
          <a:blip r:embed="rId2">
            <a:alphaModFix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6" name="Заголовок 1048585"/>
          <p:cNvSpPr>
            <a:spLocks noGrp="1"/>
          </p:cNvSpPr>
          <p:nvPr>
            <p:ph type="ctrTitle"/>
          </p:nvPr>
        </p:nvSpPr>
        <p:spPr>
          <a:xfrm>
            <a:off x="685800" y="1676400"/>
            <a:ext cx="7772400" cy="18288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algn="ctr">
              <a:defRPr sz="4400"/>
            </a:lvl1pPr>
          </a:lstStyle>
          <a:p>
            <a:pPr lvl="0"/>
            <a:r>
              <a:rPr lang="uk-UA" b="1" i="1" u="sng" dirty="0" smtClean="0">
                <a:solidFill>
                  <a:schemeClr val="dk1"/>
                </a:solidFill>
              </a:rPr>
              <a:t>Фітнес для осіб з особливими потребами</a:t>
            </a:r>
            <a:endParaRPr lang="en-US" sz="4000" dirty="0"/>
          </a:p>
        </p:txBody>
      </p:sp>
      <p:sp>
        <p:nvSpPr>
          <p:cNvPr id="1048587" name="Подзаголовок 1048586"/>
          <p:cNvSpPr>
            <a:spLocks noGrp="1"/>
          </p:cNvSpPr>
          <p:nvPr>
            <p:ph type="subTitle" idx="1"/>
          </p:nvPr>
        </p:nvSpPr>
        <p:spPr>
          <a:xfrm>
            <a:off x="2362200" y="4572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0" algn="ctr">
              <a:buNone/>
              <a:defRPr sz="3200">
                <a:solidFill>
                  <a:schemeClr val="dk1"/>
                </a:solidFill>
              </a:defRPr>
            </a:lvl1pPr>
            <a:lvl2pPr marL="457200" algn="ctr">
              <a:buNone/>
            </a:lvl2pPr>
            <a:lvl3pPr marL="914400" algn="ctr">
              <a:buNone/>
            </a:lvl3pPr>
            <a:lvl4pPr marL="1371600" algn="ctr">
              <a:buNone/>
            </a:lvl4pPr>
            <a:lvl5pPr marL="1828800" algn="ctr">
              <a:buNone/>
            </a:lvl5pPr>
          </a:lstStyle>
          <a:p>
            <a:r>
              <a:rPr lang="uk-UA" altLang="en-US" dirty="0" smtClean="0"/>
              <a:t>Презентація курсу вибіркової </a:t>
            </a:r>
          </a:p>
          <a:p>
            <a:r>
              <a:rPr lang="uk-UA" altLang="en-US" dirty="0" smtClean="0"/>
              <a:t>дисципліни</a:t>
            </a:r>
            <a:endParaRPr lang="uk-UA" altLang="en-US" dirty="0"/>
          </a:p>
          <a:p>
            <a:endParaRPr lang="uk-UA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88" name="Заголовок 1048587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0" indent="0" algn="ctr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4400" b="0" i="0" u="none" baseline="0">
                <a:solidFill>
                  <a:schemeClr val="l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1pPr>
          </a:lstStyle>
          <a:p>
            <a:pPr lvl="0"/>
            <a:r>
              <a:rPr lang="uk-UA" dirty="0" smtClean="0">
                <a:solidFill>
                  <a:schemeClr val="accent2"/>
                </a:solidFill>
              </a:rPr>
              <a:t>Мета курсу</a:t>
            </a:r>
            <a:endParaRPr lang="en-US" dirty="0"/>
          </a:p>
        </p:txBody>
      </p:sp>
      <p:sp>
        <p:nvSpPr>
          <p:cNvPr id="1048589" name="Текст 1048588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4958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342900" indent="-3429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32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1pPr>
            <a:lvl2pPr marL="742950" indent="-28575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2pPr>
            <a:lvl3pPr marL="11430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3pPr>
            <a:lvl4pPr marL="16002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4pPr>
            <a:lvl5pPr marL="20574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/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ідготовка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висококваліфікованого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конкурентоспроможного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інтегрованого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європейський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світовий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науково-освітній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простір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фахівця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може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en-US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uk-UA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ковано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йснювати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виховну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ф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зкультурно-оздоровчу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реабілітаційну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діяль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1800" dirty="0" err="1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ність</a:t>
            </a:r>
            <a:r>
              <a:rPr lang="ru-RU" sz="18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 р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зним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контингентом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а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також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сприяти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гармон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йному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особистост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формуванню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життєво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дних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навичок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розвитку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ф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зичних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якостей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зм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цненню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дготовц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активної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трудової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яльност</a:t>
            </a:r>
            <a:r>
              <a:rPr lang="en-US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людини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обмеженими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можливостями</a:t>
            </a:r>
            <a:r>
              <a:rPr lang="ru-RU" sz="18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80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здоров’я</a:t>
            </a:r>
            <a:endParaRPr lang="uk-UA" altLang="en-US" sz="18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97152" name="Рисунок 2097151" descr="Міжнародний день боротьби за права інвалідів Свята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1219200" y="3810000"/>
            <a:ext cx="3124200" cy="2655887"/>
          </a:xfrm>
          <a:prstGeom prst="rect">
            <a:avLst/>
          </a:prstGeom>
          <a:noFill/>
          <a:ln>
            <a:noFill/>
          </a:ln>
        </p:spPr>
      </p:pic>
      <p:pic>
        <p:nvPicPr>
          <p:cNvPr id="2097153" name="Рисунок 2097152" descr="Фестиваль особливих талантів"/>
          <p:cNvPicPr>
            <a:picLocks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105400" y="3810000"/>
            <a:ext cx="2743200" cy="26638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2" name="Заголовок 104859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0" indent="0" algn="ctr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4400" b="0" i="0" u="none" baseline="0">
                <a:solidFill>
                  <a:schemeClr val="l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1pPr>
          </a:lstStyle>
          <a:p>
            <a:pPr lvl="0"/>
            <a:r>
              <a:rPr lang="uk-UA" dirty="0" smtClean="0">
                <a:solidFill>
                  <a:schemeClr val="accent2"/>
                </a:solidFill>
              </a:rPr>
              <a:t>Завдання курсу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1048593" name="Текст 1048592"/>
          <p:cNvSpPr>
            <a:spLocks noGrp="1"/>
          </p:cNvSpPr>
          <p:nvPr>
            <p:ph type="body" idx="1"/>
          </p:nvPr>
        </p:nvSpPr>
        <p:spPr>
          <a:xfrm>
            <a:off x="457200" y="1268760"/>
            <a:ext cx="8229600" cy="482724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342900" indent="-3429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32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1pPr>
            <a:lvl2pPr marL="742950" indent="-28575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2pPr>
            <a:lvl3pPr marL="11430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3pPr>
            <a:lvl4pPr marL="16002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4pPr>
            <a:lvl5pPr marL="20574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marL="0" lvl="0" indent="0">
              <a:spcBef>
                <a:spcPts val="0"/>
              </a:spcBef>
              <a:buNone/>
            </a:pPr>
            <a:r>
              <a:rPr lang="ru-RU" altLang="en-US" sz="1800" dirty="0" err="1" smtClean="0">
                <a:solidFill>
                  <a:schemeClr val="accent2"/>
                </a:solidFill>
              </a:rPr>
              <a:t>Оволодіння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>
                <a:solidFill>
                  <a:schemeClr val="accent2"/>
                </a:solidFill>
              </a:rPr>
              <a:t>студентами </a:t>
            </a:r>
            <a:r>
              <a:rPr lang="ru-RU" altLang="en-US" sz="1800" dirty="0" err="1">
                <a:solidFill>
                  <a:schemeClr val="accent2"/>
                </a:solidFill>
              </a:rPr>
              <a:t>теоретичними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знаннями</a:t>
            </a:r>
            <a:r>
              <a:rPr lang="ru-RU" altLang="en-US" sz="1800" dirty="0">
                <a:solidFill>
                  <a:schemeClr val="accent2"/>
                </a:solidFill>
              </a:rPr>
              <a:t> та </a:t>
            </a:r>
            <a:r>
              <a:rPr lang="ru-RU" altLang="en-US" sz="1800" dirty="0" err="1">
                <a:solidFill>
                  <a:schemeClr val="accent2"/>
                </a:solidFill>
              </a:rPr>
              <a:t>формування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уявлення</a:t>
            </a:r>
            <a:r>
              <a:rPr lang="ru-RU" altLang="en-US" sz="1800" dirty="0" smtClean="0">
                <a:solidFill>
                  <a:schemeClr val="accent2"/>
                </a:solidFill>
              </a:rPr>
              <a:t> про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особливості</a:t>
            </a:r>
            <a:r>
              <a:rPr lang="ru-RU" altLang="en-US" sz="1800" dirty="0" smtClean="0">
                <a:solidFill>
                  <a:schemeClr val="accent2"/>
                </a:solidFill>
              </a:rPr>
              <a:t> занять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фітнесом</a:t>
            </a:r>
            <a:r>
              <a:rPr lang="ru-RU" altLang="en-US" sz="1800" dirty="0" smtClean="0">
                <a:solidFill>
                  <a:schemeClr val="accent2"/>
                </a:solidFill>
              </a:rPr>
              <a:t> і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фізичною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реабілітацєю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серед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інших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smtClean="0">
                <a:solidFill>
                  <a:schemeClr val="accent2"/>
                </a:solidFill>
              </a:rPr>
              <a:t>     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видів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комплексної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реабілітації</a:t>
            </a:r>
            <a:r>
              <a:rPr lang="ru-RU" altLang="en-US" sz="1800" dirty="0">
                <a:solidFill>
                  <a:schemeClr val="accent2"/>
                </a:solidFill>
              </a:rPr>
              <a:t>,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історію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розвитку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засобів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фізичної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реабілітації</a:t>
            </a:r>
            <a:r>
              <a:rPr lang="ru-RU" altLang="en-US" sz="1800" dirty="0">
                <a:solidFill>
                  <a:schemeClr val="accent2"/>
                </a:solidFill>
              </a:rPr>
              <a:t> і </a:t>
            </a:r>
            <a:r>
              <a:rPr lang="ru-RU" altLang="en-US" sz="1800" dirty="0" err="1">
                <a:solidFill>
                  <a:schemeClr val="accent2"/>
                </a:solidFill>
              </a:rPr>
              <a:t>реабілітології</a:t>
            </a:r>
            <a:r>
              <a:rPr lang="ru-RU" altLang="en-US" sz="1800" dirty="0">
                <a:solidFill>
                  <a:schemeClr val="accent2"/>
                </a:solidFill>
              </a:rPr>
              <a:t> в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цілому</a:t>
            </a:r>
            <a:r>
              <a:rPr lang="ru-RU" altLang="en-US" sz="1800" dirty="0" smtClean="0">
                <a:solidFill>
                  <a:schemeClr val="accent2"/>
                </a:solidFill>
              </a:rPr>
              <a:t> та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адаптивної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фізичної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культури</a:t>
            </a:r>
            <a:r>
              <a:rPr lang="ru-RU" altLang="en-US" sz="1800" dirty="0" smtClean="0">
                <a:solidFill>
                  <a:schemeClr val="accent2"/>
                </a:solidFill>
              </a:rPr>
              <a:t>; </a:t>
            </a:r>
            <a:r>
              <a:rPr lang="ru-RU" altLang="en-US" sz="1800" dirty="0" err="1">
                <a:solidFill>
                  <a:schemeClr val="accent2"/>
                </a:solidFill>
              </a:rPr>
              <a:t>засвоєння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smtClean="0">
                <a:solidFill>
                  <a:schemeClr val="accent2"/>
                </a:solidFill>
              </a:rPr>
              <a:t>      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основних</a:t>
            </a:r>
            <a:r>
              <a:rPr lang="ru-RU" altLang="en-US" sz="1800" dirty="0" smtClean="0">
                <a:solidFill>
                  <a:schemeClr val="accent2"/>
                </a:solidFill>
              </a:rPr>
              <a:t> понять адаптивного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фізичного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фітнесу</a:t>
            </a:r>
            <a:r>
              <a:rPr lang="ru-RU" altLang="en-US" sz="1800" dirty="0" smtClean="0">
                <a:solidFill>
                  <a:schemeClr val="accent2"/>
                </a:solidFill>
              </a:rPr>
              <a:t>,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його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>
                <a:solidFill>
                  <a:schemeClr val="accent2"/>
                </a:solidFill>
              </a:rPr>
              <a:t>мети, </a:t>
            </a:r>
            <a:r>
              <a:rPr lang="ru-RU" altLang="en-US" sz="1800" dirty="0" err="1">
                <a:solidFill>
                  <a:schemeClr val="accent2"/>
                </a:solidFill>
              </a:rPr>
              <a:t>завдань</a:t>
            </a:r>
            <a:r>
              <a:rPr lang="ru-RU" altLang="en-US" sz="1800" dirty="0">
                <a:solidFill>
                  <a:schemeClr val="accent2"/>
                </a:solidFill>
              </a:rPr>
              <a:t>, фаз, </a:t>
            </a:r>
            <a:r>
              <a:rPr lang="ru-RU" altLang="en-US" sz="1800" dirty="0" smtClean="0">
                <a:solidFill>
                  <a:schemeClr val="accent2"/>
                </a:solidFill>
              </a:rPr>
              <a:t> 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основних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принципів</a:t>
            </a:r>
            <a:r>
              <a:rPr lang="ru-RU" altLang="en-US" sz="1800" dirty="0">
                <a:solidFill>
                  <a:schemeClr val="accent2"/>
                </a:solidFill>
              </a:rPr>
              <a:t>; </a:t>
            </a:r>
            <a:r>
              <a:rPr lang="ru-RU" altLang="en-US" sz="1800" dirty="0" err="1">
                <a:solidFill>
                  <a:schemeClr val="accent2"/>
                </a:solidFill>
              </a:rPr>
              <a:t>вивчення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основних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реабілітаційних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засобів</a:t>
            </a:r>
            <a:r>
              <a:rPr lang="ru-RU" altLang="en-US" sz="1800" dirty="0">
                <a:solidFill>
                  <a:schemeClr val="accent2"/>
                </a:solidFill>
              </a:rPr>
              <a:t> та контингенту </a:t>
            </a:r>
            <a:r>
              <a:rPr lang="ru-RU" altLang="en-US" sz="1800" dirty="0" smtClean="0">
                <a:solidFill>
                  <a:schemeClr val="accent2"/>
                </a:solidFill>
              </a:rPr>
              <a:t>  людей </a:t>
            </a:r>
            <a:r>
              <a:rPr lang="ru-RU" altLang="en-US" sz="1800" dirty="0">
                <a:solidFill>
                  <a:schemeClr val="accent2"/>
                </a:solidFill>
              </a:rPr>
              <a:t>з </a:t>
            </a:r>
            <a:r>
              <a:rPr lang="ru-RU" altLang="en-US" sz="1800" dirty="0" err="1">
                <a:solidFill>
                  <a:schemeClr val="accent2"/>
                </a:solidFill>
              </a:rPr>
              <a:t>особливими</a:t>
            </a:r>
            <a:r>
              <a:rPr lang="ru-RU" altLang="en-US" sz="1800" dirty="0">
                <a:solidFill>
                  <a:schemeClr val="accent2"/>
                </a:solidFill>
              </a:rPr>
              <a:t> потребами,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які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потребують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>
                <a:solidFill>
                  <a:schemeClr val="accent2"/>
                </a:solidFill>
              </a:rPr>
              <a:t>фізичної</a:t>
            </a:r>
            <a:r>
              <a:rPr lang="ru-RU" altLang="en-US" sz="1800" dirty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реабілітації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засобами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фітнес</a:t>
            </a:r>
            <a:r>
              <a:rPr lang="ru-RU" altLang="en-US" sz="1800" dirty="0" smtClean="0">
                <a:solidFill>
                  <a:schemeClr val="accent2"/>
                </a:solidFill>
              </a:rPr>
              <a:t> </a:t>
            </a:r>
            <a:r>
              <a:rPr lang="ru-RU" altLang="en-US" sz="1800" dirty="0" err="1" smtClean="0">
                <a:solidFill>
                  <a:schemeClr val="accent2"/>
                </a:solidFill>
              </a:rPr>
              <a:t>діяльності</a:t>
            </a:r>
            <a:r>
              <a:rPr lang="ru-RU" altLang="en-US" sz="1800" dirty="0" smtClean="0">
                <a:solidFill>
                  <a:schemeClr val="accent2"/>
                </a:solidFill>
              </a:rPr>
              <a:t>.</a:t>
            </a:r>
            <a:endParaRPr lang="ru-RU" altLang="en-US" sz="1800" dirty="0">
              <a:solidFill>
                <a:schemeClr val="accent2"/>
              </a:solidFill>
            </a:endParaRPr>
          </a:p>
        </p:txBody>
      </p:sp>
      <p:pic>
        <p:nvPicPr>
          <p:cNvPr id="7" name="Рисунок 6" descr="Спорт для инвалидов, обзорная статья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716016" y="3429000"/>
            <a:ext cx="4114800" cy="274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594" name="Текст 1048593"/>
          <p:cNvSpPr>
            <a:spLocks noGrp="1"/>
          </p:cNvSpPr>
          <p:nvPr>
            <p:ph type="body" idx="1"/>
          </p:nvPr>
        </p:nvSpPr>
        <p:spPr>
          <a:xfrm>
            <a:off x="457200" y="404664"/>
            <a:ext cx="8229600" cy="6681936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342900" indent="-3429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32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1pPr>
            <a:lvl2pPr marL="742950" indent="-28575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8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2pPr>
            <a:lvl3pPr marL="11430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4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3pPr>
            <a:lvl4pPr marL="16002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5000"/>
              <a:buFont typeface="Wingdings" pitchFamily="2" charset="2"/>
              <a:buChar char="n"/>
              <a:defRPr sz="20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4pPr>
            <a:lvl5pPr marL="2057400" indent="-228600" algn="l" rtl="0" eaLnBrk="1" fontAlgn="base" latinLnBrk="1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65000"/>
              <a:buFont typeface="Wingdings" pitchFamily="2" charset="2"/>
              <a:buChar char="n"/>
              <a:defRPr sz="2000" b="0" i="0" u="none" baseline="0">
                <a:solidFill>
                  <a:schemeClr val="dk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5pPr>
          </a:lstStyle>
          <a:p>
            <a:pPr lvl="0" algn="ctr"/>
            <a:r>
              <a:rPr lang="ru-RU" altLang="en-US" sz="2000" b="1" i="1" dirty="0">
                <a:solidFill>
                  <a:schemeClr val="accent2"/>
                </a:solidFill>
                <a:effectLst/>
              </a:rPr>
              <a:t>У </a:t>
            </a:r>
            <a:r>
              <a:rPr lang="ru-RU" altLang="en-US" sz="2000" b="1" i="1" dirty="0" err="1">
                <a:solidFill>
                  <a:schemeClr val="accent2"/>
                </a:solidFill>
                <a:effectLst/>
              </a:rPr>
              <a:t>результаті</a:t>
            </a:r>
            <a:r>
              <a:rPr lang="ru-RU" altLang="en-US" sz="2000" b="1" i="1" dirty="0">
                <a:solidFill>
                  <a:schemeClr val="accent2"/>
                </a:solidFill>
                <a:effectLst/>
              </a:rPr>
              <a:t> </a:t>
            </a:r>
            <a:r>
              <a:rPr lang="ru-RU" altLang="en-US" sz="2000" b="1" i="1" dirty="0" err="1">
                <a:solidFill>
                  <a:schemeClr val="accent2"/>
                </a:solidFill>
                <a:effectLst/>
              </a:rPr>
              <a:t>вивчення</a:t>
            </a:r>
            <a:r>
              <a:rPr lang="ru-RU" altLang="en-US" sz="2000" b="1" i="1" dirty="0">
                <a:solidFill>
                  <a:schemeClr val="accent2"/>
                </a:solidFill>
                <a:effectLst/>
              </a:rPr>
              <a:t> курсу </a:t>
            </a:r>
            <a:r>
              <a:rPr lang="ru-RU" altLang="en-US" sz="2000" b="1" i="1" dirty="0" err="1">
                <a:solidFill>
                  <a:schemeClr val="accent2"/>
                </a:solidFill>
                <a:effectLst/>
              </a:rPr>
              <a:t>студенти</a:t>
            </a:r>
            <a:r>
              <a:rPr lang="ru-RU" altLang="en-US" sz="2000" b="1" i="1" dirty="0">
                <a:solidFill>
                  <a:schemeClr val="accent2"/>
                </a:solidFill>
                <a:effectLst/>
              </a:rPr>
              <a:t> </a:t>
            </a:r>
            <a:r>
              <a:rPr lang="ru-RU" altLang="en-US" sz="2000" b="1" i="1" dirty="0" err="1" smtClean="0">
                <a:solidFill>
                  <a:schemeClr val="accent2"/>
                </a:solidFill>
                <a:effectLst/>
              </a:rPr>
              <a:t>знатимуть</a:t>
            </a:r>
            <a:r>
              <a:rPr lang="ru-RU" altLang="en-US" sz="2000" b="1" i="1" dirty="0" smtClean="0">
                <a:solidFill>
                  <a:schemeClr val="accent2"/>
                </a:solidFill>
                <a:effectLst/>
              </a:rPr>
              <a:t>:</a:t>
            </a:r>
            <a:endParaRPr lang="ru-RU" altLang="en-US" sz="2000" b="1" i="1" dirty="0">
              <a:solidFill>
                <a:schemeClr val="accent2"/>
              </a:solidFill>
              <a:effectLst/>
            </a:endParaRPr>
          </a:p>
          <a:p>
            <a:pPr lvl="0"/>
            <a:r>
              <a:rPr lang="ru-RU" altLang="en-US" sz="1600" dirty="0">
                <a:solidFill>
                  <a:schemeClr val="accent2"/>
                </a:solidFill>
              </a:rPr>
              <a:t>– </a:t>
            </a:r>
            <a:r>
              <a:rPr lang="ru-RU" altLang="en-US" sz="1600" dirty="0" err="1">
                <a:solidFill>
                  <a:schemeClr val="accent2"/>
                </a:solidFill>
              </a:rPr>
              <a:t>вікові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психофізичні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особливості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дітей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>
                <a:solidFill>
                  <a:schemeClr val="accent2"/>
                </a:solidFill>
              </a:rPr>
              <a:t>особливості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адаптації</a:t>
            </a:r>
            <a:r>
              <a:rPr lang="ru-RU" altLang="en-US" sz="1600" dirty="0">
                <a:solidFill>
                  <a:schemeClr val="accent2"/>
                </a:solidFill>
              </a:rPr>
              <a:t> до </a:t>
            </a:r>
            <a:r>
              <a:rPr lang="ru-RU" altLang="en-US" sz="1600" dirty="0" err="1">
                <a:solidFill>
                  <a:schemeClr val="accent2"/>
                </a:solidFill>
              </a:rPr>
              <a:t>освітнього</a:t>
            </a:r>
            <a:endParaRPr lang="ru-RU" altLang="en-US" sz="1600" dirty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 err="1">
                <a:solidFill>
                  <a:schemeClr val="accent2"/>
                </a:solidFill>
              </a:rPr>
              <a:t>середовища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її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порушення</a:t>
            </a:r>
            <a:r>
              <a:rPr lang="ru-RU" altLang="en-US" sz="1600" dirty="0">
                <a:solidFill>
                  <a:schemeClr val="accent2"/>
                </a:solidFill>
              </a:rPr>
              <a:t>; </a:t>
            </a:r>
            <a:endParaRPr lang="ru-RU" altLang="en-US" sz="1600" dirty="0" smtClean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 smtClean="0">
                <a:solidFill>
                  <a:schemeClr val="accent2"/>
                </a:solidFill>
              </a:rPr>
              <a:t>– </a:t>
            </a:r>
            <a:r>
              <a:rPr lang="ru-RU" altLang="en-US" sz="1600" dirty="0" err="1">
                <a:solidFill>
                  <a:schemeClr val="accent2"/>
                </a:solidFill>
              </a:rPr>
              <a:t>методи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педагогічної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діагностики</a:t>
            </a:r>
            <a:r>
              <a:rPr lang="ru-RU" altLang="en-US" sz="1600" dirty="0">
                <a:solidFill>
                  <a:schemeClr val="accent2"/>
                </a:solidFill>
              </a:rPr>
              <a:t> для </a:t>
            </a:r>
            <a:r>
              <a:rPr lang="ru-RU" altLang="en-US" sz="1600" dirty="0" err="1">
                <a:solidFill>
                  <a:schemeClr val="accent2"/>
                </a:solidFill>
              </a:rPr>
              <a:t>вирішення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різних</a:t>
            </a:r>
            <a:r>
              <a:rPr lang="ru-RU" altLang="en-US" sz="1600" dirty="0">
                <a:solidFill>
                  <a:schemeClr val="accent2"/>
                </a:solidFill>
              </a:rPr>
              <a:t> здоров</a:t>
            </a:r>
            <a:r>
              <a:rPr lang="el-GR" altLang="en-US" sz="1600" dirty="0">
                <a:solidFill>
                  <a:schemeClr val="accent2"/>
                </a:solidFill>
              </a:rPr>
              <a:t>᾽</a:t>
            </a:r>
            <a:r>
              <a:rPr lang="ru-RU" altLang="en-US" sz="1600" dirty="0" smtClean="0">
                <a:solidFill>
                  <a:schemeClr val="accent2"/>
                </a:solidFill>
              </a:rPr>
              <a:t>я-</a:t>
            </a:r>
            <a:r>
              <a:rPr lang="ru-RU" altLang="en-US" sz="1600" dirty="0" err="1" smtClean="0">
                <a:solidFill>
                  <a:schemeClr val="accent2"/>
                </a:solidFill>
              </a:rPr>
              <a:t>збережуваль</a:t>
            </a:r>
            <a:endParaRPr lang="ru-RU" altLang="en-US" sz="1600" dirty="0" smtClean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 smtClean="0">
                <a:solidFill>
                  <a:schemeClr val="accent2"/>
                </a:solidFill>
              </a:rPr>
              <a:t>них і </a:t>
            </a:r>
            <a:r>
              <a:rPr lang="ru-RU" altLang="en-US" sz="1600" dirty="0" err="1" smtClean="0">
                <a:solidFill>
                  <a:schemeClr val="accent2"/>
                </a:solidFill>
              </a:rPr>
              <a:t>корекційно-розвивальних</a:t>
            </a:r>
            <a:r>
              <a:rPr lang="ru-RU" altLang="en-US" sz="1600" dirty="0" smtClean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завдань</a:t>
            </a:r>
            <a:r>
              <a:rPr lang="ru-RU" altLang="en-US" sz="1600" dirty="0">
                <a:solidFill>
                  <a:schemeClr val="accent2"/>
                </a:solidFill>
              </a:rPr>
              <a:t>;</a:t>
            </a:r>
          </a:p>
          <a:p>
            <a:pPr lvl="0"/>
            <a:r>
              <a:rPr lang="ru-RU" altLang="en-US" sz="1600" dirty="0">
                <a:solidFill>
                  <a:schemeClr val="accent2"/>
                </a:solidFill>
              </a:rPr>
              <a:t>– </a:t>
            </a:r>
            <a:r>
              <a:rPr lang="ru-RU" altLang="en-US" sz="1600" dirty="0" err="1">
                <a:solidFill>
                  <a:schemeClr val="accent2"/>
                </a:solidFill>
              </a:rPr>
              <a:t>зміст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>
                <a:solidFill>
                  <a:schemeClr val="accent2"/>
                </a:solidFill>
              </a:rPr>
              <a:t>основні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форми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методи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навчально-виховної</a:t>
            </a:r>
            <a:r>
              <a:rPr lang="ru-RU" altLang="en-US" sz="1600" dirty="0">
                <a:solidFill>
                  <a:schemeClr val="accent2"/>
                </a:solidFill>
              </a:rPr>
              <a:t>, здоров</a:t>
            </a:r>
            <a:r>
              <a:rPr lang="el-GR" altLang="en-US" sz="1600" dirty="0">
                <a:solidFill>
                  <a:schemeClr val="accent2"/>
                </a:solidFill>
              </a:rPr>
              <a:t>᾽</a:t>
            </a:r>
            <a:r>
              <a:rPr lang="ru-RU" altLang="en-US" sz="1600" dirty="0" err="1">
                <a:solidFill>
                  <a:schemeClr val="accent2"/>
                </a:solidFill>
              </a:rPr>
              <a:t>язбережувальної</a:t>
            </a:r>
            <a:endParaRPr lang="ru-RU" altLang="en-US" sz="1600" dirty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 err="1">
                <a:solidFill>
                  <a:schemeClr val="accent2"/>
                </a:solidFill>
              </a:rPr>
              <a:t>роботи</a:t>
            </a:r>
            <a:r>
              <a:rPr lang="ru-RU" altLang="en-US" sz="1600" dirty="0">
                <a:solidFill>
                  <a:schemeClr val="accent2"/>
                </a:solidFill>
              </a:rPr>
              <a:t> в </a:t>
            </a:r>
            <a:r>
              <a:rPr lang="ru-RU" altLang="en-US" sz="1600" dirty="0" err="1">
                <a:solidFill>
                  <a:schemeClr val="accent2"/>
                </a:solidFill>
              </a:rPr>
              <a:t>умовах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загальної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інклюзивної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освіти</a:t>
            </a:r>
            <a:r>
              <a:rPr lang="ru-RU" altLang="en-US" sz="1600" dirty="0">
                <a:solidFill>
                  <a:schemeClr val="accent2"/>
                </a:solidFill>
              </a:rPr>
              <a:t>;</a:t>
            </a:r>
          </a:p>
          <a:p>
            <a:pPr lvl="0"/>
            <a:r>
              <a:rPr lang="ru-RU" altLang="en-US" sz="1600" dirty="0">
                <a:solidFill>
                  <a:schemeClr val="accent2"/>
                </a:solidFill>
              </a:rPr>
              <a:t>– </a:t>
            </a:r>
            <a:r>
              <a:rPr lang="ru-RU" altLang="en-US" sz="1600" dirty="0" err="1">
                <a:solidFill>
                  <a:schemeClr val="accent2"/>
                </a:solidFill>
              </a:rPr>
              <a:t>виділяти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характерні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особливості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порушення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здоров’я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дитини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відповідні</a:t>
            </a:r>
            <a:endParaRPr lang="ru-RU" altLang="en-US" sz="1600" dirty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>
                <a:solidFill>
                  <a:schemeClr val="accent2"/>
                </a:solidFill>
              </a:rPr>
              <a:t>методики </a:t>
            </a:r>
            <a:r>
              <a:rPr lang="ru-RU" altLang="en-US" sz="1600" dirty="0" err="1">
                <a:solidFill>
                  <a:schemeClr val="accent2"/>
                </a:solidFill>
              </a:rPr>
              <a:t>оздоровлення</a:t>
            </a:r>
            <a:r>
              <a:rPr lang="ru-RU" altLang="en-US" sz="1600" dirty="0">
                <a:solidFill>
                  <a:schemeClr val="accent2"/>
                </a:solidFill>
              </a:rPr>
              <a:t>;</a:t>
            </a:r>
          </a:p>
          <a:p>
            <a:pPr lvl="0"/>
            <a:r>
              <a:rPr lang="ru-RU" altLang="en-US" sz="1600" dirty="0">
                <a:solidFill>
                  <a:schemeClr val="accent2"/>
                </a:solidFill>
              </a:rPr>
              <a:t>– на </a:t>
            </a:r>
            <a:r>
              <a:rPr lang="ru-RU" altLang="en-US" sz="1600" dirty="0" err="1">
                <a:solidFill>
                  <a:schemeClr val="accent2"/>
                </a:solidFill>
              </a:rPr>
              <a:t>основі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теоретичних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знань</a:t>
            </a:r>
            <a:r>
              <a:rPr lang="ru-RU" altLang="en-US" sz="1600" dirty="0">
                <a:solidFill>
                  <a:schemeClr val="accent2"/>
                </a:solidFill>
              </a:rPr>
              <a:t> з </a:t>
            </a:r>
            <a:r>
              <a:rPr lang="ru-RU" altLang="en-US" sz="1600" dirty="0" err="1">
                <a:solidFill>
                  <a:schemeClr val="accent2"/>
                </a:solidFill>
              </a:rPr>
              <a:t>валеології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виділяти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характерні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особливості</a:t>
            </a:r>
            <a:endParaRPr lang="ru-RU" altLang="en-US" sz="1600" dirty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 err="1">
                <a:solidFill>
                  <a:schemeClr val="accent2"/>
                </a:solidFill>
              </a:rPr>
              <a:t>порушення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здоров’я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дитини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відповідні</a:t>
            </a:r>
            <a:r>
              <a:rPr lang="ru-RU" altLang="en-US" sz="1600" dirty="0">
                <a:solidFill>
                  <a:schemeClr val="accent2"/>
                </a:solidFill>
              </a:rPr>
              <a:t> методики </a:t>
            </a:r>
            <a:r>
              <a:rPr lang="ru-RU" altLang="en-US" sz="1600" dirty="0" err="1">
                <a:solidFill>
                  <a:schemeClr val="accent2"/>
                </a:solidFill>
              </a:rPr>
              <a:t>оздоровлення</a:t>
            </a:r>
            <a:r>
              <a:rPr lang="ru-RU" altLang="en-US" sz="1600" dirty="0">
                <a:solidFill>
                  <a:schemeClr val="accent2"/>
                </a:solidFill>
              </a:rPr>
              <a:t>;</a:t>
            </a:r>
          </a:p>
          <a:p>
            <a:pPr lvl="0"/>
            <a:r>
              <a:rPr lang="ru-RU" altLang="en-US" sz="1600" dirty="0">
                <a:solidFill>
                  <a:schemeClr val="accent2"/>
                </a:solidFill>
              </a:rPr>
              <a:t>– </a:t>
            </a:r>
            <a:r>
              <a:rPr lang="ru-RU" altLang="en-US" sz="1600" dirty="0" err="1">
                <a:solidFill>
                  <a:schemeClr val="accent2"/>
                </a:solidFill>
              </a:rPr>
              <a:t>зміст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методичних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документів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>
                <a:solidFill>
                  <a:schemeClr val="accent2"/>
                </a:solidFill>
              </a:rPr>
              <a:t>користуючись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визначеною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типологією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 smtClean="0">
                <a:solidFill>
                  <a:schemeClr val="accent2"/>
                </a:solidFill>
              </a:rPr>
              <a:t>враховуючи</a:t>
            </a:r>
            <a:r>
              <a:rPr lang="ru-RU" altLang="en-US" sz="1600" dirty="0" smtClean="0">
                <a:solidFill>
                  <a:schemeClr val="accent2"/>
                </a:solidFill>
              </a:rPr>
              <a:t> </a:t>
            </a:r>
            <a:r>
              <a:rPr lang="ru-RU" altLang="en-US" sz="1600" dirty="0" err="1" smtClean="0">
                <a:solidFill>
                  <a:schemeClr val="accent2"/>
                </a:solidFill>
              </a:rPr>
              <a:t>знання</a:t>
            </a:r>
            <a:r>
              <a:rPr lang="ru-RU" altLang="en-US" sz="1600" dirty="0" smtClean="0">
                <a:solidFill>
                  <a:schemeClr val="accent2"/>
                </a:solidFill>
              </a:rPr>
              <a:t> </a:t>
            </a:r>
            <a:r>
              <a:rPr lang="ru-RU" altLang="en-US" sz="1600" dirty="0">
                <a:solidFill>
                  <a:schemeClr val="accent2"/>
                </a:solidFill>
              </a:rPr>
              <a:t>з </a:t>
            </a:r>
            <a:r>
              <a:rPr lang="ru-RU" altLang="en-US" sz="1600" dirty="0" err="1">
                <a:solidFill>
                  <a:schemeClr val="accent2"/>
                </a:solidFill>
              </a:rPr>
              <a:t>анатомії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фізіології</a:t>
            </a:r>
            <a:r>
              <a:rPr lang="ru-RU" altLang="en-US" sz="1600" dirty="0">
                <a:solidFill>
                  <a:schemeClr val="accent2"/>
                </a:solidFill>
              </a:rPr>
              <a:t>, основ </a:t>
            </a:r>
            <a:r>
              <a:rPr lang="ru-RU" altLang="en-US" sz="1600" dirty="0" err="1">
                <a:solidFill>
                  <a:schemeClr val="accent2"/>
                </a:solidFill>
              </a:rPr>
              <a:t>медицини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>
                <a:solidFill>
                  <a:schemeClr val="accent2"/>
                </a:solidFill>
              </a:rPr>
              <a:t>педіатрії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>
                <a:solidFill>
                  <a:schemeClr val="accent2"/>
                </a:solidFill>
              </a:rPr>
              <a:t>неврології</a:t>
            </a:r>
            <a:r>
              <a:rPr lang="ru-RU" altLang="en-US" sz="1600" dirty="0">
                <a:solidFill>
                  <a:schemeClr val="accent2"/>
                </a:solidFill>
              </a:rPr>
              <a:t>, </a:t>
            </a:r>
            <a:r>
              <a:rPr lang="ru-RU" altLang="en-US" sz="1600" dirty="0" err="1" smtClean="0">
                <a:solidFill>
                  <a:schemeClr val="accent2"/>
                </a:solidFill>
              </a:rPr>
              <a:t>добирати</a:t>
            </a:r>
            <a:r>
              <a:rPr lang="ru-RU" altLang="en-US" sz="1600" dirty="0" smtClean="0">
                <a:solidFill>
                  <a:schemeClr val="accent2"/>
                </a:solidFill>
              </a:rPr>
              <a:t> </a:t>
            </a:r>
            <a:r>
              <a:rPr lang="ru-RU" altLang="en-US" sz="1600" dirty="0" err="1" smtClean="0">
                <a:solidFill>
                  <a:schemeClr val="accent2"/>
                </a:solidFill>
              </a:rPr>
              <a:t>оптимальні</a:t>
            </a:r>
            <a:r>
              <a:rPr lang="ru-RU" altLang="en-US" sz="1600" dirty="0" smtClean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форми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організації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виховної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навчальної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роботи</a:t>
            </a:r>
            <a:r>
              <a:rPr lang="ru-RU" altLang="en-US" sz="1600" dirty="0">
                <a:solidFill>
                  <a:schemeClr val="accent2"/>
                </a:solidFill>
              </a:rPr>
              <a:t> та </a:t>
            </a:r>
            <a:r>
              <a:rPr lang="ru-RU" altLang="en-US" sz="1600" dirty="0" err="1">
                <a:solidFill>
                  <a:schemeClr val="accent2"/>
                </a:solidFill>
              </a:rPr>
              <a:t>вміти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їх</a:t>
            </a:r>
            <a:endParaRPr lang="ru-RU" altLang="en-US" sz="1600" dirty="0">
              <a:solidFill>
                <a:schemeClr val="accent2"/>
              </a:solidFill>
            </a:endParaRPr>
          </a:p>
          <a:p>
            <a:pPr lvl="0"/>
            <a:r>
              <a:rPr lang="ru-RU" altLang="en-US" sz="1600" dirty="0" err="1">
                <a:solidFill>
                  <a:schemeClr val="accent2"/>
                </a:solidFill>
              </a:rPr>
              <a:t>застосовувати</a:t>
            </a:r>
            <a:r>
              <a:rPr lang="ru-RU" altLang="en-US" sz="1600" dirty="0">
                <a:solidFill>
                  <a:schemeClr val="accent2"/>
                </a:solidFill>
              </a:rPr>
              <a:t> у </a:t>
            </a:r>
            <a:r>
              <a:rPr lang="ru-RU" altLang="en-US" sz="1600" dirty="0" err="1">
                <a:solidFill>
                  <a:schemeClr val="accent2"/>
                </a:solidFill>
              </a:rPr>
              <a:t>практиці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err="1">
                <a:solidFill>
                  <a:schemeClr val="accent2"/>
                </a:solidFill>
              </a:rPr>
              <a:t>життєдіяльності</a:t>
            </a:r>
            <a:r>
              <a:rPr lang="ru-RU" altLang="en-US" sz="1600" dirty="0">
                <a:solidFill>
                  <a:schemeClr val="accent2"/>
                </a:solidFill>
              </a:rPr>
              <a:t> </a:t>
            </a:r>
            <a:r>
              <a:rPr lang="ru-RU" altLang="en-US" sz="1600" dirty="0" smtClean="0">
                <a:solidFill>
                  <a:schemeClr val="accent2"/>
                </a:solidFill>
              </a:rPr>
              <a:t>людей</a:t>
            </a:r>
            <a:endParaRPr lang="ru-RU" altLang="en-US" sz="1600" dirty="0">
              <a:solidFill>
                <a:schemeClr val="accent2"/>
              </a:solidFill>
            </a:endParaRPr>
          </a:p>
        </p:txBody>
      </p:sp>
      <p:pic>
        <p:nvPicPr>
          <p:cNvPr id="2097158" name="Рисунок 2097157" descr="ГРОМАДСЬКА ОРГАНІЗАЦІЯ КИЇВСЬКЕ МІСЬКЕ ТОВАРИСТВО ІНВАЛІДІВ &quot;АЛІСА - Події  та заходи"/>
          <p:cNvPicPr>
            <a:picLocks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5580112" y="4794035"/>
            <a:ext cx="3491880" cy="169108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8603" name="Заголовок 1048602"/>
          <p:cNvSpPr>
            <a:spLocks noGrp="1"/>
          </p:cNvSpPr>
          <p:nvPr>
            <p:ph type="title"/>
          </p:nvPr>
        </p:nvSpPr>
        <p:spPr>
          <a:xfrm>
            <a:off x="457200" y="2514600"/>
            <a:ext cx="8229600" cy="1371600"/>
          </a:xfrm>
          <a:prstGeom prst="rect">
            <a:avLst/>
          </a:prstGeom>
          <a:noFill/>
          <a:ln>
            <a:noFill/>
          </a:ln>
        </p:spPr>
        <p:txBody>
          <a:bodyPr vert="horz" lIns="91440" tIns="45720" rIns="91440" bIns="45720" anchor="t"/>
          <a:lstStyle>
            <a:lvl1pPr marL="0" indent="0" algn="ctr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None/>
              <a:defRPr sz="4400" b="0" i="0" u="none" baseline="0">
                <a:solidFill>
                  <a:schemeClr val="l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  <a:ea typeface="Arial" pitchFamily="34" charset="0"/>
                <a:sym typeface="Arial" pitchFamily="34" charset="0"/>
              </a:defRPr>
            </a:lvl1pPr>
          </a:lstStyle>
          <a:p>
            <a:pPr lvl="0"/>
            <a:r>
              <a:rPr lang="en-US" sz="4600" dirty="0" err="1">
                <a:solidFill>
                  <a:schemeClr val="accent2"/>
                </a:solidFill>
              </a:rPr>
              <a:t>Дякую</a:t>
            </a:r>
            <a:r>
              <a:rPr lang="en-US" sz="4600" dirty="0">
                <a:solidFill>
                  <a:schemeClr val="accent2"/>
                </a:solidFill>
              </a:rPr>
              <a:t> </a:t>
            </a:r>
            <a:r>
              <a:rPr lang="en-US" sz="4600" dirty="0" err="1">
                <a:solidFill>
                  <a:schemeClr val="accent2"/>
                </a:solidFill>
              </a:rPr>
              <a:t>за</a:t>
            </a:r>
            <a:r>
              <a:rPr lang="en-US" sz="4600" dirty="0">
                <a:solidFill>
                  <a:schemeClr val="accent2"/>
                </a:solidFill>
              </a:rPr>
              <a:t> </a:t>
            </a:r>
            <a:r>
              <a:rPr lang="en-US" sz="4600" dirty="0" err="1">
                <a:solidFill>
                  <a:schemeClr val="accent2"/>
                </a:solidFill>
              </a:rPr>
              <a:t>увагу</a:t>
            </a:r>
            <a:r>
              <a:rPr lang="en-US" sz="4600" dirty="0" smtClean="0">
                <a:solidFill>
                  <a:schemeClr val="accent2"/>
                </a:solidFill>
              </a:rPr>
              <a:t>!</a:t>
            </a:r>
            <a:r>
              <a:rPr lang="uk-UA" sz="4600" dirty="0" smtClean="0">
                <a:solidFill>
                  <a:schemeClr val="accent2"/>
                </a:solidFill>
              </a:rPr>
              <a:t/>
            </a:r>
            <a:br>
              <a:rPr lang="uk-UA" sz="4600" dirty="0" smtClean="0">
                <a:solidFill>
                  <a:schemeClr val="accent2"/>
                </a:solidFill>
              </a:rPr>
            </a:br>
            <a:r>
              <a:rPr lang="uk-UA" sz="4600" dirty="0" smtClean="0">
                <a:solidFill>
                  <a:schemeClr val="accent2"/>
                </a:solidFill>
              </a:rPr>
              <a:t>Чекаємо </a:t>
            </a:r>
            <a:r>
              <a:rPr lang="uk-UA" sz="4600" smtClean="0">
                <a:solidFill>
                  <a:schemeClr val="accent2"/>
                </a:solidFill>
              </a:rPr>
              <a:t>на курсі</a:t>
            </a:r>
            <a:br>
              <a:rPr lang="uk-UA" sz="4600" smtClean="0">
                <a:solidFill>
                  <a:schemeClr val="accent2"/>
                </a:solidFill>
              </a:rPr>
            </a:br>
            <a:endParaRPr lang="en-US" sz="4600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Default Color Scheme">
      <a:dk1>
        <a:srgbClr val="FFFFFF"/>
      </a:dk1>
      <a:lt1>
        <a:srgbClr val="2B5481"/>
      </a:lt1>
      <a:dk2>
        <a:srgbClr val="003366"/>
      </a:dk2>
      <a:lt2>
        <a:srgbClr val="E5FFFF"/>
      </a:lt2>
      <a:accent1>
        <a:srgbClr val="009999"/>
      </a:accent1>
      <a:accent2>
        <a:srgbClr val="336699"/>
      </a:accent2>
      <a:accent3>
        <a:srgbClr val="ACB4C1"/>
      </a:accent3>
      <a:accent4>
        <a:srgbClr val="DCDCDC"/>
      </a:accent4>
      <a:accent5>
        <a:srgbClr val="AACACA"/>
      </a:accent5>
      <a:accent6>
        <a:srgbClr val="2D5B89"/>
      </a:accent6>
      <a:hlink>
        <a:srgbClr val="00CCFF"/>
      </a:hlink>
      <a:folHlink>
        <a:srgbClr val="FFCC00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Color Scheme 1">
        <a:dk1>
          <a:srgbClr val="FFFFFF"/>
        </a:dk1>
        <a:lt1>
          <a:srgbClr val="800000"/>
        </a:lt1>
        <a:dk2>
          <a:srgbClr val="66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1AAAA"/>
        </a:accent3>
        <a:accent4>
          <a:srgbClr val="DCDCDC"/>
        </a:accent4>
        <a:accent5>
          <a:srgbClr val="DBBEB7"/>
        </a:accent5>
        <a:accent6>
          <a:srgbClr val="B75B00"/>
        </a:accent6>
        <a:hlink>
          <a:srgbClr val="FFCC66"/>
        </a:hlink>
        <a:folHlink>
          <a:srgbClr val="CC3300"/>
        </a:folHlink>
      </a:clrScheme>
    </a:extraClrScheme>
    <a:extraClrScheme>
      <a:clrScheme name="Default Color Scheme 2">
        <a:dk1>
          <a:srgbClr val="FFFFFF"/>
        </a:dk1>
        <a:lt1>
          <a:srgbClr val="4D6A2A"/>
        </a:lt1>
        <a:dk2>
          <a:srgbClr val="003300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AAC"/>
        </a:accent3>
        <a:accent4>
          <a:srgbClr val="DCDCDC"/>
        </a:accent4>
        <a:accent5>
          <a:srgbClr val="ADE2AD"/>
        </a:accent5>
        <a:accent6>
          <a:srgbClr val="3E4C25"/>
        </a:accent6>
        <a:hlink>
          <a:srgbClr val="009999"/>
        </a:hlink>
        <a:folHlink>
          <a:srgbClr val="CCCC00"/>
        </a:folHlink>
      </a:clrScheme>
    </a:extraClrScheme>
    <a:extraClrScheme>
      <a:clrScheme name="Default Color Scheme 3">
        <a:dk1>
          <a:srgbClr val="FFFFFF"/>
        </a:dk1>
        <a:lt1>
          <a:srgbClr val="666699"/>
        </a:lt1>
        <a:dk2>
          <a:srgbClr val="4E4E74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9B9CA"/>
        </a:accent3>
        <a:accent4>
          <a:srgbClr val="DCDCDC"/>
        </a:accent4>
        <a:accent5>
          <a:srgbClr val="B6B5C2"/>
        </a:accent5>
        <a:accent6>
          <a:srgbClr val="7B9F8C"/>
        </a:accent6>
        <a:hlink>
          <a:srgbClr val="FFFF99"/>
        </a:hlink>
        <a:folHlink>
          <a:srgbClr val="FFCC00"/>
        </a:folHlink>
      </a:clrScheme>
    </a:extraClrScheme>
    <a:extraClrScheme>
      <a:clrScheme name="Default Color Scheme 4">
        <a:dk1>
          <a:srgbClr val="FFFFFF"/>
        </a:dk1>
        <a:lt1>
          <a:srgbClr val="006666"/>
        </a:lt1>
        <a:dk2>
          <a:srgbClr val="004E4C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9B9"/>
        </a:accent3>
        <a:accent4>
          <a:srgbClr val="DCDCDC"/>
        </a:accent4>
        <a:accent5>
          <a:srgbClr val="FFE2AA"/>
        </a:accent5>
        <a:accent6>
          <a:srgbClr val="009D9A"/>
        </a:accent6>
        <a:hlink>
          <a:srgbClr val="BA7C3E"/>
        </a:hlink>
        <a:folHlink>
          <a:srgbClr val="724C00"/>
        </a:folHlink>
      </a:clrScheme>
    </a:extraClrScheme>
    <a:extraClrScheme>
      <a:clrScheme name="Default Color Scheme 5">
        <a:dk1>
          <a:srgbClr val="FFFFFF"/>
        </a:dk1>
        <a:lt1>
          <a:srgbClr val="2B5481"/>
        </a:lt1>
        <a:dk2>
          <a:srgbClr val="003366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4C1"/>
        </a:accent3>
        <a:accent4>
          <a:srgbClr val="DCDCDC"/>
        </a:accent4>
        <a:accent5>
          <a:srgbClr val="AACACA"/>
        </a:accent5>
        <a:accent6>
          <a:srgbClr val="2D5B89"/>
        </a:accent6>
        <a:hlink>
          <a:srgbClr val="00CCFF"/>
        </a:hlink>
        <a:folHlink>
          <a:srgbClr val="FFCC00"/>
        </a:folHlink>
      </a:clrScheme>
    </a:extraClrScheme>
    <a:extraClrScheme>
      <a:clrScheme name="Default Color Scheme 6">
        <a:dk1>
          <a:srgbClr val="FFFFFF"/>
        </a:dk1>
        <a:lt1>
          <a:srgbClr val="4D4D4D"/>
        </a:lt1>
        <a:dk2>
          <a:srgbClr val="080808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CDCDC"/>
        </a:accent4>
        <a:accent5>
          <a:srgbClr val="B9B9CA"/>
        </a:accent5>
        <a:accent6>
          <a:srgbClr val="2D5BB7"/>
        </a:accent6>
        <a:hlink>
          <a:srgbClr val="00CCFF"/>
        </a:hlink>
        <a:folHlink>
          <a:srgbClr val="CCCCFF"/>
        </a:folHlink>
      </a:clrScheme>
    </a:extraClrScheme>
    <a:extraClrScheme>
      <a:clrScheme name="Default Color Scheme 7">
        <a:dk1>
          <a:srgbClr val="000000"/>
        </a:dk1>
        <a:lt1>
          <a:srgbClr val="DBDAC2"/>
        </a:lt1>
        <a:dk2>
          <a:srgbClr val="C0BC94"/>
        </a:dk2>
        <a:lt2>
          <a:srgbClr val="827F4C"/>
        </a:lt2>
        <a:accent1>
          <a:srgbClr val="AAA578"/>
        </a:accent1>
        <a:accent2>
          <a:srgbClr val="A2A4AC"/>
        </a:accent2>
        <a:accent3>
          <a:srgbClr val="EAE9DD"/>
        </a:accent3>
        <a:accent4>
          <a:srgbClr val="000000"/>
        </a:accent4>
        <a:accent5>
          <a:srgbClr val="D1CFBE"/>
        </a:accent5>
        <a:accent6>
          <a:srgbClr val="91939A"/>
        </a:accent6>
        <a:hlink>
          <a:srgbClr val="5B8800"/>
        </a:hlink>
        <a:folHlink>
          <a:srgbClr val="686532"/>
        </a:folHlink>
      </a:clrScheme>
    </a:extraClrScheme>
    <a:extraClrScheme>
      <a:clrScheme name="Default Color Scheme 8">
        <a:dk1>
          <a:srgbClr val="000000"/>
        </a:dk1>
        <a:lt1>
          <a:srgbClr val="DCE8F4"/>
        </a:lt1>
        <a:dk2>
          <a:srgbClr val="969696"/>
        </a:dk2>
        <a:lt2>
          <a:srgbClr val="7B9CB5"/>
        </a:lt2>
        <a:accent1>
          <a:srgbClr val="FFFFFF"/>
        </a:accent1>
        <a:accent2>
          <a:srgbClr val="00BAB6"/>
        </a:accent2>
        <a:accent3>
          <a:srgbClr val="EAF1F8"/>
        </a:accent3>
        <a:accent4>
          <a:srgbClr val="000000"/>
        </a:accent4>
        <a:accent5>
          <a:srgbClr val="FFFFFF"/>
        </a:accent5>
        <a:accent6>
          <a:srgbClr val="00A6A3"/>
        </a:accent6>
        <a:hlink>
          <a:srgbClr val="8A8AD8"/>
        </a:hlink>
        <a:folHlink>
          <a:srgbClr val="242492"/>
        </a:folHlink>
      </a:clrScheme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FFFFFF"/>
    </a:dk1>
    <a:lt1>
      <a:srgbClr val="2B5481"/>
    </a:lt1>
    <a:dk2>
      <a:srgbClr val="003366"/>
    </a:dk2>
    <a:lt2>
      <a:srgbClr val="E5FFFF"/>
    </a:lt2>
    <a:accent1>
      <a:srgbClr val="009999"/>
    </a:accent1>
    <a:accent2>
      <a:srgbClr val="336699"/>
    </a:accent2>
    <a:accent3>
      <a:srgbClr val="ACB4C1"/>
    </a:accent3>
    <a:accent4>
      <a:srgbClr val="DCDCDC"/>
    </a:accent4>
    <a:accent5>
      <a:srgbClr val="AACACA"/>
    </a:accent5>
    <a:accent6>
      <a:srgbClr val="2D5B89"/>
    </a:accent6>
    <a:hlink>
      <a:srgbClr val="00CCFF"/>
    </a:hlink>
    <a:folHlink>
      <a:srgbClr val="FFCC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299</Words>
  <Application>Microsoft Office PowerPoint</Application>
  <PresentationFormat>Экран (4:3)</PresentationFormat>
  <Paragraphs>21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Office 主题</vt:lpstr>
      <vt:lpstr>Фітнес для осіб з особливими потребами</vt:lpstr>
      <vt:lpstr>Мета курсу</vt:lpstr>
      <vt:lpstr>Завдання курсу</vt:lpstr>
      <vt:lpstr>Презентация PowerPoint</vt:lpstr>
      <vt:lpstr>Дякую за увагу! Чекаємо на курсі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Админ</dc:creator>
  <cp:lastModifiedBy>RePack by Diakov</cp:lastModifiedBy>
  <cp:revision>2</cp:revision>
  <dcterms:created xsi:type="dcterms:W3CDTF">2020-12-02T09:05:54Z</dcterms:created>
  <dcterms:modified xsi:type="dcterms:W3CDTF">2024-11-10T06:56:47Z</dcterms:modified>
</cp:coreProperties>
</file>